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Fira Sans Extra Condensed"/>
      <p:regular r:id="rId41"/>
      <p:bold r:id="rId42"/>
      <p:italic r:id="rId43"/>
      <p:boldItalic r:id="rId44"/>
    </p:embeddedFont>
    <p:embeddedFont>
      <p:font typeface="Fira Sans Extra Condensed SemiBold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73FA9B-FE6A-4DB9-8955-41D1A4A6BDEE}">
  <a:tblStyle styleId="{5173FA9B-FE6A-4DB9-8955-41D1A4A6BD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42" Type="http://schemas.openxmlformats.org/officeDocument/2006/relationships/font" Target="fonts/FiraSansExtraCondensed-bold.fntdata"/><Relationship Id="rId41" Type="http://schemas.openxmlformats.org/officeDocument/2006/relationships/font" Target="fonts/FiraSansExtraCondensed-regular.fntdata"/><Relationship Id="rId22" Type="http://schemas.openxmlformats.org/officeDocument/2006/relationships/slide" Target="slides/slide17.xml"/><Relationship Id="rId44" Type="http://schemas.openxmlformats.org/officeDocument/2006/relationships/font" Target="fonts/FiraSansExtraCondensed-boldItalic.fntdata"/><Relationship Id="rId21" Type="http://schemas.openxmlformats.org/officeDocument/2006/relationships/slide" Target="slides/slide16.xml"/><Relationship Id="rId43" Type="http://schemas.openxmlformats.org/officeDocument/2006/relationships/font" Target="fonts/FiraSansExtraCondensed-italic.fntdata"/><Relationship Id="rId24" Type="http://schemas.openxmlformats.org/officeDocument/2006/relationships/slide" Target="slides/slide19.xml"/><Relationship Id="rId46" Type="http://schemas.openxmlformats.org/officeDocument/2006/relationships/font" Target="fonts/FiraSansExtraCondensedSemiBold-bold.fntdata"/><Relationship Id="rId23" Type="http://schemas.openxmlformats.org/officeDocument/2006/relationships/slide" Target="slides/slide18.xml"/><Relationship Id="rId45" Type="http://schemas.openxmlformats.org/officeDocument/2006/relationships/font" Target="fonts/FiraSansExtraCondensed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FiraSansExtraCondensedSemiBold-boldItalic.fntdata"/><Relationship Id="rId25" Type="http://schemas.openxmlformats.org/officeDocument/2006/relationships/slide" Target="slides/slide20.xml"/><Relationship Id="rId47" Type="http://schemas.openxmlformats.org/officeDocument/2006/relationships/font" Target="fonts/FiraSansExtraCondensedSemiBold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dd54601cf0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dd54601cf0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dd4e191dd8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dd4e191dd8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e96fd5876e_0_3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e96fd5876e_0_3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e96fd5876e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e96fd5876e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e96fd5876e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e96fd5876e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e96fd5876e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e96fd5876e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e96fd5876e_0_2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e96fd5876e_0_2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Hierarchique : divise la tâche d’apprentissage en plusieurs niveaux d’abstraction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dd83c5ad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dd83c5ad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Équilibre de Nash : chaque agent prévoit le choix des autres agents, et aucun agent ne peut améliorer son gain en changeant de stratégie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e9566a474a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e9566a474a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e96fd5876e_0_3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e96fd5876e_0_3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77f93ad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77f93ad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e96fd5876e_0_2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e96fd5876e_0_2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Uppaal : </a:t>
            </a:r>
            <a:r>
              <a:rPr lang="en"/>
              <a:t>modélisation et vérification de systèmes temps réel modélisés comme un réseau d’automates temporisés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e96fd5876e_0_1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e96fd5876e_0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2dd83c5adf2_7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2dd83c5adf2_7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e96fd5876e_0_5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e96fd5876e_0_5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2dd83c5adf2_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2dd83c5adf2_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e96fd5876e_0_1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e96fd5876e_0_1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2dd83c5adf2_9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2dd83c5adf2_9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2dd83c5adf2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2dd83c5adf2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2dd83c5adf2_1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2dd83c5adf2_1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e96fd5876e_0_3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e96fd5876e_0_3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9566a474a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9566a474a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e96fd5876e_0_4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e96fd5876e_0_4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2dd83c5adf2_1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2dd83c5adf2_1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c9dbcc0f3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c9dbcc0f3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9566a474a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9566a474a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96fd5876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96fd5876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96fd5876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96fd5876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96fd5876e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96fd5876e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dd565f4b0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dd565f4b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20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Relationship Id="rId4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spreadsheets/d/19FeIRuXJx9UT93clUlzz1NoXdboyWKnovnHMDtdCS48/copy#gid=1595013267" TargetMode="External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hyperlink" Target="https://doi.org/10.5281/zenodo.11084685" TargetMode="External"/><Relationship Id="rId5" Type="http://schemas.openxmlformats.org/officeDocument/2006/relationships/hyperlink" Target="https://doi.org/10.5281/zenodo.11084685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206300" y="721675"/>
            <a:ext cx="3545700" cy="2488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Apprentissage d’une stratégie d’attaque contre un </a:t>
            </a:r>
            <a:r>
              <a:rPr lang="en" sz="3200"/>
              <a:t>véhicule autonome</a:t>
            </a:r>
            <a:endParaRPr sz="5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53300" y="3145900"/>
            <a:ext cx="4190700" cy="18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Antoine Roumilhac</a:t>
            </a:r>
            <a:br>
              <a:rPr lang="en"/>
            </a:br>
            <a:r>
              <a:rPr lang="en"/>
              <a:t>Yara El-Halawani</a:t>
            </a:r>
            <a:br>
              <a:rPr lang="en"/>
            </a:br>
            <a:r>
              <a:rPr lang="en"/>
              <a:t>encadré·e·s par Guillaume Hutzler,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e</a:t>
            </a:r>
            <a:r>
              <a:rPr i="1" lang="en" sz="1600"/>
              <a:t>n collaboration avec Witold Klaudel, Artur Rataj, Hanna Klaudel et Franck Pommereau</a:t>
            </a:r>
            <a:endParaRPr i="1" sz="16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25" y="1144525"/>
            <a:ext cx="4836226" cy="302107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725" y="4260699"/>
            <a:ext cx="1717500" cy="7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2350" y="4260700"/>
            <a:ext cx="1296815" cy="77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725" y="274400"/>
            <a:ext cx="2030738" cy="8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2356" y="274400"/>
            <a:ext cx="1150093" cy="8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"/>
          <p:cNvSpPr txBox="1"/>
          <p:nvPr/>
        </p:nvSpPr>
        <p:spPr>
          <a:xfrm>
            <a:off x="7062525" y="117650"/>
            <a:ext cx="19191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2523000" y="183600"/>
            <a:ext cx="492600" cy="403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" name="Google Shape;374;p22"/>
          <p:cNvGrpSpPr/>
          <p:nvPr/>
        </p:nvGrpSpPr>
        <p:grpSpPr>
          <a:xfrm>
            <a:off x="2654174" y="282503"/>
            <a:ext cx="230239" cy="206034"/>
            <a:chOff x="4781114" y="2878202"/>
            <a:chExt cx="360819" cy="355292"/>
          </a:xfrm>
        </p:grpSpPr>
        <p:sp>
          <p:nvSpPr>
            <p:cNvPr id="375" name="Google Shape;375;p22"/>
            <p:cNvSpPr/>
            <p:nvPr/>
          </p:nvSpPr>
          <p:spPr>
            <a:xfrm>
              <a:off x="4902990" y="2878202"/>
              <a:ext cx="116247" cy="110378"/>
            </a:xfrm>
            <a:custGeom>
              <a:rect b="b" l="l" r="r" t="t"/>
              <a:pathLst>
                <a:path extrusionOk="0" h="3235" w="3407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4781114" y="3000522"/>
              <a:ext cx="115428" cy="110754"/>
            </a:xfrm>
            <a:custGeom>
              <a:rect b="b" l="l" r="r" t="t"/>
              <a:pathLst>
                <a:path extrusionOk="0" h="3246" w="3383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5025686" y="3000522"/>
              <a:ext cx="116247" cy="110754"/>
            </a:xfrm>
            <a:custGeom>
              <a:rect b="b" l="l" r="r" t="t"/>
              <a:pathLst>
                <a:path extrusionOk="0" h="3246" w="3407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4890707" y="3123081"/>
              <a:ext cx="122832" cy="110412"/>
            </a:xfrm>
            <a:custGeom>
              <a:rect b="b" l="l" r="r" t="t"/>
              <a:pathLst>
                <a:path extrusionOk="0" h="3236" w="360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4837958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5020841" y="3119499"/>
              <a:ext cx="58652" cy="53227"/>
            </a:xfrm>
            <a:custGeom>
              <a:rect b="b" l="l" r="r" t="t"/>
              <a:pathLst>
                <a:path extrusionOk="0" h="1560" w="1719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4837855" y="3119499"/>
              <a:ext cx="58686" cy="53227"/>
            </a:xfrm>
            <a:custGeom>
              <a:rect b="b" l="l" r="r" t="t"/>
              <a:pathLst>
                <a:path extrusionOk="0" h="1560" w="172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5020841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22"/>
          <p:cNvSpPr/>
          <p:nvPr/>
        </p:nvSpPr>
        <p:spPr>
          <a:xfrm>
            <a:off x="156925" y="156625"/>
            <a:ext cx="2590200" cy="4578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Automate Générique</a:t>
            </a:r>
            <a:endParaRPr/>
          </a:p>
        </p:txBody>
      </p:sp>
      <p:pic>
        <p:nvPicPr>
          <p:cNvPr id="384" name="Google Shape;3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538" y="940138"/>
            <a:ext cx="5153025" cy="1762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5" name="Google Shape;385;p22"/>
          <p:cNvGrpSpPr/>
          <p:nvPr/>
        </p:nvGrpSpPr>
        <p:grpSpPr>
          <a:xfrm>
            <a:off x="7153751" y="183603"/>
            <a:ext cx="1827788" cy="1383432"/>
            <a:chOff x="457200" y="997005"/>
            <a:chExt cx="4114785" cy="3734967"/>
          </a:xfrm>
        </p:grpSpPr>
        <p:sp>
          <p:nvSpPr>
            <p:cNvPr id="386" name="Google Shape;386;p22"/>
            <p:cNvSpPr/>
            <p:nvPr/>
          </p:nvSpPr>
          <p:spPr>
            <a:xfrm>
              <a:off x="457200" y="4475703"/>
              <a:ext cx="3036451" cy="256268"/>
            </a:xfrm>
            <a:custGeom>
              <a:rect b="b" l="l" r="r" t="t"/>
              <a:pathLst>
                <a:path extrusionOk="0" h="7251" w="85915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1125429" y="3092593"/>
              <a:ext cx="204386" cy="1191325"/>
            </a:xfrm>
            <a:custGeom>
              <a:rect b="b" l="l" r="r" t="t"/>
              <a:pathLst>
                <a:path extrusionOk="0" h="33708" w="5783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1484583" y="3638253"/>
              <a:ext cx="111541" cy="667302"/>
            </a:xfrm>
            <a:custGeom>
              <a:rect b="b" l="l" r="r" t="t"/>
              <a:pathLst>
                <a:path extrusionOk="0" h="18881" w="3156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1689360" y="3070009"/>
              <a:ext cx="205799" cy="1235538"/>
            </a:xfrm>
            <a:custGeom>
              <a:rect b="b" l="l" r="r" t="t"/>
              <a:pathLst>
                <a:path extrusionOk="0" h="34959" w="5823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2097995" y="3230077"/>
              <a:ext cx="167842" cy="1103852"/>
            </a:xfrm>
            <a:custGeom>
              <a:rect b="b" l="l" r="r" t="t"/>
              <a:pathLst>
                <a:path extrusionOk="0" h="31233" w="4749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2493659" y="3432946"/>
              <a:ext cx="163989" cy="913003"/>
            </a:xfrm>
            <a:custGeom>
              <a:rect b="b" l="l" r="r" t="t"/>
              <a:pathLst>
                <a:path extrusionOk="0" h="25833" w="464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2641251" y="3274786"/>
              <a:ext cx="118786" cy="1009134"/>
            </a:xfrm>
            <a:custGeom>
              <a:rect b="b" l="l" r="r" t="t"/>
              <a:pathLst>
                <a:path extrusionOk="0" h="28553" w="3361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1060539" y="3002222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1493702" y="3526711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1624966" y="2976245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2157159" y="3143063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2435520" y="3343069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2648002" y="3165188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658160" y="4315141"/>
              <a:ext cx="2634536" cy="317340"/>
            </a:xfrm>
            <a:custGeom>
              <a:rect b="b" l="l" r="r" t="t"/>
              <a:pathLst>
                <a:path extrusionOk="0" h="8979" w="74543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658160" y="4469483"/>
              <a:ext cx="2634536" cy="163000"/>
            </a:xfrm>
            <a:custGeom>
              <a:rect b="b" l="l" r="r" t="t"/>
              <a:pathLst>
                <a:path extrusionOk="0" h="4612" w="74543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83153" y="997005"/>
              <a:ext cx="2198975" cy="3376799"/>
            </a:xfrm>
            <a:custGeom>
              <a:rect b="b" l="l" r="r" t="t"/>
              <a:pathLst>
                <a:path extrusionOk="0" h="95545" w="62219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1217285" y="1476291"/>
              <a:ext cx="1552843" cy="922581"/>
            </a:xfrm>
            <a:custGeom>
              <a:rect b="b" l="l" r="r" t="t"/>
              <a:pathLst>
                <a:path extrusionOk="0" h="26104" w="43937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2075411" y="2583938"/>
              <a:ext cx="573079" cy="155825"/>
            </a:xfrm>
            <a:custGeom>
              <a:rect b="b" l="l" r="r" t="t"/>
              <a:pathLst>
                <a:path extrusionOk="0" h="4409" w="16215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1217744" y="2140702"/>
              <a:ext cx="235593" cy="133665"/>
            </a:xfrm>
            <a:custGeom>
              <a:rect b="b" l="l" r="r" t="t"/>
              <a:pathLst>
                <a:path extrusionOk="0" h="3782" w="6666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1228807" y="1835905"/>
              <a:ext cx="411069" cy="230787"/>
            </a:xfrm>
            <a:custGeom>
              <a:rect b="b" l="l" r="r" t="t"/>
              <a:pathLst>
                <a:path extrusionOk="0" h="6530" w="11631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2330234" y="2121935"/>
              <a:ext cx="439908" cy="172648"/>
            </a:xfrm>
            <a:custGeom>
              <a:rect b="b" l="l" r="r" t="t"/>
              <a:pathLst>
                <a:path extrusionOk="0" h="4885" w="12447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1276414" y="1869552"/>
              <a:ext cx="189931" cy="39937"/>
            </a:xfrm>
            <a:custGeom>
              <a:rect b="b" l="l" r="r" t="t"/>
              <a:pathLst>
                <a:path extrusionOk="0" h="1130" w="5374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2151858" y="1693120"/>
              <a:ext cx="479350" cy="223117"/>
            </a:xfrm>
            <a:custGeom>
              <a:rect b="b" l="l" r="r" t="t"/>
              <a:pathLst>
                <a:path extrusionOk="0" h="6313" w="13563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2424458" y="1835905"/>
              <a:ext cx="291364" cy="40432"/>
            </a:xfrm>
            <a:custGeom>
              <a:rect b="b" l="l" r="r" t="t"/>
              <a:pathLst>
                <a:path extrusionOk="0" h="1144" w="8244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1711485" y="2101755"/>
              <a:ext cx="144728" cy="297124"/>
            </a:xfrm>
            <a:custGeom>
              <a:rect b="b" l="l" r="r" t="t"/>
              <a:pathLst>
                <a:path extrusionOk="0" h="8407" w="4095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1815817" y="1480638"/>
              <a:ext cx="163000" cy="267331"/>
            </a:xfrm>
            <a:custGeom>
              <a:rect b="b" l="l" r="r" t="t"/>
              <a:pathLst>
                <a:path extrusionOk="0" h="7564" w="4612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2041765" y="1478694"/>
              <a:ext cx="162045" cy="151973"/>
            </a:xfrm>
            <a:custGeom>
              <a:rect b="b" l="l" r="r" t="t"/>
              <a:pathLst>
                <a:path extrusionOk="0" h="4300" w="4585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1385517" y="1693120"/>
              <a:ext cx="410114" cy="177914"/>
            </a:xfrm>
            <a:custGeom>
              <a:rect b="b" l="l" r="r" t="t"/>
              <a:pathLst>
                <a:path extrusionOk="0" h="5034" w="11604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2079264" y="1680149"/>
              <a:ext cx="135609" cy="131757"/>
            </a:xfrm>
            <a:custGeom>
              <a:rect b="b" l="l" r="r" t="t"/>
              <a:pathLst>
                <a:path extrusionOk="0" h="3728" w="3837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1620124" y="2059944"/>
              <a:ext cx="113980" cy="184134"/>
            </a:xfrm>
            <a:custGeom>
              <a:rect b="b" l="l" r="r" t="t"/>
              <a:pathLst>
                <a:path extrusionOk="0" h="5210" w="3225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1973977" y="2142152"/>
              <a:ext cx="185619" cy="441817"/>
            </a:xfrm>
            <a:custGeom>
              <a:rect b="b" l="l" r="r" t="t"/>
              <a:pathLst>
                <a:path extrusionOk="0" h="12501" w="5252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2139841" y="2327702"/>
              <a:ext cx="133665" cy="155790"/>
            </a:xfrm>
            <a:custGeom>
              <a:rect b="b" l="l" r="r" t="t"/>
              <a:pathLst>
                <a:path extrusionOk="0" h="4408" w="3782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1591779" y="1921470"/>
              <a:ext cx="503383" cy="187068"/>
            </a:xfrm>
            <a:custGeom>
              <a:rect b="b" l="l" r="r" t="t"/>
              <a:pathLst>
                <a:path extrusionOk="0" h="5293" w="14243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2041765" y="1881109"/>
              <a:ext cx="298573" cy="147131"/>
            </a:xfrm>
            <a:custGeom>
              <a:rect b="b" l="l" r="r" t="t"/>
              <a:pathLst>
                <a:path extrusionOk="0" h="4163" w="8448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2499456" y="2274334"/>
              <a:ext cx="140416" cy="163989"/>
            </a:xfrm>
            <a:custGeom>
              <a:rect b="b" l="l" r="r" t="t"/>
              <a:pathLst>
                <a:path extrusionOk="0" h="4640" w="3973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2457610" y="1856086"/>
              <a:ext cx="175511" cy="140416"/>
            </a:xfrm>
            <a:custGeom>
              <a:rect b="b" l="l" r="r" t="t"/>
              <a:pathLst>
                <a:path extrusionOk="0" h="3973" w="4966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2566254" y="2088784"/>
              <a:ext cx="203891" cy="39937"/>
            </a:xfrm>
            <a:custGeom>
              <a:rect b="b" l="l" r="r" t="t"/>
              <a:pathLst>
                <a:path extrusionOk="0" h="1130" w="5769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1550427" y="1547931"/>
              <a:ext cx="197140" cy="102423"/>
            </a:xfrm>
            <a:custGeom>
              <a:rect b="b" l="l" r="r" t="t"/>
              <a:pathLst>
                <a:path extrusionOk="0" h="2898" w="5578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1335542" y="2398847"/>
              <a:ext cx="40396" cy="136599"/>
            </a:xfrm>
            <a:custGeom>
              <a:rect b="b" l="l" r="r" t="t"/>
              <a:pathLst>
                <a:path extrusionOk="0" h="3865" w="1143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1412449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1489850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1566791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1643697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3336447" y="4559360"/>
              <a:ext cx="1235538" cy="146671"/>
            </a:xfrm>
            <a:custGeom>
              <a:rect b="b" l="l" r="r" t="t"/>
              <a:pathLst>
                <a:path extrusionOk="0" h="4150" w="34959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3168638" y="3276730"/>
              <a:ext cx="788491" cy="663944"/>
            </a:xfrm>
            <a:custGeom>
              <a:rect b="b" l="l" r="r" t="t"/>
              <a:pathLst>
                <a:path extrusionOk="0" h="18786" w="2231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3082119" y="3865649"/>
              <a:ext cx="118786" cy="118291"/>
            </a:xfrm>
            <a:custGeom>
              <a:rect b="b" l="l" r="r" t="t"/>
              <a:pathLst>
                <a:path extrusionOk="0" h="3347" w="3361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3586922" y="3474297"/>
              <a:ext cx="709147" cy="1161036"/>
            </a:xfrm>
            <a:custGeom>
              <a:rect b="b" l="l" r="r" t="t"/>
              <a:pathLst>
                <a:path extrusionOk="0" h="32851" w="20065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3751797" y="3622843"/>
              <a:ext cx="475039" cy="59199"/>
            </a:xfrm>
            <a:custGeom>
              <a:rect b="b" l="l" r="r" t="t"/>
              <a:pathLst>
                <a:path extrusionOk="0" h="1675" w="13441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3751797" y="3757005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3751797" y="3891131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3751797" y="4025258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3751797" y="4159879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3751797" y="4294005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3751797" y="4428132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3667681" y="3622843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3667681" y="365652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3667681" y="375700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3667681" y="3790652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3667681" y="402525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3667681" y="405939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3667681" y="3891131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3667681" y="392477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3667681" y="415987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3667681" y="4193526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3667681" y="4294005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3667681" y="432765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3667681" y="442813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3667681" y="4461778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3722497" y="3425736"/>
              <a:ext cx="438459" cy="48596"/>
            </a:xfrm>
            <a:custGeom>
              <a:rect b="b" l="l" r="r" t="t"/>
              <a:pathLst>
                <a:path extrusionOk="0" h="1375" w="12406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22"/>
          <p:cNvSpPr/>
          <p:nvPr/>
        </p:nvSpPr>
        <p:spPr>
          <a:xfrm>
            <a:off x="809375" y="3028000"/>
            <a:ext cx="7545600" cy="1854300"/>
          </a:xfrm>
          <a:prstGeom prst="roundRect">
            <a:avLst>
              <a:gd fmla="val 8324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Chaque nœud dans le graphe de visibilité </a:t>
            </a:r>
            <a:r>
              <a:rPr lang="en" sz="1500"/>
              <a:t>possède</a:t>
            </a:r>
            <a:r>
              <a:rPr lang="en" sz="1500"/>
              <a:t> un automate.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L'automate décrit l'état de </a:t>
            </a:r>
            <a:r>
              <a:rPr lang="en" sz="1500"/>
              <a:t>fonctionnement</a:t>
            </a:r>
            <a:r>
              <a:rPr lang="en" sz="1500"/>
              <a:t> actuel du nœud dans le système.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Chaque </a:t>
            </a:r>
            <a:r>
              <a:rPr lang="en" sz="1500">
                <a:solidFill>
                  <a:schemeClr val="dk1"/>
                </a:solidFill>
              </a:rPr>
              <a:t>nœud peut être dans l’un des 4 états possibles. </a:t>
            </a:r>
            <a:endParaRPr sz="1500"/>
          </a:p>
        </p:txBody>
      </p:sp>
      <p:sp>
        <p:nvSpPr>
          <p:cNvPr id="458" name="Google Shape;45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 Générique</a:t>
            </a:r>
            <a:endParaRPr/>
          </a:p>
        </p:txBody>
      </p:sp>
      <p:sp>
        <p:nvSpPr>
          <p:cNvPr id="464" name="Google Shape;464;p23"/>
          <p:cNvSpPr/>
          <p:nvPr/>
        </p:nvSpPr>
        <p:spPr>
          <a:xfrm>
            <a:off x="319300" y="2107413"/>
            <a:ext cx="1771800" cy="1317900"/>
          </a:xfrm>
          <a:prstGeom prst="roundRect">
            <a:avLst>
              <a:gd fmla="val 1521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5" name="Google Shape;465;p23"/>
          <p:cNvGrpSpPr/>
          <p:nvPr/>
        </p:nvGrpSpPr>
        <p:grpSpPr>
          <a:xfrm>
            <a:off x="395500" y="2107415"/>
            <a:ext cx="1633700" cy="1303688"/>
            <a:chOff x="533400" y="962025"/>
            <a:chExt cx="1633700" cy="1733859"/>
          </a:xfrm>
        </p:grpSpPr>
        <p:sp>
          <p:nvSpPr>
            <p:cNvPr id="466" name="Google Shape;466;p23"/>
            <p:cNvSpPr/>
            <p:nvPr/>
          </p:nvSpPr>
          <p:spPr>
            <a:xfrm>
              <a:off x="6286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( F )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67" name="Google Shape;467;p23"/>
            <p:cNvSpPr txBox="1"/>
            <p:nvPr/>
          </p:nvSpPr>
          <p:spPr>
            <a:xfrm>
              <a:off x="5334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Fonctionnel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8" name="Google Shape;468;p23"/>
            <p:cNvSpPr txBox="1"/>
            <p:nvPr/>
          </p:nvSpPr>
          <p:spPr>
            <a:xfrm>
              <a:off x="533400" y="1933884"/>
              <a:ext cx="14670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Le composant fonctionne normalement.</a:t>
              </a:r>
              <a:endPara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9" name="Google Shape;469;p23"/>
            <p:cNvSpPr txBox="1"/>
            <p:nvPr/>
          </p:nvSpPr>
          <p:spPr>
            <a:xfrm>
              <a:off x="17954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70" name="Google Shape;470;p23"/>
          <p:cNvSpPr/>
          <p:nvPr/>
        </p:nvSpPr>
        <p:spPr>
          <a:xfrm>
            <a:off x="2471900" y="2107413"/>
            <a:ext cx="1771800" cy="1317900"/>
          </a:xfrm>
          <a:prstGeom prst="roundRect">
            <a:avLst>
              <a:gd fmla="val 1521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1" name="Google Shape;471;p23"/>
          <p:cNvGrpSpPr/>
          <p:nvPr/>
        </p:nvGrpSpPr>
        <p:grpSpPr>
          <a:xfrm>
            <a:off x="2471900" y="2107415"/>
            <a:ext cx="1848000" cy="1227505"/>
            <a:chOff x="2609800" y="962025"/>
            <a:chExt cx="1848000" cy="1632538"/>
          </a:xfrm>
        </p:grpSpPr>
        <p:sp>
          <p:nvSpPr>
            <p:cNvPr id="472" name="Google Shape;472;p23"/>
            <p:cNvSpPr/>
            <p:nvPr/>
          </p:nvSpPr>
          <p:spPr>
            <a:xfrm>
              <a:off x="27812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( T )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3" name="Google Shape;473;p23"/>
            <p:cNvSpPr txBox="1"/>
            <p:nvPr/>
          </p:nvSpPr>
          <p:spPr>
            <a:xfrm>
              <a:off x="2686000" y="1389750"/>
              <a:ext cx="17718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Données altérées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4" name="Google Shape;474;p23"/>
            <p:cNvSpPr txBox="1"/>
            <p:nvPr/>
          </p:nvSpPr>
          <p:spPr>
            <a:xfrm>
              <a:off x="2609800" y="1832563"/>
              <a:ext cx="17718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 Il produit des données de mauvaise qualité. 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23"/>
            <p:cNvSpPr txBox="1"/>
            <p:nvPr/>
          </p:nvSpPr>
          <p:spPr>
            <a:xfrm>
              <a:off x="39480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76" name="Google Shape;476;p23"/>
          <p:cNvSpPr/>
          <p:nvPr/>
        </p:nvSpPr>
        <p:spPr>
          <a:xfrm>
            <a:off x="4624500" y="2107413"/>
            <a:ext cx="1771800" cy="1317900"/>
          </a:xfrm>
          <a:prstGeom prst="roundRect">
            <a:avLst>
              <a:gd fmla="val 1521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" name="Google Shape;477;p23"/>
          <p:cNvGrpSpPr/>
          <p:nvPr/>
        </p:nvGrpSpPr>
        <p:grpSpPr>
          <a:xfrm>
            <a:off x="4655350" y="2107415"/>
            <a:ext cx="1848000" cy="1227514"/>
            <a:chOff x="4793250" y="962025"/>
            <a:chExt cx="1848000" cy="1632549"/>
          </a:xfrm>
        </p:grpSpPr>
        <p:sp>
          <p:nvSpPr>
            <p:cNvPr id="478" name="Google Shape;478;p23"/>
            <p:cNvSpPr/>
            <p:nvPr/>
          </p:nvSpPr>
          <p:spPr>
            <a:xfrm>
              <a:off x="49338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( N )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9" name="Google Shape;479;p23"/>
            <p:cNvSpPr txBox="1"/>
            <p:nvPr/>
          </p:nvSpPr>
          <p:spPr>
            <a:xfrm>
              <a:off x="48386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Non disponible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0" name="Google Shape;480;p23"/>
            <p:cNvSpPr txBox="1"/>
            <p:nvPr/>
          </p:nvSpPr>
          <p:spPr>
            <a:xfrm>
              <a:off x="4793250" y="1934574"/>
              <a:ext cx="1848000" cy="6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Il n’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est plus accessible et ne produit plus de données.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" name="Google Shape;481;p23"/>
            <p:cNvSpPr txBox="1"/>
            <p:nvPr/>
          </p:nvSpPr>
          <p:spPr>
            <a:xfrm>
              <a:off x="61006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82" name="Google Shape;482;p23"/>
          <p:cNvSpPr/>
          <p:nvPr/>
        </p:nvSpPr>
        <p:spPr>
          <a:xfrm>
            <a:off x="6777100" y="2107413"/>
            <a:ext cx="1771800" cy="1317900"/>
          </a:xfrm>
          <a:prstGeom prst="roundRect">
            <a:avLst>
              <a:gd fmla="val 15217" name="adj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3" name="Google Shape;483;p23"/>
          <p:cNvGrpSpPr/>
          <p:nvPr/>
        </p:nvGrpSpPr>
        <p:grpSpPr>
          <a:xfrm>
            <a:off x="6838800" y="2107415"/>
            <a:ext cx="1848000" cy="1246533"/>
            <a:chOff x="6976700" y="962025"/>
            <a:chExt cx="1848000" cy="1657844"/>
          </a:xfrm>
        </p:grpSpPr>
        <p:sp>
          <p:nvSpPr>
            <p:cNvPr id="484" name="Google Shape;484;p23"/>
            <p:cNvSpPr/>
            <p:nvPr/>
          </p:nvSpPr>
          <p:spPr>
            <a:xfrm>
              <a:off x="70864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( M )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5" name="Google Shape;485;p23"/>
            <p:cNvSpPr txBox="1"/>
            <p:nvPr/>
          </p:nvSpPr>
          <p:spPr>
            <a:xfrm>
              <a:off x="69912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Malware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6" name="Google Shape;486;p23"/>
            <p:cNvSpPr txBox="1"/>
            <p:nvPr/>
          </p:nvSpPr>
          <p:spPr>
            <a:xfrm>
              <a:off x="6976700" y="1857869"/>
              <a:ext cx="18480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il est infecté par l’attaquant.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7" name="Google Shape;487;p23"/>
            <p:cNvSpPr txBox="1"/>
            <p:nvPr/>
          </p:nvSpPr>
          <p:spPr>
            <a:xfrm>
              <a:off x="82532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488" name="Google Shape;488;p23"/>
          <p:cNvCxnSpPr>
            <a:stCxn id="464" idx="3"/>
            <a:endCxn id="470" idx="1"/>
          </p:cNvCxnSpPr>
          <p:nvPr/>
        </p:nvCxnSpPr>
        <p:spPr>
          <a:xfrm>
            <a:off x="2091100" y="2766363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23"/>
          <p:cNvCxnSpPr>
            <a:stCxn id="470" idx="3"/>
            <a:endCxn id="476" idx="1"/>
          </p:cNvCxnSpPr>
          <p:nvPr/>
        </p:nvCxnSpPr>
        <p:spPr>
          <a:xfrm>
            <a:off x="4243700" y="2766363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23"/>
          <p:cNvCxnSpPr>
            <a:stCxn id="476" idx="3"/>
            <a:endCxn id="482" idx="1"/>
          </p:cNvCxnSpPr>
          <p:nvPr/>
        </p:nvCxnSpPr>
        <p:spPr>
          <a:xfrm>
            <a:off x="6396300" y="2766363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" name="Google Shape;491;p23"/>
          <p:cNvSpPr txBox="1"/>
          <p:nvPr/>
        </p:nvSpPr>
        <p:spPr>
          <a:xfrm>
            <a:off x="388250" y="1187950"/>
            <a:ext cx="4412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États Possibles des Nœuds dans l’Automate:</a:t>
            </a:r>
            <a:endParaRPr b="1" sz="17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92" name="Google Shape;492;p23"/>
          <p:cNvGrpSpPr/>
          <p:nvPr/>
        </p:nvGrpSpPr>
        <p:grpSpPr>
          <a:xfrm>
            <a:off x="7132375" y="411463"/>
            <a:ext cx="1199150" cy="1301625"/>
            <a:chOff x="1183750" y="1120025"/>
            <a:chExt cx="1199150" cy="1301625"/>
          </a:xfrm>
        </p:grpSpPr>
        <p:sp>
          <p:nvSpPr>
            <p:cNvPr id="493" name="Google Shape;493;p23"/>
            <p:cNvSpPr/>
            <p:nvPr/>
          </p:nvSpPr>
          <p:spPr>
            <a:xfrm>
              <a:off x="1803325" y="1134425"/>
              <a:ext cx="36200" cy="296200"/>
            </a:xfrm>
            <a:custGeom>
              <a:rect b="b" l="l" r="r" t="t"/>
              <a:pathLst>
                <a:path extrusionOk="0" h="11848" w="1448">
                  <a:moveTo>
                    <a:pt x="730" y="0"/>
                  </a:moveTo>
                  <a:lnTo>
                    <a:pt x="577" y="13"/>
                  </a:lnTo>
                  <a:lnTo>
                    <a:pt x="436" y="52"/>
                  </a:lnTo>
                  <a:lnTo>
                    <a:pt x="320" y="116"/>
                  </a:lnTo>
                  <a:lnTo>
                    <a:pt x="205" y="205"/>
                  </a:lnTo>
                  <a:lnTo>
                    <a:pt x="115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0" y="11118"/>
                  </a:lnTo>
                  <a:lnTo>
                    <a:pt x="13" y="11271"/>
                  </a:lnTo>
                  <a:lnTo>
                    <a:pt x="51" y="11399"/>
                  </a:lnTo>
                  <a:lnTo>
                    <a:pt x="115" y="11527"/>
                  </a:lnTo>
                  <a:lnTo>
                    <a:pt x="205" y="11630"/>
                  </a:lnTo>
                  <a:lnTo>
                    <a:pt x="320" y="11720"/>
                  </a:lnTo>
                  <a:lnTo>
                    <a:pt x="436" y="11796"/>
                  </a:lnTo>
                  <a:lnTo>
                    <a:pt x="577" y="11835"/>
                  </a:lnTo>
                  <a:lnTo>
                    <a:pt x="730" y="11848"/>
                  </a:lnTo>
                  <a:lnTo>
                    <a:pt x="871" y="11835"/>
                  </a:lnTo>
                  <a:lnTo>
                    <a:pt x="1012" y="11796"/>
                  </a:lnTo>
                  <a:lnTo>
                    <a:pt x="1127" y="11720"/>
                  </a:lnTo>
                  <a:lnTo>
                    <a:pt x="1243" y="11630"/>
                  </a:lnTo>
                  <a:lnTo>
                    <a:pt x="1332" y="11527"/>
                  </a:lnTo>
                  <a:lnTo>
                    <a:pt x="1396" y="11399"/>
                  </a:lnTo>
                  <a:lnTo>
                    <a:pt x="1435" y="11271"/>
                  </a:lnTo>
                  <a:lnTo>
                    <a:pt x="1447" y="11118"/>
                  </a:lnTo>
                  <a:lnTo>
                    <a:pt x="1447" y="718"/>
                  </a:lnTo>
                  <a:lnTo>
                    <a:pt x="1435" y="577"/>
                  </a:lnTo>
                  <a:lnTo>
                    <a:pt x="1396" y="436"/>
                  </a:lnTo>
                  <a:lnTo>
                    <a:pt x="1332" y="321"/>
                  </a:lnTo>
                  <a:lnTo>
                    <a:pt x="1243" y="205"/>
                  </a:lnTo>
                  <a:lnTo>
                    <a:pt x="1127" y="116"/>
                  </a:lnTo>
                  <a:lnTo>
                    <a:pt x="1012" y="52"/>
                  </a:lnTo>
                  <a:lnTo>
                    <a:pt x="871" y="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2014325" y="1218325"/>
              <a:ext cx="222875" cy="296525"/>
            </a:xfrm>
            <a:custGeom>
              <a:rect b="b" l="l" r="r" t="t"/>
              <a:pathLst>
                <a:path extrusionOk="0" h="11861" w="8915">
                  <a:moveTo>
                    <a:pt x="4535" y="0"/>
                  </a:moveTo>
                  <a:lnTo>
                    <a:pt x="4381" y="13"/>
                  </a:lnTo>
                  <a:lnTo>
                    <a:pt x="4253" y="51"/>
                  </a:lnTo>
                  <a:lnTo>
                    <a:pt x="4125" y="128"/>
                  </a:lnTo>
                  <a:lnTo>
                    <a:pt x="4022" y="218"/>
                  </a:lnTo>
                  <a:lnTo>
                    <a:pt x="3933" y="320"/>
                  </a:lnTo>
                  <a:lnTo>
                    <a:pt x="3869" y="448"/>
                  </a:lnTo>
                  <a:lnTo>
                    <a:pt x="3817" y="576"/>
                  </a:lnTo>
                  <a:lnTo>
                    <a:pt x="3805" y="730"/>
                  </a:lnTo>
                  <a:lnTo>
                    <a:pt x="3805" y="6647"/>
                  </a:lnTo>
                  <a:lnTo>
                    <a:pt x="193" y="10643"/>
                  </a:lnTo>
                  <a:lnTo>
                    <a:pt x="103" y="10759"/>
                  </a:lnTo>
                  <a:lnTo>
                    <a:pt x="39" y="10887"/>
                  </a:lnTo>
                  <a:lnTo>
                    <a:pt x="1" y="11028"/>
                  </a:lnTo>
                  <a:lnTo>
                    <a:pt x="1" y="11169"/>
                  </a:lnTo>
                  <a:lnTo>
                    <a:pt x="13" y="11309"/>
                  </a:lnTo>
                  <a:lnTo>
                    <a:pt x="65" y="11438"/>
                  </a:lnTo>
                  <a:lnTo>
                    <a:pt x="141" y="11566"/>
                  </a:lnTo>
                  <a:lnTo>
                    <a:pt x="244" y="11668"/>
                  </a:lnTo>
                  <a:lnTo>
                    <a:pt x="346" y="11758"/>
                  </a:lnTo>
                  <a:lnTo>
                    <a:pt x="474" y="11809"/>
                  </a:lnTo>
                  <a:lnTo>
                    <a:pt x="590" y="11847"/>
                  </a:lnTo>
                  <a:lnTo>
                    <a:pt x="731" y="11860"/>
                  </a:lnTo>
                  <a:lnTo>
                    <a:pt x="872" y="11847"/>
                  </a:lnTo>
                  <a:lnTo>
                    <a:pt x="948" y="11822"/>
                  </a:lnTo>
                  <a:lnTo>
                    <a:pt x="1012" y="11796"/>
                  </a:lnTo>
                  <a:lnTo>
                    <a:pt x="1089" y="11771"/>
                  </a:lnTo>
                  <a:lnTo>
                    <a:pt x="1153" y="11719"/>
                  </a:lnTo>
                  <a:lnTo>
                    <a:pt x="1205" y="11681"/>
                  </a:lnTo>
                  <a:lnTo>
                    <a:pt x="1269" y="11617"/>
                  </a:lnTo>
                  <a:lnTo>
                    <a:pt x="5072" y="7416"/>
                  </a:lnTo>
                  <a:lnTo>
                    <a:pt x="5149" y="7301"/>
                  </a:lnTo>
                  <a:lnTo>
                    <a:pt x="5213" y="7185"/>
                  </a:lnTo>
                  <a:lnTo>
                    <a:pt x="5252" y="7057"/>
                  </a:lnTo>
                  <a:lnTo>
                    <a:pt x="5265" y="6929"/>
                  </a:lnTo>
                  <a:lnTo>
                    <a:pt x="5265" y="1460"/>
                  </a:lnTo>
                  <a:lnTo>
                    <a:pt x="8185" y="1460"/>
                  </a:lnTo>
                  <a:lnTo>
                    <a:pt x="8338" y="1447"/>
                  </a:lnTo>
                  <a:lnTo>
                    <a:pt x="8479" y="1396"/>
                  </a:lnTo>
                  <a:lnTo>
                    <a:pt x="8595" y="1332"/>
                  </a:lnTo>
                  <a:lnTo>
                    <a:pt x="8710" y="1242"/>
                  </a:lnTo>
                  <a:lnTo>
                    <a:pt x="8800" y="1140"/>
                  </a:lnTo>
                  <a:lnTo>
                    <a:pt x="8864" y="1012"/>
                  </a:lnTo>
                  <a:lnTo>
                    <a:pt x="8902" y="871"/>
                  </a:lnTo>
                  <a:lnTo>
                    <a:pt x="8915" y="730"/>
                  </a:lnTo>
                  <a:lnTo>
                    <a:pt x="8902" y="576"/>
                  </a:lnTo>
                  <a:lnTo>
                    <a:pt x="8864" y="448"/>
                  </a:lnTo>
                  <a:lnTo>
                    <a:pt x="8800" y="320"/>
                  </a:lnTo>
                  <a:lnTo>
                    <a:pt x="8710" y="218"/>
                  </a:lnTo>
                  <a:lnTo>
                    <a:pt x="8595" y="128"/>
                  </a:lnTo>
                  <a:lnTo>
                    <a:pt x="8479" y="51"/>
                  </a:lnTo>
                  <a:lnTo>
                    <a:pt x="8338" y="13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2109425" y="1690925"/>
              <a:ext cx="259075" cy="36200"/>
            </a:xfrm>
            <a:custGeom>
              <a:rect b="b" l="l" r="r" t="t"/>
              <a:pathLst>
                <a:path extrusionOk="0" h="1448" w="10363">
                  <a:moveTo>
                    <a:pt x="731" y="1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3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9632" y="1448"/>
                  </a:lnTo>
                  <a:lnTo>
                    <a:pt x="9786" y="1435"/>
                  </a:lnTo>
                  <a:lnTo>
                    <a:pt x="9914" y="1397"/>
                  </a:lnTo>
                  <a:lnTo>
                    <a:pt x="10042" y="1333"/>
                  </a:lnTo>
                  <a:lnTo>
                    <a:pt x="10157" y="1243"/>
                  </a:lnTo>
                  <a:lnTo>
                    <a:pt x="10234" y="1128"/>
                  </a:lnTo>
                  <a:lnTo>
                    <a:pt x="10311" y="1012"/>
                  </a:lnTo>
                  <a:lnTo>
                    <a:pt x="10349" y="871"/>
                  </a:lnTo>
                  <a:lnTo>
                    <a:pt x="10362" y="731"/>
                  </a:lnTo>
                  <a:lnTo>
                    <a:pt x="10349" y="577"/>
                  </a:lnTo>
                  <a:lnTo>
                    <a:pt x="10311" y="436"/>
                  </a:lnTo>
                  <a:lnTo>
                    <a:pt x="10234" y="321"/>
                  </a:lnTo>
                  <a:lnTo>
                    <a:pt x="10157" y="205"/>
                  </a:lnTo>
                  <a:lnTo>
                    <a:pt x="10042" y="116"/>
                  </a:lnTo>
                  <a:lnTo>
                    <a:pt x="9914" y="52"/>
                  </a:lnTo>
                  <a:lnTo>
                    <a:pt x="9786" y="13"/>
                  </a:lnTo>
                  <a:lnTo>
                    <a:pt x="9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2035775" y="1900975"/>
              <a:ext cx="285650" cy="191175"/>
            </a:xfrm>
            <a:custGeom>
              <a:rect b="b" l="l" r="r" t="t"/>
              <a:pathLst>
                <a:path extrusionOk="0" h="7647" w="11426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4" y="577"/>
                  </a:lnTo>
                  <a:lnTo>
                    <a:pt x="1" y="718"/>
                  </a:lnTo>
                  <a:lnTo>
                    <a:pt x="14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7647" y="1448"/>
                  </a:lnTo>
                  <a:lnTo>
                    <a:pt x="10016" y="7199"/>
                  </a:lnTo>
                  <a:lnTo>
                    <a:pt x="10068" y="7301"/>
                  </a:lnTo>
                  <a:lnTo>
                    <a:pt x="10132" y="7391"/>
                  </a:lnTo>
                  <a:lnTo>
                    <a:pt x="10209" y="7467"/>
                  </a:lnTo>
                  <a:lnTo>
                    <a:pt x="10285" y="7532"/>
                  </a:lnTo>
                  <a:lnTo>
                    <a:pt x="10388" y="7583"/>
                  </a:lnTo>
                  <a:lnTo>
                    <a:pt x="10478" y="7621"/>
                  </a:lnTo>
                  <a:lnTo>
                    <a:pt x="10580" y="7634"/>
                  </a:lnTo>
                  <a:lnTo>
                    <a:pt x="10695" y="7647"/>
                  </a:lnTo>
                  <a:lnTo>
                    <a:pt x="10836" y="7634"/>
                  </a:lnTo>
                  <a:lnTo>
                    <a:pt x="10964" y="7596"/>
                  </a:lnTo>
                  <a:lnTo>
                    <a:pt x="11105" y="7519"/>
                  </a:lnTo>
                  <a:lnTo>
                    <a:pt x="11208" y="7429"/>
                  </a:lnTo>
                  <a:lnTo>
                    <a:pt x="11297" y="7327"/>
                  </a:lnTo>
                  <a:lnTo>
                    <a:pt x="11361" y="7199"/>
                  </a:lnTo>
                  <a:lnTo>
                    <a:pt x="11400" y="7070"/>
                  </a:lnTo>
                  <a:lnTo>
                    <a:pt x="11425" y="6930"/>
                  </a:lnTo>
                  <a:lnTo>
                    <a:pt x="11412" y="6776"/>
                  </a:lnTo>
                  <a:lnTo>
                    <a:pt x="11361" y="6635"/>
                  </a:lnTo>
                  <a:lnTo>
                    <a:pt x="8800" y="449"/>
                  </a:lnTo>
                  <a:lnTo>
                    <a:pt x="8748" y="346"/>
                  </a:lnTo>
                  <a:lnTo>
                    <a:pt x="8684" y="257"/>
                  </a:lnTo>
                  <a:lnTo>
                    <a:pt x="8620" y="180"/>
                  </a:lnTo>
                  <a:lnTo>
                    <a:pt x="8531" y="116"/>
                  </a:lnTo>
                  <a:lnTo>
                    <a:pt x="8441" y="65"/>
                  </a:lnTo>
                  <a:lnTo>
                    <a:pt x="8339" y="26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1997350" y="1939075"/>
              <a:ext cx="148600" cy="292375"/>
            </a:xfrm>
            <a:custGeom>
              <a:rect b="b" l="l" r="r" t="t"/>
              <a:pathLst>
                <a:path extrusionOk="0" h="11695" w="5944">
                  <a:moveTo>
                    <a:pt x="731" y="1"/>
                  </a:moveTo>
                  <a:lnTo>
                    <a:pt x="590" y="13"/>
                  </a:lnTo>
                  <a:lnTo>
                    <a:pt x="449" y="65"/>
                  </a:lnTo>
                  <a:lnTo>
                    <a:pt x="334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90"/>
                  </a:lnTo>
                  <a:lnTo>
                    <a:pt x="1" y="731"/>
                  </a:lnTo>
                  <a:lnTo>
                    <a:pt x="1" y="5393"/>
                  </a:lnTo>
                  <a:lnTo>
                    <a:pt x="26" y="5546"/>
                  </a:lnTo>
                  <a:lnTo>
                    <a:pt x="65" y="5675"/>
                  </a:lnTo>
                  <a:lnTo>
                    <a:pt x="129" y="5803"/>
                  </a:lnTo>
                  <a:lnTo>
                    <a:pt x="218" y="5905"/>
                  </a:lnTo>
                  <a:lnTo>
                    <a:pt x="334" y="5995"/>
                  </a:lnTo>
                  <a:lnTo>
                    <a:pt x="449" y="6072"/>
                  </a:lnTo>
                  <a:lnTo>
                    <a:pt x="590" y="6110"/>
                  </a:lnTo>
                  <a:lnTo>
                    <a:pt x="731" y="6123"/>
                  </a:lnTo>
                  <a:lnTo>
                    <a:pt x="4484" y="6123"/>
                  </a:lnTo>
                  <a:lnTo>
                    <a:pt x="4484" y="10964"/>
                  </a:lnTo>
                  <a:lnTo>
                    <a:pt x="4496" y="11105"/>
                  </a:lnTo>
                  <a:lnTo>
                    <a:pt x="4548" y="11246"/>
                  </a:lnTo>
                  <a:lnTo>
                    <a:pt x="4612" y="11361"/>
                  </a:lnTo>
                  <a:lnTo>
                    <a:pt x="4701" y="11477"/>
                  </a:lnTo>
                  <a:lnTo>
                    <a:pt x="4804" y="11566"/>
                  </a:lnTo>
                  <a:lnTo>
                    <a:pt x="4932" y="11630"/>
                  </a:lnTo>
                  <a:lnTo>
                    <a:pt x="5060" y="11669"/>
                  </a:lnTo>
                  <a:lnTo>
                    <a:pt x="5214" y="11694"/>
                  </a:lnTo>
                  <a:lnTo>
                    <a:pt x="5354" y="11669"/>
                  </a:lnTo>
                  <a:lnTo>
                    <a:pt x="5495" y="11630"/>
                  </a:lnTo>
                  <a:lnTo>
                    <a:pt x="5623" y="11566"/>
                  </a:lnTo>
                  <a:lnTo>
                    <a:pt x="5726" y="11477"/>
                  </a:lnTo>
                  <a:lnTo>
                    <a:pt x="5816" y="11361"/>
                  </a:lnTo>
                  <a:lnTo>
                    <a:pt x="5880" y="11246"/>
                  </a:lnTo>
                  <a:lnTo>
                    <a:pt x="5931" y="11105"/>
                  </a:lnTo>
                  <a:lnTo>
                    <a:pt x="5944" y="10964"/>
                  </a:lnTo>
                  <a:lnTo>
                    <a:pt x="5944" y="5393"/>
                  </a:lnTo>
                  <a:lnTo>
                    <a:pt x="5931" y="5252"/>
                  </a:lnTo>
                  <a:lnTo>
                    <a:pt x="5880" y="5111"/>
                  </a:lnTo>
                  <a:lnTo>
                    <a:pt x="5816" y="4983"/>
                  </a:lnTo>
                  <a:lnTo>
                    <a:pt x="5726" y="4880"/>
                  </a:lnTo>
                  <a:lnTo>
                    <a:pt x="5623" y="4791"/>
                  </a:lnTo>
                  <a:lnTo>
                    <a:pt x="5495" y="4727"/>
                  </a:lnTo>
                  <a:lnTo>
                    <a:pt x="5354" y="4676"/>
                  </a:lnTo>
                  <a:lnTo>
                    <a:pt x="5214" y="4663"/>
                  </a:lnTo>
                  <a:lnTo>
                    <a:pt x="1461" y="4663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410" y="449"/>
                  </a:lnTo>
                  <a:lnTo>
                    <a:pt x="1333" y="321"/>
                  </a:lnTo>
                  <a:lnTo>
                    <a:pt x="1256" y="218"/>
                  </a:lnTo>
                  <a:lnTo>
                    <a:pt x="1141" y="129"/>
                  </a:lnTo>
                  <a:lnTo>
                    <a:pt x="1013" y="65"/>
                  </a:lnTo>
                  <a:lnTo>
                    <a:pt x="884" y="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1749200" y="2006650"/>
              <a:ext cx="152125" cy="400575"/>
            </a:xfrm>
            <a:custGeom>
              <a:rect b="b" l="l" r="r" t="t"/>
              <a:pathLst>
                <a:path extrusionOk="0" h="16023" w="6085">
                  <a:moveTo>
                    <a:pt x="2895" y="0"/>
                  </a:moveTo>
                  <a:lnTo>
                    <a:pt x="2742" y="13"/>
                  </a:lnTo>
                  <a:lnTo>
                    <a:pt x="2601" y="51"/>
                  </a:lnTo>
                  <a:lnTo>
                    <a:pt x="2485" y="128"/>
                  </a:lnTo>
                  <a:lnTo>
                    <a:pt x="2370" y="218"/>
                  </a:lnTo>
                  <a:lnTo>
                    <a:pt x="2280" y="320"/>
                  </a:lnTo>
                  <a:lnTo>
                    <a:pt x="2216" y="448"/>
                  </a:lnTo>
                  <a:lnTo>
                    <a:pt x="2178" y="576"/>
                  </a:lnTo>
                  <a:lnTo>
                    <a:pt x="2165" y="730"/>
                  </a:lnTo>
                  <a:lnTo>
                    <a:pt x="2165" y="4163"/>
                  </a:lnTo>
                  <a:lnTo>
                    <a:pt x="2178" y="4304"/>
                  </a:lnTo>
                  <a:lnTo>
                    <a:pt x="2216" y="4444"/>
                  </a:lnTo>
                  <a:lnTo>
                    <a:pt x="2280" y="4573"/>
                  </a:lnTo>
                  <a:lnTo>
                    <a:pt x="2370" y="4675"/>
                  </a:lnTo>
                  <a:lnTo>
                    <a:pt x="2485" y="4765"/>
                  </a:lnTo>
                  <a:lnTo>
                    <a:pt x="2601" y="4829"/>
                  </a:lnTo>
                  <a:lnTo>
                    <a:pt x="2742" y="4880"/>
                  </a:lnTo>
                  <a:lnTo>
                    <a:pt x="2895" y="4893"/>
                  </a:lnTo>
                  <a:lnTo>
                    <a:pt x="4624" y="4893"/>
                  </a:lnTo>
                  <a:lnTo>
                    <a:pt x="4624" y="10157"/>
                  </a:lnTo>
                  <a:lnTo>
                    <a:pt x="731" y="10157"/>
                  </a:lnTo>
                  <a:lnTo>
                    <a:pt x="590" y="10170"/>
                  </a:lnTo>
                  <a:lnTo>
                    <a:pt x="449" y="10208"/>
                  </a:lnTo>
                  <a:lnTo>
                    <a:pt x="321" y="10285"/>
                  </a:lnTo>
                  <a:lnTo>
                    <a:pt x="218" y="10362"/>
                  </a:lnTo>
                  <a:lnTo>
                    <a:pt x="129" y="10477"/>
                  </a:lnTo>
                  <a:lnTo>
                    <a:pt x="65" y="10605"/>
                  </a:lnTo>
                  <a:lnTo>
                    <a:pt x="26" y="10733"/>
                  </a:lnTo>
                  <a:lnTo>
                    <a:pt x="1" y="10887"/>
                  </a:lnTo>
                  <a:lnTo>
                    <a:pt x="1" y="15293"/>
                  </a:lnTo>
                  <a:lnTo>
                    <a:pt x="26" y="15434"/>
                  </a:lnTo>
                  <a:lnTo>
                    <a:pt x="65" y="15574"/>
                  </a:lnTo>
                  <a:lnTo>
                    <a:pt x="129" y="15703"/>
                  </a:lnTo>
                  <a:lnTo>
                    <a:pt x="218" y="15805"/>
                  </a:lnTo>
                  <a:lnTo>
                    <a:pt x="321" y="15895"/>
                  </a:lnTo>
                  <a:lnTo>
                    <a:pt x="449" y="15959"/>
                  </a:lnTo>
                  <a:lnTo>
                    <a:pt x="590" y="16010"/>
                  </a:lnTo>
                  <a:lnTo>
                    <a:pt x="731" y="16023"/>
                  </a:lnTo>
                  <a:lnTo>
                    <a:pt x="884" y="16010"/>
                  </a:lnTo>
                  <a:lnTo>
                    <a:pt x="1012" y="15959"/>
                  </a:lnTo>
                  <a:lnTo>
                    <a:pt x="1141" y="15895"/>
                  </a:lnTo>
                  <a:lnTo>
                    <a:pt x="1243" y="15805"/>
                  </a:lnTo>
                  <a:lnTo>
                    <a:pt x="1333" y="15703"/>
                  </a:lnTo>
                  <a:lnTo>
                    <a:pt x="1410" y="15574"/>
                  </a:lnTo>
                  <a:lnTo>
                    <a:pt x="1448" y="15434"/>
                  </a:lnTo>
                  <a:lnTo>
                    <a:pt x="1461" y="15293"/>
                  </a:lnTo>
                  <a:lnTo>
                    <a:pt x="1461" y="11617"/>
                  </a:lnTo>
                  <a:lnTo>
                    <a:pt x="5354" y="11617"/>
                  </a:lnTo>
                  <a:lnTo>
                    <a:pt x="5495" y="11591"/>
                  </a:lnTo>
                  <a:lnTo>
                    <a:pt x="5636" y="11553"/>
                  </a:lnTo>
                  <a:lnTo>
                    <a:pt x="5764" y="11489"/>
                  </a:lnTo>
                  <a:lnTo>
                    <a:pt x="5867" y="11399"/>
                  </a:lnTo>
                  <a:lnTo>
                    <a:pt x="5956" y="11284"/>
                  </a:lnTo>
                  <a:lnTo>
                    <a:pt x="6020" y="11169"/>
                  </a:lnTo>
                  <a:lnTo>
                    <a:pt x="6072" y="11028"/>
                  </a:lnTo>
                  <a:lnTo>
                    <a:pt x="6084" y="10887"/>
                  </a:lnTo>
                  <a:lnTo>
                    <a:pt x="6084" y="4163"/>
                  </a:lnTo>
                  <a:lnTo>
                    <a:pt x="6072" y="4009"/>
                  </a:lnTo>
                  <a:lnTo>
                    <a:pt x="6020" y="3881"/>
                  </a:lnTo>
                  <a:lnTo>
                    <a:pt x="5956" y="3753"/>
                  </a:lnTo>
                  <a:lnTo>
                    <a:pt x="5867" y="3650"/>
                  </a:lnTo>
                  <a:lnTo>
                    <a:pt x="5764" y="3561"/>
                  </a:lnTo>
                  <a:lnTo>
                    <a:pt x="5636" y="3497"/>
                  </a:lnTo>
                  <a:lnTo>
                    <a:pt x="5495" y="3445"/>
                  </a:lnTo>
                  <a:lnTo>
                    <a:pt x="5354" y="3433"/>
                  </a:lnTo>
                  <a:lnTo>
                    <a:pt x="3612" y="3433"/>
                  </a:lnTo>
                  <a:lnTo>
                    <a:pt x="3612" y="730"/>
                  </a:lnTo>
                  <a:lnTo>
                    <a:pt x="3600" y="576"/>
                  </a:lnTo>
                  <a:lnTo>
                    <a:pt x="3561" y="448"/>
                  </a:lnTo>
                  <a:lnTo>
                    <a:pt x="3497" y="320"/>
                  </a:lnTo>
                  <a:lnTo>
                    <a:pt x="3408" y="218"/>
                  </a:lnTo>
                  <a:lnTo>
                    <a:pt x="3292" y="128"/>
                  </a:lnTo>
                  <a:lnTo>
                    <a:pt x="3177" y="51"/>
                  </a:lnTo>
                  <a:lnTo>
                    <a:pt x="3036" y="13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1496900" y="1950925"/>
              <a:ext cx="160125" cy="256825"/>
            </a:xfrm>
            <a:custGeom>
              <a:rect b="b" l="l" r="r" t="t"/>
              <a:pathLst>
                <a:path extrusionOk="0" h="10273" w="6405">
                  <a:moveTo>
                    <a:pt x="5597" y="1"/>
                  </a:moveTo>
                  <a:lnTo>
                    <a:pt x="5469" y="26"/>
                  </a:lnTo>
                  <a:lnTo>
                    <a:pt x="5328" y="77"/>
                  </a:lnTo>
                  <a:lnTo>
                    <a:pt x="5213" y="154"/>
                  </a:lnTo>
                  <a:lnTo>
                    <a:pt x="5110" y="269"/>
                  </a:lnTo>
                  <a:lnTo>
                    <a:pt x="167" y="6353"/>
                  </a:lnTo>
                  <a:lnTo>
                    <a:pt x="90" y="6456"/>
                  </a:lnTo>
                  <a:lnTo>
                    <a:pt x="39" y="6584"/>
                  </a:lnTo>
                  <a:lnTo>
                    <a:pt x="13" y="6699"/>
                  </a:lnTo>
                  <a:lnTo>
                    <a:pt x="0" y="6827"/>
                  </a:lnTo>
                  <a:lnTo>
                    <a:pt x="26" y="6955"/>
                  </a:lnTo>
                  <a:lnTo>
                    <a:pt x="51" y="7083"/>
                  </a:lnTo>
                  <a:lnTo>
                    <a:pt x="115" y="7199"/>
                  </a:lnTo>
                  <a:lnTo>
                    <a:pt x="192" y="7301"/>
                  </a:lnTo>
                  <a:lnTo>
                    <a:pt x="2664" y="10029"/>
                  </a:lnTo>
                  <a:lnTo>
                    <a:pt x="2715" y="10080"/>
                  </a:lnTo>
                  <a:lnTo>
                    <a:pt x="2779" y="10132"/>
                  </a:lnTo>
                  <a:lnTo>
                    <a:pt x="2843" y="10170"/>
                  </a:lnTo>
                  <a:lnTo>
                    <a:pt x="2920" y="10208"/>
                  </a:lnTo>
                  <a:lnTo>
                    <a:pt x="2984" y="10234"/>
                  </a:lnTo>
                  <a:lnTo>
                    <a:pt x="3061" y="10260"/>
                  </a:lnTo>
                  <a:lnTo>
                    <a:pt x="3202" y="10272"/>
                  </a:lnTo>
                  <a:lnTo>
                    <a:pt x="3330" y="10260"/>
                  </a:lnTo>
                  <a:lnTo>
                    <a:pt x="3458" y="10221"/>
                  </a:lnTo>
                  <a:lnTo>
                    <a:pt x="3586" y="10170"/>
                  </a:lnTo>
                  <a:lnTo>
                    <a:pt x="3689" y="10080"/>
                  </a:lnTo>
                  <a:lnTo>
                    <a:pt x="3791" y="9978"/>
                  </a:lnTo>
                  <a:lnTo>
                    <a:pt x="3868" y="9850"/>
                  </a:lnTo>
                  <a:lnTo>
                    <a:pt x="3906" y="9722"/>
                  </a:lnTo>
                  <a:lnTo>
                    <a:pt x="3932" y="9581"/>
                  </a:lnTo>
                  <a:lnTo>
                    <a:pt x="3932" y="9440"/>
                  </a:lnTo>
                  <a:lnTo>
                    <a:pt x="3894" y="9299"/>
                  </a:lnTo>
                  <a:lnTo>
                    <a:pt x="3830" y="9171"/>
                  </a:lnTo>
                  <a:lnTo>
                    <a:pt x="3740" y="9056"/>
                  </a:lnTo>
                  <a:lnTo>
                    <a:pt x="1691" y="6789"/>
                  </a:lnTo>
                  <a:lnTo>
                    <a:pt x="6238" y="1179"/>
                  </a:lnTo>
                  <a:lnTo>
                    <a:pt x="6327" y="1064"/>
                  </a:lnTo>
                  <a:lnTo>
                    <a:pt x="6378" y="923"/>
                  </a:lnTo>
                  <a:lnTo>
                    <a:pt x="6404" y="795"/>
                  </a:lnTo>
                  <a:lnTo>
                    <a:pt x="6404" y="654"/>
                  </a:lnTo>
                  <a:lnTo>
                    <a:pt x="6378" y="513"/>
                  </a:lnTo>
                  <a:lnTo>
                    <a:pt x="6314" y="385"/>
                  </a:lnTo>
                  <a:lnTo>
                    <a:pt x="6238" y="257"/>
                  </a:lnTo>
                  <a:lnTo>
                    <a:pt x="6135" y="154"/>
                  </a:lnTo>
                  <a:lnTo>
                    <a:pt x="6007" y="77"/>
                  </a:lnTo>
                  <a:lnTo>
                    <a:pt x="5879" y="26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1203275" y="1889125"/>
              <a:ext cx="391950" cy="276675"/>
            </a:xfrm>
            <a:custGeom>
              <a:rect b="b" l="l" r="r" t="t"/>
              <a:pathLst>
                <a:path extrusionOk="0" h="11067" w="15678">
                  <a:moveTo>
                    <a:pt x="14909" y="1"/>
                  </a:moveTo>
                  <a:lnTo>
                    <a:pt x="14768" y="26"/>
                  </a:lnTo>
                  <a:lnTo>
                    <a:pt x="14627" y="65"/>
                  </a:lnTo>
                  <a:lnTo>
                    <a:pt x="14512" y="141"/>
                  </a:lnTo>
                  <a:lnTo>
                    <a:pt x="14396" y="244"/>
                  </a:lnTo>
                  <a:lnTo>
                    <a:pt x="8594" y="6878"/>
                  </a:lnTo>
                  <a:lnTo>
                    <a:pt x="3561" y="6878"/>
                  </a:lnTo>
                  <a:lnTo>
                    <a:pt x="3420" y="6891"/>
                  </a:lnTo>
                  <a:lnTo>
                    <a:pt x="3292" y="6930"/>
                  </a:lnTo>
                  <a:lnTo>
                    <a:pt x="3164" y="6994"/>
                  </a:lnTo>
                  <a:lnTo>
                    <a:pt x="3061" y="7083"/>
                  </a:lnTo>
                  <a:lnTo>
                    <a:pt x="218" y="9811"/>
                  </a:lnTo>
                  <a:lnTo>
                    <a:pt x="128" y="9927"/>
                  </a:lnTo>
                  <a:lnTo>
                    <a:pt x="64" y="10042"/>
                  </a:lnTo>
                  <a:lnTo>
                    <a:pt x="13" y="10183"/>
                  </a:lnTo>
                  <a:lnTo>
                    <a:pt x="0" y="10324"/>
                  </a:lnTo>
                  <a:lnTo>
                    <a:pt x="13" y="10465"/>
                  </a:lnTo>
                  <a:lnTo>
                    <a:pt x="52" y="10593"/>
                  </a:lnTo>
                  <a:lnTo>
                    <a:pt x="116" y="10721"/>
                  </a:lnTo>
                  <a:lnTo>
                    <a:pt x="205" y="10836"/>
                  </a:lnTo>
                  <a:lnTo>
                    <a:pt x="256" y="10887"/>
                  </a:lnTo>
                  <a:lnTo>
                    <a:pt x="320" y="10939"/>
                  </a:lnTo>
                  <a:lnTo>
                    <a:pt x="449" y="11003"/>
                  </a:lnTo>
                  <a:lnTo>
                    <a:pt x="589" y="11054"/>
                  </a:lnTo>
                  <a:lnTo>
                    <a:pt x="730" y="11067"/>
                  </a:lnTo>
                  <a:lnTo>
                    <a:pt x="871" y="11054"/>
                  </a:lnTo>
                  <a:lnTo>
                    <a:pt x="999" y="11015"/>
                  </a:lnTo>
                  <a:lnTo>
                    <a:pt x="1127" y="10951"/>
                  </a:lnTo>
                  <a:lnTo>
                    <a:pt x="1230" y="10862"/>
                  </a:lnTo>
                  <a:lnTo>
                    <a:pt x="3855" y="8339"/>
                  </a:lnTo>
                  <a:lnTo>
                    <a:pt x="8915" y="8339"/>
                  </a:lnTo>
                  <a:lnTo>
                    <a:pt x="9004" y="8326"/>
                  </a:lnTo>
                  <a:lnTo>
                    <a:pt x="9068" y="8313"/>
                  </a:lnTo>
                  <a:lnTo>
                    <a:pt x="9145" y="8300"/>
                  </a:lnTo>
                  <a:lnTo>
                    <a:pt x="9222" y="8274"/>
                  </a:lnTo>
                  <a:lnTo>
                    <a:pt x="9286" y="8236"/>
                  </a:lnTo>
                  <a:lnTo>
                    <a:pt x="9350" y="8185"/>
                  </a:lnTo>
                  <a:lnTo>
                    <a:pt x="9414" y="8146"/>
                  </a:lnTo>
                  <a:lnTo>
                    <a:pt x="9465" y="8082"/>
                  </a:lnTo>
                  <a:lnTo>
                    <a:pt x="15498" y="1205"/>
                  </a:lnTo>
                  <a:lnTo>
                    <a:pt x="15587" y="1089"/>
                  </a:lnTo>
                  <a:lnTo>
                    <a:pt x="15639" y="948"/>
                  </a:lnTo>
                  <a:lnTo>
                    <a:pt x="15677" y="820"/>
                  </a:lnTo>
                  <a:lnTo>
                    <a:pt x="15677" y="679"/>
                  </a:lnTo>
                  <a:lnTo>
                    <a:pt x="15651" y="539"/>
                  </a:lnTo>
                  <a:lnTo>
                    <a:pt x="15600" y="410"/>
                  </a:lnTo>
                  <a:lnTo>
                    <a:pt x="15536" y="282"/>
                  </a:lnTo>
                  <a:lnTo>
                    <a:pt x="15434" y="180"/>
                  </a:lnTo>
                  <a:lnTo>
                    <a:pt x="15306" y="90"/>
                  </a:lnTo>
                  <a:lnTo>
                    <a:pt x="15178" y="39"/>
                  </a:lnTo>
                  <a:lnTo>
                    <a:pt x="150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1282050" y="1700525"/>
              <a:ext cx="251375" cy="36225"/>
            </a:xfrm>
            <a:custGeom>
              <a:rect b="b" l="l" r="r" t="t"/>
              <a:pathLst>
                <a:path extrusionOk="0" h="1449" w="10055">
                  <a:moveTo>
                    <a:pt x="730" y="1"/>
                  </a:moveTo>
                  <a:lnTo>
                    <a:pt x="576" y="14"/>
                  </a:lnTo>
                  <a:lnTo>
                    <a:pt x="448" y="52"/>
                  </a:lnTo>
                  <a:lnTo>
                    <a:pt x="320" y="116"/>
                  </a:lnTo>
                  <a:lnTo>
                    <a:pt x="218" y="206"/>
                  </a:lnTo>
                  <a:lnTo>
                    <a:pt x="128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51" y="1013"/>
                  </a:lnTo>
                  <a:lnTo>
                    <a:pt x="128" y="1128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76" y="1435"/>
                  </a:lnTo>
                  <a:lnTo>
                    <a:pt x="730" y="1448"/>
                  </a:lnTo>
                  <a:lnTo>
                    <a:pt x="9324" y="1448"/>
                  </a:lnTo>
                  <a:lnTo>
                    <a:pt x="9478" y="1435"/>
                  </a:lnTo>
                  <a:lnTo>
                    <a:pt x="9606" y="1397"/>
                  </a:lnTo>
                  <a:lnTo>
                    <a:pt x="9734" y="1333"/>
                  </a:lnTo>
                  <a:lnTo>
                    <a:pt x="9849" y="1243"/>
                  </a:lnTo>
                  <a:lnTo>
                    <a:pt x="9926" y="1128"/>
                  </a:lnTo>
                  <a:lnTo>
                    <a:pt x="10003" y="1013"/>
                  </a:lnTo>
                  <a:lnTo>
                    <a:pt x="10041" y="872"/>
                  </a:lnTo>
                  <a:lnTo>
                    <a:pt x="10054" y="718"/>
                  </a:lnTo>
                  <a:lnTo>
                    <a:pt x="10041" y="577"/>
                  </a:lnTo>
                  <a:lnTo>
                    <a:pt x="10003" y="436"/>
                  </a:lnTo>
                  <a:lnTo>
                    <a:pt x="9926" y="321"/>
                  </a:lnTo>
                  <a:lnTo>
                    <a:pt x="9849" y="206"/>
                  </a:lnTo>
                  <a:lnTo>
                    <a:pt x="9734" y="116"/>
                  </a:lnTo>
                  <a:lnTo>
                    <a:pt x="9606" y="52"/>
                  </a:lnTo>
                  <a:lnTo>
                    <a:pt x="9478" y="14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1263775" y="1375850"/>
              <a:ext cx="330800" cy="172925"/>
            </a:xfrm>
            <a:custGeom>
              <a:rect b="b" l="l" r="r" t="t"/>
              <a:pathLst>
                <a:path extrusionOk="0" h="6917" w="13232">
                  <a:moveTo>
                    <a:pt x="757" y="1"/>
                  </a:moveTo>
                  <a:lnTo>
                    <a:pt x="616" y="13"/>
                  </a:lnTo>
                  <a:lnTo>
                    <a:pt x="475" y="39"/>
                  </a:lnTo>
                  <a:lnTo>
                    <a:pt x="347" y="103"/>
                  </a:lnTo>
                  <a:lnTo>
                    <a:pt x="232" y="193"/>
                  </a:lnTo>
                  <a:lnTo>
                    <a:pt x="129" y="308"/>
                  </a:lnTo>
                  <a:lnTo>
                    <a:pt x="65" y="423"/>
                  </a:lnTo>
                  <a:lnTo>
                    <a:pt x="14" y="564"/>
                  </a:lnTo>
                  <a:lnTo>
                    <a:pt x="1" y="692"/>
                  </a:lnTo>
                  <a:lnTo>
                    <a:pt x="1" y="833"/>
                  </a:lnTo>
                  <a:lnTo>
                    <a:pt x="39" y="974"/>
                  </a:lnTo>
                  <a:lnTo>
                    <a:pt x="103" y="1102"/>
                  </a:lnTo>
                  <a:lnTo>
                    <a:pt x="193" y="1217"/>
                  </a:lnTo>
                  <a:lnTo>
                    <a:pt x="5227" y="6686"/>
                  </a:lnTo>
                  <a:lnTo>
                    <a:pt x="5278" y="6737"/>
                  </a:lnTo>
                  <a:lnTo>
                    <a:pt x="5342" y="6776"/>
                  </a:lnTo>
                  <a:lnTo>
                    <a:pt x="5406" y="6827"/>
                  </a:lnTo>
                  <a:lnTo>
                    <a:pt x="5470" y="6853"/>
                  </a:lnTo>
                  <a:lnTo>
                    <a:pt x="5534" y="6878"/>
                  </a:lnTo>
                  <a:lnTo>
                    <a:pt x="5611" y="6904"/>
                  </a:lnTo>
                  <a:lnTo>
                    <a:pt x="5688" y="6917"/>
                  </a:lnTo>
                  <a:lnTo>
                    <a:pt x="12514" y="6917"/>
                  </a:lnTo>
                  <a:lnTo>
                    <a:pt x="12655" y="6904"/>
                  </a:lnTo>
                  <a:lnTo>
                    <a:pt x="12796" y="6853"/>
                  </a:lnTo>
                  <a:lnTo>
                    <a:pt x="12911" y="6789"/>
                  </a:lnTo>
                  <a:lnTo>
                    <a:pt x="13027" y="6699"/>
                  </a:lnTo>
                  <a:lnTo>
                    <a:pt x="13116" y="6597"/>
                  </a:lnTo>
                  <a:lnTo>
                    <a:pt x="13180" y="6469"/>
                  </a:lnTo>
                  <a:lnTo>
                    <a:pt x="13219" y="6340"/>
                  </a:lnTo>
                  <a:lnTo>
                    <a:pt x="13231" y="6187"/>
                  </a:lnTo>
                  <a:lnTo>
                    <a:pt x="13219" y="6046"/>
                  </a:lnTo>
                  <a:lnTo>
                    <a:pt x="13180" y="5905"/>
                  </a:lnTo>
                  <a:lnTo>
                    <a:pt x="13116" y="5777"/>
                  </a:lnTo>
                  <a:lnTo>
                    <a:pt x="13027" y="5674"/>
                  </a:lnTo>
                  <a:lnTo>
                    <a:pt x="12911" y="5585"/>
                  </a:lnTo>
                  <a:lnTo>
                    <a:pt x="12796" y="5521"/>
                  </a:lnTo>
                  <a:lnTo>
                    <a:pt x="12655" y="5470"/>
                  </a:lnTo>
                  <a:lnTo>
                    <a:pt x="12514" y="5457"/>
                  </a:lnTo>
                  <a:lnTo>
                    <a:pt x="6072" y="5457"/>
                  </a:lnTo>
                  <a:lnTo>
                    <a:pt x="1256" y="231"/>
                  </a:lnTo>
                  <a:lnTo>
                    <a:pt x="1154" y="141"/>
                  </a:lnTo>
                  <a:lnTo>
                    <a:pt x="1026" y="65"/>
                  </a:lnTo>
                  <a:lnTo>
                    <a:pt x="898" y="1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1601275" y="1325900"/>
              <a:ext cx="36525" cy="179975"/>
            </a:xfrm>
            <a:custGeom>
              <a:rect b="b" l="l" r="r" t="t"/>
              <a:pathLst>
                <a:path extrusionOk="0" h="7199" w="1461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0" y="6468"/>
                  </a:lnTo>
                  <a:lnTo>
                    <a:pt x="13" y="6609"/>
                  </a:lnTo>
                  <a:lnTo>
                    <a:pt x="52" y="6750"/>
                  </a:lnTo>
                  <a:lnTo>
                    <a:pt x="129" y="6878"/>
                  </a:lnTo>
                  <a:lnTo>
                    <a:pt x="218" y="6981"/>
                  </a:lnTo>
                  <a:lnTo>
                    <a:pt x="321" y="7070"/>
                  </a:lnTo>
                  <a:lnTo>
                    <a:pt x="449" y="7135"/>
                  </a:lnTo>
                  <a:lnTo>
                    <a:pt x="577" y="7173"/>
                  </a:lnTo>
                  <a:lnTo>
                    <a:pt x="730" y="7199"/>
                  </a:lnTo>
                  <a:lnTo>
                    <a:pt x="871" y="7173"/>
                  </a:lnTo>
                  <a:lnTo>
                    <a:pt x="1012" y="7135"/>
                  </a:lnTo>
                  <a:lnTo>
                    <a:pt x="1140" y="7070"/>
                  </a:lnTo>
                  <a:lnTo>
                    <a:pt x="1243" y="6981"/>
                  </a:lnTo>
                  <a:lnTo>
                    <a:pt x="1332" y="6878"/>
                  </a:lnTo>
                  <a:lnTo>
                    <a:pt x="1396" y="6750"/>
                  </a:lnTo>
                  <a:lnTo>
                    <a:pt x="1448" y="6609"/>
                  </a:lnTo>
                  <a:lnTo>
                    <a:pt x="1461" y="6468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396" y="449"/>
                  </a:lnTo>
                  <a:lnTo>
                    <a:pt x="1332" y="321"/>
                  </a:lnTo>
                  <a:lnTo>
                    <a:pt x="1243" y="218"/>
                  </a:lnTo>
                  <a:lnTo>
                    <a:pt x="1140" y="129"/>
                  </a:lnTo>
                  <a:lnTo>
                    <a:pt x="1012" y="65"/>
                  </a:lnTo>
                  <a:lnTo>
                    <a:pt x="871" y="1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1494325" y="1391550"/>
              <a:ext cx="654200" cy="654175"/>
            </a:xfrm>
            <a:custGeom>
              <a:rect b="b" l="l" r="r" t="t"/>
              <a:pathLst>
                <a:path extrusionOk="0" h="26167" w="26168">
                  <a:moveTo>
                    <a:pt x="9952" y="0"/>
                  </a:moveTo>
                  <a:lnTo>
                    <a:pt x="9952" y="2933"/>
                  </a:lnTo>
                  <a:lnTo>
                    <a:pt x="9478" y="3087"/>
                  </a:lnTo>
                  <a:lnTo>
                    <a:pt x="9005" y="3266"/>
                  </a:lnTo>
                  <a:lnTo>
                    <a:pt x="8556" y="3458"/>
                  </a:lnTo>
                  <a:lnTo>
                    <a:pt x="8108" y="3676"/>
                  </a:lnTo>
                  <a:lnTo>
                    <a:pt x="6046" y="1614"/>
                  </a:lnTo>
                  <a:lnTo>
                    <a:pt x="1627" y="6045"/>
                  </a:lnTo>
                  <a:lnTo>
                    <a:pt x="3600" y="8031"/>
                  </a:lnTo>
                  <a:lnTo>
                    <a:pt x="3356" y="8492"/>
                  </a:lnTo>
                  <a:lnTo>
                    <a:pt x="3126" y="8966"/>
                  </a:lnTo>
                  <a:lnTo>
                    <a:pt x="2934" y="9452"/>
                  </a:lnTo>
                  <a:lnTo>
                    <a:pt x="2754" y="9952"/>
                  </a:lnTo>
                  <a:lnTo>
                    <a:pt x="1" y="9952"/>
                  </a:lnTo>
                  <a:lnTo>
                    <a:pt x="1" y="16215"/>
                  </a:lnTo>
                  <a:lnTo>
                    <a:pt x="2588" y="16215"/>
                  </a:lnTo>
                  <a:lnTo>
                    <a:pt x="2754" y="16766"/>
                  </a:lnTo>
                  <a:lnTo>
                    <a:pt x="2946" y="17291"/>
                  </a:lnTo>
                  <a:lnTo>
                    <a:pt x="3164" y="17816"/>
                  </a:lnTo>
                  <a:lnTo>
                    <a:pt x="3420" y="18328"/>
                  </a:lnTo>
                  <a:lnTo>
                    <a:pt x="1627" y="20121"/>
                  </a:lnTo>
                  <a:lnTo>
                    <a:pt x="6046" y="24553"/>
                  </a:lnTo>
                  <a:lnTo>
                    <a:pt x="7762" y="22837"/>
                  </a:lnTo>
                  <a:lnTo>
                    <a:pt x="8018" y="22977"/>
                  </a:lnTo>
                  <a:lnTo>
                    <a:pt x="8287" y="23106"/>
                  </a:lnTo>
                  <a:lnTo>
                    <a:pt x="8556" y="23234"/>
                  </a:lnTo>
                  <a:lnTo>
                    <a:pt x="8825" y="23362"/>
                  </a:lnTo>
                  <a:lnTo>
                    <a:pt x="9107" y="23477"/>
                  </a:lnTo>
                  <a:lnTo>
                    <a:pt x="9389" y="23579"/>
                  </a:lnTo>
                  <a:lnTo>
                    <a:pt x="9671" y="23669"/>
                  </a:lnTo>
                  <a:lnTo>
                    <a:pt x="9952" y="23772"/>
                  </a:lnTo>
                  <a:lnTo>
                    <a:pt x="9952" y="26167"/>
                  </a:lnTo>
                  <a:lnTo>
                    <a:pt x="16215" y="26167"/>
                  </a:lnTo>
                  <a:lnTo>
                    <a:pt x="16215" y="23772"/>
                  </a:lnTo>
                  <a:lnTo>
                    <a:pt x="16497" y="23669"/>
                  </a:lnTo>
                  <a:lnTo>
                    <a:pt x="16792" y="23579"/>
                  </a:lnTo>
                  <a:lnTo>
                    <a:pt x="17061" y="23477"/>
                  </a:lnTo>
                  <a:lnTo>
                    <a:pt x="17342" y="23362"/>
                  </a:lnTo>
                  <a:lnTo>
                    <a:pt x="17611" y="23234"/>
                  </a:lnTo>
                  <a:lnTo>
                    <a:pt x="17880" y="23106"/>
                  </a:lnTo>
                  <a:lnTo>
                    <a:pt x="18149" y="22977"/>
                  </a:lnTo>
                  <a:lnTo>
                    <a:pt x="18406" y="22837"/>
                  </a:lnTo>
                  <a:lnTo>
                    <a:pt x="20122" y="24553"/>
                  </a:lnTo>
                  <a:lnTo>
                    <a:pt x="24553" y="20121"/>
                  </a:lnTo>
                  <a:lnTo>
                    <a:pt x="22760" y="18328"/>
                  </a:lnTo>
                  <a:lnTo>
                    <a:pt x="23004" y="17816"/>
                  </a:lnTo>
                  <a:lnTo>
                    <a:pt x="23221" y="17291"/>
                  </a:lnTo>
                  <a:lnTo>
                    <a:pt x="23413" y="16766"/>
                  </a:lnTo>
                  <a:lnTo>
                    <a:pt x="23580" y="16215"/>
                  </a:lnTo>
                  <a:lnTo>
                    <a:pt x="26167" y="16215"/>
                  </a:lnTo>
                  <a:lnTo>
                    <a:pt x="26167" y="9952"/>
                  </a:lnTo>
                  <a:lnTo>
                    <a:pt x="23426" y="9952"/>
                  </a:lnTo>
                  <a:lnTo>
                    <a:pt x="23247" y="9452"/>
                  </a:lnTo>
                  <a:lnTo>
                    <a:pt x="23042" y="8966"/>
                  </a:lnTo>
                  <a:lnTo>
                    <a:pt x="22811" y="8492"/>
                  </a:lnTo>
                  <a:lnTo>
                    <a:pt x="22568" y="8031"/>
                  </a:lnTo>
                  <a:lnTo>
                    <a:pt x="24553" y="6045"/>
                  </a:lnTo>
                  <a:lnTo>
                    <a:pt x="20122" y="1614"/>
                  </a:lnTo>
                  <a:lnTo>
                    <a:pt x="18060" y="3676"/>
                  </a:lnTo>
                  <a:lnTo>
                    <a:pt x="17624" y="3458"/>
                  </a:lnTo>
                  <a:lnTo>
                    <a:pt x="17163" y="3266"/>
                  </a:lnTo>
                  <a:lnTo>
                    <a:pt x="16689" y="3087"/>
                  </a:lnTo>
                  <a:lnTo>
                    <a:pt x="16215" y="2933"/>
                  </a:lnTo>
                  <a:lnTo>
                    <a:pt x="16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1579175" y="1483125"/>
              <a:ext cx="484475" cy="484150"/>
            </a:xfrm>
            <a:custGeom>
              <a:rect b="b" l="l" r="r" t="t"/>
              <a:pathLst>
                <a:path extrusionOk="0" h="19366" w="19379">
                  <a:moveTo>
                    <a:pt x="9696" y="0"/>
                  </a:moveTo>
                  <a:lnTo>
                    <a:pt x="9197" y="13"/>
                  </a:lnTo>
                  <a:lnTo>
                    <a:pt x="8697" y="51"/>
                  </a:lnTo>
                  <a:lnTo>
                    <a:pt x="8211" y="115"/>
                  </a:lnTo>
                  <a:lnTo>
                    <a:pt x="7737" y="192"/>
                  </a:lnTo>
                  <a:lnTo>
                    <a:pt x="7276" y="308"/>
                  </a:lnTo>
                  <a:lnTo>
                    <a:pt x="6814" y="436"/>
                  </a:lnTo>
                  <a:lnTo>
                    <a:pt x="6366" y="589"/>
                  </a:lnTo>
                  <a:lnTo>
                    <a:pt x="5918" y="756"/>
                  </a:lnTo>
                  <a:lnTo>
                    <a:pt x="5495" y="948"/>
                  </a:lnTo>
                  <a:lnTo>
                    <a:pt x="5073" y="1166"/>
                  </a:lnTo>
                  <a:lnTo>
                    <a:pt x="4676" y="1396"/>
                  </a:lnTo>
                  <a:lnTo>
                    <a:pt x="4279" y="1652"/>
                  </a:lnTo>
                  <a:lnTo>
                    <a:pt x="3894" y="1921"/>
                  </a:lnTo>
                  <a:lnTo>
                    <a:pt x="3536" y="2216"/>
                  </a:lnTo>
                  <a:lnTo>
                    <a:pt x="3177" y="2511"/>
                  </a:lnTo>
                  <a:lnTo>
                    <a:pt x="2844" y="2831"/>
                  </a:lnTo>
                  <a:lnTo>
                    <a:pt x="2524" y="3177"/>
                  </a:lnTo>
                  <a:lnTo>
                    <a:pt x="2216" y="3522"/>
                  </a:lnTo>
                  <a:lnTo>
                    <a:pt x="1935" y="3894"/>
                  </a:lnTo>
                  <a:lnTo>
                    <a:pt x="1666" y="4265"/>
                  </a:lnTo>
                  <a:lnTo>
                    <a:pt x="1410" y="4662"/>
                  </a:lnTo>
                  <a:lnTo>
                    <a:pt x="1179" y="5072"/>
                  </a:lnTo>
                  <a:lnTo>
                    <a:pt x="961" y="5482"/>
                  </a:lnTo>
                  <a:lnTo>
                    <a:pt x="769" y="5917"/>
                  </a:lnTo>
                  <a:lnTo>
                    <a:pt x="590" y="6353"/>
                  </a:lnTo>
                  <a:lnTo>
                    <a:pt x="436" y="6801"/>
                  </a:lnTo>
                  <a:lnTo>
                    <a:pt x="308" y="7262"/>
                  </a:lnTo>
                  <a:lnTo>
                    <a:pt x="206" y="7736"/>
                  </a:lnTo>
                  <a:lnTo>
                    <a:pt x="116" y="8210"/>
                  </a:lnTo>
                  <a:lnTo>
                    <a:pt x="52" y="8697"/>
                  </a:lnTo>
                  <a:lnTo>
                    <a:pt x="14" y="9183"/>
                  </a:lnTo>
                  <a:lnTo>
                    <a:pt x="1" y="9683"/>
                  </a:lnTo>
                  <a:lnTo>
                    <a:pt x="14" y="10182"/>
                  </a:lnTo>
                  <a:lnTo>
                    <a:pt x="52" y="10669"/>
                  </a:lnTo>
                  <a:lnTo>
                    <a:pt x="116" y="11156"/>
                  </a:lnTo>
                  <a:lnTo>
                    <a:pt x="206" y="11630"/>
                  </a:lnTo>
                  <a:lnTo>
                    <a:pt x="308" y="12104"/>
                  </a:lnTo>
                  <a:lnTo>
                    <a:pt x="436" y="12565"/>
                  </a:lnTo>
                  <a:lnTo>
                    <a:pt x="590" y="13013"/>
                  </a:lnTo>
                  <a:lnTo>
                    <a:pt x="769" y="13448"/>
                  </a:lnTo>
                  <a:lnTo>
                    <a:pt x="961" y="13884"/>
                  </a:lnTo>
                  <a:lnTo>
                    <a:pt x="1179" y="14307"/>
                  </a:lnTo>
                  <a:lnTo>
                    <a:pt x="1410" y="14704"/>
                  </a:lnTo>
                  <a:lnTo>
                    <a:pt x="1666" y="15101"/>
                  </a:lnTo>
                  <a:lnTo>
                    <a:pt x="1935" y="15485"/>
                  </a:lnTo>
                  <a:lnTo>
                    <a:pt x="2216" y="15844"/>
                  </a:lnTo>
                  <a:lnTo>
                    <a:pt x="2524" y="16202"/>
                  </a:lnTo>
                  <a:lnTo>
                    <a:pt x="2844" y="16535"/>
                  </a:lnTo>
                  <a:lnTo>
                    <a:pt x="3177" y="16855"/>
                  </a:lnTo>
                  <a:lnTo>
                    <a:pt x="3536" y="17163"/>
                  </a:lnTo>
                  <a:lnTo>
                    <a:pt x="3894" y="17445"/>
                  </a:lnTo>
                  <a:lnTo>
                    <a:pt x="4279" y="17714"/>
                  </a:lnTo>
                  <a:lnTo>
                    <a:pt x="4676" y="17970"/>
                  </a:lnTo>
                  <a:lnTo>
                    <a:pt x="5073" y="18200"/>
                  </a:lnTo>
                  <a:lnTo>
                    <a:pt x="5495" y="18418"/>
                  </a:lnTo>
                  <a:lnTo>
                    <a:pt x="5918" y="18610"/>
                  </a:lnTo>
                  <a:lnTo>
                    <a:pt x="6366" y="18777"/>
                  </a:lnTo>
                  <a:lnTo>
                    <a:pt x="6814" y="18930"/>
                  </a:lnTo>
                  <a:lnTo>
                    <a:pt x="7276" y="19058"/>
                  </a:lnTo>
                  <a:lnTo>
                    <a:pt x="7737" y="19174"/>
                  </a:lnTo>
                  <a:lnTo>
                    <a:pt x="8211" y="19263"/>
                  </a:lnTo>
                  <a:lnTo>
                    <a:pt x="8697" y="19314"/>
                  </a:lnTo>
                  <a:lnTo>
                    <a:pt x="9197" y="19353"/>
                  </a:lnTo>
                  <a:lnTo>
                    <a:pt x="9696" y="19366"/>
                  </a:lnTo>
                  <a:lnTo>
                    <a:pt x="10196" y="19353"/>
                  </a:lnTo>
                  <a:lnTo>
                    <a:pt x="10682" y="19314"/>
                  </a:lnTo>
                  <a:lnTo>
                    <a:pt x="11169" y="19263"/>
                  </a:lnTo>
                  <a:lnTo>
                    <a:pt x="11643" y="19174"/>
                  </a:lnTo>
                  <a:lnTo>
                    <a:pt x="12117" y="19058"/>
                  </a:lnTo>
                  <a:lnTo>
                    <a:pt x="12565" y="18930"/>
                  </a:lnTo>
                  <a:lnTo>
                    <a:pt x="13026" y="18777"/>
                  </a:lnTo>
                  <a:lnTo>
                    <a:pt x="13462" y="18610"/>
                  </a:lnTo>
                  <a:lnTo>
                    <a:pt x="13884" y="18418"/>
                  </a:lnTo>
                  <a:lnTo>
                    <a:pt x="14307" y="18200"/>
                  </a:lnTo>
                  <a:lnTo>
                    <a:pt x="14717" y="17970"/>
                  </a:lnTo>
                  <a:lnTo>
                    <a:pt x="15101" y="17714"/>
                  </a:lnTo>
                  <a:lnTo>
                    <a:pt x="15485" y="17445"/>
                  </a:lnTo>
                  <a:lnTo>
                    <a:pt x="15857" y="17163"/>
                  </a:lnTo>
                  <a:lnTo>
                    <a:pt x="16203" y="16855"/>
                  </a:lnTo>
                  <a:lnTo>
                    <a:pt x="16536" y="16535"/>
                  </a:lnTo>
                  <a:lnTo>
                    <a:pt x="16856" y="16202"/>
                  </a:lnTo>
                  <a:lnTo>
                    <a:pt x="17163" y="15844"/>
                  </a:lnTo>
                  <a:lnTo>
                    <a:pt x="17458" y="15485"/>
                  </a:lnTo>
                  <a:lnTo>
                    <a:pt x="17727" y="15101"/>
                  </a:lnTo>
                  <a:lnTo>
                    <a:pt x="17970" y="14704"/>
                  </a:lnTo>
                  <a:lnTo>
                    <a:pt x="18201" y="14307"/>
                  </a:lnTo>
                  <a:lnTo>
                    <a:pt x="18418" y="13884"/>
                  </a:lnTo>
                  <a:lnTo>
                    <a:pt x="18611" y="13448"/>
                  </a:lnTo>
                  <a:lnTo>
                    <a:pt x="18790" y="13013"/>
                  </a:lnTo>
                  <a:lnTo>
                    <a:pt x="18944" y="12565"/>
                  </a:lnTo>
                  <a:lnTo>
                    <a:pt x="19072" y="12104"/>
                  </a:lnTo>
                  <a:lnTo>
                    <a:pt x="19174" y="11630"/>
                  </a:lnTo>
                  <a:lnTo>
                    <a:pt x="19264" y="11156"/>
                  </a:lnTo>
                  <a:lnTo>
                    <a:pt x="19328" y="10669"/>
                  </a:lnTo>
                  <a:lnTo>
                    <a:pt x="19366" y="10182"/>
                  </a:lnTo>
                  <a:lnTo>
                    <a:pt x="19379" y="9683"/>
                  </a:lnTo>
                  <a:lnTo>
                    <a:pt x="19366" y="9183"/>
                  </a:lnTo>
                  <a:lnTo>
                    <a:pt x="19328" y="8697"/>
                  </a:lnTo>
                  <a:lnTo>
                    <a:pt x="19264" y="8210"/>
                  </a:lnTo>
                  <a:lnTo>
                    <a:pt x="19174" y="7736"/>
                  </a:lnTo>
                  <a:lnTo>
                    <a:pt x="19072" y="7262"/>
                  </a:lnTo>
                  <a:lnTo>
                    <a:pt x="18944" y="6801"/>
                  </a:lnTo>
                  <a:lnTo>
                    <a:pt x="18790" y="6353"/>
                  </a:lnTo>
                  <a:lnTo>
                    <a:pt x="18611" y="5917"/>
                  </a:lnTo>
                  <a:lnTo>
                    <a:pt x="18418" y="5482"/>
                  </a:lnTo>
                  <a:lnTo>
                    <a:pt x="18201" y="5072"/>
                  </a:lnTo>
                  <a:lnTo>
                    <a:pt x="17970" y="4662"/>
                  </a:lnTo>
                  <a:lnTo>
                    <a:pt x="17727" y="4265"/>
                  </a:lnTo>
                  <a:lnTo>
                    <a:pt x="17458" y="3894"/>
                  </a:lnTo>
                  <a:lnTo>
                    <a:pt x="17163" y="3522"/>
                  </a:lnTo>
                  <a:lnTo>
                    <a:pt x="16856" y="3177"/>
                  </a:lnTo>
                  <a:lnTo>
                    <a:pt x="16536" y="2831"/>
                  </a:lnTo>
                  <a:lnTo>
                    <a:pt x="16203" y="2511"/>
                  </a:lnTo>
                  <a:lnTo>
                    <a:pt x="15857" y="2216"/>
                  </a:lnTo>
                  <a:lnTo>
                    <a:pt x="15485" y="1921"/>
                  </a:lnTo>
                  <a:lnTo>
                    <a:pt x="15101" y="1652"/>
                  </a:lnTo>
                  <a:lnTo>
                    <a:pt x="14717" y="1396"/>
                  </a:lnTo>
                  <a:lnTo>
                    <a:pt x="14307" y="1166"/>
                  </a:lnTo>
                  <a:lnTo>
                    <a:pt x="13884" y="948"/>
                  </a:lnTo>
                  <a:lnTo>
                    <a:pt x="13462" y="756"/>
                  </a:lnTo>
                  <a:lnTo>
                    <a:pt x="13026" y="589"/>
                  </a:lnTo>
                  <a:lnTo>
                    <a:pt x="12565" y="436"/>
                  </a:lnTo>
                  <a:lnTo>
                    <a:pt x="12117" y="308"/>
                  </a:lnTo>
                  <a:lnTo>
                    <a:pt x="11643" y="192"/>
                  </a:lnTo>
                  <a:lnTo>
                    <a:pt x="11169" y="115"/>
                  </a:lnTo>
                  <a:lnTo>
                    <a:pt x="10682" y="51"/>
                  </a:lnTo>
                  <a:lnTo>
                    <a:pt x="10196" y="13"/>
                  </a:lnTo>
                  <a:lnTo>
                    <a:pt x="9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1612150" y="1515775"/>
              <a:ext cx="418525" cy="418850"/>
            </a:xfrm>
            <a:custGeom>
              <a:rect b="b" l="l" r="r" t="t"/>
              <a:pathLst>
                <a:path extrusionOk="0" h="16754" w="16741">
                  <a:moveTo>
                    <a:pt x="8377" y="1"/>
                  </a:moveTo>
                  <a:lnTo>
                    <a:pt x="7942" y="13"/>
                  </a:lnTo>
                  <a:lnTo>
                    <a:pt x="7519" y="52"/>
                  </a:lnTo>
                  <a:lnTo>
                    <a:pt x="7096" y="103"/>
                  </a:lnTo>
                  <a:lnTo>
                    <a:pt x="6687" y="180"/>
                  </a:lnTo>
                  <a:lnTo>
                    <a:pt x="6277" y="270"/>
                  </a:lnTo>
                  <a:lnTo>
                    <a:pt x="5880" y="385"/>
                  </a:lnTo>
                  <a:lnTo>
                    <a:pt x="5495" y="513"/>
                  </a:lnTo>
                  <a:lnTo>
                    <a:pt x="5111" y="667"/>
                  </a:lnTo>
                  <a:lnTo>
                    <a:pt x="4740" y="833"/>
                  </a:lnTo>
                  <a:lnTo>
                    <a:pt x="4381" y="1012"/>
                  </a:lnTo>
                  <a:lnTo>
                    <a:pt x="4035" y="1217"/>
                  </a:lnTo>
                  <a:lnTo>
                    <a:pt x="3690" y="1435"/>
                  </a:lnTo>
                  <a:lnTo>
                    <a:pt x="3357" y="1666"/>
                  </a:lnTo>
                  <a:lnTo>
                    <a:pt x="3049" y="1922"/>
                  </a:lnTo>
                  <a:lnTo>
                    <a:pt x="2742" y="2178"/>
                  </a:lnTo>
                  <a:lnTo>
                    <a:pt x="2447" y="2460"/>
                  </a:lnTo>
                  <a:lnTo>
                    <a:pt x="2178" y="2754"/>
                  </a:lnTo>
                  <a:lnTo>
                    <a:pt x="1909" y="3049"/>
                  </a:lnTo>
                  <a:lnTo>
                    <a:pt x="1666" y="3369"/>
                  </a:lnTo>
                  <a:lnTo>
                    <a:pt x="1423" y="3702"/>
                  </a:lnTo>
                  <a:lnTo>
                    <a:pt x="1205" y="4035"/>
                  </a:lnTo>
                  <a:lnTo>
                    <a:pt x="1013" y="4381"/>
                  </a:lnTo>
                  <a:lnTo>
                    <a:pt x="821" y="4752"/>
                  </a:lnTo>
                  <a:lnTo>
                    <a:pt x="654" y="5124"/>
                  </a:lnTo>
                  <a:lnTo>
                    <a:pt x="513" y="5495"/>
                  </a:lnTo>
                  <a:lnTo>
                    <a:pt x="372" y="5892"/>
                  </a:lnTo>
                  <a:lnTo>
                    <a:pt x="257" y="6289"/>
                  </a:lnTo>
                  <a:lnTo>
                    <a:pt x="167" y="6686"/>
                  </a:lnTo>
                  <a:lnTo>
                    <a:pt x="91" y="7109"/>
                  </a:lnTo>
                  <a:lnTo>
                    <a:pt x="39" y="7519"/>
                  </a:lnTo>
                  <a:lnTo>
                    <a:pt x="14" y="7941"/>
                  </a:lnTo>
                  <a:lnTo>
                    <a:pt x="1" y="8377"/>
                  </a:lnTo>
                  <a:lnTo>
                    <a:pt x="14" y="8812"/>
                  </a:lnTo>
                  <a:lnTo>
                    <a:pt x="39" y="9235"/>
                  </a:lnTo>
                  <a:lnTo>
                    <a:pt x="91" y="9658"/>
                  </a:lnTo>
                  <a:lnTo>
                    <a:pt x="167" y="10068"/>
                  </a:lnTo>
                  <a:lnTo>
                    <a:pt x="257" y="10465"/>
                  </a:lnTo>
                  <a:lnTo>
                    <a:pt x="372" y="10862"/>
                  </a:lnTo>
                  <a:lnTo>
                    <a:pt x="513" y="11259"/>
                  </a:lnTo>
                  <a:lnTo>
                    <a:pt x="654" y="11643"/>
                  </a:lnTo>
                  <a:lnTo>
                    <a:pt x="821" y="12014"/>
                  </a:lnTo>
                  <a:lnTo>
                    <a:pt x="1013" y="12373"/>
                  </a:lnTo>
                  <a:lnTo>
                    <a:pt x="1205" y="12719"/>
                  </a:lnTo>
                  <a:lnTo>
                    <a:pt x="1423" y="13065"/>
                  </a:lnTo>
                  <a:lnTo>
                    <a:pt x="1666" y="13385"/>
                  </a:lnTo>
                  <a:lnTo>
                    <a:pt x="1909" y="13705"/>
                  </a:lnTo>
                  <a:lnTo>
                    <a:pt x="2178" y="14012"/>
                  </a:lnTo>
                  <a:lnTo>
                    <a:pt x="2447" y="14294"/>
                  </a:lnTo>
                  <a:lnTo>
                    <a:pt x="2742" y="14576"/>
                  </a:lnTo>
                  <a:lnTo>
                    <a:pt x="3049" y="14845"/>
                  </a:lnTo>
                  <a:lnTo>
                    <a:pt x="3357" y="15088"/>
                  </a:lnTo>
                  <a:lnTo>
                    <a:pt x="3690" y="15319"/>
                  </a:lnTo>
                  <a:lnTo>
                    <a:pt x="4035" y="15537"/>
                  </a:lnTo>
                  <a:lnTo>
                    <a:pt x="4381" y="15741"/>
                  </a:lnTo>
                  <a:lnTo>
                    <a:pt x="4740" y="15921"/>
                  </a:lnTo>
                  <a:lnTo>
                    <a:pt x="5111" y="16087"/>
                  </a:lnTo>
                  <a:lnTo>
                    <a:pt x="5495" y="16241"/>
                  </a:lnTo>
                  <a:lnTo>
                    <a:pt x="5880" y="16369"/>
                  </a:lnTo>
                  <a:lnTo>
                    <a:pt x="6277" y="16484"/>
                  </a:lnTo>
                  <a:lnTo>
                    <a:pt x="6687" y="16587"/>
                  </a:lnTo>
                  <a:lnTo>
                    <a:pt x="7096" y="16651"/>
                  </a:lnTo>
                  <a:lnTo>
                    <a:pt x="7519" y="16702"/>
                  </a:lnTo>
                  <a:lnTo>
                    <a:pt x="7942" y="16741"/>
                  </a:lnTo>
                  <a:lnTo>
                    <a:pt x="8377" y="16753"/>
                  </a:lnTo>
                  <a:lnTo>
                    <a:pt x="8800" y="16741"/>
                  </a:lnTo>
                  <a:lnTo>
                    <a:pt x="9223" y="16702"/>
                  </a:lnTo>
                  <a:lnTo>
                    <a:pt x="9645" y="16651"/>
                  </a:lnTo>
                  <a:lnTo>
                    <a:pt x="10055" y="16587"/>
                  </a:lnTo>
                  <a:lnTo>
                    <a:pt x="10465" y="16484"/>
                  </a:lnTo>
                  <a:lnTo>
                    <a:pt x="10862" y="16369"/>
                  </a:lnTo>
                  <a:lnTo>
                    <a:pt x="11246" y="16241"/>
                  </a:lnTo>
                  <a:lnTo>
                    <a:pt x="11630" y="16087"/>
                  </a:lnTo>
                  <a:lnTo>
                    <a:pt x="12002" y="15921"/>
                  </a:lnTo>
                  <a:lnTo>
                    <a:pt x="12360" y="15741"/>
                  </a:lnTo>
                  <a:lnTo>
                    <a:pt x="12719" y="15537"/>
                  </a:lnTo>
                  <a:lnTo>
                    <a:pt x="13052" y="15319"/>
                  </a:lnTo>
                  <a:lnTo>
                    <a:pt x="13385" y="15088"/>
                  </a:lnTo>
                  <a:lnTo>
                    <a:pt x="13693" y="14845"/>
                  </a:lnTo>
                  <a:lnTo>
                    <a:pt x="14000" y="14576"/>
                  </a:lnTo>
                  <a:lnTo>
                    <a:pt x="14294" y="14294"/>
                  </a:lnTo>
                  <a:lnTo>
                    <a:pt x="14576" y="14012"/>
                  </a:lnTo>
                  <a:lnTo>
                    <a:pt x="14832" y="13705"/>
                  </a:lnTo>
                  <a:lnTo>
                    <a:pt x="15076" y="13385"/>
                  </a:lnTo>
                  <a:lnTo>
                    <a:pt x="15319" y="13065"/>
                  </a:lnTo>
                  <a:lnTo>
                    <a:pt x="15537" y="12719"/>
                  </a:lnTo>
                  <a:lnTo>
                    <a:pt x="15729" y="12373"/>
                  </a:lnTo>
                  <a:lnTo>
                    <a:pt x="15921" y="12014"/>
                  </a:lnTo>
                  <a:lnTo>
                    <a:pt x="16088" y="11643"/>
                  </a:lnTo>
                  <a:lnTo>
                    <a:pt x="16241" y="11259"/>
                  </a:lnTo>
                  <a:lnTo>
                    <a:pt x="16369" y="10862"/>
                  </a:lnTo>
                  <a:lnTo>
                    <a:pt x="16485" y="10465"/>
                  </a:lnTo>
                  <a:lnTo>
                    <a:pt x="16574" y="10068"/>
                  </a:lnTo>
                  <a:lnTo>
                    <a:pt x="16651" y="9658"/>
                  </a:lnTo>
                  <a:lnTo>
                    <a:pt x="16702" y="9235"/>
                  </a:lnTo>
                  <a:lnTo>
                    <a:pt x="16741" y="8812"/>
                  </a:lnTo>
                  <a:lnTo>
                    <a:pt x="16741" y="8377"/>
                  </a:lnTo>
                  <a:lnTo>
                    <a:pt x="16741" y="7941"/>
                  </a:lnTo>
                  <a:lnTo>
                    <a:pt x="16702" y="7519"/>
                  </a:lnTo>
                  <a:lnTo>
                    <a:pt x="16651" y="7109"/>
                  </a:lnTo>
                  <a:lnTo>
                    <a:pt x="16574" y="6686"/>
                  </a:lnTo>
                  <a:lnTo>
                    <a:pt x="16485" y="6289"/>
                  </a:lnTo>
                  <a:lnTo>
                    <a:pt x="16369" y="5892"/>
                  </a:lnTo>
                  <a:lnTo>
                    <a:pt x="16241" y="5495"/>
                  </a:lnTo>
                  <a:lnTo>
                    <a:pt x="16088" y="5124"/>
                  </a:lnTo>
                  <a:lnTo>
                    <a:pt x="15921" y="4752"/>
                  </a:lnTo>
                  <a:lnTo>
                    <a:pt x="15729" y="4381"/>
                  </a:lnTo>
                  <a:lnTo>
                    <a:pt x="15537" y="4035"/>
                  </a:lnTo>
                  <a:lnTo>
                    <a:pt x="15319" y="3702"/>
                  </a:lnTo>
                  <a:lnTo>
                    <a:pt x="15076" y="3369"/>
                  </a:lnTo>
                  <a:lnTo>
                    <a:pt x="14832" y="3049"/>
                  </a:lnTo>
                  <a:lnTo>
                    <a:pt x="14576" y="2754"/>
                  </a:lnTo>
                  <a:lnTo>
                    <a:pt x="14294" y="2460"/>
                  </a:lnTo>
                  <a:lnTo>
                    <a:pt x="14000" y="2178"/>
                  </a:lnTo>
                  <a:lnTo>
                    <a:pt x="13693" y="1922"/>
                  </a:lnTo>
                  <a:lnTo>
                    <a:pt x="13385" y="1666"/>
                  </a:lnTo>
                  <a:lnTo>
                    <a:pt x="13052" y="1435"/>
                  </a:lnTo>
                  <a:lnTo>
                    <a:pt x="12719" y="1217"/>
                  </a:lnTo>
                  <a:lnTo>
                    <a:pt x="12360" y="1012"/>
                  </a:lnTo>
                  <a:lnTo>
                    <a:pt x="12002" y="833"/>
                  </a:lnTo>
                  <a:lnTo>
                    <a:pt x="11630" y="667"/>
                  </a:lnTo>
                  <a:lnTo>
                    <a:pt x="11246" y="513"/>
                  </a:lnTo>
                  <a:lnTo>
                    <a:pt x="10862" y="385"/>
                  </a:lnTo>
                  <a:lnTo>
                    <a:pt x="10465" y="270"/>
                  </a:lnTo>
                  <a:lnTo>
                    <a:pt x="10055" y="180"/>
                  </a:lnTo>
                  <a:lnTo>
                    <a:pt x="9645" y="103"/>
                  </a:lnTo>
                  <a:lnTo>
                    <a:pt x="9223" y="52"/>
                  </a:lnTo>
                  <a:lnTo>
                    <a:pt x="8800" y="1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1690600" y="1594550"/>
              <a:ext cx="261625" cy="261300"/>
            </a:xfrm>
            <a:custGeom>
              <a:rect b="b" l="l" r="r" t="t"/>
              <a:pathLst>
                <a:path extrusionOk="0" h="10452" w="10465">
                  <a:moveTo>
                    <a:pt x="4970" y="0"/>
                  </a:moveTo>
                  <a:lnTo>
                    <a:pt x="4701" y="26"/>
                  </a:lnTo>
                  <a:lnTo>
                    <a:pt x="4432" y="52"/>
                  </a:lnTo>
                  <a:lnTo>
                    <a:pt x="4176" y="103"/>
                  </a:lnTo>
                  <a:lnTo>
                    <a:pt x="3933" y="167"/>
                  </a:lnTo>
                  <a:lnTo>
                    <a:pt x="3677" y="231"/>
                  </a:lnTo>
                  <a:lnTo>
                    <a:pt x="3433" y="321"/>
                  </a:lnTo>
                  <a:lnTo>
                    <a:pt x="3203" y="410"/>
                  </a:lnTo>
                  <a:lnTo>
                    <a:pt x="2972" y="513"/>
                  </a:lnTo>
                  <a:lnTo>
                    <a:pt x="2742" y="628"/>
                  </a:lnTo>
                  <a:lnTo>
                    <a:pt x="2524" y="756"/>
                  </a:lnTo>
                  <a:lnTo>
                    <a:pt x="2306" y="884"/>
                  </a:lnTo>
                  <a:lnTo>
                    <a:pt x="2101" y="1038"/>
                  </a:lnTo>
                  <a:lnTo>
                    <a:pt x="1909" y="1191"/>
                  </a:lnTo>
                  <a:lnTo>
                    <a:pt x="1717" y="1358"/>
                  </a:lnTo>
                  <a:lnTo>
                    <a:pt x="1538" y="1524"/>
                  </a:lnTo>
                  <a:lnTo>
                    <a:pt x="1358" y="1717"/>
                  </a:lnTo>
                  <a:lnTo>
                    <a:pt x="1205" y="1896"/>
                  </a:lnTo>
                  <a:lnTo>
                    <a:pt x="1038" y="2101"/>
                  </a:lnTo>
                  <a:lnTo>
                    <a:pt x="897" y="2306"/>
                  </a:lnTo>
                  <a:lnTo>
                    <a:pt x="756" y="2511"/>
                  </a:lnTo>
                  <a:lnTo>
                    <a:pt x="641" y="2728"/>
                  </a:lnTo>
                  <a:lnTo>
                    <a:pt x="526" y="2959"/>
                  </a:lnTo>
                  <a:lnTo>
                    <a:pt x="411" y="3189"/>
                  </a:lnTo>
                  <a:lnTo>
                    <a:pt x="321" y="3433"/>
                  </a:lnTo>
                  <a:lnTo>
                    <a:pt x="244" y="3676"/>
                  </a:lnTo>
                  <a:lnTo>
                    <a:pt x="167" y="3920"/>
                  </a:lnTo>
                  <a:lnTo>
                    <a:pt x="116" y="4176"/>
                  </a:lnTo>
                  <a:lnTo>
                    <a:pt x="65" y="4432"/>
                  </a:lnTo>
                  <a:lnTo>
                    <a:pt x="26" y="4688"/>
                  </a:lnTo>
                  <a:lnTo>
                    <a:pt x="14" y="4957"/>
                  </a:lnTo>
                  <a:lnTo>
                    <a:pt x="1" y="5226"/>
                  </a:lnTo>
                  <a:lnTo>
                    <a:pt x="14" y="5495"/>
                  </a:lnTo>
                  <a:lnTo>
                    <a:pt x="26" y="5764"/>
                  </a:lnTo>
                  <a:lnTo>
                    <a:pt x="65" y="6020"/>
                  </a:lnTo>
                  <a:lnTo>
                    <a:pt x="116" y="6276"/>
                  </a:lnTo>
                  <a:lnTo>
                    <a:pt x="167" y="6532"/>
                  </a:lnTo>
                  <a:lnTo>
                    <a:pt x="244" y="6789"/>
                  </a:lnTo>
                  <a:lnTo>
                    <a:pt x="321" y="7019"/>
                  </a:lnTo>
                  <a:lnTo>
                    <a:pt x="411" y="7262"/>
                  </a:lnTo>
                  <a:lnTo>
                    <a:pt x="526" y="7493"/>
                  </a:lnTo>
                  <a:lnTo>
                    <a:pt x="641" y="7723"/>
                  </a:lnTo>
                  <a:lnTo>
                    <a:pt x="756" y="7941"/>
                  </a:lnTo>
                  <a:lnTo>
                    <a:pt x="897" y="8146"/>
                  </a:lnTo>
                  <a:lnTo>
                    <a:pt x="1038" y="8351"/>
                  </a:lnTo>
                  <a:lnTo>
                    <a:pt x="1205" y="8556"/>
                  </a:lnTo>
                  <a:lnTo>
                    <a:pt x="1358" y="8748"/>
                  </a:lnTo>
                  <a:lnTo>
                    <a:pt x="1538" y="8927"/>
                  </a:lnTo>
                  <a:lnTo>
                    <a:pt x="1717" y="9094"/>
                  </a:lnTo>
                  <a:lnTo>
                    <a:pt x="1909" y="9260"/>
                  </a:lnTo>
                  <a:lnTo>
                    <a:pt x="2101" y="9414"/>
                  </a:lnTo>
                  <a:lnTo>
                    <a:pt x="2306" y="9568"/>
                  </a:lnTo>
                  <a:lnTo>
                    <a:pt x="2524" y="9696"/>
                  </a:lnTo>
                  <a:lnTo>
                    <a:pt x="2742" y="9824"/>
                  </a:lnTo>
                  <a:lnTo>
                    <a:pt x="2972" y="9939"/>
                  </a:lnTo>
                  <a:lnTo>
                    <a:pt x="3203" y="10042"/>
                  </a:lnTo>
                  <a:lnTo>
                    <a:pt x="3433" y="10144"/>
                  </a:lnTo>
                  <a:lnTo>
                    <a:pt x="3677" y="10221"/>
                  </a:lnTo>
                  <a:lnTo>
                    <a:pt x="3933" y="10298"/>
                  </a:lnTo>
                  <a:lnTo>
                    <a:pt x="4176" y="10349"/>
                  </a:lnTo>
                  <a:lnTo>
                    <a:pt x="4432" y="10400"/>
                  </a:lnTo>
                  <a:lnTo>
                    <a:pt x="4701" y="10426"/>
                  </a:lnTo>
                  <a:lnTo>
                    <a:pt x="4970" y="10452"/>
                  </a:lnTo>
                  <a:lnTo>
                    <a:pt x="5508" y="10452"/>
                  </a:lnTo>
                  <a:lnTo>
                    <a:pt x="5764" y="10426"/>
                  </a:lnTo>
                  <a:lnTo>
                    <a:pt x="6033" y="10400"/>
                  </a:lnTo>
                  <a:lnTo>
                    <a:pt x="6289" y="10349"/>
                  </a:lnTo>
                  <a:lnTo>
                    <a:pt x="6546" y="10298"/>
                  </a:lnTo>
                  <a:lnTo>
                    <a:pt x="6789" y="10221"/>
                  </a:lnTo>
                  <a:lnTo>
                    <a:pt x="7032" y="10144"/>
                  </a:lnTo>
                  <a:lnTo>
                    <a:pt x="7276" y="10042"/>
                  </a:lnTo>
                  <a:lnTo>
                    <a:pt x="7506" y="9939"/>
                  </a:lnTo>
                  <a:lnTo>
                    <a:pt x="7724" y="9824"/>
                  </a:lnTo>
                  <a:lnTo>
                    <a:pt x="7942" y="9696"/>
                  </a:lnTo>
                  <a:lnTo>
                    <a:pt x="8159" y="9568"/>
                  </a:lnTo>
                  <a:lnTo>
                    <a:pt x="8364" y="9414"/>
                  </a:lnTo>
                  <a:lnTo>
                    <a:pt x="8556" y="9260"/>
                  </a:lnTo>
                  <a:lnTo>
                    <a:pt x="8749" y="9094"/>
                  </a:lnTo>
                  <a:lnTo>
                    <a:pt x="8928" y="8927"/>
                  </a:lnTo>
                  <a:lnTo>
                    <a:pt x="9107" y="8748"/>
                  </a:lnTo>
                  <a:lnTo>
                    <a:pt x="9274" y="8556"/>
                  </a:lnTo>
                  <a:lnTo>
                    <a:pt x="9427" y="8351"/>
                  </a:lnTo>
                  <a:lnTo>
                    <a:pt x="9568" y="8146"/>
                  </a:lnTo>
                  <a:lnTo>
                    <a:pt x="9709" y="7941"/>
                  </a:lnTo>
                  <a:lnTo>
                    <a:pt x="9837" y="7723"/>
                  </a:lnTo>
                  <a:lnTo>
                    <a:pt x="9953" y="7493"/>
                  </a:lnTo>
                  <a:lnTo>
                    <a:pt x="10055" y="7262"/>
                  </a:lnTo>
                  <a:lnTo>
                    <a:pt x="10145" y="7019"/>
                  </a:lnTo>
                  <a:lnTo>
                    <a:pt x="10234" y="6789"/>
                  </a:lnTo>
                  <a:lnTo>
                    <a:pt x="10298" y="6532"/>
                  </a:lnTo>
                  <a:lnTo>
                    <a:pt x="10362" y="6276"/>
                  </a:lnTo>
                  <a:lnTo>
                    <a:pt x="10401" y="6020"/>
                  </a:lnTo>
                  <a:lnTo>
                    <a:pt x="10439" y="5764"/>
                  </a:lnTo>
                  <a:lnTo>
                    <a:pt x="10452" y="5495"/>
                  </a:lnTo>
                  <a:lnTo>
                    <a:pt x="10465" y="5226"/>
                  </a:lnTo>
                  <a:lnTo>
                    <a:pt x="10452" y="4957"/>
                  </a:lnTo>
                  <a:lnTo>
                    <a:pt x="10439" y="4688"/>
                  </a:lnTo>
                  <a:lnTo>
                    <a:pt x="10401" y="4432"/>
                  </a:lnTo>
                  <a:lnTo>
                    <a:pt x="10362" y="4176"/>
                  </a:lnTo>
                  <a:lnTo>
                    <a:pt x="10298" y="3920"/>
                  </a:lnTo>
                  <a:lnTo>
                    <a:pt x="10234" y="3676"/>
                  </a:lnTo>
                  <a:lnTo>
                    <a:pt x="10145" y="3433"/>
                  </a:lnTo>
                  <a:lnTo>
                    <a:pt x="10055" y="3189"/>
                  </a:lnTo>
                  <a:lnTo>
                    <a:pt x="9953" y="2959"/>
                  </a:lnTo>
                  <a:lnTo>
                    <a:pt x="9837" y="2728"/>
                  </a:lnTo>
                  <a:lnTo>
                    <a:pt x="9709" y="2511"/>
                  </a:lnTo>
                  <a:lnTo>
                    <a:pt x="9568" y="2306"/>
                  </a:lnTo>
                  <a:lnTo>
                    <a:pt x="9427" y="2101"/>
                  </a:lnTo>
                  <a:lnTo>
                    <a:pt x="9274" y="1896"/>
                  </a:lnTo>
                  <a:lnTo>
                    <a:pt x="9107" y="1717"/>
                  </a:lnTo>
                  <a:lnTo>
                    <a:pt x="8928" y="1524"/>
                  </a:lnTo>
                  <a:lnTo>
                    <a:pt x="8749" y="1358"/>
                  </a:lnTo>
                  <a:lnTo>
                    <a:pt x="8556" y="1191"/>
                  </a:lnTo>
                  <a:lnTo>
                    <a:pt x="8364" y="1038"/>
                  </a:lnTo>
                  <a:lnTo>
                    <a:pt x="8159" y="884"/>
                  </a:lnTo>
                  <a:lnTo>
                    <a:pt x="7942" y="756"/>
                  </a:lnTo>
                  <a:lnTo>
                    <a:pt x="7724" y="628"/>
                  </a:lnTo>
                  <a:lnTo>
                    <a:pt x="7506" y="513"/>
                  </a:lnTo>
                  <a:lnTo>
                    <a:pt x="7276" y="410"/>
                  </a:lnTo>
                  <a:lnTo>
                    <a:pt x="7032" y="321"/>
                  </a:lnTo>
                  <a:lnTo>
                    <a:pt x="6789" y="231"/>
                  </a:lnTo>
                  <a:lnTo>
                    <a:pt x="6546" y="167"/>
                  </a:lnTo>
                  <a:lnTo>
                    <a:pt x="6289" y="103"/>
                  </a:lnTo>
                  <a:lnTo>
                    <a:pt x="6033" y="52"/>
                  </a:lnTo>
                  <a:lnTo>
                    <a:pt x="5764" y="26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1721025" y="1624650"/>
              <a:ext cx="200800" cy="201100"/>
            </a:xfrm>
            <a:custGeom>
              <a:rect b="b" l="l" r="r" t="t"/>
              <a:pathLst>
                <a:path extrusionOk="0" h="8044" w="8032">
                  <a:moveTo>
                    <a:pt x="4022" y="0"/>
                  </a:moveTo>
                  <a:lnTo>
                    <a:pt x="3805" y="13"/>
                  </a:lnTo>
                  <a:lnTo>
                    <a:pt x="3612" y="26"/>
                  </a:lnTo>
                  <a:lnTo>
                    <a:pt x="3407" y="52"/>
                  </a:lnTo>
                  <a:lnTo>
                    <a:pt x="3203" y="90"/>
                  </a:lnTo>
                  <a:lnTo>
                    <a:pt x="3010" y="128"/>
                  </a:lnTo>
                  <a:lnTo>
                    <a:pt x="2818" y="180"/>
                  </a:lnTo>
                  <a:lnTo>
                    <a:pt x="2639" y="244"/>
                  </a:lnTo>
                  <a:lnTo>
                    <a:pt x="2447" y="320"/>
                  </a:lnTo>
                  <a:lnTo>
                    <a:pt x="2280" y="397"/>
                  </a:lnTo>
                  <a:lnTo>
                    <a:pt x="2101" y="487"/>
                  </a:lnTo>
                  <a:lnTo>
                    <a:pt x="1935" y="589"/>
                  </a:lnTo>
                  <a:lnTo>
                    <a:pt x="1768" y="692"/>
                  </a:lnTo>
                  <a:lnTo>
                    <a:pt x="1614" y="807"/>
                  </a:lnTo>
                  <a:lnTo>
                    <a:pt x="1461" y="922"/>
                  </a:lnTo>
                  <a:lnTo>
                    <a:pt x="1320" y="1051"/>
                  </a:lnTo>
                  <a:lnTo>
                    <a:pt x="1179" y="1179"/>
                  </a:lnTo>
                  <a:lnTo>
                    <a:pt x="1038" y="1319"/>
                  </a:lnTo>
                  <a:lnTo>
                    <a:pt x="910" y="1460"/>
                  </a:lnTo>
                  <a:lnTo>
                    <a:pt x="795" y="1614"/>
                  </a:lnTo>
                  <a:lnTo>
                    <a:pt x="679" y="1781"/>
                  </a:lnTo>
                  <a:lnTo>
                    <a:pt x="577" y="1934"/>
                  </a:lnTo>
                  <a:lnTo>
                    <a:pt x="487" y="2101"/>
                  </a:lnTo>
                  <a:lnTo>
                    <a:pt x="398" y="2280"/>
                  </a:lnTo>
                  <a:lnTo>
                    <a:pt x="308" y="2459"/>
                  </a:lnTo>
                  <a:lnTo>
                    <a:pt x="244" y="2639"/>
                  </a:lnTo>
                  <a:lnTo>
                    <a:pt x="180" y="2831"/>
                  </a:lnTo>
                  <a:lnTo>
                    <a:pt x="129" y="3023"/>
                  </a:lnTo>
                  <a:lnTo>
                    <a:pt x="77" y="3215"/>
                  </a:lnTo>
                  <a:lnTo>
                    <a:pt x="39" y="3407"/>
                  </a:lnTo>
                  <a:lnTo>
                    <a:pt x="13" y="3612"/>
                  </a:lnTo>
                  <a:lnTo>
                    <a:pt x="1" y="3817"/>
                  </a:lnTo>
                  <a:lnTo>
                    <a:pt x="1" y="4022"/>
                  </a:lnTo>
                  <a:lnTo>
                    <a:pt x="1" y="4227"/>
                  </a:lnTo>
                  <a:lnTo>
                    <a:pt x="13" y="4432"/>
                  </a:lnTo>
                  <a:lnTo>
                    <a:pt x="39" y="4637"/>
                  </a:lnTo>
                  <a:lnTo>
                    <a:pt x="77" y="4829"/>
                  </a:lnTo>
                  <a:lnTo>
                    <a:pt x="129" y="5034"/>
                  </a:lnTo>
                  <a:lnTo>
                    <a:pt x="180" y="5213"/>
                  </a:lnTo>
                  <a:lnTo>
                    <a:pt x="244" y="5405"/>
                  </a:lnTo>
                  <a:lnTo>
                    <a:pt x="308" y="5585"/>
                  </a:lnTo>
                  <a:lnTo>
                    <a:pt x="398" y="5764"/>
                  </a:lnTo>
                  <a:lnTo>
                    <a:pt x="487" y="5943"/>
                  </a:lnTo>
                  <a:lnTo>
                    <a:pt x="577" y="6110"/>
                  </a:lnTo>
                  <a:lnTo>
                    <a:pt x="679" y="6276"/>
                  </a:lnTo>
                  <a:lnTo>
                    <a:pt x="795" y="6430"/>
                  </a:lnTo>
                  <a:lnTo>
                    <a:pt x="910" y="6584"/>
                  </a:lnTo>
                  <a:lnTo>
                    <a:pt x="1038" y="6724"/>
                  </a:lnTo>
                  <a:lnTo>
                    <a:pt x="1179" y="6865"/>
                  </a:lnTo>
                  <a:lnTo>
                    <a:pt x="1320" y="6993"/>
                  </a:lnTo>
                  <a:lnTo>
                    <a:pt x="1461" y="7121"/>
                  </a:lnTo>
                  <a:lnTo>
                    <a:pt x="1614" y="7250"/>
                  </a:lnTo>
                  <a:lnTo>
                    <a:pt x="1768" y="7352"/>
                  </a:lnTo>
                  <a:lnTo>
                    <a:pt x="1935" y="7467"/>
                  </a:lnTo>
                  <a:lnTo>
                    <a:pt x="2101" y="7557"/>
                  </a:lnTo>
                  <a:lnTo>
                    <a:pt x="2280" y="7647"/>
                  </a:lnTo>
                  <a:lnTo>
                    <a:pt x="2447" y="7723"/>
                  </a:lnTo>
                  <a:lnTo>
                    <a:pt x="2639" y="7800"/>
                  </a:lnTo>
                  <a:lnTo>
                    <a:pt x="2818" y="7864"/>
                  </a:lnTo>
                  <a:lnTo>
                    <a:pt x="3010" y="7916"/>
                  </a:lnTo>
                  <a:lnTo>
                    <a:pt x="3203" y="7967"/>
                  </a:lnTo>
                  <a:lnTo>
                    <a:pt x="3407" y="7992"/>
                  </a:lnTo>
                  <a:lnTo>
                    <a:pt x="3612" y="8018"/>
                  </a:lnTo>
                  <a:lnTo>
                    <a:pt x="3805" y="8044"/>
                  </a:lnTo>
                  <a:lnTo>
                    <a:pt x="4227" y="8044"/>
                  </a:lnTo>
                  <a:lnTo>
                    <a:pt x="4432" y="8018"/>
                  </a:lnTo>
                  <a:lnTo>
                    <a:pt x="4624" y="7992"/>
                  </a:lnTo>
                  <a:lnTo>
                    <a:pt x="4829" y="7967"/>
                  </a:lnTo>
                  <a:lnTo>
                    <a:pt x="5021" y="7916"/>
                  </a:lnTo>
                  <a:lnTo>
                    <a:pt x="5213" y="7864"/>
                  </a:lnTo>
                  <a:lnTo>
                    <a:pt x="5405" y="7800"/>
                  </a:lnTo>
                  <a:lnTo>
                    <a:pt x="5585" y="7723"/>
                  </a:lnTo>
                  <a:lnTo>
                    <a:pt x="5764" y="7647"/>
                  </a:lnTo>
                  <a:lnTo>
                    <a:pt x="5931" y="7557"/>
                  </a:lnTo>
                  <a:lnTo>
                    <a:pt x="6097" y="7467"/>
                  </a:lnTo>
                  <a:lnTo>
                    <a:pt x="6264" y="7352"/>
                  </a:lnTo>
                  <a:lnTo>
                    <a:pt x="6417" y="7250"/>
                  </a:lnTo>
                  <a:lnTo>
                    <a:pt x="6571" y="7121"/>
                  </a:lnTo>
                  <a:lnTo>
                    <a:pt x="6725" y="6993"/>
                  </a:lnTo>
                  <a:lnTo>
                    <a:pt x="6866" y="6865"/>
                  </a:lnTo>
                  <a:lnTo>
                    <a:pt x="6994" y="6724"/>
                  </a:lnTo>
                  <a:lnTo>
                    <a:pt x="7122" y="6584"/>
                  </a:lnTo>
                  <a:lnTo>
                    <a:pt x="7237" y="6430"/>
                  </a:lnTo>
                  <a:lnTo>
                    <a:pt x="7352" y="6276"/>
                  </a:lnTo>
                  <a:lnTo>
                    <a:pt x="7455" y="6110"/>
                  </a:lnTo>
                  <a:lnTo>
                    <a:pt x="7557" y="5943"/>
                  </a:lnTo>
                  <a:lnTo>
                    <a:pt x="7647" y="5764"/>
                  </a:lnTo>
                  <a:lnTo>
                    <a:pt x="7724" y="5585"/>
                  </a:lnTo>
                  <a:lnTo>
                    <a:pt x="7788" y="5405"/>
                  </a:lnTo>
                  <a:lnTo>
                    <a:pt x="7852" y="5213"/>
                  </a:lnTo>
                  <a:lnTo>
                    <a:pt x="7916" y="5034"/>
                  </a:lnTo>
                  <a:lnTo>
                    <a:pt x="7954" y="4829"/>
                  </a:lnTo>
                  <a:lnTo>
                    <a:pt x="7993" y="4637"/>
                  </a:lnTo>
                  <a:lnTo>
                    <a:pt x="8018" y="4432"/>
                  </a:lnTo>
                  <a:lnTo>
                    <a:pt x="8031" y="4227"/>
                  </a:lnTo>
                  <a:lnTo>
                    <a:pt x="8031" y="4022"/>
                  </a:lnTo>
                  <a:lnTo>
                    <a:pt x="8031" y="3817"/>
                  </a:lnTo>
                  <a:lnTo>
                    <a:pt x="8018" y="3612"/>
                  </a:lnTo>
                  <a:lnTo>
                    <a:pt x="7993" y="3407"/>
                  </a:lnTo>
                  <a:lnTo>
                    <a:pt x="7954" y="3215"/>
                  </a:lnTo>
                  <a:lnTo>
                    <a:pt x="7916" y="3023"/>
                  </a:lnTo>
                  <a:lnTo>
                    <a:pt x="7852" y="2831"/>
                  </a:lnTo>
                  <a:lnTo>
                    <a:pt x="7788" y="2639"/>
                  </a:lnTo>
                  <a:lnTo>
                    <a:pt x="7724" y="2459"/>
                  </a:lnTo>
                  <a:lnTo>
                    <a:pt x="7647" y="2280"/>
                  </a:lnTo>
                  <a:lnTo>
                    <a:pt x="7557" y="2101"/>
                  </a:lnTo>
                  <a:lnTo>
                    <a:pt x="7455" y="1934"/>
                  </a:lnTo>
                  <a:lnTo>
                    <a:pt x="7352" y="1781"/>
                  </a:lnTo>
                  <a:lnTo>
                    <a:pt x="7237" y="1614"/>
                  </a:lnTo>
                  <a:lnTo>
                    <a:pt x="7122" y="1460"/>
                  </a:lnTo>
                  <a:lnTo>
                    <a:pt x="6994" y="1319"/>
                  </a:lnTo>
                  <a:lnTo>
                    <a:pt x="6866" y="1179"/>
                  </a:lnTo>
                  <a:lnTo>
                    <a:pt x="6725" y="1051"/>
                  </a:lnTo>
                  <a:lnTo>
                    <a:pt x="6571" y="922"/>
                  </a:lnTo>
                  <a:lnTo>
                    <a:pt x="6417" y="807"/>
                  </a:lnTo>
                  <a:lnTo>
                    <a:pt x="6264" y="692"/>
                  </a:lnTo>
                  <a:lnTo>
                    <a:pt x="6097" y="589"/>
                  </a:lnTo>
                  <a:lnTo>
                    <a:pt x="5931" y="487"/>
                  </a:lnTo>
                  <a:lnTo>
                    <a:pt x="5764" y="397"/>
                  </a:lnTo>
                  <a:lnTo>
                    <a:pt x="5585" y="320"/>
                  </a:lnTo>
                  <a:lnTo>
                    <a:pt x="5405" y="244"/>
                  </a:lnTo>
                  <a:lnTo>
                    <a:pt x="5213" y="180"/>
                  </a:lnTo>
                  <a:lnTo>
                    <a:pt x="5021" y="128"/>
                  </a:lnTo>
                  <a:lnTo>
                    <a:pt x="4829" y="90"/>
                  </a:lnTo>
                  <a:lnTo>
                    <a:pt x="4624" y="52"/>
                  </a:lnTo>
                  <a:lnTo>
                    <a:pt x="4432" y="26"/>
                  </a:lnTo>
                  <a:lnTo>
                    <a:pt x="4227" y="13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1788900" y="11200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10" y="51"/>
                  </a:lnTo>
                  <a:lnTo>
                    <a:pt x="795" y="102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9" y="576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09"/>
                  </a:lnTo>
                  <a:lnTo>
                    <a:pt x="26" y="1037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5"/>
                  </a:lnTo>
                  <a:lnTo>
                    <a:pt x="577" y="2382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10" y="2536"/>
                  </a:lnTo>
                  <a:lnTo>
                    <a:pt x="1038" y="2574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4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5"/>
                  </a:lnTo>
                  <a:lnTo>
                    <a:pt x="2217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7"/>
                  </a:lnTo>
                  <a:lnTo>
                    <a:pt x="2550" y="909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6"/>
                  </a:lnTo>
                  <a:lnTo>
                    <a:pt x="2306" y="474"/>
                  </a:lnTo>
                  <a:lnTo>
                    <a:pt x="2217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7" y="102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2186600" y="120390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1"/>
                  </a:moveTo>
                  <a:lnTo>
                    <a:pt x="1166" y="14"/>
                  </a:lnTo>
                  <a:lnTo>
                    <a:pt x="1038" y="26"/>
                  </a:lnTo>
                  <a:lnTo>
                    <a:pt x="910" y="65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7" y="231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80"/>
                  </a:lnTo>
                  <a:lnTo>
                    <a:pt x="103" y="795"/>
                  </a:lnTo>
                  <a:lnTo>
                    <a:pt x="51" y="923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498" y="1807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66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6" y="295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1267625" y="16861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23" y="52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5"/>
                  </a:lnTo>
                  <a:lnTo>
                    <a:pt x="295" y="474"/>
                  </a:lnTo>
                  <a:lnTo>
                    <a:pt x="231" y="577"/>
                  </a:lnTo>
                  <a:lnTo>
                    <a:pt x="167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1" y="1294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67" y="1922"/>
                  </a:lnTo>
                  <a:lnTo>
                    <a:pt x="231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7"/>
                  </a:lnTo>
                  <a:lnTo>
                    <a:pt x="2037" y="2383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2"/>
                  </a:lnTo>
                  <a:lnTo>
                    <a:pt x="2498" y="1806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29" y="385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2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1183750" y="2118075"/>
              <a:ext cx="65000" cy="65025"/>
            </a:xfrm>
            <a:custGeom>
              <a:rect b="b" l="l" r="r" t="t"/>
              <a:pathLst>
                <a:path extrusionOk="0" h="2601" w="2600">
                  <a:moveTo>
                    <a:pt x="1166" y="0"/>
                  </a:moveTo>
                  <a:lnTo>
                    <a:pt x="1037" y="26"/>
                  </a:lnTo>
                  <a:lnTo>
                    <a:pt x="909" y="51"/>
                  </a:lnTo>
                  <a:lnTo>
                    <a:pt x="794" y="103"/>
                  </a:lnTo>
                  <a:lnTo>
                    <a:pt x="679" y="154"/>
                  </a:lnTo>
                  <a:lnTo>
                    <a:pt x="576" y="218"/>
                  </a:lnTo>
                  <a:lnTo>
                    <a:pt x="474" y="295"/>
                  </a:lnTo>
                  <a:lnTo>
                    <a:pt x="384" y="372"/>
                  </a:lnTo>
                  <a:lnTo>
                    <a:pt x="295" y="474"/>
                  </a:lnTo>
                  <a:lnTo>
                    <a:pt x="218" y="564"/>
                  </a:lnTo>
                  <a:lnTo>
                    <a:pt x="154" y="679"/>
                  </a:lnTo>
                  <a:lnTo>
                    <a:pt x="102" y="794"/>
                  </a:lnTo>
                  <a:lnTo>
                    <a:pt x="51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294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78"/>
                  </a:lnTo>
                  <a:lnTo>
                    <a:pt x="102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84" y="2216"/>
                  </a:lnTo>
                  <a:lnTo>
                    <a:pt x="474" y="2306"/>
                  </a:lnTo>
                  <a:lnTo>
                    <a:pt x="576" y="2370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09" y="2536"/>
                  </a:lnTo>
                  <a:lnTo>
                    <a:pt x="1037" y="2575"/>
                  </a:lnTo>
                  <a:lnTo>
                    <a:pt x="1166" y="2587"/>
                  </a:lnTo>
                  <a:lnTo>
                    <a:pt x="1306" y="2600"/>
                  </a:lnTo>
                  <a:lnTo>
                    <a:pt x="1434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70"/>
                  </a:lnTo>
                  <a:lnTo>
                    <a:pt x="2126" y="2306"/>
                  </a:lnTo>
                  <a:lnTo>
                    <a:pt x="2216" y="2216"/>
                  </a:lnTo>
                  <a:lnTo>
                    <a:pt x="2305" y="2126"/>
                  </a:lnTo>
                  <a:lnTo>
                    <a:pt x="2382" y="2024"/>
                  </a:lnTo>
                  <a:lnTo>
                    <a:pt x="2446" y="1921"/>
                  </a:lnTo>
                  <a:lnTo>
                    <a:pt x="2498" y="1806"/>
                  </a:lnTo>
                  <a:lnTo>
                    <a:pt x="2549" y="1678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294"/>
                  </a:lnTo>
                  <a:lnTo>
                    <a:pt x="2600" y="1166"/>
                  </a:lnTo>
                  <a:lnTo>
                    <a:pt x="2574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6" y="679"/>
                  </a:lnTo>
                  <a:lnTo>
                    <a:pt x="2382" y="564"/>
                  </a:lnTo>
                  <a:lnTo>
                    <a:pt x="2305" y="474"/>
                  </a:lnTo>
                  <a:lnTo>
                    <a:pt x="2216" y="372"/>
                  </a:lnTo>
                  <a:lnTo>
                    <a:pt x="2126" y="295"/>
                  </a:lnTo>
                  <a:lnTo>
                    <a:pt x="2024" y="218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1544600" y="2156800"/>
              <a:ext cx="65025" cy="65350"/>
            </a:xfrm>
            <a:custGeom>
              <a:rect b="b" l="l" r="r" t="t"/>
              <a:pathLst>
                <a:path extrusionOk="0" h="2614" w="2601">
                  <a:moveTo>
                    <a:pt x="1294" y="1"/>
                  </a:moveTo>
                  <a:lnTo>
                    <a:pt x="1166" y="14"/>
                  </a:lnTo>
                  <a:lnTo>
                    <a:pt x="1038" y="27"/>
                  </a:lnTo>
                  <a:lnTo>
                    <a:pt x="910" y="65"/>
                  </a:lnTo>
                  <a:lnTo>
                    <a:pt x="795" y="103"/>
                  </a:lnTo>
                  <a:lnTo>
                    <a:pt x="679" y="167"/>
                  </a:lnTo>
                  <a:lnTo>
                    <a:pt x="564" y="232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93"/>
                  </a:lnTo>
                  <a:lnTo>
                    <a:pt x="103" y="795"/>
                  </a:lnTo>
                  <a:lnTo>
                    <a:pt x="52" y="923"/>
                  </a:lnTo>
                  <a:lnTo>
                    <a:pt x="26" y="1038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4"/>
                  </a:lnTo>
                  <a:lnTo>
                    <a:pt x="52" y="1692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40"/>
                  </a:lnTo>
                  <a:lnTo>
                    <a:pt x="372" y="2230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5" y="2511"/>
                  </a:lnTo>
                  <a:lnTo>
                    <a:pt x="910" y="2550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294" y="2614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78" y="2550"/>
                  </a:lnTo>
                  <a:lnTo>
                    <a:pt x="1806" y="2511"/>
                  </a:lnTo>
                  <a:lnTo>
                    <a:pt x="1922" y="2447"/>
                  </a:lnTo>
                  <a:lnTo>
                    <a:pt x="2024" y="2383"/>
                  </a:lnTo>
                  <a:lnTo>
                    <a:pt x="2127" y="2306"/>
                  </a:lnTo>
                  <a:lnTo>
                    <a:pt x="2216" y="2230"/>
                  </a:lnTo>
                  <a:lnTo>
                    <a:pt x="2306" y="2140"/>
                  </a:lnTo>
                  <a:lnTo>
                    <a:pt x="2370" y="2037"/>
                  </a:lnTo>
                  <a:lnTo>
                    <a:pt x="2447" y="1922"/>
                  </a:lnTo>
                  <a:lnTo>
                    <a:pt x="2498" y="1807"/>
                  </a:lnTo>
                  <a:lnTo>
                    <a:pt x="2536" y="1692"/>
                  </a:lnTo>
                  <a:lnTo>
                    <a:pt x="2575" y="1564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79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7" y="693"/>
                  </a:lnTo>
                  <a:lnTo>
                    <a:pt x="2370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7" y="308"/>
                  </a:lnTo>
                  <a:lnTo>
                    <a:pt x="2024" y="232"/>
                  </a:lnTo>
                  <a:lnTo>
                    <a:pt x="1922" y="167"/>
                  </a:lnTo>
                  <a:lnTo>
                    <a:pt x="1806" y="103"/>
                  </a:lnTo>
                  <a:lnTo>
                    <a:pt x="1678" y="65"/>
                  </a:lnTo>
                  <a:lnTo>
                    <a:pt x="1563" y="27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1735125" y="2356300"/>
              <a:ext cx="65025" cy="65350"/>
            </a:xfrm>
            <a:custGeom>
              <a:rect b="b" l="l" r="r" t="t"/>
              <a:pathLst>
                <a:path extrusionOk="0" h="2614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09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64" y="231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92"/>
                  </a:lnTo>
                  <a:lnTo>
                    <a:pt x="103" y="794"/>
                  </a:lnTo>
                  <a:lnTo>
                    <a:pt x="51" y="922"/>
                  </a:lnTo>
                  <a:lnTo>
                    <a:pt x="26" y="1051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19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39"/>
                  </a:lnTo>
                  <a:lnTo>
                    <a:pt x="372" y="2229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4" y="2511"/>
                  </a:lnTo>
                  <a:lnTo>
                    <a:pt x="909" y="2549"/>
                  </a:lnTo>
                  <a:lnTo>
                    <a:pt x="1038" y="2588"/>
                  </a:lnTo>
                  <a:lnTo>
                    <a:pt x="1166" y="2600"/>
                  </a:lnTo>
                  <a:lnTo>
                    <a:pt x="1294" y="2613"/>
                  </a:lnTo>
                  <a:lnTo>
                    <a:pt x="1435" y="2600"/>
                  </a:lnTo>
                  <a:lnTo>
                    <a:pt x="1563" y="2588"/>
                  </a:lnTo>
                  <a:lnTo>
                    <a:pt x="1678" y="2549"/>
                  </a:lnTo>
                  <a:lnTo>
                    <a:pt x="1806" y="2511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39"/>
                  </a:lnTo>
                  <a:lnTo>
                    <a:pt x="2370" y="2037"/>
                  </a:lnTo>
                  <a:lnTo>
                    <a:pt x="2446" y="1921"/>
                  </a:lnTo>
                  <a:lnTo>
                    <a:pt x="2498" y="1819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79"/>
                  </a:lnTo>
                  <a:lnTo>
                    <a:pt x="2575" y="1051"/>
                  </a:lnTo>
                  <a:lnTo>
                    <a:pt x="2536" y="922"/>
                  </a:lnTo>
                  <a:lnTo>
                    <a:pt x="2498" y="794"/>
                  </a:lnTo>
                  <a:lnTo>
                    <a:pt x="2446" y="692"/>
                  </a:lnTo>
                  <a:lnTo>
                    <a:pt x="2370" y="577"/>
                  </a:lnTo>
                  <a:lnTo>
                    <a:pt x="2306" y="474"/>
                  </a:lnTo>
                  <a:lnTo>
                    <a:pt x="2216" y="385"/>
                  </a:lnTo>
                  <a:lnTo>
                    <a:pt x="2126" y="308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78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2095025" y="2180500"/>
              <a:ext cx="65325" cy="65025"/>
            </a:xfrm>
            <a:custGeom>
              <a:rect b="b" l="l" r="r" t="t"/>
              <a:pathLst>
                <a:path extrusionOk="0" h="2601" w="2613">
                  <a:moveTo>
                    <a:pt x="1307" y="1"/>
                  </a:moveTo>
                  <a:lnTo>
                    <a:pt x="1178" y="14"/>
                  </a:lnTo>
                  <a:lnTo>
                    <a:pt x="1038" y="26"/>
                  </a:lnTo>
                  <a:lnTo>
                    <a:pt x="922" y="65"/>
                  </a:lnTo>
                  <a:lnTo>
                    <a:pt x="794" y="103"/>
                  </a:lnTo>
                  <a:lnTo>
                    <a:pt x="692" y="154"/>
                  </a:lnTo>
                  <a:lnTo>
                    <a:pt x="577" y="219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308" y="475"/>
                  </a:lnTo>
                  <a:lnTo>
                    <a:pt x="231" y="577"/>
                  </a:lnTo>
                  <a:lnTo>
                    <a:pt x="167" y="680"/>
                  </a:lnTo>
                  <a:lnTo>
                    <a:pt x="103" y="795"/>
                  </a:lnTo>
                  <a:lnTo>
                    <a:pt x="64" y="923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07"/>
                  </a:lnTo>
                  <a:lnTo>
                    <a:pt x="167" y="1922"/>
                  </a:lnTo>
                  <a:lnTo>
                    <a:pt x="231" y="2037"/>
                  </a:lnTo>
                  <a:lnTo>
                    <a:pt x="308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92" y="2447"/>
                  </a:lnTo>
                  <a:lnTo>
                    <a:pt x="794" y="2498"/>
                  </a:lnTo>
                  <a:lnTo>
                    <a:pt x="922" y="2550"/>
                  </a:lnTo>
                  <a:lnTo>
                    <a:pt x="1038" y="2575"/>
                  </a:lnTo>
                  <a:lnTo>
                    <a:pt x="1178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50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37" y="2383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510" y="1807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0" y="1435"/>
                  </a:lnTo>
                  <a:lnTo>
                    <a:pt x="2613" y="1307"/>
                  </a:lnTo>
                  <a:lnTo>
                    <a:pt x="2600" y="1166"/>
                  </a:lnTo>
                  <a:lnTo>
                    <a:pt x="2575" y="1038"/>
                  </a:lnTo>
                  <a:lnTo>
                    <a:pt x="2549" y="923"/>
                  </a:lnTo>
                  <a:lnTo>
                    <a:pt x="2510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29" y="385"/>
                  </a:lnTo>
                  <a:lnTo>
                    <a:pt x="2139" y="295"/>
                  </a:lnTo>
                  <a:lnTo>
                    <a:pt x="2037" y="219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2270475" y="204155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23" y="51"/>
                  </a:lnTo>
                  <a:lnTo>
                    <a:pt x="795" y="103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72"/>
                  </a:lnTo>
                  <a:lnTo>
                    <a:pt x="295" y="474"/>
                  </a:lnTo>
                  <a:lnTo>
                    <a:pt x="219" y="564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78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70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587"/>
                  </a:lnTo>
                  <a:lnTo>
                    <a:pt x="1307" y="2600"/>
                  </a:lnTo>
                  <a:lnTo>
                    <a:pt x="1435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37" y="2370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78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50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64"/>
                  </a:lnTo>
                  <a:lnTo>
                    <a:pt x="2306" y="474"/>
                  </a:lnTo>
                  <a:lnTo>
                    <a:pt x="2229" y="372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2317875" y="16765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4" y="295"/>
                  </a:lnTo>
                  <a:lnTo>
                    <a:pt x="372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72" y="2216"/>
                  </a:lnTo>
                  <a:lnTo>
                    <a:pt x="474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66"/>
                  </a:lnTo>
                  <a:lnTo>
                    <a:pt x="2575" y="1038"/>
                  </a:lnTo>
                  <a:lnTo>
                    <a:pt x="2536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1586875" y="1311500"/>
              <a:ext cx="65025" cy="65325"/>
            </a:xfrm>
            <a:custGeom>
              <a:rect b="b" l="l" r="r" t="t"/>
              <a:pathLst>
                <a:path extrusionOk="0" h="2613" w="2601">
                  <a:moveTo>
                    <a:pt x="1306" y="0"/>
                  </a:moveTo>
                  <a:lnTo>
                    <a:pt x="1178" y="13"/>
                  </a:lnTo>
                  <a:lnTo>
                    <a:pt x="1038" y="26"/>
                  </a:lnTo>
                  <a:lnTo>
                    <a:pt x="922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6" y="231"/>
                  </a:lnTo>
                  <a:lnTo>
                    <a:pt x="474" y="308"/>
                  </a:lnTo>
                  <a:lnTo>
                    <a:pt x="384" y="384"/>
                  </a:lnTo>
                  <a:lnTo>
                    <a:pt x="307" y="474"/>
                  </a:lnTo>
                  <a:lnTo>
                    <a:pt x="231" y="577"/>
                  </a:lnTo>
                  <a:lnTo>
                    <a:pt x="167" y="692"/>
                  </a:lnTo>
                  <a:lnTo>
                    <a:pt x="103" y="794"/>
                  </a:lnTo>
                  <a:lnTo>
                    <a:pt x="64" y="922"/>
                  </a:lnTo>
                  <a:lnTo>
                    <a:pt x="26" y="1050"/>
                  </a:lnTo>
                  <a:lnTo>
                    <a:pt x="13" y="1178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19"/>
                  </a:lnTo>
                  <a:lnTo>
                    <a:pt x="167" y="1921"/>
                  </a:lnTo>
                  <a:lnTo>
                    <a:pt x="231" y="2037"/>
                  </a:lnTo>
                  <a:lnTo>
                    <a:pt x="307" y="2139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6" y="2382"/>
                  </a:lnTo>
                  <a:lnTo>
                    <a:pt x="679" y="2446"/>
                  </a:lnTo>
                  <a:lnTo>
                    <a:pt x="794" y="2510"/>
                  </a:lnTo>
                  <a:lnTo>
                    <a:pt x="922" y="2549"/>
                  </a:lnTo>
                  <a:lnTo>
                    <a:pt x="1038" y="2575"/>
                  </a:lnTo>
                  <a:lnTo>
                    <a:pt x="1178" y="2600"/>
                  </a:lnTo>
                  <a:lnTo>
                    <a:pt x="1306" y="2613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510"/>
                  </a:lnTo>
                  <a:lnTo>
                    <a:pt x="1921" y="2446"/>
                  </a:lnTo>
                  <a:lnTo>
                    <a:pt x="2037" y="2382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39"/>
                  </a:lnTo>
                  <a:lnTo>
                    <a:pt x="2382" y="2037"/>
                  </a:lnTo>
                  <a:lnTo>
                    <a:pt x="2446" y="1921"/>
                  </a:lnTo>
                  <a:lnTo>
                    <a:pt x="2510" y="1819"/>
                  </a:lnTo>
                  <a:lnTo>
                    <a:pt x="2549" y="1691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307"/>
                  </a:lnTo>
                  <a:lnTo>
                    <a:pt x="2600" y="1178"/>
                  </a:lnTo>
                  <a:lnTo>
                    <a:pt x="2574" y="1050"/>
                  </a:lnTo>
                  <a:lnTo>
                    <a:pt x="2549" y="922"/>
                  </a:lnTo>
                  <a:lnTo>
                    <a:pt x="2510" y="794"/>
                  </a:lnTo>
                  <a:lnTo>
                    <a:pt x="2446" y="692"/>
                  </a:lnTo>
                  <a:lnTo>
                    <a:pt x="2382" y="577"/>
                  </a:lnTo>
                  <a:lnTo>
                    <a:pt x="2306" y="474"/>
                  </a:lnTo>
                  <a:lnTo>
                    <a:pt x="2229" y="384"/>
                  </a:lnTo>
                  <a:lnTo>
                    <a:pt x="2139" y="308"/>
                  </a:lnTo>
                  <a:lnTo>
                    <a:pt x="2037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1249375" y="136145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31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22"/>
                  </a:lnTo>
                  <a:lnTo>
                    <a:pt x="26" y="1038"/>
                  </a:lnTo>
                  <a:lnTo>
                    <a:pt x="1" y="1166"/>
                  </a:lnTo>
                  <a:lnTo>
                    <a:pt x="1" y="1307"/>
                  </a:lnTo>
                  <a:lnTo>
                    <a:pt x="1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26"/>
                  </a:lnTo>
                  <a:lnTo>
                    <a:pt x="385" y="2229"/>
                  </a:lnTo>
                  <a:lnTo>
                    <a:pt x="475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29"/>
                  </a:lnTo>
                  <a:lnTo>
                    <a:pt x="2306" y="2126"/>
                  </a:lnTo>
                  <a:lnTo>
                    <a:pt x="2383" y="2037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7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307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37" y="922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31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1" name="Google Shape;521;p23"/>
          <p:cNvSpPr txBox="1"/>
          <p:nvPr/>
        </p:nvSpPr>
        <p:spPr>
          <a:xfrm>
            <a:off x="319300" y="3598800"/>
            <a:ext cx="5059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2" name="Google Shape;522;p23"/>
          <p:cNvSpPr/>
          <p:nvPr/>
        </p:nvSpPr>
        <p:spPr>
          <a:xfrm>
            <a:off x="1527375" y="4045200"/>
            <a:ext cx="6213900" cy="615300"/>
          </a:xfrm>
          <a:prstGeom prst="roundRect">
            <a:avLst>
              <a:gd fmla="val 1521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Chaque</a:t>
            </a:r>
            <a:r>
              <a:rPr lang="en"/>
              <a:t> </a:t>
            </a:r>
            <a:r>
              <a:rPr lang="en"/>
              <a:t>noeud</a:t>
            </a:r>
            <a:r>
              <a:rPr lang="en"/>
              <a:t> peut contenir des secrets qui peuvent </a:t>
            </a:r>
            <a:r>
              <a:rPr lang="en"/>
              <a:t>être</a:t>
            </a:r>
            <a:r>
              <a:rPr lang="en"/>
              <a:t> volés par l’attaquant.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4"/>
          <p:cNvSpPr/>
          <p:nvPr/>
        </p:nvSpPr>
        <p:spPr>
          <a:xfrm>
            <a:off x="348000" y="4358350"/>
            <a:ext cx="548700" cy="537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</a:t>
            </a:r>
            <a:endParaRPr sz="2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8" name="Google Shape;528;p24"/>
          <p:cNvSpPr/>
          <p:nvPr/>
        </p:nvSpPr>
        <p:spPr>
          <a:xfrm>
            <a:off x="1374757" y="1164650"/>
            <a:ext cx="589200" cy="55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</a:t>
            </a:r>
            <a:endParaRPr sz="2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9" name="Google Shape;529;p24"/>
          <p:cNvSpPr/>
          <p:nvPr/>
        </p:nvSpPr>
        <p:spPr>
          <a:xfrm>
            <a:off x="307500" y="1168153"/>
            <a:ext cx="589200" cy="53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</a:t>
            </a:r>
            <a:endParaRPr sz="2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30" name="Google Shape;530;p24"/>
          <p:cNvSpPr txBox="1"/>
          <p:nvPr>
            <p:ph type="title"/>
          </p:nvPr>
        </p:nvSpPr>
        <p:spPr>
          <a:xfrm>
            <a:off x="130538" y="22542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 Générique</a:t>
            </a:r>
            <a:endParaRPr/>
          </a:p>
        </p:txBody>
      </p:sp>
      <p:sp>
        <p:nvSpPr>
          <p:cNvPr id="531" name="Google Shape;531;p24"/>
          <p:cNvSpPr/>
          <p:nvPr/>
        </p:nvSpPr>
        <p:spPr>
          <a:xfrm>
            <a:off x="1292407" y="2060615"/>
            <a:ext cx="589200" cy="53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endParaRPr sz="2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32" name="Google Shape;532;p24"/>
          <p:cNvCxnSpPr>
            <a:stCxn id="529" idx="6"/>
            <a:endCxn id="528" idx="2"/>
          </p:cNvCxnSpPr>
          <p:nvPr/>
        </p:nvCxnSpPr>
        <p:spPr>
          <a:xfrm>
            <a:off x="896700" y="1436803"/>
            <a:ext cx="4782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24"/>
          <p:cNvCxnSpPr>
            <a:stCxn id="527" idx="5"/>
            <a:endCxn id="527" idx="7"/>
          </p:cNvCxnSpPr>
          <p:nvPr/>
        </p:nvCxnSpPr>
        <p:spPr>
          <a:xfrm rot="-5400000">
            <a:off x="626745" y="4626764"/>
            <a:ext cx="379800" cy="600"/>
          </a:xfrm>
          <a:prstGeom prst="curvedConnector5">
            <a:avLst>
              <a:gd fmla="val -13793" name="adj1"/>
              <a:gd fmla="val 79342542" name="adj2"/>
              <a:gd fmla="val 123694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5" name="Google Shape;535;p24"/>
          <p:cNvCxnSpPr>
            <a:stCxn id="536" idx="6"/>
            <a:endCxn id="531" idx="2"/>
          </p:cNvCxnSpPr>
          <p:nvPr/>
        </p:nvCxnSpPr>
        <p:spPr>
          <a:xfrm>
            <a:off x="827175" y="2322214"/>
            <a:ext cx="4653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24"/>
          <p:cNvSpPr txBox="1"/>
          <p:nvPr/>
        </p:nvSpPr>
        <p:spPr>
          <a:xfrm>
            <a:off x="234700" y="596813"/>
            <a:ext cx="412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Transitions Automatiques :</a:t>
            </a:r>
            <a:endParaRPr b="1" sz="17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36" name="Google Shape;536;p24"/>
          <p:cNvSpPr/>
          <p:nvPr/>
        </p:nvSpPr>
        <p:spPr>
          <a:xfrm>
            <a:off x="237975" y="2053564"/>
            <a:ext cx="589200" cy="53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</a:t>
            </a:r>
            <a:endParaRPr sz="2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38" name="Google Shape;538;p24"/>
          <p:cNvSpPr/>
          <p:nvPr/>
        </p:nvSpPr>
        <p:spPr>
          <a:xfrm>
            <a:off x="234697" y="2864101"/>
            <a:ext cx="589200" cy="53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</a:t>
            </a:r>
            <a:endParaRPr sz="2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39" name="Google Shape;539;p24"/>
          <p:cNvCxnSpPr>
            <a:stCxn id="538" idx="6"/>
            <a:endCxn id="540" idx="2"/>
          </p:cNvCxnSpPr>
          <p:nvPr/>
        </p:nvCxnSpPr>
        <p:spPr>
          <a:xfrm flipH="1" rot="10800000">
            <a:off x="823897" y="3128251"/>
            <a:ext cx="5388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24"/>
          <p:cNvSpPr/>
          <p:nvPr/>
        </p:nvSpPr>
        <p:spPr>
          <a:xfrm>
            <a:off x="1362813" y="2845125"/>
            <a:ext cx="589200" cy="566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</a:t>
            </a:r>
            <a:endParaRPr sz="2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1" name="Google Shape;541;p24"/>
          <p:cNvSpPr/>
          <p:nvPr/>
        </p:nvSpPr>
        <p:spPr>
          <a:xfrm>
            <a:off x="307500" y="3630033"/>
            <a:ext cx="589200" cy="53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</a:t>
            </a:r>
            <a:endParaRPr sz="2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42" name="Google Shape;542;p24"/>
          <p:cNvCxnSpPr/>
          <p:nvPr/>
        </p:nvCxnSpPr>
        <p:spPr>
          <a:xfrm rot="-5400000">
            <a:off x="626745" y="3886327"/>
            <a:ext cx="379800" cy="600"/>
          </a:xfrm>
          <a:prstGeom prst="curvedConnector5">
            <a:avLst>
              <a:gd fmla="val -13793" name="adj1"/>
              <a:gd fmla="val 79342542" name="adj2"/>
              <a:gd fmla="val 123694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24"/>
          <p:cNvSpPr txBox="1"/>
          <p:nvPr/>
        </p:nvSpPr>
        <p:spPr>
          <a:xfrm>
            <a:off x="2126775" y="1079150"/>
            <a:ext cx="46344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</a:t>
            </a:r>
            <a:r>
              <a:rPr lang="en">
                <a:solidFill>
                  <a:schemeClr val="dk1"/>
                </a:solidFill>
              </a:rPr>
              <a:t>es rôles optionnels sont non disponibles,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ou si un rôle obligatoire est non disponible,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ou si l’un des nœuds est dans l’état Malware.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24"/>
          <p:cNvSpPr txBox="1"/>
          <p:nvPr/>
        </p:nvSpPr>
        <p:spPr>
          <a:xfrm>
            <a:off x="2106925" y="1911275"/>
            <a:ext cx="678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Les </a:t>
            </a:r>
            <a:r>
              <a:rPr lang="en">
                <a:solidFill>
                  <a:schemeClr val="dk1"/>
                </a:solidFill>
              </a:rPr>
              <a:t>rôles optionnels sont dans l’état Données Altérées,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ou si un rôle obligatoire est dans l’état Données Altérées,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ou si l’un des nœuds est dans l’état Malware.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24"/>
          <p:cNvSpPr txBox="1"/>
          <p:nvPr/>
        </p:nvSpPr>
        <p:spPr>
          <a:xfrm>
            <a:off x="2083825" y="2844300"/>
            <a:ext cx="682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</a:t>
            </a:r>
            <a:r>
              <a:rPr lang="en">
                <a:solidFill>
                  <a:schemeClr val="dk1"/>
                </a:solidFill>
              </a:rPr>
              <a:t>n nœud pointe vers un rôle dans l’état Malware.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24"/>
          <p:cNvSpPr txBox="1"/>
          <p:nvPr/>
        </p:nvSpPr>
        <p:spPr>
          <a:xfrm>
            <a:off x="2043525" y="3561613"/>
            <a:ext cx="685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u moins un secret est non volé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et un nœud pointe vers un rôle dans l’état Malware.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24"/>
          <p:cNvSpPr txBox="1"/>
          <p:nvPr/>
        </p:nvSpPr>
        <p:spPr>
          <a:xfrm>
            <a:off x="2043525" y="4319200"/>
            <a:ext cx="67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u moins un secret du noeud qui est non volé.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 Générique</a:t>
            </a:r>
            <a:endParaRPr/>
          </a:p>
        </p:txBody>
      </p:sp>
      <p:grpSp>
        <p:nvGrpSpPr>
          <p:cNvPr id="553" name="Google Shape;553;p25"/>
          <p:cNvGrpSpPr/>
          <p:nvPr/>
        </p:nvGrpSpPr>
        <p:grpSpPr>
          <a:xfrm>
            <a:off x="391925" y="1604327"/>
            <a:ext cx="3396552" cy="1108415"/>
            <a:chOff x="457198" y="1083908"/>
            <a:chExt cx="3396552" cy="923449"/>
          </a:xfrm>
        </p:grpSpPr>
        <p:sp>
          <p:nvSpPr>
            <p:cNvPr id="554" name="Google Shape;554;p25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5" name="Google Shape;555;p25"/>
            <p:cNvSpPr txBox="1"/>
            <p:nvPr/>
          </p:nvSpPr>
          <p:spPr>
            <a:xfrm>
              <a:off x="457201" y="1083908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κ</a:t>
              </a: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 :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6" name="Google Shape;556;p25"/>
            <p:cNvSpPr txBox="1"/>
            <p:nvPr/>
          </p:nvSpPr>
          <p:spPr>
            <a:xfrm>
              <a:off x="457198" y="1514757"/>
              <a:ext cx="2401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Coût de destruction du protocole de communication entre deux nœuds.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7" name="Google Shape;557;p25"/>
          <p:cNvGrpSpPr/>
          <p:nvPr/>
        </p:nvGrpSpPr>
        <p:grpSpPr>
          <a:xfrm>
            <a:off x="391925" y="2852090"/>
            <a:ext cx="3396552" cy="955895"/>
            <a:chOff x="457198" y="2123450"/>
            <a:chExt cx="3396552" cy="796380"/>
          </a:xfrm>
        </p:grpSpPr>
        <p:sp>
          <p:nvSpPr>
            <p:cNvPr id="558" name="Google Shape;558;p25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9" name="Google Shape;559;p25"/>
            <p:cNvSpPr txBox="1"/>
            <p:nvPr/>
          </p:nvSpPr>
          <p:spPr>
            <a:xfrm>
              <a:off x="457200" y="21234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κR: 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0" name="Google Shape;560;p25"/>
            <p:cNvSpPr txBox="1"/>
            <p:nvPr/>
          </p:nvSpPr>
          <p:spPr>
            <a:xfrm>
              <a:off x="457198" y="2588030"/>
              <a:ext cx="2388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Coût d’une injection de code malicieux qui change l’état d’un nœud.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1" name="Google Shape;561;p25"/>
          <p:cNvGrpSpPr/>
          <p:nvPr/>
        </p:nvGrpSpPr>
        <p:grpSpPr>
          <a:xfrm>
            <a:off x="391925" y="4051384"/>
            <a:ext cx="3396552" cy="830900"/>
            <a:chOff x="457198" y="3122613"/>
            <a:chExt cx="3396552" cy="692244"/>
          </a:xfrm>
        </p:grpSpPr>
        <p:sp>
          <p:nvSpPr>
            <p:cNvPr id="562" name="Google Shape;562;p25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3" name="Google Shape;563;p25"/>
            <p:cNvSpPr txBox="1"/>
            <p:nvPr/>
          </p:nvSpPr>
          <p:spPr>
            <a:xfrm>
              <a:off x="457200" y="3122613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κN :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4" name="Google Shape;564;p25"/>
            <p:cNvSpPr txBox="1"/>
            <p:nvPr/>
          </p:nvSpPr>
          <p:spPr>
            <a:xfrm>
              <a:off x="457198" y="3483056"/>
              <a:ext cx="2284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Coût du vol d’un secret quand le nœud est dans l’état Malware.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65" name="Google Shape;565;p25"/>
          <p:cNvSpPr txBox="1"/>
          <p:nvPr/>
        </p:nvSpPr>
        <p:spPr>
          <a:xfrm>
            <a:off x="274150" y="970275"/>
            <a:ext cx="2916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Coûts des Transitions :</a:t>
            </a:r>
            <a:endParaRPr b="1" sz="2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66" name="Google Shape;566;p25"/>
          <p:cNvCxnSpPr/>
          <p:nvPr/>
        </p:nvCxnSpPr>
        <p:spPr>
          <a:xfrm rot="10800000">
            <a:off x="3788450" y="2095875"/>
            <a:ext cx="2751900" cy="1159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25"/>
          <p:cNvCxnSpPr/>
          <p:nvPr/>
        </p:nvCxnSpPr>
        <p:spPr>
          <a:xfrm rot="10800000">
            <a:off x="3788450" y="3255075"/>
            <a:ext cx="2751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25"/>
          <p:cNvCxnSpPr/>
          <p:nvPr/>
        </p:nvCxnSpPr>
        <p:spPr>
          <a:xfrm flipH="1">
            <a:off x="3788450" y="3255075"/>
            <a:ext cx="2751900" cy="1159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9" name="Google Shape;56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0" name="Google Shape;5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075" y="2256163"/>
            <a:ext cx="2298850" cy="19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25"/>
          <p:cNvSpPr txBox="1"/>
          <p:nvPr/>
        </p:nvSpPr>
        <p:spPr>
          <a:xfrm>
            <a:off x="4386350" y="1140075"/>
            <a:ext cx="46095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25"/>
          <p:cNvSpPr/>
          <p:nvPr/>
        </p:nvSpPr>
        <p:spPr>
          <a:xfrm>
            <a:off x="4386350" y="965275"/>
            <a:ext cx="4609500" cy="110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Chaque transition a un coût, et la somme des coûts des transitions réalisées détermine la difficulté de la stratégie de cyber-attaque.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6"/>
          <p:cNvSpPr/>
          <p:nvPr/>
        </p:nvSpPr>
        <p:spPr>
          <a:xfrm>
            <a:off x="3578300" y="2113725"/>
            <a:ext cx="1939800" cy="1036500"/>
          </a:xfrm>
          <a:prstGeom prst="roundRect">
            <a:avLst>
              <a:gd fmla="val 208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</a:t>
            </a:r>
            <a:endParaRPr/>
          </a:p>
        </p:txBody>
      </p:sp>
      <p:sp>
        <p:nvSpPr>
          <p:cNvPr id="579" name="Google Shape;579;p26"/>
          <p:cNvSpPr/>
          <p:nvPr/>
        </p:nvSpPr>
        <p:spPr>
          <a:xfrm>
            <a:off x="2039475" y="2459115"/>
            <a:ext cx="671400" cy="671100"/>
          </a:xfrm>
          <a:prstGeom prst="ellipse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0" name="Google Shape;580;p26"/>
          <p:cNvSpPr/>
          <p:nvPr/>
        </p:nvSpPr>
        <p:spPr>
          <a:xfrm>
            <a:off x="2443462" y="3452812"/>
            <a:ext cx="671400" cy="671400"/>
          </a:xfrm>
          <a:prstGeom prst="ellipse">
            <a:avLst/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1" name="Google Shape;581;p26"/>
          <p:cNvSpPr/>
          <p:nvPr/>
        </p:nvSpPr>
        <p:spPr>
          <a:xfrm>
            <a:off x="6144175" y="3486271"/>
            <a:ext cx="604500" cy="604500"/>
          </a:xfrm>
          <a:prstGeom prst="ellipse">
            <a:avLst/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2" name="Google Shape;582;p26"/>
          <p:cNvSpPr/>
          <p:nvPr/>
        </p:nvSpPr>
        <p:spPr>
          <a:xfrm>
            <a:off x="6079525" y="2329675"/>
            <a:ext cx="604500" cy="6045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3" name="Google Shape;583;p26"/>
          <p:cNvSpPr txBox="1"/>
          <p:nvPr/>
        </p:nvSpPr>
        <p:spPr>
          <a:xfrm>
            <a:off x="3662300" y="2329675"/>
            <a:ext cx="17718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Termes Importants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84" name="Google Shape;584;p26"/>
          <p:cNvCxnSpPr>
            <a:stCxn id="577" idx="2"/>
            <a:endCxn id="580" idx="6"/>
          </p:cNvCxnSpPr>
          <p:nvPr/>
        </p:nvCxnSpPr>
        <p:spPr>
          <a:xfrm rot="5400000">
            <a:off x="3512300" y="2752725"/>
            <a:ext cx="638400" cy="143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26"/>
          <p:cNvCxnSpPr>
            <a:stCxn id="577" idx="2"/>
            <a:endCxn id="581" idx="2"/>
          </p:cNvCxnSpPr>
          <p:nvPr/>
        </p:nvCxnSpPr>
        <p:spPr>
          <a:xfrm flipH="1" rot="-5400000">
            <a:off x="5027000" y="2671425"/>
            <a:ext cx="638400" cy="1596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26"/>
          <p:cNvCxnSpPr>
            <a:stCxn id="577" idx="3"/>
            <a:endCxn id="582" idx="2"/>
          </p:cNvCxnSpPr>
          <p:nvPr/>
        </p:nvCxnSpPr>
        <p:spPr>
          <a:xfrm>
            <a:off x="5518100" y="2631975"/>
            <a:ext cx="5613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7" name="Google Shape;587;p26"/>
          <p:cNvGrpSpPr/>
          <p:nvPr/>
        </p:nvGrpSpPr>
        <p:grpSpPr>
          <a:xfrm>
            <a:off x="2278031" y="2611433"/>
            <a:ext cx="194135" cy="366593"/>
            <a:chOff x="1710518" y="2876101"/>
            <a:chExt cx="194135" cy="366593"/>
          </a:xfrm>
        </p:grpSpPr>
        <p:sp>
          <p:nvSpPr>
            <p:cNvPr id="588" name="Google Shape;588;p26"/>
            <p:cNvSpPr/>
            <p:nvPr/>
          </p:nvSpPr>
          <p:spPr>
            <a:xfrm>
              <a:off x="1736613" y="2941337"/>
              <a:ext cx="142733" cy="66915"/>
            </a:xfrm>
            <a:custGeom>
              <a:rect b="b" l="l" r="r" t="t"/>
              <a:pathLst>
                <a:path extrusionOk="0" h="1954" w="4168">
                  <a:moveTo>
                    <a:pt x="2105" y="665"/>
                  </a:moveTo>
                  <a:cubicBezTo>
                    <a:pt x="2260" y="665"/>
                    <a:pt x="2404" y="821"/>
                    <a:pt x="2382" y="977"/>
                  </a:cubicBezTo>
                  <a:cubicBezTo>
                    <a:pt x="2382" y="1167"/>
                    <a:pt x="2234" y="1294"/>
                    <a:pt x="2071" y="1294"/>
                  </a:cubicBezTo>
                  <a:cubicBezTo>
                    <a:pt x="1990" y="1294"/>
                    <a:pt x="1906" y="1263"/>
                    <a:pt x="1834" y="1191"/>
                  </a:cubicBezTo>
                  <a:cubicBezTo>
                    <a:pt x="1644" y="1001"/>
                    <a:pt x="1787" y="667"/>
                    <a:pt x="2072" y="667"/>
                  </a:cubicBezTo>
                  <a:cubicBezTo>
                    <a:pt x="2083" y="666"/>
                    <a:pt x="2094" y="665"/>
                    <a:pt x="2105" y="665"/>
                  </a:cubicBezTo>
                  <a:close/>
                  <a:moveTo>
                    <a:pt x="2072" y="1"/>
                  </a:moveTo>
                  <a:cubicBezTo>
                    <a:pt x="1191" y="1"/>
                    <a:pt x="381" y="620"/>
                    <a:pt x="0" y="977"/>
                  </a:cubicBezTo>
                  <a:cubicBezTo>
                    <a:pt x="381" y="1334"/>
                    <a:pt x="1191" y="1953"/>
                    <a:pt x="2072" y="1953"/>
                  </a:cubicBezTo>
                  <a:cubicBezTo>
                    <a:pt x="2668" y="1930"/>
                    <a:pt x="3215" y="1715"/>
                    <a:pt x="3692" y="1358"/>
                  </a:cubicBezTo>
                  <a:cubicBezTo>
                    <a:pt x="3858" y="1239"/>
                    <a:pt x="4001" y="1120"/>
                    <a:pt x="4168" y="977"/>
                  </a:cubicBezTo>
                  <a:cubicBezTo>
                    <a:pt x="3763" y="620"/>
                    <a:pt x="2977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1710518" y="2983733"/>
              <a:ext cx="194135" cy="258961"/>
            </a:xfrm>
            <a:custGeom>
              <a:rect b="b" l="l" r="r" t="t"/>
              <a:pathLst>
                <a:path extrusionOk="0" h="7562" w="5669">
                  <a:moveTo>
                    <a:pt x="0" y="1"/>
                  </a:moveTo>
                  <a:lnTo>
                    <a:pt x="0" y="1"/>
                  </a:lnTo>
                  <a:cubicBezTo>
                    <a:pt x="143" y="1335"/>
                    <a:pt x="1191" y="2406"/>
                    <a:pt x="2525" y="2573"/>
                  </a:cubicBezTo>
                  <a:lnTo>
                    <a:pt x="2525" y="3216"/>
                  </a:lnTo>
                  <a:lnTo>
                    <a:pt x="2215" y="3216"/>
                  </a:lnTo>
                  <a:cubicBezTo>
                    <a:pt x="2025" y="3216"/>
                    <a:pt x="1882" y="3359"/>
                    <a:pt x="1882" y="3525"/>
                  </a:cubicBezTo>
                  <a:lnTo>
                    <a:pt x="1882" y="6669"/>
                  </a:lnTo>
                  <a:cubicBezTo>
                    <a:pt x="1917" y="7264"/>
                    <a:pt x="2376" y="7562"/>
                    <a:pt x="2834" y="7562"/>
                  </a:cubicBezTo>
                  <a:cubicBezTo>
                    <a:pt x="3293" y="7562"/>
                    <a:pt x="3751" y="7264"/>
                    <a:pt x="3787" y="6669"/>
                  </a:cubicBezTo>
                  <a:lnTo>
                    <a:pt x="3787" y="3525"/>
                  </a:lnTo>
                  <a:cubicBezTo>
                    <a:pt x="3787" y="3359"/>
                    <a:pt x="3644" y="3216"/>
                    <a:pt x="3477" y="3216"/>
                  </a:cubicBezTo>
                  <a:lnTo>
                    <a:pt x="3168" y="3216"/>
                  </a:lnTo>
                  <a:lnTo>
                    <a:pt x="3168" y="2573"/>
                  </a:lnTo>
                  <a:cubicBezTo>
                    <a:pt x="4501" y="2406"/>
                    <a:pt x="5549" y="1335"/>
                    <a:pt x="5668" y="1"/>
                  </a:cubicBezTo>
                  <a:lnTo>
                    <a:pt x="5668" y="1"/>
                  </a:lnTo>
                  <a:cubicBezTo>
                    <a:pt x="5478" y="239"/>
                    <a:pt x="4311" y="1430"/>
                    <a:pt x="2858" y="1430"/>
                  </a:cubicBezTo>
                  <a:lnTo>
                    <a:pt x="2834" y="1430"/>
                  </a:lnTo>
                  <a:cubicBezTo>
                    <a:pt x="1382" y="1430"/>
                    <a:pt x="215" y="23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1710518" y="2876101"/>
              <a:ext cx="194135" cy="89722"/>
            </a:xfrm>
            <a:custGeom>
              <a:rect b="b" l="l" r="r" t="t"/>
              <a:pathLst>
                <a:path extrusionOk="0" h="2620" w="5669">
                  <a:moveTo>
                    <a:pt x="2834" y="0"/>
                  </a:moveTo>
                  <a:cubicBezTo>
                    <a:pt x="1358" y="0"/>
                    <a:pt x="119" y="1143"/>
                    <a:pt x="0" y="2620"/>
                  </a:cubicBezTo>
                  <a:cubicBezTo>
                    <a:pt x="215" y="2382"/>
                    <a:pt x="1382" y="1191"/>
                    <a:pt x="2834" y="1191"/>
                  </a:cubicBezTo>
                  <a:cubicBezTo>
                    <a:pt x="4287" y="1191"/>
                    <a:pt x="5454" y="2382"/>
                    <a:pt x="5668" y="2620"/>
                  </a:cubicBezTo>
                  <a:cubicBezTo>
                    <a:pt x="5549" y="1143"/>
                    <a:pt x="4311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26"/>
          <p:cNvGrpSpPr/>
          <p:nvPr/>
        </p:nvGrpSpPr>
        <p:grpSpPr>
          <a:xfrm>
            <a:off x="2595508" y="3605227"/>
            <a:ext cx="367302" cy="365289"/>
            <a:chOff x="828892" y="4635792"/>
            <a:chExt cx="367302" cy="365289"/>
          </a:xfrm>
        </p:grpSpPr>
        <p:sp>
          <p:nvSpPr>
            <p:cNvPr id="592" name="Google Shape;592;p26"/>
            <p:cNvSpPr/>
            <p:nvPr/>
          </p:nvSpPr>
          <p:spPr>
            <a:xfrm>
              <a:off x="881368" y="4654626"/>
              <a:ext cx="69775" cy="101746"/>
            </a:xfrm>
            <a:custGeom>
              <a:rect b="b" l="l" r="r" t="t"/>
              <a:pathLst>
                <a:path extrusionOk="0" h="2982" w="2045">
                  <a:moveTo>
                    <a:pt x="423" y="0"/>
                  </a:moveTo>
                  <a:cubicBezTo>
                    <a:pt x="208" y="0"/>
                    <a:pt x="1" y="220"/>
                    <a:pt x="129" y="461"/>
                  </a:cubicBezTo>
                  <a:lnTo>
                    <a:pt x="1344" y="2819"/>
                  </a:lnTo>
                  <a:cubicBezTo>
                    <a:pt x="1413" y="2934"/>
                    <a:pt x="1516" y="2982"/>
                    <a:pt x="1619" y="2982"/>
                  </a:cubicBezTo>
                  <a:cubicBezTo>
                    <a:pt x="1834" y="2982"/>
                    <a:pt x="2044" y="2767"/>
                    <a:pt x="1915" y="2509"/>
                  </a:cubicBezTo>
                  <a:lnTo>
                    <a:pt x="701" y="175"/>
                  </a:lnTo>
                  <a:cubicBezTo>
                    <a:pt x="631" y="51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1001948" y="4635792"/>
              <a:ext cx="21154" cy="111777"/>
            </a:xfrm>
            <a:custGeom>
              <a:rect b="b" l="l" r="r" t="t"/>
              <a:pathLst>
                <a:path extrusionOk="0" h="3276" w="620">
                  <a:moveTo>
                    <a:pt x="310" y="1"/>
                  </a:moveTo>
                  <a:cubicBezTo>
                    <a:pt x="155" y="1"/>
                    <a:pt x="1" y="108"/>
                    <a:pt x="1" y="322"/>
                  </a:cubicBezTo>
                  <a:lnTo>
                    <a:pt x="1" y="2942"/>
                  </a:lnTo>
                  <a:cubicBezTo>
                    <a:pt x="1" y="3109"/>
                    <a:pt x="120" y="3251"/>
                    <a:pt x="286" y="3275"/>
                  </a:cubicBezTo>
                  <a:lnTo>
                    <a:pt x="310" y="3275"/>
                  </a:lnTo>
                  <a:cubicBezTo>
                    <a:pt x="477" y="3275"/>
                    <a:pt x="620" y="3132"/>
                    <a:pt x="620" y="2942"/>
                  </a:cubicBezTo>
                  <a:lnTo>
                    <a:pt x="620" y="322"/>
                  </a:ln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1076705" y="4654626"/>
              <a:ext cx="67523" cy="101712"/>
            </a:xfrm>
            <a:custGeom>
              <a:rect b="b" l="l" r="r" t="t"/>
              <a:pathLst>
                <a:path extrusionOk="0" h="2981" w="1979">
                  <a:moveTo>
                    <a:pt x="1553" y="0"/>
                  </a:moveTo>
                  <a:cubicBezTo>
                    <a:pt x="1451" y="0"/>
                    <a:pt x="1348" y="51"/>
                    <a:pt x="1287" y="175"/>
                  </a:cubicBezTo>
                  <a:lnTo>
                    <a:pt x="72" y="2509"/>
                  </a:lnTo>
                  <a:cubicBezTo>
                    <a:pt x="1" y="2676"/>
                    <a:pt x="48" y="2842"/>
                    <a:pt x="191" y="2938"/>
                  </a:cubicBezTo>
                  <a:lnTo>
                    <a:pt x="215" y="2938"/>
                  </a:lnTo>
                  <a:cubicBezTo>
                    <a:pt x="260" y="2968"/>
                    <a:pt x="309" y="2981"/>
                    <a:pt x="358" y="2981"/>
                  </a:cubicBezTo>
                  <a:cubicBezTo>
                    <a:pt x="466" y="2981"/>
                    <a:pt x="571" y="2917"/>
                    <a:pt x="620" y="2819"/>
                  </a:cubicBezTo>
                  <a:lnTo>
                    <a:pt x="1834" y="461"/>
                  </a:lnTo>
                  <a:cubicBezTo>
                    <a:pt x="1979" y="220"/>
                    <a:pt x="1766" y="0"/>
                    <a:pt x="15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957251" y="4843412"/>
              <a:ext cx="96730" cy="82639"/>
            </a:xfrm>
            <a:custGeom>
              <a:rect b="b" l="l" r="r" t="t"/>
              <a:pathLst>
                <a:path extrusionOk="0" h="2422" w="2835">
                  <a:moveTo>
                    <a:pt x="1620" y="0"/>
                  </a:moveTo>
                  <a:cubicBezTo>
                    <a:pt x="549" y="0"/>
                    <a:pt x="1" y="1310"/>
                    <a:pt x="763" y="2072"/>
                  </a:cubicBezTo>
                  <a:cubicBezTo>
                    <a:pt x="1012" y="2314"/>
                    <a:pt x="1312" y="2421"/>
                    <a:pt x="1604" y="2421"/>
                  </a:cubicBezTo>
                  <a:cubicBezTo>
                    <a:pt x="2235" y="2421"/>
                    <a:pt x="2835" y="1923"/>
                    <a:pt x="2835" y="1191"/>
                  </a:cubicBezTo>
                  <a:cubicBezTo>
                    <a:pt x="2811" y="524"/>
                    <a:pt x="22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828892" y="4767836"/>
              <a:ext cx="367302" cy="233244"/>
            </a:xfrm>
            <a:custGeom>
              <a:rect b="b" l="l" r="r" t="t"/>
              <a:pathLst>
                <a:path extrusionOk="0" h="6836" w="10765">
                  <a:moveTo>
                    <a:pt x="5361" y="1575"/>
                  </a:moveTo>
                  <a:cubicBezTo>
                    <a:pt x="6309" y="1575"/>
                    <a:pt x="7216" y="2317"/>
                    <a:pt x="7216" y="3430"/>
                  </a:cubicBezTo>
                  <a:cubicBezTo>
                    <a:pt x="7216" y="4430"/>
                    <a:pt x="6406" y="5264"/>
                    <a:pt x="5382" y="5264"/>
                  </a:cubicBezTo>
                  <a:cubicBezTo>
                    <a:pt x="3739" y="5264"/>
                    <a:pt x="2929" y="3287"/>
                    <a:pt x="4072" y="2120"/>
                  </a:cubicBezTo>
                  <a:cubicBezTo>
                    <a:pt x="4449" y="1744"/>
                    <a:pt x="4910" y="1575"/>
                    <a:pt x="5361" y="1575"/>
                  </a:cubicBezTo>
                  <a:close/>
                  <a:moveTo>
                    <a:pt x="5382" y="1"/>
                  </a:moveTo>
                  <a:cubicBezTo>
                    <a:pt x="4001" y="1"/>
                    <a:pt x="2691" y="739"/>
                    <a:pt x="1619" y="1644"/>
                  </a:cubicBezTo>
                  <a:cubicBezTo>
                    <a:pt x="1048" y="2120"/>
                    <a:pt x="524" y="2644"/>
                    <a:pt x="95" y="3239"/>
                  </a:cubicBezTo>
                  <a:cubicBezTo>
                    <a:pt x="0" y="3335"/>
                    <a:pt x="0" y="3501"/>
                    <a:pt x="95" y="3597"/>
                  </a:cubicBezTo>
                  <a:cubicBezTo>
                    <a:pt x="524" y="4192"/>
                    <a:pt x="1048" y="4740"/>
                    <a:pt x="1619" y="5216"/>
                  </a:cubicBezTo>
                  <a:cubicBezTo>
                    <a:pt x="2691" y="6097"/>
                    <a:pt x="4001" y="6835"/>
                    <a:pt x="5382" y="6835"/>
                  </a:cubicBezTo>
                  <a:cubicBezTo>
                    <a:pt x="6763" y="6835"/>
                    <a:pt x="8097" y="6121"/>
                    <a:pt x="9145" y="5216"/>
                  </a:cubicBezTo>
                  <a:cubicBezTo>
                    <a:pt x="9716" y="4740"/>
                    <a:pt x="10240" y="4192"/>
                    <a:pt x="10693" y="3597"/>
                  </a:cubicBezTo>
                  <a:cubicBezTo>
                    <a:pt x="10764" y="3501"/>
                    <a:pt x="10764" y="3335"/>
                    <a:pt x="10693" y="3239"/>
                  </a:cubicBezTo>
                  <a:cubicBezTo>
                    <a:pt x="10240" y="2644"/>
                    <a:pt x="9716" y="2120"/>
                    <a:pt x="9145" y="1644"/>
                  </a:cubicBezTo>
                  <a:cubicBezTo>
                    <a:pt x="8097" y="739"/>
                    <a:pt x="6763" y="1"/>
                    <a:pt x="5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26"/>
          <p:cNvGrpSpPr/>
          <p:nvPr/>
        </p:nvGrpSpPr>
        <p:grpSpPr>
          <a:xfrm>
            <a:off x="6254649" y="2452483"/>
            <a:ext cx="249578" cy="358888"/>
            <a:chOff x="5646262" y="2290545"/>
            <a:chExt cx="249578" cy="358888"/>
          </a:xfrm>
        </p:grpSpPr>
        <p:sp>
          <p:nvSpPr>
            <p:cNvPr id="598" name="Google Shape;598;p26"/>
            <p:cNvSpPr/>
            <p:nvPr/>
          </p:nvSpPr>
          <p:spPr>
            <a:xfrm>
              <a:off x="5646262" y="2290545"/>
              <a:ext cx="249578" cy="268344"/>
            </a:xfrm>
            <a:custGeom>
              <a:rect b="b" l="l" r="r" t="t"/>
              <a:pathLst>
                <a:path extrusionOk="0" h="7836" w="7288">
                  <a:moveTo>
                    <a:pt x="2167" y="3746"/>
                  </a:moveTo>
                  <a:cubicBezTo>
                    <a:pt x="2322" y="3746"/>
                    <a:pt x="2477" y="3847"/>
                    <a:pt x="2477" y="4049"/>
                  </a:cubicBezTo>
                  <a:lnTo>
                    <a:pt x="2477" y="6431"/>
                  </a:lnTo>
                  <a:cubicBezTo>
                    <a:pt x="2477" y="6633"/>
                    <a:pt x="2322" y="6734"/>
                    <a:pt x="2167" y="6734"/>
                  </a:cubicBezTo>
                  <a:cubicBezTo>
                    <a:pt x="2012" y="6734"/>
                    <a:pt x="1858" y="6633"/>
                    <a:pt x="1858" y="6431"/>
                  </a:cubicBezTo>
                  <a:lnTo>
                    <a:pt x="1858" y="4049"/>
                  </a:lnTo>
                  <a:cubicBezTo>
                    <a:pt x="1858" y="3847"/>
                    <a:pt x="2012" y="3746"/>
                    <a:pt x="2167" y="3746"/>
                  </a:cubicBezTo>
                  <a:close/>
                  <a:moveTo>
                    <a:pt x="3644" y="2174"/>
                  </a:moveTo>
                  <a:cubicBezTo>
                    <a:pt x="3798" y="2174"/>
                    <a:pt x="3953" y="2275"/>
                    <a:pt x="3953" y="2477"/>
                  </a:cubicBezTo>
                  <a:lnTo>
                    <a:pt x="3953" y="6431"/>
                  </a:lnTo>
                  <a:cubicBezTo>
                    <a:pt x="3953" y="6633"/>
                    <a:pt x="3798" y="6734"/>
                    <a:pt x="3644" y="6734"/>
                  </a:cubicBezTo>
                  <a:cubicBezTo>
                    <a:pt x="3489" y="6734"/>
                    <a:pt x="3334" y="6633"/>
                    <a:pt x="3334" y="6431"/>
                  </a:cubicBezTo>
                  <a:lnTo>
                    <a:pt x="3334" y="2477"/>
                  </a:lnTo>
                  <a:cubicBezTo>
                    <a:pt x="3334" y="2275"/>
                    <a:pt x="3489" y="2174"/>
                    <a:pt x="3644" y="2174"/>
                  </a:cubicBezTo>
                  <a:close/>
                  <a:moveTo>
                    <a:pt x="5144" y="4936"/>
                  </a:moveTo>
                  <a:cubicBezTo>
                    <a:pt x="5299" y="4936"/>
                    <a:pt x="5454" y="5037"/>
                    <a:pt x="5454" y="5240"/>
                  </a:cubicBezTo>
                  <a:lnTo>
                    <a:pt x="5454" y="6431"/>
                  </a:lnTo>
                  <a:cubicBezTo>
                    <a:pt x="5454" y="6633"/>
                    <a:pt x="5299" y="6734"/>
                    <a:pt x="5144" y="6734"/>
                  </a:cubicBezTo>
                  <a:cubicBezTo>
                    <a:pt x="4989" y="6734"/>
                    <a:pt x="4834" y="6633"/>
                    <a:pt x="4834" y="6431"/>
                  </a:cubicBezTo>
                  <a:lnTo>
                    <a:pt x="4834" y="5240"/>
                  </a:lnTo>
                  <a:cubicBezTo>
                    <a:pt x="4834" y="5037"/>
                    <a:pt x="4989" y="4936"/>
                    <a:pt x="5144" y="4936"/>
                  </a:cubicBezTo>
                  <a:close/>
                  <a:moveTo>
                    <a:pt x="1548" y="1"/>
                  </a:moveTo>
                  <a:cubicBezTo>
                    <a:pt x="691" y="1"/>
                    <a:pt x="0" y="691"/>
                    <a:pt x="0" y="1525"/>
                  </a:cubicBezTo>
                  <a:lnTo>
                    <a:pt x="0" y="7836"/>
                  </a:lnTo>
                  <a:lnTo>
                    <a:pt x="7287" y="7836"/>
                  </a:lnTo>
                  <a:lnTo>
                    <a:pt x="7287" y="1525"/>
                  </a:lnTo>
                  <a:cubicBezTo>
                    <a:pt x="7264" y="691"/>
                    <a:pt x="6597" y="1"/>
                    <a:pt x="5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5646262" y="2580053"/>
              <a:ext cx="249578" cy="69380"/>
            </a:xfrm>
            <a:custGeom>
              <a:rect b="b" l="l" r="r" t="t"/>
              <a:pathLst>
                <a:path extrusionOk="0" h="2026" w="7288">
                  <a:moveTo>
                    <a:pt x="3644" y="691"/>
                  </a:moveTo>
                  <a:cubicBezTo>
                    <a:pt x="3906" y="691"/>
                    <a:pt x="4049" y="1001"/>
                    <a:pt x="3858" y="1192"/>
                  </a:cubicBezTo>
                  <a:cubicBezTo>
                    <a:pt x="3797" y="1252"/>
                    <a:pt x="3725" y="1279"/>
                    <a:pt x="3654" y="1279"/>
                  </a:cubicBezTo>
                  <a:cubicBezTo>
                    <a:pt x="3502" y="1279"/>
                    <a:pt x="3358" y="1156"/>
                    <a:pt x="3358" y="977"/>
                  </a:cubicBezTo>
                  <a:cubicBezTo>
                    <a:pt x="3358" y="810"/>
                    <a:pt x="3477" y="691"/>
                    <a:pt x="3644" y="691"/>
                  </a:cubicBezTo>
                  <a:close/>
                  <a:moveTo>
                    <a:pt x="0" y="1"/>
                  </a:moveTo>
                  <a:lnTo>
                    <a:pt x="0" y="501"/>
                  </a:lnTo>
                  <a:cubicBezTo>
                    <a:pt x="0" y="1334"/>
                    <a:pt x="691" y="2025"/>
                    <a:pt x="1548" y="2025"/>
                  </a:cubicBezTo>
                  <a:lnTo>
                    <a:pt x="5763" y="2025"/>
                  </a:lnTo>
                  <a:cubicBezTo>
                    <a:pt x="6597" y="2025"/>
                    <a:pt x="7287" y="1334"/>
                    <a:pt x="7287" y="501"/>
                  </a:cubicBezTo>
                  <a:lnTo>
                    <a:pt x="72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26"/>
          <p:cNvGrpSpPr/>
          <p:nvPr/>
        </p:nvGrpSpPr>
        <p:grpSpPr>
          <a:xfrm>
            <a:off x="6275043" y="3632766"/>
            <a:ext cx="366770" cy="297474"/>
            <a:chOff x="831093" y="2905635"/>
            <a:chExt cx="366770" cy="297474"/>
          </a:xfrm>
        </p:grpSpPr>
        <p:sp>
          <p:nvSpPr>
            <p:cNvPr id="601" name="Google Shape;601;p26"/>
            <p:cNvSpPr/>
            <p:nvPr/>
          </p:nvSpPr>
          <p:spPr>
            <a:xfrm>
              <a:off x="831093" y="3009116"/>
              <a:ext cx="286079" cy="193993"/>
            </a:xfrm>
            <a:custGeom>
              <a:rect b="b" l="l" r="r" t="t"/>
              <a:pathLst>
                <a:path extrusionOk="0" h="5669" w="8360">
                  <a:moveTo>
                    <a:pt x="4177" y="1339"/>
                  </a:moveTo>
                  <a:cubicBezTo>
                    <a:pt x="4942" y="1339"/>
                    <a:pt x="5669" y="1935"/>
                    <a:pt x="5669" y="2835"/>
                  </a:cubicBezTo>
                  <a:cubicBezTo>
                    <a:pt x="5669" y="3644"/>
                    <a:pt x="5002" y="4311"/>
                    <a:pt x="4192" y="4311"/>
                  </a:cubicBezTo>
                  <a:cubicBezTo>
                    <a:pt x="2859" y="4311"/>
                    <a:pt x="2192" y="2716"/>
                    <a:pt x="3121" y="1787"/>
                  </a:cubicBezTo>
                  <a:cubicBezTo>
                    <a:pt x="3430" y="1477"/>
                    <a:pt x="3808" y="1339"/>
                    <a:pt x="4177" y="1339"/>
                  </a:cubicBezTo>
                  <a:close/>
                  <a:moveTo>
                    <a:pt x="1346" y="1305"/>
                  </a:moveTo>
                  <a:cubicBezTo>
                    <a:pt x="1519" y="1305"/>
                    <a:pt x="1692" y="1418"/>
                    <a:pt x="1668" y="1644"/>
                  </a:cubicBezTo>
                  <a:lnTo>
                    <a:pt x="1668" y="4002"/>
                  </a:lnTo>
                  <a:cubicBezTo>
                    <a:pt x="1692" y="4228"/>
                    <a:pt x="1519" y="4341"/>
                    <a:pt x="1346" y="4341"/>
                  </a:cubicBezTo>
                  <a:cubicBezTo>
                    <a:pt x="1174" y="4341"/>
                    <a:pt x="1001" y="4228"/>
                    <a:pt x="1025" y="4002"/>
                  </a:cubicBezTo>
                  <a:lnTo>
                    <a:pt x="1025" y="1644"/>
                  </a:lnTo>
                  <a:cubicBezTo>
                    <a:pt x="1001" y="1418"/>
                    <a:pt x="1174" y="1305"/>
                    <a:pt x="1346" y="1305"/>
                  </a:cubicBezTo>
                  <a:close/>
                  <a:moveTo>
                    <a:pt x="1293" y="0"/>
                  </a:moveTo>
                  <a:cubicBezTo>
                    <a:pt x="574" y="0"/>
                    <a:pt x="1" y="610"/>
                    <a:pt x="1" y="1334"/>
                  </a:cubicBezTo>
                  <a:lnTo>
                    <a:pt x="1" y="4359"/>
                  </a:lnTo>
                  <a:cubicBezTo>
                    <a:pt x="1" y="5073"/>
                    <a:pt x="596" y="5669"/>
                    <a:pt x="1335" y="5669"/>
                  </a:cubicBezTo>
                  <a:lnTo>
                    <a:pt x="7050" y="5669"/>
                  </a:lnTo>
                  <a:cubicBezTo>
                    <a:pt x="7764" y="5669"/>
                    <a:pt x="8360" y="5073"/>
                    <a:pt x="8360" y="4359"/>
                  </a:cubicBezTo>
                  <a:lnTo>
                    <a:pt x="8360" y="2620"/>
                  </a:lnTo>
                  <a:lnTo>
                    <a:pt x="8217" y="2620"/>
                  </a:lnTo>
                  <a:cubicBezTo>
                    <a:pt x="7907" y="2620"/>
                    <a:pt x="7622" y="2573"/>
                    <a:pt x="7336" y="2501"/>
                  </a:cubicBezTo>
                  <a:lnTo>
                    <a:pt x="7336" y="4002"/>
                  </a:lnTo>
                  <a:cubicBezTo>
                    <a:pt x="7360" y="4228"/>
                    <a:pt x="7193" y="4341"/>
                    <a:pt x="7023" y="4341"/>
                  </a:cubicBezTo>
                  <a:cubicBezTo>
                    <a:pt x="6854" y="4341"/>
                    <a:pt x="6681" y="4228"/>
                    <a:pt x="6693" y="4002"/>
                  </a:cubicBezTo>
                  <a:lnTo>
                    <a:pt x="6693" y="2239"/>
                  </a:lnTo>
                  <a:cubicBezTo>
                    <a:pt x="5859" y="1763"/>
                    <a:pt x="5264" y="930"/>
                    <a:pt x="5097" y="1"/>
                  </a:cubicBezTo>
                  <a:lnTo>
                    <a:pt x="1335" y="1"/>
                  </a:lnTo>
                  <a:cubicBezTo>
                    <a:pt x="1321" y="0"/>
                    <a:pt x="130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996547" y="2905635"/>
              <a:ext cx="201316" cy="171819"/>
            </a:xfrm>
            <a:custGeom>
              <a:rect b="b" l="l" r="r" t="t"/>
              <a:pathLst>
                <a:path extrusionOk="0" h="5021" w="5883">
                  <a:moveTo>
                    <a:pt x="3370" y="882"/>
                  </a:moveTo>
                  <a:cubicBezTo>
                    <a:pt x="3519" y="882"/>
                    <a:pt x="3668" y="977"/>
                    <a:pt x="3692" y="1167"/>
                  </a:cubicBezTo>
                  <a:lnTo>
                    <a:pt x="3692" y="2191"/>
                  </a:lnTo>
                  <a:lnTo>
                    <a:pt x="4406" y="2191"/>
                  </a:lnTo>
                  <a:cubicBezTo>
                    <a:pt x="4421" y="2190"/>
                    <a:pt x="4435" y="2189"/>
                    <a:pt x="4448" y="2189"/>
                  </a:cubicBezTo>
                  <a:cubicBezTo>
                    <a:pt x="4844" y="2189"/>
                    <a:pt x="4844" y="2813"/>
                    <a:pt x="4448" y="2813"/>
                  </a:cubicBezTo>
                  <a:cubicBezTo>
                    <a:pt x="4435" y="2813"/>
                    <a:pt x="4421" y="2812"/>
                    <a:pt x="4406" y="2811"/>
                  </a:cubicBezTo>
                  <a:lnTo>
                    <a:pt x="3382" y="2811"/>
                  </a:lnTo>
                  <a:cubicBezTo>
                    <a:pt x="3191" y="2811"/>
                    <a:pt x="3049" y="2668"/>
                    <a:pt x="3049" y="2501"/>
                  </a:cubicBezTo>
                  <a:lnTo>
                    <a:pt x="3049" y="1167"/>
                  </a:lnTo>
                  <a:cubicBezTo>
                    <a:pt x="3072" y="977"/>
                    <a:pt x="3221" y="882"/>
                    <a:pt x="3370" y="882"/>
                  </a:cubicBezTo>
                  <a:close/>
                  <a:moveTo>
                    <a:pt x="3382" y="0"/>
                  </a:moveTo>
                  <a:cubicBezTo>
                    <a:pt x="1120" y="0"/>
                    <a:pt x="0" y="2691"/>
                    <a:pt x="1596" y="4287"/>
                  </a:cubicBezTo>
                  <a:cubicBezTo>
                    <a:pt x="2103" y="4794"/>
                    <a:pt x="2728" y="5021"/>
                    <a:pt x="3343" y="5021"/>
                  </a:cubicBezTo>
                  <a:cubicBezTo>
                    <a:pt x="4636" y="5021"/>
                    <a:pt x="5882" y="4018"/>
                    <a:pt x="5882" y="2501"/>
                  </a:cubicBezTo>
                  <a:cubicBezTo>
                    <a:pt x="5882" y="1120"/>
                    <a:pt x="4763" y="0"/>
                    <a:pt x="3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935430" y="3076769"/>
              <a:ext cx="69295" cy="58858"/>
            </a:xfrm>
            <a:custGeom>
              <a:rect b="b" l="l" r="r" t="t"/>
              <a:pathLst>
                <a:path extrusionOk="0" h="1720" w="2025">
                  <a:moveTo>
                    <a:pt x="1143" y="0"/>
                  </a:moveTo>
                  <a:cubicBezTo>
                    <a:pt x="381" y="0"/>
                    <a:pt x="0" y="929"/>
                    <a:pt x="548" y="1477"/>
                  </a:cubicBezTo>
                  <a:cubicBezTo>
                    <a:pt x="715" y="1644"/>
                    <a:pt x="926" y="1719"/>
                    <a:pt x="1135" y="1719"/>
                  </a:cubicBezTo>
                  <a:cubicBezTo>
                    <a:pt x="1583" y="1719"/>
                    <a:pt x="2024" y="1377"/>
                    <a:pt x="2024" y="858"/>
                  </a:cubicBezTo>
                  <a:cubicBezTo>
                    <a:pt x="2024" y="382"/>
                    <a:pt x="1620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26"/>
          <p:cNvGrpSpPr/>
          <p:nvPr/>
        </p:nvGrpSpPr>
        <p:grpSpPr>
          <a:xfrm>
            <a:off x="91648" y="2134200"/>
            <a:ext cx="2860902" cy="1083475"/>
            <a:chOff x="457198" y="923762"/>
            <a:chExt cx="2860902" cy="1083475"/>
          </a:xfrm>
        </p:grpSpPr>
        <p:grpSp>
          <p:nvGrpSpPr>
            <p:cNvPr id="605" name="Google Shape;605;p26"/>
            <p:cNvGrpSpPr/>
            <p:nvPr/>
          </p:nvGrpSpPr>
          <p:grpSpPr>
            <a:xfrm>
              <a:off x="457198" y="1119238"/>
              <a:ext cx="1981204" cy="888000"/>
              <a:chOff x="6053048" y="570946"/>
              <a:chExt cx="1981204" cy="888000"/>
            </a:xfrm>
          </p:grpSpPr>
          <p:sp>
            <p:nvSpPr>
              <p:cNvPr id="606" name="Google Shape;606;p26"/>
              <p:cNvSpPr txBox="1"/>
              <p:nvPr/>
            </p:nvSpPr>
            <p:spPr>
              <a:xfrm>
                <a:off x="6053052" y="570946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États (S):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07" name="Google Shape;607;p26"/>
              <p:cNvSpPr txBox="1"/>
              <p:nvPr/>
            </p:nvSpPr>
            <p:spPr>
              <a:xfrm>
                <a:off x="6053048" y="1127146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La position actuelle de l'agent dans l'environnement.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08" name="Google Shape;608;p26"/>
            <p:cNvSpPr/>
            <p:nvPr/>
          </p:nvSpPr>
          <p:spPr>
            <a:xfrm>
              <a:off x="2798500" y="923762"/>
              <a:ext cx="519600" cy="5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09" name="Google Shape;609;p26"/>
          <p:cNvGrpSpPr/>
          <p:nvPr/>
        </p:nvGrpSpPr>
        <p:grpSpPr>
          <a:xfrm>
            <a:off x="364894" y="3140450"/>
            <a:ext cx="2991731" cy="1282125"/>
            <a:chOff x="326369" y="3593825"/>
            <a:chExt cx="2991731" cy="1282125"/>
          </a:xfrm>
        </p:grpSpPr>
        <p:grpSp>
          <p:nvGrpSpPr>
            <p:cNvPr id="610" name="Google Shape;610;p26"/>
            <p:cNvGrpSpPr/>
            <p:nvPr/>
          </p:nvGrpSpPr>
          <p:grpSpPr>
            <a:xfrm>
              <a:off x="326369" y="3919771"/>
              <a:ext cx="2112006" cy="956179"/>
              <a:chOff x="5922227" y="713871"/>
              <a:chExt cx="2112006" cy="956179"/>
            </a:xfrm>
          </p:grpSpPr>
          <p:sp>
            <p:nvSpPr>
              <p:cNvPr id="611" name="Google Shape;611;p26"/>
              <p:cNvSpPr txBox="1"/>
              <p:nvPr/>
            </p:nvSpPr>
            <p:spPr>
              <a:xfrm>
                <a:off x="5922227" y="7138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Récompenses </a:t>
                </a: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(R)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2" name="Google Shape;612;p26"/>
              <p:cNvSpPr txBox="1"/>
              <p:nvPr/>
            </p:nvSpPr>
            <p:spPr>
              <a:xfrm>
                <a:off x="5922233" y="1338250"/>
                <a:ext cx="2112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Les conséquences positives ou négatives qu'obtient l'agent pour chaque action.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13" name="Google Shape;613;p26"/>
            <p:cNvSpPr/>
            <p:nvPr/>
          </p:nvSpPr>
          <p:spPr>
            <a:xfrm>
              <a:off x="2798500" y="3593825"/>
              <a:ext cx="519600" cy="519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03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14" name="Google Shape;614;p26"/>
          <p:cNvGrpSpPr/>
          <p:nvPr/>
        </p:nvGrpSpPr>
        <p:grpSpPr>
          <a:xfrm>
            <a:off x="5799763" y="1977275"/>
            <a:ext cx="3742963" cy="1404700"/>
            <a:chOff x="5825888" y="2258450"/>
            <a:chExt cx="3742963" cy="1404700"/>
          </a:xfrm>
        </p:grpSpPr>
        <p:grpSp>
          <p:nvGrpSpPr>
            <p:cNvPr id="615" name="Google Shape;615;p26"/>
            <p:cNvGrpSpPr/>
            <p:nvPr/>
          </p:nvGrpSpPr>
          <p:grpSpPr>
            <a:xfrm>
              <a:off x="6530352" y="2610850"/>
              <a:ext cx="3038498" cy="1052300"/>
              <a:chOff x="5877802" y="733746"/>
              <a:chExt cx="3038498" cy="1052300"/>
            </a:xfrm>
          </p:grpSpPr>
          <p:sp>
            <p:nvSpPr>
              <p:cNvPr id="616" name="Google Shape;616;p26"/>
              <p:cNvSpPr txBox="1"/>
              <p:nvPr/>
            </p:nvSpPr>
            <p:spPr>
              <a:xfrm>
                <a:off x="5877802" y="733746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     Action (A) : 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7" name="Google Shape;617;p26"/>
              <p:cNvSpPr txBox="1"/>
              <p:nvPr/>
            </p:nvSpPr>
            <p:spPr>
              <a:xfrm>
                <a:off x="6157500" y="1114646"/>
                <a:ext cx="2758800" cy="6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La décision prise par l'agent lorsqu'il se trouve dans un 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état particulier.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18" name="Google Shape;618;p26"/>
            <p:cNvSpPr/>
            <p:nvPr/>
          </p:nvSpPr>
          <p:spPr>
            <a:xfrm>
              <a:off x="5825888" y="2258450"/>
              <a:ext cx="519600" cy="519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19" name="Google Shape;619;p26"/>
          <p:cNvGrpSpPr/>
          <p:nvPr/>
        </p:nvGrpSpPr>
        <p:grpSpPr>
          <a:xfrm>
            <a:off x="5864413" y="3140450"/>
            <a:ext cx="3038213" cy="1323300"/>
            <a:chOff x="5825888" y="3593825"/>
            <a:chExt cx="3038213" cy="1323300"/>
          </a:xfrm>
        </p:grpSpPr>
        <p:grpSp>
          <p:nvGrpSpPr>
            <p:cNvPr id="620" name="Google Shape;620;p26"/>
            <p:cNvGrpSpPr/>
            <p:nvPr/>
          </p:nvGrpSpPr>
          <p:grpSpPr>
            <a:xfrm>
              <a:off x="6705600" y="3906271"/>
              <a:ext cx="2158500" cy="1010854"/>
              <a:chOff x="6053050" y="700371"/>
              <a:chExt cx="2158500" cy="1010854"/>
            </a:xfrm>
          </p:grpSpPr>
          <p:sp>
            <p:nvSpPr>
              <p:cNvPr id="621" name="Google Shape;621;p26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 Valeurs Q :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2" name="Google Shape;622;p26"/>
              <p:cNvSpPr txBox="1"/>
              <p:nvPr/>
            </p:nvSpPr>
            <p:spPr>
              <a:xfrm>
                <a:off x="6053050" y="1039825"/>
                <a:ext cx="2158500" cy="6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Représente l’avantage  d'une action (A) à un état donné (S). Notée Q(A, S).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23" name="Google Shape;623;p26"/>
            <p:cNvSpPr/>
            <p:nvPr/>
          </p:nvSpPr>
          <p:spPr>
            <a:xfrm>
              <a:off x="5825888" y="3593825"/>
              <a:ext cx="519600" cy="5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24" name="Google Shape;624;p26"/>
          <p:cNvSpPr txBox="1"/>
          <p:nvPr>
            <p:ph idx="12" type="sldNum"/>
          </p:nvPr>
        </p:nvSpPr>
        <p:spPr>
          <a:xfrm>
            <a:off x="8595309" y="42964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25" name="Google Shape;625;p26"/>
          <p:cNvCxnSpPr>
            <a:endCxn id="577" idx="1"/>
          </p:cNvCxnSpPr>
          <p:nvPr/>
        </p:nvCxnSpPr>
        <p:spPr>
          <a:xfrm>
            <a:off x="2898200" y="2631375"/>
            <a:ext cx="6801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6" name="Google Shape;626;p26"/>
          <p:cNvSpPr txBox="1"/>
          <p:nvPr/>
        </p:nvSpPr>
        <p:spPr>
          <a:xfrm>
            <a:off x="430800" y="1044375"/>
            <a:ext cx="80025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 Q-Learning est un algorithme clé de l'apprentissage par renforcement (RL) utilisé pour résoudre des problèmes complexes.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7" name="Google Shape;627;p26"/>
          <p:cNvCxnSpPr/>
          <p:nvPr/>
        </p:nvCxnSpPr>
        <p:spPr>
          <a:xfrm>
            <a:off x="4551688" y="3788625"/>
            <a:ext cx="3600" cy="34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8" name="Google Shape;628;p26"/>
          <p:cNvSpPr/>
          <p:nvPr/>
        </p:nvSpPr>
        <p:spPr>
          <a:xfrm>
            <a:off x="4329875" y="4124200"/>
            <a:ext cx="561300" cy="519600"/>
          </a:xfrm>
          <a:prstGeom prst="ellipse">
            <a:avLst/>
          </a:prstGeom>
          <a:solidFill>
            <a:srgbClr val="FFAF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9" name="Google Shape;629;p26"/>
          <p:cNvGrpSpPr/>
          <p:nvPr/>
        </p:nvGrpSpPr>
        <p:grpSpPr>
          <a:xfrm>
            <a:off x="4427092" y="4235134"/>
            <a:ext cx="366773" cy="297486"/>
            <a:chOff x="4781114" y="2878202"/>
            <a:chExt cx="360819" cy="355292"/>
          </a:xfrm>
        </p:grpSpPr>
        <p:sp>
          <p:nvSpPr>
            <p:cNvPr id="630" name="Google Shape;630;p26"/>
            <p:cNvSpPr/>
            <p:nvPr/>
          </p:nvSpPr>
          <p:spPr>
            <a:xfrm>
              <a:off x="4902990" y="2878202"/>
              <a:ext cx="116247" cy="110378"/>
            </a:xfrm>
            <a:custGeom>
              <a:rect b="b" l="l" r="r" t="t"/>
              <a:pathLst>
                <a:path extrusionOk="0" h="3235" w="3407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4781114" y="3000522"/>
              <a:ext cx="115428" cy="110754"/>
            </a:xfrm>
            <a:custGeom>
              <a:rect b="b" l="l" r="r" t="t"/>
              <a:pathLst>
                <a:path extrusionOk="0" h="3246" w="3383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5025686" y="3000522"/>
              <a:ext cx="116247" cy="110754"/>
            </a:xfrm>
            <a:custGeom>
              <a:rect b="b" l="l" r="r" t="t"/>
              <a:pathLst>
                <a:path extrusionOk="0" h="3246" w="3407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4890707" y="3123081"/>
              <a:ext cx="122832" cy="110412"/>
            </a:xfrm>
            <a:custGeom>
              <a:rect b="b" l="l" r="r" t="t"/>
              <a:pathLst>
                <a:path extrusionOk="0" h="3236" w="360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4837958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5020841" y="3119499"/>
              <a:ext cx="58652" cy="53227"/>
            </a:xfrm>
            <a:custGeom>
              <a:rect b="b" l="l" r="r" t="t"/>
              <a:pathLst>
                <a:path extrusionOk="0" h="1560" w="1719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4837855" y="3119499"/>
              <a:ext cx="58686" cy="53227"/>
            </a:xfrm>
            <a:custGeom>
              <a:rect b="b" l="l" r="r" t="t"/>
              <a:pathLst>
                <a:path extrusionOk="0" h="1560" w="172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5020841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8" name="Google Shape;638;p26"/>
          <p:cNvSpPr/>
          <p:nvPr/>
        </p:nvSpPr>
        <p:spPr>
          <a:xfrm>
            <a:off x="4001913" y="3930262"/>
            <a:ext cx="519600" cy="51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b="1"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9" name="Google Shape;639;p26"/>
          <p:cNvSpPr txBox="1"/>
          <p:nvPr/>
        </p:nvSpPr>
        <p:spPr>
          <a:xfrm>
            <a:off x="4608037" y="4153150"/>
            <a:ext cx="125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  Q-</a:t>
            </a: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Table</a:t>
            </a: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: </a:t>
            </a:r>
            <a:endParaRPr/>
          </a:p>
        </p:txBody>
      </p:sp>
      <p:sp>
        <p:nvSpPr>
          <p:cNvPr id="640" name="Google Shape;640;p26"/>
          <p:cNvSpPr txBox="1"/>
          <p:nvPr/>
        </p:nvSpPr>
        <p:spPr>
          <a:xfrm>
            <a:off x="4881775" y="44810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Reflète quelle est la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meilleure action à réaliser.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</a:t>
            </a:r>
            <a:endParaRPr/>
          </a:p>
        </p:txBody>
      </p:sp>
      <p:grpSp>
        <p:nvGrpSpPr>
          <p:cNvPr id="646" name="Google Shape;646;p27"/>
          <p:cNvGrpSpPr/>
          <p:nvPr/>
        </p:nvGrpSpPr>
        <p:grpSpPr>
          <a:xfrm>
            <a:off x="3913995" y="1505701"/>
            <a:ext cx="472011" cy="472011"/>
            <a:chOff x="1190625" y="238125"/>
            <a:chExt cx="5238750" cy="5238750"/>
          </a:xfrm>
        </p:grpSpPr>
        <p:sp>
          <p:nvSpPr>
            <p:cNvPr id="647" name="Google Shape;647;p27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27"/>
          <p:cNvGrpSpPr/>
          <p:nvPr/>
        </p:nvGrpSpPr>
        <p:grpSpPr>
          <a:xfrm>
            <a:off x="3913934" y="2642957"/>
            <a:ext cx="472142" cy="472112"/>
            <a:chOff x="-44512325" y="3176075"/>
            <a:chExt cx="300900" cy="300900"/>
          </a:xfrm>
        </p:grpSpPr>
        <p:sp>
          <p:nvSpPr>
            <p:cNvPr id="655" name="Google Shape;655;p27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27"/>
          <p:cNvGrpSpPr/>
          <p:nvPr/>
        </p:nvGrpSpPr>
        <p:grpSpPr>
          <a:xfrm>
            <a:off x="3913791" y="3588695"/>
            <a:ext cx="472143" cy="459719"/>
            <a:chOff x="3204349" y="4054012"/>
            <a:chExt cx="370978" cy="361187"/>
          </a:xfrm>
        </p:grpSpPr>
        <p:sp>
          <p:nvSpPr>
            <p:cNvPr id="659" name="Google Shape;659;p27"/>
            <p:cNvSpPr/>
            <p:nvPr/>
          </p:nvSpPr>
          <p:spPr>
            <a:xfrm>
              <a:off x="3204349" y="4054012"/>
              <a:ext cx="118239" cy="279645"/>
            </a:xfrm>
            <a:custGeom>
              <a:rect b="b" l="l" r="r" t="t"/>
              <a:pathLst>
                <a:path extrusionOk="0" h="8169" w="3454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3451371" y="4303464"/>
              <a:ext cx="41627" cy="35568"/>
            </a:xfrm>
            <a:custGeom>
              <a:rect b="b" l="l" r="r" t="t"/>
              <a:pathLst>
                <a:path extrusionOk="0" h="1039" w="1216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3381263" y="4227639"/>
              <a:ext cx="194064" cy="187560"/>
            </a:xfrm>
            <a:custGeom>
              <a:rect b="b" l="l" r="r" t="t"/>
              <a:pathLst>
                <a:path extrusionOk="0" h="5479" w="5669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3343744" y="4054012"/>
              <a:ext cx="114987" cy="278036"/>
            </a:xfrm>
            <a:custGeom>
              <a:rect b="b" l="l" r="r" t="t"/>
              <a:pathLst>
                <a:path extrusionOk="0" h="8122" w="3359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63" name="Google Shape;663;p27"/>
          <p:cNvCxnSpPr/>
          <p:nvPr/>
        </p:nvCxnSpPr>
        <p:spPr>
          <a:xfrm>
            <a:off x="1813338" y="1553775"/>
            <a:ext cx="1932600" cy="1878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4" name="Google Shape;664;p27"/>
          <p:cNvSpPr txBox="1"/>
          <p:nvPr/>
        </p:nvSpPr>
        <p:spPr>
          <a:xfrm>
            <a:off x="4673525" y="2568475"/>
            <a:ext cx="26115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Q-value: mise à jour après chaque choix d’actions, en utilisant: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5" name="Google Shape;665;p27"/>
          <p:cNvCxnSpPr/>
          <p:nvPr/>
        </p:nvCxnSpPr>
        <p:spPr>
          <a:xfrm>
            <a:off x="1813425" y="2687913"/>
            <a:ext cx="1932600" cy="191100"/>
          </a:xfrm>
          <a:prstGeom prst="straightConnector1">
            <a:avLst/>
          </a:prstGeom>
          <a:noFill/>
          <a:ln cap="flat" cmpd="sng" w="9525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Google Shape;666;p27"/>
          <p:cNvSpPr txBox="1"/>
          <p:nvPr/>
        </p:nvSpPr>
        <p:spPr>
          <a:xfrm>
            <a:off x="4673525" y="1503750"/>
            <a:ext cx="37335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Q-Table : initialisée à 0.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27"/>
          <p:cNvSpPr txBox="1"/>
          <p:nvPr/>
        </p:nvSpPr>
        <p:spPr>
          <a:xfrm>
            <a:off x="4553775" y="3468775"/>
            <a:ext cx="4689600" cy="15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quation de Bellman: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Q new(s, a) ← Q(s, a) + α[R + γ max Q ′ (s ′ , a′ ) − Q(s, a)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α : taux d'apprentissage ; (compris entre 0 et 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R : récompense obtenue en allant dans s’ 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γ : facteur d'actualisation ;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-maxQ : la valeur Q maximale à partir de l’état s’.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8" name="Google Shape;668;p27"/>
          <p:cNvCxnSpPr/>
          <p:nvPr/>
        </p:nvCxnSpPr>
        <p:spPr>
          <a:xfrm>
            <a:off x="1813350" y="3636900"/>
            <a:ext cx="1932600" cy="187800"/>
          </a:xfrm>
          <a:prstGeom prst="straightConnector1">
            <a:avLst/>
          </a:prstGeom>
          <a:noFill/>
          <a:ln cap="flat" cmpd="sng" w="9525">
            <a:solidFill>
              <a:srgbClr val="79B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9" name="Google Shape;669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0" name="Google Shape;6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5275" y="602525"/>
            <a:ext cx="3379725" cy="414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037" y="1265450"/>
            <a:ext cx="939924" cy="93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6000" y="3450613"/>
            <a:ext cx="939924" cy="93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4025" y="2318975"/>
            <a:ext cx="939924" cy="10180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4" name="Google Shape;674;p27"/>
          <p:cNvCxnSpPr>
            <a:stCxn id="664" idx="2"/>
          </p:cNvCxnSpPr>
          <p:nvPr/>
        </p:nvCxnSpPr>
        <p:spPr>
          <a:xfrm flipH="1">
            <a:off x="5978975" y="3051475"/>
            <a:ext cx="300" cy="3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Variantes de Q-Learning</a:t>
            </a:r>
            <a:endParaRPr/>
          </a:p>
        </p:txBody>
      </p:sp>
      <p:graphicFrame>
        <p:nvGraphicFramePr>
          <p:cNvPr id="680" name="Google Shape;680;p28"/>
          <p:cNvGraphicFramePr/>
          <p:nvPr/>
        </p:nvGraphicFramePr>
        <p:xfrm>
          <a:off x="261375" y="132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{5173FA9B-FE6A-4DB9-8955-41D1A4A6BDEE}</a:tableStyleId>
              </a:tblPr>
              <a:tblGrid>
                <a:gridCol w="2621775"/>
                <a:gridCol w="3326625"/>
              </a:tblGrid>
              <a:tr h="5933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Variantes Mono-agent </a:t>
                      </a:r>
                      <a:endParaRPr b="1" sz="21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/>
              </a:tr>
              <a:tr h="71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Deep Q-Learning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Utilise des réseaux de neurones pour estimer les valeurs d'action. 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97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Q-Learning Hiérarchique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Divise les actions en niveaux hiérarchiques pour une meilleure efficacité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97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Double Q-Learning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Résout le problème de surestimation en utilisant deux fonctions Q distinctes, réduisant ainsi le biais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681" name="Google Shape;68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2" name="Google Shape;682;p28"/>
          <p:cNvGrpSpPr/>
          <p:nvPr/>
        </p:nvGrpSpPr>
        <p:grpSpPr>
          <a:xfrm>
            <a:off x="6581856" y="950671"/>
            <a:ext cx="2523615" cy="3631394"/>
            <a:chOff x="3346589" y="1035541"/>
            <a:chExt cx="2550136" cy="3687818"/>
          </a:xfrm>
        </p:grpSpPr>
        <p:grpSp>
          <p:nvGrpSpPr>
            <p:cNvPr id="683" name="Google Shape;683;p28"/>
            <p:cNvGrpSpPr/>
            <p:nvPr/>
          </p:nvGrpSpPr>
          <p:grpSpPr>
            <a:xfrm>
              <a:off x="3346589" y="1035541"/>
              <a:ext cx="2450802" cy="3687818"/>
              <a:chOff x="3409938" y="1035450"/>
              <a:chExt cx="2324137" cy="3497219"/>
            </a:xfrm>
          </p:grpSpPr>
          <p:sp>
            <p:nvSpPr>
              <p:cNvPr id="684" name="Google Shape;684;p28"/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rect b="b" l="l" r="r" t="t"/>
                <a:pathLst>
                  <a:path extrusionOk="0" h="10209" w="5188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rect b="b" l="l" r="r" t="t"/>
                <a:pathLst>
                  <a:path extrusionOk="0" h="8018" w="1448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rect b="b" l="l" r="r" t="t"/>
                <a:pathLst>
                  <a:path extrusionOk="0" h="11067" w="4253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>
                <a:off x="4620784" y="3791379"/>
                <a:ext cx="1030526" cy="508117"/>
              </a:xfrm>
              <a:custGeom>
                <a:rect b="b" l="l" r="r" t="t"/>
                <a:pathLst>
                  <a:path extrusionOk="0" h="9991" w="20263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>
                <a:off x="4449498" y="3807653"/>
                <a:ext cx="1201814" cy="691153"/>
              </a:xfrm>
              <a:custGeom>
                <a:rect b="b" l="l" r="r" t="t"/>
                <a:pathLst>
                  <a:path extrusionOk="0" h="13590" w="23631">
                    <a:moveTo>
                      <a:pt x="730" y="0"/>
                    </a:moveTo>
                    <a:lnTo>
                      <a:pt x="577" y="13"/>
                    </a:lnTo>
                    <a:lnTo>
                      <a:pt x="449" y="52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1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30"/>
                    </a:lnTo>
                    <a:lnTo>
                      <a:pt x="0" y="12860"/>
                    </a:lnTo>
                    <a:lnTo>
                      <a:pt x="13" y="13000"/>
                    </a:lnTo>
                    <a:lnTo>
                      <a:pt x="52" y="13141"/>
                    </a:lnTo>
                    <a:lnTo>
                      <a:pt x="129" y="13269"/>
                    </a:lnTo>
                    <a:lnTo>
                      <a:pt x="205" y="13372"/>
                    </a:lnTo>
                    <a:lnTo>
                      <a:pt x="321" y="13462"/>
                    </a:lnTo>
                    <a:lnTo>
                      <a:pt x="449" y="13526"/>
                    </a:lnTo>
                    <a:lnTo>
                      <a:pt x="577" y="13577"/>
                    </a:lnTo>
                    <a:lnTo>
                      <a:pt x="730" y="13590"/>
                    </a:lnTo>
                    <a:lnTo>
                      <a:pt x="22901" y="13590"/>
                    </a:lnTo>
                    <a:lnTo>
                      <a:pt x="23042" y="13577"/>
                    </a:lnTo>
                    <a:lnTo>
                      <a:pt x="23183" y="13526"/>
                    </a:lnTo>
                    <a:lnTo>
                      <a:pt x="23311" y="13462"/>
                    </a:lnTo>
                    <a:lnTo>
                      <a:pt x="23413" y="13372"/>
                    </a:lnTo>
                    <a:lnTo>
                      <a:pt x="23503" y="13269"/>
                    </a:lnTo>
                    <a:lnTo>
                      <a:pt x="23567" y="13141"/>
                    </a:lnTo>
                    <a:lnTo>
                      <a:pt x="23605" y="13000"/>
                    </a:lnTo>
                    <a:lnTo>
                      <a:pt x="23631" y="12860"/>
                    </a:lnTo>
                    <a:lnTo>
                      <a:pt x="23605" y="12706"/>
                    </a:lnTo>
                    <a:lnTo>
                      <a:pt x="23567" y="12578"/>
                    </a:lnTo>
                    <a:lnTo>
                      <a:pt x="23503" y="12450"/>
                    </a:lnTo>
                    <a:lnTo>
                      <a:pt x="23413" y="12347"/>
                    </a:lnTo>
                    <a:lnTo>
                      <a:pt x="23311" y="12258"/>
                    </a:lnTo>
                    <a:lnTo>
                      <a:pt x="23183" y="12181"/>
                    </a:lnTo>
                    <a:lnTo>
                      <a:pt x="23042" y="12142"/>
                    </a:lnTo>
                    <a:lnTo>
                      <a:pt x="22901" y="12129"/>
                    </a:lnTo>
                    <a:lnTo>
                      <a:pt x="1461" y="12129"/>
                    </a:lnTo>
                    <a:lnTo>
                      <a:pt x="1461" y="730"/>
                    </a:lnTo>
                    <a:lnTo>
                      <a:pt x="1435" y="577"/>
                    </a:lnTo>
                    <a:lnTo>
                      <a:pt x="1396" y="449"/>
                    </a:lnTo>
                    <a:lnTo>
                      <a:pt x="1332" y="321"/>
                    </a:lnTo>
                    <a:lnTo>
                      <a:pt x="1243" y="218"/>
                    </a:lnTo>
                    <a:lnTo>
                      <a:pt x="1128" y="128"/>
                    </a:lnTo>
                    <a:lnTo>
                      <a:pt x="1012" y="52"/>
                    </a:lnTo>
                    <a:lnTo>
                      <a:pt x="871" y="13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>
                <a:off x="4792781" y="3791379"/>
                <a:ext cx="858525" cy="308807"/>
              </a:xfrm>
              <a:custGeom>
                <a:rect b="b" l="l" r="r" t="t"/>
                <a:pathLst>
                  <a:path extrusionOk="0" h="6072" w="16881">
                    <a:moveTo>
                      <a:pt x="730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0" y="128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8"/>
                    </a:lnTo>
                    <a:lnTo>
                      <a:pt x="13" y="589"/>
                    </a:lnTo>
                    <a:lnTo>
                      <a:pt x="0" y="730"/>
                    </a:lnTo>
                    <a:lnTo>
                      <a:pt x="0" y="5341"/>
                    </a:lnTo>
                    <a:lnTo>
                      <a:pt x="13" y="5482"/>
                    </a:lnTo>
                    <a:lnTo>
                      <a:pt x="51" y="5623"/>
                    </a:lnTo>
                    <a:lnTo>
                      <a:pt x="115" y="5751"/>
                    </a:lnTo>
                    <a:lnTo>
                      <a:pt x="205" y="5853"/>
                    </a:lnTo>
                    <a:lnTo>
                      <a:pt x="320" y="5943"/>
                    </a:lnTo>
                    <a:lnTo>
                      <a:pt x="436" y="6007"/>
                    </a:lnTo>
                    <a:lnTo>
                      <a:pt x="577" y="6058"/>
                    </a:lnTo>
                    <a:lnTo>
                      <a:pt x="730" y="6071"/>
                    </a:lnTo>
                    <a:lnTo>
                      <a:pt x="16151" y="6071"/>
                    </a:lnTo>
                    <a:lnTo>
                      <a:pt x="16292" y="6058"/>
                    </a:lnTo>
                    <a:lnTo>
                      <a:pt x="16433" y="6007"/>
                    </a:lnTo>
                    <a:lnTo>
                      <a:pt x="16561" y="5943"/>
                    </a:lnTo>
                    <a:lnTo>
                      <a:pt x="16663" y="5853"/>
                    </a:lnTo>
                    <a:lnTo>
                      <a:pt x="16753" y="5751"/>
                    </a:lnTo>
                    <a:lnTo>
                      <a:pt x="16817" y="5623"/>
                    </a:lnTo>
                    <a:lnTo>
                      <a:pt x="16855" y="5482"/>
                    </a:lnTo>
                    <a:lnTo>
                      <a:pt x="16881" y="5341"/>
                    </a:lnTo>
                    <a:lnTo>
                      <a:pt x="16855" y="5187"/>
                    </a:lnTo>
                    <a:lnTo>
                      <a:pt x="16817" y="5059"/>
                    </a:lnTo>
                    <a:lnTo>
                      <a:pt x="16753" y="4931"/>
                    </a:lnTo>
                    <a:lnTo>
                      <a:pt x="16663" y="4829"/>
                    </a:lnTo>
                    <a:lnTo>
                      <a:pt x="16561" y="4739"/>
                    </a:lnTo>
                    <a:lnTo>
                      <a:pt x="16433" y="4662"/>
                    </a:lnTo>
                    <a:lnTo>
                      <a:pt x="16292" y="4624"/>
                    </a:lnTo>
                    <a:lnTo>
                      <a:pt x="16151" y="4611"/>
                    </a:lnTo>
                    <a:lnTo>
                      <a:pt x="1460" y="4611"/>
                    </a:lnTo>
                    <a:lnTo>
                      <a:pt x="1460" y="730"/>
                    </a:lnTo>
                    <a:lnTo>
                      <a:pt x="1435" y="589"/>
                    </a:lnTo>
                    <a:lnTo>
                      <a:pt x="1396" y="448"/>
                    </a:lnTo>
                    <a:lnTo>
                      <a:pt x="1332" y="333"/>
                    </a:lnTo>
                    <a:lnTo>
                      <a:pt x="1243" y="218"/>
                    </a:lnTo>
                    <a:lnTo>
                      <a:pt x="1127" y="128"/>
                    </a:lnTo>
                    <a:lnTo>
                      <a:pt x="1012" y="64"/>
                    </a:lnTo>
                    <a:lnTo>
                      <a:pt x="871" y="26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rect b="b" l="l" r="r" t="t"/>
                <a:pathLst>
                  <a:path extrusionOk="0" h="36170" w="45699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rect b="b" l="l" r="r" t="t"/>
                <a:pathLst>
                  <a:path extrusionOk="0" h="28562" w="38079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8"/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rect b="b" l="l" r="r" t="t"/>
                <a:pathLst>
                  <a:path extrusionOk="0" h="26462" w="35031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rect b="b" l="l" r="r" t="t"/>
                <a:pathLst>
                  <a:path extrusionOk="0" h="1756" w="16382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rect b="b" l="l" r="r" t="t"/>
                <a:pathLst>
                  <a:path extrusionOk="0" h="1755" w="13334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rect b="b" l="l" r="r" t="t"/>
                <a:pathLst>
                  <a:path extrusionOk="0" h="1602" w="9505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rect b="b" l="l" r="r" t="t"/>
                <a:pathLst>
                  <a:path extrusionOk="0" h="1846" w="12463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rect b="b" l="l" r="r" t="t"/>
                <a:pathLst>
                  <a:path extrusionOk="0" h="4586" w="6366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rect b="b" l="l" r="r" t="t"/>
                <a:pathLst>
                  <a:path extrusionOk="0" h="2895" w="7007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rect b="b" l="l" r="r" t="t"/>
                <a:pathLst>
                  <a:path extrusionOk="0" h="6162" w="6367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8"/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rect b="b" l="l" r="r" t="t"/>
                <a:pathLst>
                  <a:path extrusionOk="0" h="2806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8"/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rect b="b" l="l" r="r" t="t"/>
                <a:pathLst>
                  <a:path extrusionOk="0" h="2806" w="2806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rect b="b" l="l" r="r" t="t"/>
                <a:pathLst>
                  <a:path extrusionOk="0" h="2805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>
                <a:off x="5542510" y="3991348"/>
                <a:ext cx="142655" cy="142706"/>
              </a:xfrm>
              <a:custGeom>
                <a:rect b="b" l="l" r="r" t="t"/>
                <a:pathLst>
                  <a:path extrusionOk="0" h="2806" w="2805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8"/>
              <p:cNvSpPr/>
              <p:nvPr/>
            </p:nvSpPr>
            <p:spPr>
              <a:xfrm>
                <a:off x="5542510" y="4191317"/>
                <a:ext cx="142655" cy="142045"/>
              </a:xfrm>
              <a:custGeom>
                <a:rect b="b" l="l" r="r" t="t"/>
                <a:pathLst>
                  <a:path extrusionOk="0" h="2793" w="2805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8"/>
              <p:cNvSpPr/>
              <p:nvPr/>
            </p:nvSpPr>
            <p:spPr>
              <a:xfrm>
                <a:off x="5542510" y="4390624"/>
                <a:ext cx="142655" cy="142045"/>
              </a:xfrm>
              <a:custGeom>
                <a:rect b="b" l="l" r="r" t="t"/>
                <a:pathLst>
                  <a:path extrusionOk="0" h="2793" w="2805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2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1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6"/>
                    </a:lnTo>
                    <a:lnTo>
                      <a:pt x="0" y="1397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3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9"/>
                    </a:lnTo>
                    <a:lnTo>
                      <a:pt x="1127" y="2767"/>
                    </a:lnTo>
                    <a:lnTo>
                      <a:pt x="1268" y="2793"/>
                    </a:lnTo>
                    <a:lnTo>
                      <a:pt x="1550" y="2793"/>
                    </a:lnTo>
                    <a:lnTo>
                      <a:pt x="1691" y="2767"/>
                    </a:lnTo>
                    <a:lnTo>
                      <a:pt x="1819" y="2729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3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7"/>
                    </a:lnTo>
                    <a:lnTo>
                      <a:pt x="2805" y="1256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1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2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8"/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rect b="b" l="l" r="r" t="t"/>
                <a:pathLst>
                  <a:path extrusionOk="0" h="4240" w="556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>
                <a:off x="4126406" y="2230686"/>
                <a:ext cx="891125" cy="756963"/>
              </a:xfrm>
              <a:custGeom>
                <a:rect b="b" l="l" r="r" t="t"/>
                <a:pathLst>
                  <a:path extrusionOk="0" h="14884" w="17522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rect b="b" l="l" r="r" t="t"/>
                <a:pathLst>
                  <a:path extrusionOk="0" h="4663" w="6712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rect b="b" l="l" r="r" t="t"/>
                <a:pathLst>
                  <a:path extrusionOk="0" h="1141" w="6712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rect b="b" l="l" r="r" t="t"/>
                <a:pathLst>
                  <a:path extrusionOk="0" h="3895" w="6059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rect b="b" l="l" r="r" t="t"/>
                <a:pathLst>
                  <a:path extrusionOk="0" h="1372" w="6059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rect b="b" l="l" r="r" t="t"/>
                <a:pathLst>
                  <a:path extrusionOk="0" h="1052" w="2921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8"/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8"/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rect b="b" l="l" r="r" t="t"/>
                <a:pathLst>
                  <a:path extrusionOk="0" h="1231" w="556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rect b="b" l="l" r="r" t="t"/>
                <a:pathLst>
                  <a:path extrusionOk="0" h="1974" w="23414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9" name="Google Shape;719;p28"/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Variantes de Q-Learning</a:t>
            </a:r>
            <a:endParaRPr/>
          </a:p>
        </p:txBody>
      </p:sp>
      <p:graphicFrame>
        <p:nvGraphicFramePr>
          <p:cNvPr id="726" name="Google Shape;726;p29"/>
          <p:cNvGraphicFramePr/>
          <p:nvPr/>
        </p:nvGraphicFramePr>
        <p:xfrm>
          <a:off x="359250" y="1251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{5173FA9B-FE6A-4DB9-8955-41D1A4A6BDEE}</a:tableStyleId>
              </a:tblPr>
              <a:tblGrid>
                <a:gridCol w="2584375"/>
                <a:gridCol w="3279175"/>
              </a:tblGrid>
              <a:tr h="574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Variantes Multi-agent </a:t>
                      </a:r>
                      <a:endParaRPr b="1" sz="21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/>
              </a:tr>
              <a:tr h="1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Modular Q-Learning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Adapte le Q-Learning aux environnements multi-agents en décomposant les problèmes complexes en sous-problèmes.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93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Ant Q-Learning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Utilise des agents coopératifs échangeant des valeurs AQ pour trouver efficacement des récompenses.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80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Nash Q-Learning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Apprend les valeurs Q d'équilibre en maintenant un modèle des valeurs Q des autres agents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727" name="Google Shape;727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8" name="Google Shape;728;p29"/>
          <p:cNvGrpSpPr/>
          <p:nvPr/>
        </p:nvGrpSpPr>
        <p:grpSpPr>
          <a:xfrm>
            <a:off x="6773634" y="1368902"/>
            <a:ext cx="1913165" cy="3498052"/>
            <a:chOff x="3161760" y="1088175"/>
            <a:chExt cx="1931905" cy="3643804"/>
          </a:xfrm>
        </p:grpSpPr>
        <p:sp>
          <p:nvSpPr>
            <p:cNvPr id="729" name="Google Shape;729;p29"/>
            <p:cNvSpPr/>
            <p:nvPr/>
          </p:nvSpPr>
          <p:spPr>
            <a:xfrm>
              <a:off x="3482626" y="4612138"/>
              <a:ext cx="1422734" cy="119841"/>
            </a:xfrm>
            <a:custGeom>
              <a:rect b="b" l="l" r="r" t="t"/>
              <a:pathLst>
                <a:path extrusionOk="0" h="4363" w="51797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3811319" y="2050000"/>
              <a:ext cx="695972" cy="569594"/>
            </a:xfrm>
            <a:custGeom>
              <a:rect b="b" l="l" r="r" t="t"/>
              <a:pathLst>
                <a:path extrusionOk="0" h="20737" w="25338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3686154" y="2309340"/>
              <a:ext cx="73091" cy="73064"/>
            </a:xfrm>
            <a:custGeom>
              <a:rect b="b" l="l" r="r" t="t"/>
              <a:pathLst>
                <a:path extrusionOk="0" h="2660" w="2661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4559374" y="2309340"/>
              <a:ext cx="73064" cy="73064"/>
            </a:xfrm>
            <a:custGeom>
              <a:rect b="b" l="l" r="r" t="t"/>
              <a:pathLst>
                <a:path extrusionOk="0" h="2660" w="266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4507242" y="2213728"/>
              <a:ext cx="104679" cy="261408"/>
            </a:xfrm>
            <a:custGeom>
              <a:rect b="b" l="l" r="r" t="t"/>
              <a:pathLst>
                <a:path extrusionOk="0" h="9517" w="3811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3707083" y="2213728"/>
              <a:ext cx="104267" cy="261408"/>
            </a:xfrm>
            <a:custGeom>
              <a:rect b="b" l="l" r="r" t="t"/>
              <a:pathLst>
                <a:path extrusionOk="0" h="9517" w="3796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3920472" y="2182938"/>
              <a:ext cx="125169" cy="157197"/>
            </a:xfrm>
            <a:custGeom>
              <a:rect b="b" l="l" r="r" t="t"/>
              <a:pathLst>
                <a:path extrusionOk="0" h="5723" w="4557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3936073" y="2198539"/>
              <a:ext cx="93994" cy="126405"/>
            </a:xfrm>
            <a:custGeom>
              <a:rect b="b" l="l" r="r" t="t"/>
              <a:pathLst>
                <a:path extrusionOk="0" h="4602" w="3422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3951235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3955355" y="2228478"/>
              <a:ext cx="59522" cy="80892"/>
            </a:xfrm>
            <a:custGeom>
              <a:rect b="b" l="l" r="r" t="t"/>
              <a:pathLst>
                <a:path extrusionOk="0" h="2945" w="2167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4275836" y="2182938"/>
              <a:ext cx="124757" cy="157197"/>
            </a:xfrm>
            <a:custGeom>
              <a:rect b="b" l="l" r="r" t="t"/>
              <a:pathLst>
                <a:path extrusionOk="0" h="5723" w="4542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4290997" y="2198539"/>
              <a:ext cx="94406" cy="126405"/>
            </a:xfrm>
            <a:custGeom>
              <a:rect b="b" l="l" r="r" t="t"/>
              <a:pathLst>
                <a:path extrusionOk="0" h="4602" w="3437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4306186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4310691" y="2228478"/>
              <a:ext cx="59138" cy="80892"/>
            </a:xfrm>
            <a:custGeom>
              <a:rect b="b" l="l" r="r" t="t"/>
              <a:pathLst>
                <a:path extrusionOk="0" h="2945" w="2153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4146578" y="1879707"/>
              <a:ext cx="25462" cy="170326"/>
            </a:xfrm>
            <a:custGeom>
              <a:rect b="b" l="l" r="r" t="t"/>
              <a:pathLst>
                <a:path extrusionOk="0" h="6201" w="927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4054647" y="2619547"/>
              <a:ext cx="208890" cy="56638"/>
            </a:xfrm>
            <a:custGeom>
              <a:rect b="b" l="l" r="r" t="t"/>
              <a:pathLst>
                <a:path extrusionOk="0" h="2062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4054647" y="2675359"/>
              <a:ext cx="208890" cy="56226"/>
            </a:xfrm>
            <a:custGeom>
              <a:rect b="b" l="l" r="r" t="t"/>
              <a:pathLst>
                <a:path extrusionOk="0" h="2047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3714472" y="2722959"/>
              <a:ext cx="889672" cy="854789"/>
            </a:xfrm>
            <a:custGeom>
              <a:rect b="b" l="l" r="r" t="t"/>
              <a:pathLst>
                <a:path extrusionOk="0" h="31120" w="3239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4517515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4517515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3768224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3768224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3832249" y="2972850"/>
              <a:ext cx="675041" cy="359083"/>
            </a:xfrm>
            <a:custGeom>
              <a:rect b="b" l="l" r="r" t="t"/>
              <a:pathLst>
                <a:path extrusionOk="0" h="13073" w="24576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3889270" y="2999932"/>
              <a:ext cx="560996" cy="79216"/>
            </a:xfrm>
            <a:custGeom>
              <a:rect b="b" l="l" r="r" t="t"/>
              <a:pathLst>
                <a:path extrusionOk="0" h="2884" w="20424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3910199" y="3026602"/>
              <a:ext cx="519960" cy="25874"/>
            </a:xfrm>
            <a:custGeom>
              <a:rect b="b" l="l" r="r" t="t"/>
              <a:pathLst>
                <a:path extrusionOk="0" h="942" w="1893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3893390" y="3245730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3893390" y="3181294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3893390" y="3116885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4425199" y="3245730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4425199" y="3181294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4425199" y="3116885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3851119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3851119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4435445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4435445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3784649" y="2213728"/>
              <a:ext cx="26698" cy="261408"/>
            </a:xfrm>
            <a:custGeom>
              <a:rect b="b" l="l" r="r" t="t"/>
              <a:pathLst>
                <a:path extrusionOk="0" h="9517" w="972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4507242" y="2213728"/>
              <a:ext cx="26726" cy="261408"/>
            </a:xfrm>
            <a:custGeom>
              <a:rect b="b" l="l" r="r" t="t"/>
              <a:pathLst>
                <a:path extrusionOk="0" h="9517" w="973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4104718" y="1800521"/>
              <a:ext cx="112864" cy="112452"/>
            </a:xfrm>
            <a:custGeom>
              <a:rect b="b" l="l" r="r" t="t"/>
              <a:pathLst>
                <a:path extrusionOk="0" h="4094" w="4109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4120292" y="1815683"/>
              <a:ext cx="81688" cy="82100"/>
            </a:xfrm>
            <a:custGeom>
              <a:rect b="b" l="l" r="r" t="t"/>
              <a:pathLst>
                <a:path extrusionOk="0" h="2989" w="2974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4132213" y="1827603"/>
              <a:ext cx="69767" cy="70179"/>
            </a:xfrm>
            <a:custGeom>
              <a:rect b="b" l="l" r="r" t="t"/>
              <a:pathLst>
                <a:path extrusionOk="0" h="2555" w="254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3975872" y="2415608"/>
              <a:ext cx="369740" cy="138711"/>
            </a:xfrm>
            <a:custGeom>
              <a:rect b="b" l="l" r="r" t="t"/>
              <a:pathLst>
                <a:path extrusionOk="0" h="5050" w="13461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3991034" y="2430797"/>
              <a:ext cx="339004" cy="108359"/>
            </a:xfrm>
            <a:custGeom>
              <a:rect b="b" l="l" r="r" t="t"/>
              <a:pathLst>
                <a:path extrusionOk="0" h="3945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3991034" y="2430797"/>
              <a:ext cx="339004" cy="16014"/>
            </a:xfrm>
            <a:custGeom>
              <a:rect b="b" l="l" r="r" t="t"/>
              <a:pathLst>
                <a:path extrusionOk="0" h="583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4731315" y="3532949"/>
              <a:ext cx="99734" cy="147748"/>
            </a:xfrm>
            <a:custGeom>
              <a:rect b="b" l="l" r="r" t="t"/>
              <a:pathLst>
                <a:path extrusionOk="0" h="5379" w="3631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4814182" y="3562503"/>
              <a:ext cx="84160" cy="185900"/>
            </a:xfrm>
            <a:custGeom>
              <a:rect b="b" l="l" r="r" t="t"/>
              <a:pathLst>
                <a:path extrusionOk="0" h="6768" w="3064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4890100" y="3562915"/>
              <a:ext cx="87841" cy="185103"/>
            </a:xfrm>
            <a:custGeom>
              <a:rect b="b" l="l" r="r" t="t"/>
              <a:pathLst>
                <a:path extrusionOk="0" h="6739" w="3198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948797" y="3523528"/>
              <a:ext cx="91934" cy="184252"/>
            </a:xfrm>
            <a:custGeom>
              <a:rect b="b" l="l" r="r" t="t"/>
              <a:pathLst>
                <a:path extrusionOk="0" h="6708" w="3347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4596701" y="2837028"/>
              <a:ext cx="323402" cy="396823"/>
            </a:xfrm>
            <a:custGeom>
              <a:rect b="b" l="l" r="r" t="t"/>
              <a:pathLst>
                <a:path extrusionOk="0" h="14447" w="11774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4745241" y="3342962"/>
              <a:ext cx="264320" cy="299588"/>
            </a:xfrm>
            <a:custGeom>
              <a:rect b="b" l="l" r="r" t="t"/>
              <a:pathLst>
                <a:path extrusionOk="0" h="10907" w="9623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4715302" y="3173905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4769467" y="3228069"/>
              <a:ext cx="126817" cy="126433"/>
            </a:xfrm>
            <a:custGeom>
              <a:rect b="b" l="l" r="r" t="t"/>
              <a:pathLst>
                <a:path extrusionOk="0" h="4603" w="4617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4585220" y="274592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4639385" y="2800085"/>
              <a:ext cx="126405" cy="126433"/>
            </a:xfrm>
            <a:custGeom>
              <a:rect b="b" l="l" r="r" t="t"/>
              <a:pathLst>
                <a:path extrusionOk="0" h="4603" w="4602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3756743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3756743" y="3818546"/>
              <a:ext cx="233117" cy="96054"/>
            </a:xfrm>
            <a:custGeom>
              <a:rect b="b" l="l" r="r" t="t"/>
              <a:pathLst>
                <a:path extrusionOk="0" h="3497" w="8487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3756743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3690274" y="4571103"/>
              <a:ext cx="370152" cy="119456"/>
            </a:xfrm>
            <a:custGeom>
              <a:rect b="b" l="l" r="r" t="t"/>
              <a:pathLst>
                <a:path extrusionOk="0" h="4349" w="13476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3756743" y="400606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3810495" y="4059840"/>
              <a:ext cx="126817" cy="126817"/>
            </a:xfrm>
            <a:custGeom>
              <a:rect b="b" l="l" r="r" t="t"/>
              <a:pathLst>
                <a:path extrusionOk="0" h="4617" w="4617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4332857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4332857" y="3818546"/>
              <a:ext cx="233117" cy="97290"/>
            </a:xfrm>
            <a:custGeom>
              <a:rect b="b" l="l" r="r" t="t"/>
              <a:pathLst>
                <a:path extrusionOk="0" h="3542" w="8487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4332857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4277868" y="4571103"/>
              <a:ext cx="370179" cy="119456"/>
            </a:xfrm>
            <a:custGeom>
              <a:rect b="b" l="l" r="r" t="t"/>
              <a:pathLst>
                <a:path extrusionOk="0" h="4349" w="13477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4332857" y="4006061"/>
              <a:ext cx="234765" cy="234765"/>
            </a:xfrm>
            <a:custGeom>
              <a:rect b="b" l="l" r="r" t="t"/>
              <a:pathLst>
                <a:path extrusionOk="0" h="8547" w="8547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386609" y="4059840"/>
              <a:ext cx="126845" cy="126817"/>
            </a:xfrm>
            <a:custGeom>
              <a:rect b="b" l="l" r="r" t="t"/>
              <a:pathLst>
                <a:path extrusionOk="0" h="4617" w="4618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3714472" y="3577692"/>
              <a:ext cx="889672" cy="301209"/>
            </a:xfrm>
            <a:custGeom>
              <a:rect b="b" l="l" r="r" t="t"/>
              <a:pathLst>
                <a:path extrusionOk="0" h="10966" w="3239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4543361" y="3615019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3751415" y="3604362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3714472" y="3728263"/>
              <a:ext cx="889672" cy="150632"/>
            </a:xfrm>
            <a:custGeom>
              <a:rect b="b" l="l" r="r" t="t"/>
              <a:pathLst>
                <a:path extrusionOk="0" h="5484" w="3239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4641445" y="1540769"/>
              <a:ext cx="281102" cy="280690"/>
            </a:xfrm>
            <a:custGeom>
              <a:rect b="b" l="l" r="r" t="t"/>
              <a:pathLst>
                <a:path extrusionOk="0" h="10219" w="10234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4737056" y="1672060"/>
              <a:ext cx="51309" cy="51749"/>
            </a:xfrm>
            <a:custGeom>
              <a:rect b="b" l="l" r="r" t="t"/>
              <a:pathLst>
                <a:path extrusionOk="0" h="1884" w="1868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4782184" y="1340511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4883124" y="1397971"/>
              <a:ext cx="114512" cy="196585"/>
            </a:xfrm>
            <a:custGeom>
              <a:rect b="b" l="l" r="r" t="t"/>
              <a:pathLst>
                <a:path extrusionOk="0" h="7157" w="4169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4863842" y="1411512"/>
              <a:ext cx="153076" cy="169090"/>
            </a:xfrm>
            <a:custGeom>
              <a:rect b="b" l="l" r="r" t="t"/>
              <a:pathLst>
                <a:path extrusionOk="0" h="6156" w="5573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4835112" y="1453371"/>
              <a:ext cx="210538" cy="85781"/>
            </a:xfrm>
            <a:custGeom>
              <a:rect b="b" l="l" r="r" t="t"/>
              <a:pathLst>
                <a:path extrusionOk="0" h="3123" w="7665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4917182" y="1473064"/>
              <a:ext cx="46393" cy="45981"/>
            </a:xfrm>
            <a:custGeom>
              <a:rect b="b" l="l" r="r" t="t"/>
              <a:pathLst>
                <a:path extrusionOk="0" h="1674" w="1689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4873703" y="1407804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5020182" y="1474300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4857690" y="1526816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3358312" y="1540769"/>
              <a:ext cx="280690" cy="280690"/>
            </a:xfrm>
            <a:custGeom>
              <a:rect b="b" l="l" r="r" t="t"/>
              <a:pathLst>
                <a:path extrusionOk="0" h="10219" w="10219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3492074" y="1672060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3161760" y="1332326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3230674" y="1397559"/>
              <a:ext cx="179775" cy="179747"/>
            </a:xfrm>
            <a:custGeom>
              <a:rect b="b" l="l" r="r" t="t"/>
              <a:pathLst>
                <a:path extrusionOk="0" h="6544" w="6545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4149022" y="1269125"/>
              <a:ext cx="12333" cy="373448"/>
            </a:xfrm>
            <a:custGeom>
              <a:rect b="b" l="l" r="r" t="t"/>
              <a:pathLst>
                <a:path extrusionOk="0" h="13596" w="449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4129329" y="1477157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3999246" y="1088175"/>
              <a:ext cx="311893" cy="311481"/>
            </a:xfrm>
            <a:custGeom>
              <a:rect b="b" l="l" r="r" t="t"/>
              <a:pathLst>
                <a:path extrusionOk="0" h="11340" w="11355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4067776" y="1152584"/>
              <a:ext cx="178127" cy="178127"/>
            </a:xfrm>
            <a:custGeom>
              <a:rect b="b" l="l" r="r" t="t"/>
              <a:pathLst>
                <a:path extrusionOk="0" h="6485" w="6485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0"/>
          <p:cNvSpPr/>
          <p:nvPr/>
        </p:nvSpPr>
        <p:spPr>
          <a:xfrm>
            <a:off x="6802125" y="121290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0"/>
          <p:cNvSpPr/>
          <p:nvPr/>
        </p:nvSpPr>
        <p:spPr>
          <a:xfrm>
            <a:off x="661100" y="2299250"/>
            <a:ext cx="20583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Adaptation du Problème au Q-Learning</a:t>
            </a:r>
            <a:endParaRPr/>
          </a:p>
        </p:txBody>
      </p:sp>
      <p:grpSp>
        <p:nvGrpSpPr>
          <p:cNvPr id="823" name="Google Shape;823;p30"/>
          <p:cNvGrpSpPr/>
          <p:nvPr/>
        </p:nvGrpSpPr>
        <p:grpSpPr>
          <a:xfrm>
            <a:off x="7017431" y="1253224"/>
            <a:ext cx="939063" cy="912750"/>
            <a:chOff x="6452356" y="2349928"/>
            <a:chExt cx="939063" cy="912750"/>
          </a:xfrm>
        </p:grpSpPr>
        <p:sp>
          <p:nvSpPr>
            <p:cNvPr id="824" name="Google Shape;824;p30"/>
            <p:cNvSpPr/>
            <p:nvPr/>
          </p:nvSpPr>
          <p:spPr>
            <a:xfrm>
              <a:off x="6452356" y="2349928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6816895" y="2372169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7181435" y="2372169"/>
              <a:ext cx="209984" cy="209956"/>
            </a:xfrm>
            <a:custGeom>
              <a:rect b="b" l="l" r="r" t="t"/>
              <a:pathLst>
                <a:path extrusionOk="0" h="16451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6452369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6816895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7181435" y="2712362"/>
              <a:ext cx="209984" cy="210135"/>
            </a:xfrm>
            <a:custGeom>
              <a:rect b="b" l="l" r="r" t="t"/>
              <a:pathLst>
                <a:path extrusionOk="0" h="16465" w="1645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6452369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6816895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7181435" y="3052734"/>
              <a:ext cx="209984" cy="209943"/>
            </a:xfrm>
            <a:custGeom>
              <a:rect b="b" l="l" r="r" t="t"/>
              <a:pathLst>
                <a:path extrusionOk="0" h="16450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6662336" y="2464438"/>
              <a:ext cx="154584" cy="19437"/>
            </a:xfrm>
            <a:custGeom>
              <a:rect b="b" l="l" r="r" t="t"/>
              <a:pathLst>
                <a:path extrusionOk="0" h="1523" w="1211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7026863" y="2464438"/>
              <a:ext cx="154597" cy="19437"/>
            </a:xfrm>
            <a:custGeom>
              <a:rect b="b" l="l" r="r" t="t"/>
              <a:pathLst>
                <a:path extrusionOk="0" h="1523" w="12111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6662336" y="2807708"/>
              <a:ext cx="154584" cy="19450"/>
            </a:xfrm>
            <a:custGeom>
              <a:rect b="b" l="l" r="r" t="t"/>
              <a:pathLst>
                <a:path extrusionOk="0" h="1524" w="1211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6547537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6547537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7276603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6916620" y="2582133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6916620" y="2922505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7276603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7026863" y="2807708"/>
              <a:ext cx="154597" cy="19450"/>
            </a:xfrm>
            <a:custGeom>
              <a:rect b="b" l="l" r="r" t="t"/>
              <a:pathLst>
                <a:path extrusionOk="0" h="1524" w="12111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6662336" y="3147901"/>
              <a:ext cx="154584" cy="19629"/>
            </a:xfrm>
            <a:custGeom>
              <a:rect b="b" l="l" r="r" t="t"/>
              <a:pathLst>
                <a:path extrusionOk="0" h="1538" w="1211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7026863" y="3147901"/>
              <a:ext cx="154597" cy="19629"/>
            </a:xfrm>
            <a:custGeom>
              <a:rect b="b" l="l" r="r" t="t"/>
              <a:pathLst>
                <a:path extrusionOk="0" h="1538" w="12111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30"/>
          <p:cNvGrpSpPr/>
          <p:nvPr/>
        </p:nvGrpSpPr>
        <p:grpSpPr>
          <a:xfrm>
            <a:off x="1176800" y="1211750"/>
            <a:ext cx="949783" cy="995673"/>
            <a:chOff x="-2429875" y="2285350"/>
            <a:chExt cx="949783" cy="995673"/>
          </a:xfrm>
        </p:grpSpPr>
        <p:sp>
          <p:nvSpPr>
            <p:cNvPr id="846" name="Google Shape;846;p30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h="23665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fill="none" h="23665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-1837767" y="2457712"/>
              <a:ext cx="348957" cy="302037"/>
            </a:xfrm>
            <a:custGeom>
              <a:rect b="b" l="l" r="r" t="t"/>
              <a:pathLst>
                <a:path extrusionOk="0" h="23666" w="27337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fill="none" h="23680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-1829036" y="2804262"/>
              <a:ext cx="348944" cy="302025"/>
            </a:xfrm>
            <a:custGeom>
              <a:rect b="b" l="l" r="r" t="t"/>
              <a:pathLst>
                <a:path extrusionOk="0" h="23665" w="27336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-2429875" y="2463711"/>
              <a:ext cx="348957" cy="302203"/>
            </a:xfrm>
            <a:custGeom>
              <a:rect b="b" l="l" r="r" t="t"/>
              <a:pathLst>
                <a:path extrusionOk="0" h="23679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-2429875" y="2811524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-2126195" y="2978806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5" name="Google Shape;855;p30"/>
          <p:cNvSpPr txBox="1"/>
          <p:nvPr/>
        </p:nvSpPr>
        <p:spPr>
          <a:xfrm>
            <a:off x="699652" y="2636300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Algorithme de Q-Learning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56" name="Google Shape;856;p30"/>
          <p:cNvSpPr txBox="1"/>
          <p:nvPr/>
        </p:nvSpPr>
        <p:spPr>
          <a:xfrm>
            <a:off x="6217549" y="2591900"/>
            <a:ext cx="27306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Modèle de simulation et d’estimation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 coût de cyber-attaques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857" name="Google Shape;857;p30"/>
          <p:cNvCxnSpPr>
            <a:stCxn id="858" idx="6"/>
            <a:endCxn id="859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60" name="Google Shape;860;p30"/>
          <p:cNvCxnSpPr>
            <a:stCxn id="861" idx="2"/>
            <a:endCxn id="862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63" name="Google Shape;863;p30"/>
          <p:cNvSpPr txBox="1"/>
          <p:nvPr>
            <p:ph idx="12" type="sldNum"/>
          </p:nvPr>
        </p:nvSpPr>
        <p:spPr>
          <a:xfrm>
            <a:off x="8595309" y="35370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64" name="Google Shape;864;p30"/>
          <p:cNvGrpSpPr/>
          <p:nvPr/>
        </p:nvGrpSpPr>
        <p:grpSpPr>
          <a:xfrm>
            <a:off x="3542850" y="1110125"/>
            <a:ext cx="2058325" cy="3621846"/>
            <a:chOff x="3542850" y="1110125"/>
            <a:chExt cx="2058325" cy="3621846"/>
          </a:xfrm>
        </p:grpSpPr>
        <p:grpSp>
          <p:nvGrpSpPr>
            <p:cNvPr id="865" name="Google Shape;865;p30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866" name="Google Shape;866;p30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rect b="b" l="l" r="r" t="t"/>
                <a:pathLst>
                  <a:path extrusionOk="0" h="47841" w="43026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0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rect b="b" l="l" r="r" t="t"/>
                <a:pathLst>
                  <a:path extrusionOk="0" h="7999" w="43026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0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rect b="b" l="l" r="r" t="t"/>
                <a:pathLst>
                  <a:path extrusionOk="0" h="2790" w="2804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0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rect b="b" l="l" r="r" t="t"/>
                <a:pathLst>
                  <a:path extrusionOk="0" h="2790" w="2803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0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rect b="b" l="l" r="r" t="t"/>
                <a:pathLst>
                  <a:path extrusionOk="0" h="2790" w="2789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0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rect b="b" l="l" r="r" t="t"/>
                <a:pathLst>
                  <a:path extrusionOk="0" h="1688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0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0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0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rect b="b" l="l" r="r" t="t"/>
                <a:pathLst>
                  <a:path extrusionOk="0" h="1674" w="31844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0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0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0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rect b="b" l="l" r="r" t="t"/>
                <a:pathLst>
                  <a:path extrusionOk="0" h="531" w="7115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0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0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0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rect b="b" l="l" r="r" t="t"/>
                <a:pathLst>
                  <a:path extrusionOk="0" h="545" w="7116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0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0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0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0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rect b="b" l="l" r="r" t="t"/>
                <a:pathLst>
                  <a:path extrusionOk="0" h="1701" w="1701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0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0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0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0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rect b="b" l="l" r="r" t="t"/>
                <a:pathLst>
                  <a:path extrusionOk="0" h="1701" w="1715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0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rect b="b" l="l" r="r" t="t"/>
                <a:pathLst>
                  <a:path extrusionOk="0" h="7863" w="5369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rect b="b" l="l" r="r" t="t"/>
                <a:pathLst>
                  <a:path extrusionOk="0" h="17997" w="33083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0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0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rect b="b" l="l" r="r" t="t"/>
                <a:pathLst>
                  <a:path extrusionOk="0" h="4599" w="2518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rect b="b" l="l" r="r" t="t"/>
                <a:pathLst>
                  <a:path extrusionOk="0" h="8693" w="12067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0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rect b="b" l="l" r="r" t="t"/>
                <a:pathLst>
                  <a:path extrusionOk="0" h="17997" w="33096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0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rect b="b" l="l" r="r" t="t"/>
                <a:pathLst>
                  <a:path extrusionOk="0" h="4599" w="2503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0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rect b="b" l="l" r="r" t="t"/>
                <a:pathLst>
                  <a:path extrusionOk="0" h="8693" w="12066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0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rect b="b" l="l" r="r" t="t"/>
                <a:pathLst>
                  <a:path extrusionOk="0" h="37435" w="21833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rect b="b" l="l" r="r" t="t"/>
                <a:pathLst>
                  <a:path extrusionOk="0" h="7931" w="10298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0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rect b="b" l="l" r="r" t="t"/>
                <a:pathLst>
                  <a:path extrusionOk="0" h="3307" w="2259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0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rect b="b" l="l" r="r" t="t"/>
                <a:pathLst>
                  <a:path extrusionOk="0" h="1892" w="1279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rect b="b" l="l" r="r" t="t"/>
                <a:pathLst>
                  <a:path extrusionOk="0" h="477" w="1089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0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rect b="b" l="l" r="r" t="t"/>
                <a:pathLst>
                  <a:path extrusionOk="0" h="3307" w="2273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0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rect b="b" l="l" r="r" t="t"/>
                <a:pathLst>
                  <a:path extrusionOk="0" h="1892" w="128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rect b="b" l="l" r="r" t="t"/>
                <a:pathLst>
                  <a:path extrusionOk="0" h="477" w="1076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0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rect b="b" l="l" r="r" t="t"/>
                <a:pathLst>
                  <a:path extrusionOk="0" h="4816" w="5564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30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rect b="b" l="l" r="r" t="t"/>
                <a:pathLst>
                  <a:path extrusionOk="0" h="3361" w="5252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0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rect b="b" l="l" r="r" t="t"/>
                <a:pathLst>
                  <a:path extrusionOk="0" h="10353" w="8665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30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30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30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30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0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rect b="b" l="l" r="r" t="t"/>
                <a:pathLst>
                  <a:path extrusionOk="0" h="708" w="3089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0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rect b="b" l="l" r="r" t="t"/>
                <a:pathLst>
                  <a:path extrusionOk="0" h="2518" w="871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rect b="b" l="l" r="r" t="t"/>
                <a:pathLst>
                  <a:path extrusionOk="0" h="5932" w="906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0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30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rect b="b" l="l" r="r" t="t"/>
                <a:pathLst>
                  <a:path extrusionOk="0" h="287" w="858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0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rect b="b" l="l" r="r" t="t"/>
                <a:pathLst>
                  <a:path extrusionOk="0" h="898" w="1443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0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rect b="b" l="l" r="r" t="t"/>
                <a:pathLst>
                  <a:path extrusionOk="0" h="898" w="1729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30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30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rect b="b" l="l" r="r" t="t"/>
                <a:pathLst>
                  <a:path extrusionOk="0" h="14501" w="2741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rect b="b" l="l" r="r" t="t"/>
                <a:pathLst>
                  <a:path extrusionOk="0" h="10094" w="10094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0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rect b="b" l="l" r="r" t="t"/>
                <a:pathLst>
                  <a:path extrusionOk="0" h="1851" w="1851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0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rect b="b" l="l" r="r" t="t"/>
                <a:pathLst>
                  <a:path extrusionOk="0" h="11209" w="11209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rect b="b" l="l" r="r" t="t"/>
                <a:pathLst>
                  <a:path extrusionOk="0" h="6462" w="6449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30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rect b="b" l="l" r="r" t="t"/>
                <a:pathLst>
                  <a:path extrusionOk="0" h="10094" w="10108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0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rect b="b" l="l" r="r" t="t"/>
                <a:pathLst>
                  <a:path extrusionOk="0" h="1851" w="1865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0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rect b="b" l="l" r="r" t="t"/>
                <a:pathLst>
                  <a:path extrusionOk="0" h="11196" w="11209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0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rect b="b" l="l" r="r" t="t"/>
                <a:pathLst>
                  <a:path extrusionOk="0" h="7061" w="4109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0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rect b="b" l="l" r="r" t="t"/>
                <a:pathLst>
                  <a:path extrusionOk="0" h="6081" w="5496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0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rect b="b" l="l" r="r" t="t"/>
                <a:pathLst>
                  <a:path extrusionOk="0" h="3089" w="7564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0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rect b="b" l="l" r="r" t="t"/>
                <a:pathLst>
                  <a:path extrusionOk="0" h="1661" w="166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0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rect b="b" l="l" r="r" t="t"/>
                <a:pathLst>
                  <a:path extrusionOk="0" h="966" w="981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0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rect b="b" l="l" r="r" t="t"/>
                <a:pathLst>
                  <a:path extrusionOk="0" h="980" w="966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0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rect b="b" l="l" r="r" t="t"/>
                <a:pathLst>
                  <a:path extrusionOk="0" h="980" w="967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0" name="Google Shape;940;p30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3" name="Google Shape;943;p30"/>
          <p:cNvSpPr txBox="1"/>
          <p:nvPr/>
        </p:nvSpPr>
        <p:spPr>
          <a:xfrm>
            <a:off x="6380000" y="3318950"/>
            <a:ext cx="24057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Création d'un simulateur basé sur le modèle Uppaal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4" name="Google Shape;944;p30"/>
          <p:cNvSpPr txBox="1"/>
          <p:nvPr/>
        </p:nvSpPr>
        <p:spPr>
          <a:xfrm>
            <a:off x="782825" y="3318950"/>
            <a:ext cx="1981200" cy="13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Choisir les états et les actions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1"/>
          <p:cNvSpPr/>
          <p:nvPr/>
        </p:nvSpPr>
        <p:spPr>
          <a:xfrm>
            <a:off x="457200" y="1971250"/>
            <a:ext cx="2061000" cy="26055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Conserver toutes les transitions des automates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5n actions,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avec n :nombre de nœuds.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Adaptation du Problème au Q-Learning</a:t>
            </a:r>
            <a:endParaRPr/>
          </a:p>
        </p:txBody>
      </p:sp>
      <p:grpSp>
        <p:nvGrpSpPr>
          <p:cNvPr id="951" name="Google Shape;951;p31"/>
          <p:cNvGrpSpPr/>
          <p:nvPr/>
        </p:nvGrpSpPr>
        <p:grpSpPr>
          <a:xfrm>
            <a:off x="457200" y="1599688"/>
            <a:ext cx="2061000" cy="824600"/>
            <a:chOff x="457200" y="959300"/>
            <a:chExt cx="2061000" cy="824600"/>
          </a:xfrm>
        </p:grpSpPr>
        <p:sp>
          <p:nvSpPr>
            <p:cNvPr id="952" name="Google Shape;952;p31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Choix des actions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53" name="Google Shape;953;p31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54" name="Google Shape;954;p31"/>
          <p:cNvSpPr txBox="1"/>
          <p:nvPr/>
        </p:nvSpPr>
        <p:spPr>
          <a:xfrm>
            <a:off x="6227025" y="1396950"/>
            <a:ext cx="16752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Choix des états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5" name="Google Shape;955;p31"/>
          <p:cNvSpPr/>
          <p:nvPr/>
        </p:nvSpPr>
        <p:spPr>
          <a:xfrm>
            <a:off x="6227025" y="1728750"/>
            <a:ext cx="2806800" cy="30210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Pour les petits systèmes 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Liste de tous les états possibles en gardant les états de chaque composant.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Pour les grands systèmes: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</a:t>
            </a:r>
            <a:r>
              <a:rPr baseline="30000" lang="en"/>
              <a:t>n</a:t>
            </a:r>
            <a:r>
              <a:rPr lang="en"/>
              <a:t> états possibles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6" name="Google Shape;956;p31"/>
          <p:cNvCxnSpPr>
            <a:stCxn id="949" idx="3"/>
            <a:endCxn id="957" idx="2"/>
          </p:cNvCxnSpPr>
          <p:nvPr/>
        </p:nvCxnSpPr>
        <p:spPr>
          <a:xfrm flipH="1" rot="10800000">
            <a:off x="2518200" y="2772700"/>
            <a:ext cx="1386300" cy="50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58" name="Google Shape;958;p31"/>
          <p:cNvCxnSpPr/>
          <p:nvPr/>
        </p:nvCxnSpPr>
        <p:spPr>
          <a:xfrm flipH="1">
            <a:off x="4548275" y="4440850"/>
            <a:ext cx="1809300" cy="309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59" name="Google Shape;95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0" name="Google Shape;960;p31"/>
          <p:cNvGrpSpPr/>
          <p:nvPr/>
        </p:nvGrpSpPr>
        <p:grpSpPr>
          <a:xfrm>
            <a:off x="3120003" y="1931792"/>
            <a:ext cx="2904005" cy="2684408"/>
            <a:chOff x="3124753" y="2097067"/>
            <a:chExt cx="2904005" cy="2684408"/>
          </a:xfrm>
        </p:grpSpPr>
        <p:sp>
          <p:nvSpPr>
            <p:cNvPr id="961" name="Google Shape;961;p31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2" name="Google Shape;962;p31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963" name="Google Shape;963;p31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rect b="b" l="l" r="r" t="t"/>
                <a:pathLst>
                  <a:path extrusionOk="0" h="67669" w="76484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1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1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1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1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1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1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rect b="b" l="l" r="r" t="t"/>
                <a:pathLst>
                  <a:path extrusionOk="0" h="9014" w="40184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1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rect b="b" l="l" r="r" t="t"/>
                <a:pathLst>
                  <a:path extrusionOk="0" h="17659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1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rect b="b" l="l" r="r" t="t"/>
                <a:pathLst>
                  <a:path extrusionOk="0" h="1864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1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1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1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rect b="b" l="l" r="r" t="t"/>
                <a:pathLst>
                  <a:path extrusionOk="0" h="2690" w="5983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1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1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1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1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rect b="b" l="l" r="r" t="t"/>
                <a:pathLst>
                  <a:path extrusionOk="0" h="2022" w="2009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1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1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1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1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1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1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1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1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1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rect b="b" l="l" r="r" t="t"/>
                <a:pathLst>
                  <a:path extrusionOk="0" h="2022" w="2008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1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1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1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1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31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rect b="b" l="l" r="r" t="t"/>
                <a:pathLst>
                  <a:path extrusionOk="0" h="2336" w="235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1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1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1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1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1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rect b="b" l="l" r="r" t="t"/>
                <a:pathLst>
                  <a:path extrusionOk="0" h="2047" w="11585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1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1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rect b="b" l="l" r="r" t="t"/>
                <a:pathLst>
                  <a:path extrusionOk="0" h="2060" w="11585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1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1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1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1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1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1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1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1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1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1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1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1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1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rect b="b" l="l" r="r" t="t"/>
                <a:pathLst>
                  <a:path extrusionOk="0" h="2047" w="7479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5" name="Google Shape;1015;p31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1016" name="Google Shape;1016;p31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h="29519" w="51899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1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fill="none" h="29519" w="51899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1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rect b="b" l="l" r="r" t="t"/>
                <a:pathLst>
                  <a:path extrusionOk="0" h="7256" w="51899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1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rect b="b" l="l" r="r" t="t"/>
                <a:pathLst>
                  <a:path extrusionOk="0" h="1391" w="41523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1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rect b="b" l="l" r="r" t="t"/>
                <a:pathLst>
                  <a:path extrusionOk="0" h="1391" w="20755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1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rect b="b" l="l" r="r" t="t"/>
                <a:pathLst>
                  <a:path extrusionOk="0" h="342" w="618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1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rect b="b" l="l" r="r" t="t"/>
                <a:pathLst>
                  <a:path extrusionOk="0" h="342" w="617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1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rect b="b" l="l" r="r" t="t"/>
                <a:pathLst>
                  <a:path extrusionOk="0" h="329" w="617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1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rect b="b" l="l" r="r" t="t"/>
                <a:pathLst>
                  <a:path extrusionOk="0" h="329" w="618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1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rect b="b" l="l" r="r" t="t"/>
                <a:pathLst>
                  <a:path extrusionOk="0" h="1391" w="2624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1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rect b="b" l="l" r="r" t="t"/>
                <a:pathLst>
                  <a:path extrusionOk="0" h="932" w="88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1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rect b="b" l="l" r="r" t="t"/>
                <a:pathLst>
                  <a:path extrusionOk="0" h="2927" w="51899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1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1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fill="none" h="11559" w="24402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1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h="9106" w="904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1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fill="none" h="9106" w="904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1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h="9198" w="9119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1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fill="none" h="9198" w="9119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1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1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fill="none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1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1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fill="none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1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9" name="Google Shape;1039;p31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1040" name="Google Shape;1040;p31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rect b="b" l="l" r="r" t="t"/>
                <a:pathLst>
                  <a:path extrusionOk="0" h="920" w="17043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1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rect b="b" l="l" r="r" t="t"/>
                <a:pathLst>
                  <a:path extrusionOk="0" h="920" w="5445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1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rect b="b" l="l" r="r" t="t"/>
                <a:pathLst>
                  <a:path extrusionOk="0" h="920" w="6416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1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rect b="b" l="l" r="r" t="t"/>
                <a:pathLst>
                  <a:path extrusionOk="0" h="919" w="14196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1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rect b="b" l="l" r="r" t="t"/>
                <a:pathLst>
                  <a:path extrusionOk="0" h="919" w="4645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1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rect b="b" l="l" r="r" t="t"/>
                <a:pathLst>
                  <a:path extrusionOk="0" h="4186" w="6469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1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rect b="b" l="l" r="r" t="t"/>
                <a:pathLst>
                  <a:path extrusionOk="0" h="4186" w="6468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1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rect b="b" l="l" r="r" t="t"/>
                <a:pathLst>
                  <a:path extrusionOk="0" h="3334" w="161783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1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1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1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1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1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1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1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1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1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rect b="b" l="l" r="r" t="t"/>
                <a:pathLst>
                  <a:path extrusionOk="0" h="17397" w="32405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1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rect b="b" l="l" r="r" t="t"/>
                <a:pathLst>
                  <a:path extrusionOk="0" h="52595" w="52581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1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rect b="b" l="l" r="r" t="t"/>
                <a:pathLst>
                  <a:path extrusionOk="0" h="7715" w="50167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1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rect b="b" l="l" r="r" t="t"/>
                <a:pathLst>
                  <a:path extrusionOk="0" h="47675" w="38059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1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rect b="b" l="l" r="r" t="t"/>
                <a:pathLst>
                  <a:path extrusionOk="0" h="7072" w="13723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1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rect b="b" l="l" r="r" t="t"/>
                <a:pathLst>
                  <a:path extrusionOk="0" h="29742" w="2493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1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rect b="b" l="l" r="r" t="t"/>
                <a:pathLst>
                  <a:path extrusionOk="0" h="53225" w="6245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1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rect b="b" l="l" r="r" t="t"/>
                <a:pathLst>
                  <a:path extrusionOk="0" h="4159" w="45341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1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1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1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1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1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rect b="b" l="l" r="r" t="t"/>
                <a:pathLst>
                  <a:path extrusionOk="0" h="6246" w="2493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rect b="b" l="l" r="r" t="t"/>
                <a:pathLst>
                  <a:path extrusionOk="0" h="5825" w="2336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1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rect b="b" l="l" r="r" t="t"/>
                <a:pathLst>
                  <a:path extrusionOk="0" h="39122" w="32942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1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rect b="b" l="l" r="r" t="t"/>
                <a:pathLst>
                  <a:path extrusionOk="0" h="2494" w="22041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74" name="Google Shape;1074;p31"/>
          <p:cNvSpPr txBox="1"/>
          <p:nvPr/>
        </p:nvSpPr>
        <p:spPr>
          <a:xfrm>
            <a:off x="457200" y="960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Algorithme de Q-Learning: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Apprentissage d’une stratégie d’attaque contre un véhicule autonome</a:t>
            </a:r>
            <a:endParaRPr sz="2100"/>
          </a:p>
        </p:txBody>
      </p:sp>
      <p:grpSp>
        <p:nvGrpSpPr>
          <p:cNvPr id="67" name="Google Shape;67;p14"/>
          <p:cNvGrpSpPr/>
          <p:nvPr/>
        </p:nvGrpSpPr>
        <p:grpSpPr>
          <a:xfrm>
            <a:off x="3297249" y="1079050"/>
            <a:ext cx="2681676" cy="729700"/>
            <a:chOff x="3297249" y="1027913"/>
            <a:chExt cx="2681676" cy="729700"/>
          </a:xfrm>
        </p:grpSpPr>
        <p:sp>
          <p:nvSpPr>
            <p:cNvPr id="68" name="Google Shape;68;p14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69" name="Google Shape;69;p14"/>
            <p:cNvGrpSpPr/>
            <p:nvPr/>
          </p:nvGrpSpPr>
          <p:grpSpPr>
            <a:xfrm>
              <a:off x="3969538" y="1027913"/>
              <a:ext cx="2009388" cy="729700"/>
              <a:chOff x="3969538" y="1108675"/>
              <a:chExt cx="2009388" cy="729700"/>
            </a:xfrm>
          </p:grpSpPr>
          <p:sp>
            <p:nvSpPr>
              <p:cNvPr id="70" name="Google Shape;70;p14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Introduction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" name="Google Shape;71;p14"/>
              <p:cNvSpPr txBox="1"/>
              <p:nvPr/>
            </p:nvSpPr>
            <p:spPr>
              <a:xfrm>
                <a:off x="3997725" y="15065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Contexte du Projet 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Objectif 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72" name="Google Shape;72;p14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73" name="Google Shape;73;p14"/>
            <p:cNvSpPr/>
            <p:nvPr/>
          </p:nvSpPr>
          <p:spPr>
            <a:xfrm>
              <a:off x="5442457" y="4676877"/>
              <a:ext cx="683885" cy="51372"/>
            </a:xfrm>
            <a:custGeom>
              <a:rect b="b" l="l" r="r" t="t"/>
              <a:pathLst>
                <a:path extrusionOk="0" h="1447" w="19263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3525722" y="4641150"/>
              <a:ext cx="995383" cy="90828"/>
            </a:xfrm>
            <a:custGeom>
              <a:rect b="b" l="l" r="r" t="t"/>
              <a:pathLst>
                <a:path extrusionOk="0" h="2558" w="45219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5580521" y="4523830"/>
              <a:ext cx="288067" cy="139134"/>
            </a:xfrm>
            <a:custGeom>
              <a:rect b="b" l="l" r="r" t="t"/>
              <a:pathLst>
                <a:path extrusionOk="0" h="3919" w="8114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950723" y="4466034"/>
              <a:ext cx="209181" cy="236376"/>
            </a:xfrm>
            <a:custGeom>
              <a:rect b="b" l="l" r="r" t="t"/>
              <a:pathLst>
                <a:path extrusionOk="0" h="6658" w="5892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4109202" y="3262998"/>
              <a:ext cx="1703978" cy="44911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3841912" y="3228313"/>
              <a:ext cx="534952" cy="1474135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515909" y="3228313"/>
              <a:ext cx="534916" cy="1474135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007171" y="3158589"/>
              <a:ext cx="1914153" cy="114638"/>
            </a:xfrm>
            <a:custGeom>
              <a:rect b="b" l="l" r="r" t="t"/>
              <a:pathLst>
                <a:path extrusionOk="0" h="3229" w="53916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118400" y="2880435"/>
              <a:ext cx="295203" cy="279227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4697779" y="2208181"/>
              <a:ext cx="1089217" cy="657364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fill="none" h="22347" w="34606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5022866" y="3079385"/>
              <a:ext cx="390741" cy="80271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4852494" y="2303395"/>
              <a:ext cx="320375" cy="46970"/>
            </a:xfrm>
            <a:custGeom>
              <a:rect b="b" l="l" r="r" t="t"/>
              <a:pathLst>
                <a:path extrusionOk="0" h="1323" w="9024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336733" y="2406456"/>
              <a:ext cx="320339" cy="47289"/>
            </a:xfrm>
            <a:custGeom>
              <a:rect b="b" l="l" r="r" t="t"/>
              <a:pathLst>
                <a:path extrusionOk="0" h="1332" w="9023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160220" y="2509801"/>
              <a:ext cx="343842" cy="47325"/>
            </a:xfrm>
            <a:custGeom>
              <a:rect b="b" l="l" r="r" t="t"/>
              <a:pathLst>
                <a:path extrusionOk="0" h="1333" w="9685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4842305" y="2406456"/>
              <a:ext cx="440053" cy="47289"/>
            </a:xfrm>
            <a:custGeom>
              <a:rect b="b" l="l" r="r" t="t"/>
              <a:pathLst>
                <a:path extrusionOk="0" h="1332" w="12395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4831087" y="2509801"/>
              <a:ext cx="274789" cy="47325"/>
            </a:xfrm>
            <a:custGeom>
              <a:rect b="b" l="l" r="r" t="t"/>
              <a:pathLst>
                <a:path extrusionOk="0" h="1333" w="774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4816105" y="2613181"/>
              <a:ext cx="369333" cy="47289"/>
            </a:xfrm>
            <a:custGeom>
              <a:rect b="b" l="l" r="r" t="t"/>
              <a:pathLst>
                <a:path extrusionOk="0" h="1332" w="10403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5229271" y="2613181"/>
              <a:ext cx="180246" cy="47289"/>
            </a:xfrm>
            <a:custGeom>
              <a:rect b="b" l="l" r="r" t="t"/>
              <a:pathLst>
                <a:path extrusionOk="0" h="1332" w="5077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802863" y="2716561"/>
              <a:ext cx="204068" cy="47289"/>
            </a:xfrm>
            <a:custGeom>
              <a:rect b="b" l="l" r="r" t="t"/>
              <a:pathLst>
                <a:path extrusionOk="0" h="1332" w="5748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439365" y="3464966"/>
              <a:ext cx="1235771" cy="1133772"/>
            </a:xfrm>
            <a:custGeom>
              <a:rect b="b" l="l" r="r" t="t"/>
              <a:pathLst>
                <a:path extrusionOk="0" h="31935" w="34808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195221" y="2199696"/>
              <a:ext cx="205772" cy="324777"/>
            </a:xfrm>
            <a:custGeom>
              <a:rect b="b" l="l" r="r" t="t"/>
              <a:pathLst>
                <a:path extrusionOk="0" h="9148" w="5796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4350256" y="2323134"/>
              <a:ext cx="50733" cy="169027"/>
            </a:xfrm>
            <a:custGeom>
              <a:rect b="b" l="l" r="r" t="t"/>
              <a:pathLst>
                <a:path extrusionOk="0" h="4761" w="1429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349262" y="2111972"/>
              <a:ext cx="225121" cy="345865"/>
            </a:xfrm>
            <a:custGeom>
              <a:rect b="b" l="l" r="r" t="t"/>
              <a:pathLst>
                <a:path extrusionOk="0" h="9742" w="6341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4182618" y="1985800"/>
              <a:ext cx="505378" cy="302694"/>
            </a:xfrm>
            <a:custGeom>
              <a:rect b="b" l="l" r="r" t="t"/>
              <a:pathLst>
                <a:path extrusionOk="0" h="8526" w="14235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517219" y="2289124"/>
              <a:ext cx="35751" cy="87088"/>
            </a:xfrm>
            <a:custGeom>
              <a:rect b="b" l="l" r="r" t="t"/>
              <a:pathLst>
                <a:path extrusionOk="0" h="2453" w="1007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4495457" y="2269066"/>
              <a:ext cx="20804" cy="32343"/>
            </a:xfrm>
            <a:custGeom>
              <a:rect b="b" l="l" r="r" t="t"/>
              <a:pathLst>
                <a:path extrusionOk="0" h="911" w="586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493433" y="2231647"/>
              <a:ext cx="39798" cy="18745"/>
            </a:xfrm>
            <a:custGeom>
              <a:rect b="b" l="l" r="r" t="t"/>
              <a:pathLst>
                <a:path extrusionOk="0" h="528" w="1121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h="7951" w="8516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fill="none" h="7951" w="8516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4351286" y="2191211"/>
              <a:ext cx="65999" cy="113253"/>
            </a:xfrm>
            <a:custGeom>
              <a:rect b="b" l="l" r="r" t="t"/>
              <a:pathLst>
                <a:path extrusionOk="0" h="3190" w="1859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4401272" y="2145308"/>
              <a:ext cx="55455" cy="109170"/>
            </a:xfrm>
            <a:custGeom>
              <a:rect b="b" l="l" r="r" t="t"/>
              <a:pathLst>
                <a:path extrusionOk="0" h="3075" w="1562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969826" y="2855300"/>
              <a:ext cx="235666" cy="113928"/>
            </a:xfrm>
            <a:custGeom>
              <a:rect b="b" l="l" r="r" t="t"/>
              <a:pathLst>
                <a:path extrusionOk="0" h="3209" w="6638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092516" y="2444194"/>
              <a:ext cx="542407" cy="686583"/>
            </a:xfrm>
            <a:custGeom>
              <a:rect b="b" l="l" r="r" t="t"/>
              <a:pathLst>
                <a:path extrusionOk="0" h="19339" w="15278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3891223" y="3263673"/>
              <a:ext cx="1204138" cy="596833"/>
            </a:xfrm>
            <a:custGeom>
              <a:rect b="b" l="l" r="r" t="t"/>
              <a:pathLst>
                <a:path extrusionOk="0" h="16811" w="33917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3800446" y="2426514"/>
              <a:ext cx="754570" cy="1205842"/>
            </a:xfrm>
            <a:custGeom>
              <a:rect b="b" l="l" r="r" t="t"/>
              <a:pathLst>
                <a:path extrusionOk="0" h="33965" w="21254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4210168" y="2562520"/>
              <a:ext cx="792345" cy="706642"/>
            </a:xfrm>
            <a:custGeom>
              <a:rect b="b" l="l" r="r" t="t"/>
              <a:pathLst>
                <a:path extrusionOk="0" h="19904" w="22318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4068730" y="3625822"/>
              <a:ext cx="995348" cy="923917"/>
            </a:xfrm>
            <a:custGeom>
              <a:rect b="b" l="l" r="r" t="t"/>
              <a:pathLst>
                <a:path extrusionOk="0" h="26024" w="28036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3800446" y="2784226"/>
              <a:ext cx="646465" cy="598501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3800446" y="2855300"/>
              <a:ext cx="646465" cy="598182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3719503" y="3788348"/>
              <a:ext cx="801540" cy="5307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4092516" y="3810110"/>
              <a:ext cx="57514" cy="833492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3850077" y="4555143"/>
              <a:ext cx="547520" cy="147264"/>
            </a:xfrm>
            <a:custGeom>
              <a:rect b="b" l="l" r="r" t="t"/>
              <a:pathLst>
                <a:path extrusionOk="0" h="4148" w="15422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4055133" y="3801270"/>
              <a:ext cx="124827" cy="226151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3691634" y="3674104"/>
              <a:ext cx="859338" cy="127205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4100007" y="3332687"/>
              <a:ext cx="47289" cy="417616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3872514" y="3079030"/>
              <a:ext cx="502644" cy="297227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4599866" y="2491446"/>
              <a:ext cx="136401" cy="259843"/>
            </a:xfrm>
            <a:custGeom>
              <a:rect b="b" l="l" r="r" t="t"/>
              <a:pathLst>
                <a:path extrusionOk="0" h="7319" w="3842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5664518" y="2994714"/>
              <a:ext cx="223453" cy="161891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5731509" y="2397581"/>
              <a:ext cx="496822" cy="554656"/>
            </a:xfrm>
            <a:custGeom>
              <a:rect b="b" l="l" r="r" t="t"/>
              <a:pathLst>
                <a:path extrusionOk="0" h="15623" w="13994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4470322" y="2242866"/>
              <a:ext cx="75159" cy="86768"/>
            </a:xfrm>
            <a:custGeom>
              <a:rect b="b" l="l" r="r" t="t"/>
              <a:pathLst>
                <a:path extrusionOk="0" h="2444" w="2117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4475754" y="2242866"/>
              <a:ext cx="64295" cy="81336"/>
            </a:xfrm>
            <a:custGeom>
              <a:rect b="b" l="l" r="r" t="t"/>
              <a:pathLst>
                <a:path extrusionOk="0" fill="none" h="2291" w="1811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4406384" y="2223517"/>
              <a:ext cx="77218" cy="52721"/>
            </a:xfrm>
            <a:custGeom>
              <a:rect b="b" l="l" r="r" t="t"/>
              <a:pathLst>
                <a:path extrusionOk="0" h="1485" w="2175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3584526" y="2124539"/>
              <a:ext cx="794368" cy="951147"/>
            </a:xfrm>
            <a:custGeom>
              <a:rect b="b" l="l" r="r" t="t"/>
              <a:pathLst>
                <a:path extrusionOk="0" h="26791" w="22375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4538982" y="2285041"/>
              <a:ext cx="25207" cy="21799"/>
            </a:xfrm>
            <a:custGeom>
              <a:rect b="b" l="l" r="r" t="t"/>
              <a:pathLst>
                <a:path extrusionOk="0" h="614" w="71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4"/>
          <p:cNvGrpSpPr/>
          <p:nvPr/>
        </p:nvGrpSpPr>
        <p:grpSpPr>
          <a:xfrm>
            <a:off x="5680875" y="1109862"/>
            <a:ext cx="3332200" cy="1479738"/>
            <a:chOff x="6033350" y="1109875"/>
            <a:chExt cx="3332200" cy="1479738"/>
          </a:xfrm>
        </p:grpSpPr>
        <p:grpSp>
          <p:nvGrpSpPr>
            <p:cNvPr id="131" name="Google Shape;131;p14"/>
            <p:cNvGrpSpPr/>
            <p:nvPr/>
          </p:nvGrpSpPr>
          <p:grpSpPr>
            <a:xfrm>
              <a:off x="6712050" y="1177388"/>
              <a:ext cx="2653500" cy="1412225"/>
              <a:chOff x="6059475" y="849846"/>
              <a:chExt cx="2653500" cy="1412225"/>
            </a:xfrm>
          </p:grpSpPr>
          <p:sp>
            <p:nvSpPr>
              <p:cNvPr id="132" name="Google Shape;132;p14"/>
              <p:cNvSpPr txBox="1"/>
              <p:nvPr/>
            </p:nvSpPr>
            <p:spPr>
              <a:xfrm>
                <a:off x="6111224" y="849846"/>
                <a:ext cx="2550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Adaptation du Problème au Q-Learning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3" name="Google Shape;133;p14"/>
              <p:cNvSpPr txBox="1"/>
              <p:nvPr/>
            </p:nvSpPr>
            <p:spPr>
              <a:xfrm>
                <a:off x="6059475" y="1235771"/>
                <a:ext cx="2653500" cy="10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Choix des états et actions</a:t>
                </a:r>
                <a:br>
                  <a:rPr lang="en"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Simulateur cyber-attaque 	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Algorithme Q-learning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Apprentissage et résultats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4" name="Google Shape;134;p14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35" name="Google Shape;135;p14"/>
          <p:cNvGrpSpPr/>
          <p:nvPr/>
        </p:nvGrpSpPr>
        <p:grpSpPr>
          <a:xfrm>
            <a:off x="3297248" y="2502860"/>
            <a:ext cx="2681675" cy="903300"/>
            <a:chOff x="3297248" y="2502860"/>
            <a:chExt cx="2681675" cy="903300"/>
          </a:xfrm>
        </p:grpSpPr>
        <p:grpSp>
          <p:nvGrpSpPr>
            <p:cNvPr id="136" name="Google Shape;136;p14"/>
            <p:cNvGrpSpPr/>
            <p:nvPr/>
          </p:nvGrpSpPr>
          <p:grpSpPr>
            <a:xfrm>
              <a:off x="3969552" y="2502860"/>
              <a:ext cx="2009371" cy="903300"/>
              <a:chOff x="3581365" y="1153913"/>
              <a:chExt cx="2009371" cy="903300"/>
            </a:xfrm>
          </p:grpSpPr>
          <p:sp>
            <p:nvSpPr>
              <p:cNvPr id="137" name="Google Shape;137;p14"/>
              <p:cNvSpPr txBox="1"/>
              <p:nvPr/>
            </p:nvSpPr>
            <p:spPr>
              <a:xfrm>
                <a:off x="3581365" y="11539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SzPts val="688"/>
                  <a:buNone/>
                </a:pPr>
                <a:r>
                  <a:rPr b="1" lang="en" sz="1825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Simulation</a:t>
                </a:r>
                <a:r>
                  <a:rPr b="1" lang="en" sz="1825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</a:t>
                </a:r>
                <a:r>
                  <a:rPr b="1" lang="en" sz="1825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de Cyberattaques</a:t>
                </a:r>
                <a:endParaRPr b="1" sz="1825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8" name="Google Shape;138;p14"/>
              <p:cNvSpPr txBox="1"/>
              <p:nvPr/>
            </p:nvSpPr>
            <p:spPr>
              <a:xfrm>
                <a:off x="3609535" y="17254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Principe</a:t>
                </a:r>
                <a:br>
                  <a:rPr lang="en"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Approche proposée 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9" name="Google Shape;139;p14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3297248" y="3977808"/>
            <a:ext cx="2653504" cy="772050"/>
            <a:chOff x="3297248" y="3977808"/>
            <a:chExt cx="2653504" cy="772050"/>
          </a:xfrm>
        </p:grpSpPr>
        <p:grpSp>
          <p:nvGrpSpPr>
            <p:cNvPr id="141" name="Google Shape;141;p14"/>
            <p:cNvGrpSpPr/>
            <p:nvPr/>
          </p:nvGrpSpPr>
          <p:grpSpPr>
            <a:xfrm>
              <a:off x="3969548" y="3977808"/>
              <a:ext cx="1981204" cy="772050"/>
              <a:chOff x="3581360" y="2254821"/>
              <a:chExt cx="1981204" cy="772050"/>
            </a:xfrm>
          </p:grpSpPr>
          <p:sp>
            <p:nvSpPr>
              <p:cNvPr id="142" name="Google Shape;142;p14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Q-Learning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3" name="Google Shape;143;p14"/>
              <p:cNvSpPr txBox="1"/>
              <p:nvPr/>
            </p:nvSpPr>
            <p:spPr>
              <a:xfrm>
                <a:off x="3581360" y="26950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Principe </a:t>
                </a:r>
                <a:br>
                  <a:rPr lang="en"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Variantes 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44" name="Google Shape;144;p14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45" name="Google Shape;145;p14"/>
          <p:cNvGrpSpPr/>
          <p:nvPr/>
        </p:nvGrpSpPr>
        <p:grpSpPr>
          <a:xfrm>
            <a:off x="5680863" y="3061890"/>
            <a:ext cx="3332212" cy="834748"/>
            <a:chOff x="6033350" y="2616940"/>
            <a:chExt cx="3332212" cy="834748"/>
          </a:xfrm>
        </p:grpSpPr>
        <p:grpSp>
          <p:nvGrpSpPr>
            <p:cNvPr id="146" name="Google Shape;146;p14"/>
            <p:cNvGrpSpPr/>
            <p:nvPr/>
          </p:nvGrpSpPr>
          <p:grpSpPr>
            <a:xfrm>
              <a:off x="6708865" y="2616940"/>
              <a:ext cx="2656698" cy="834748"/>
              <a:chOff x="6708865" y="2744029"/>
              <a:chExt cx="2656698" cy="834748"/>
            </a:xfrm>
          </p:grpSpPr>
          <p:sp>
            <p:nvSpPr>
              <p:cNvPr id="147" name="Google Shape;147;p14"/>
              <p:cNvSpPr txBox="1"/>
              <p:nvPr/>
            </p:nvSpPr>
            <p:spPr>
              <a:xfrm>
                <a:off x="6708865" y="274402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Conclusion 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8" name="Google Shape;148;p14"/>
              <p:cNvSpPr txBox="1"/>
              <p:nvPr/>
            </p:nvSpPr>
            <p:spPr>
              <a:xfrm>
                <a:off x="6766663" y="3246977"/>
                <a:ext cx="25989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Conclusion de nos recherches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Limitations du Q-learning 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Alternatives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 au Q-learning 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49" name="Google Shape;149;p14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150" name="Google Shape;150;p14"/>
          <p:cNvCxnSpPr>
            <a:stCxn id="68" idx="4"/>
            <a:endCxn id="139" idx="0"/>
          </p:cNvCxnSpPr>
          <p:nvPr/>
        </p:nvCxnSpPr>
        <p:spPr>
          <a:xfrm>
            <a:off x="3595299" y="1757111"/>
            <a:ext cx="0" cy="8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4"/>
          <p:cNvCxnSpPr>
            <a:stCxn id="139" idx="4"/>
            <a:endCxn id="144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4"/>
          <p:cNvCxnSpPr>
            <a:stCxn id="134" idx="4"/>
            <a:endCxn id="149" idx="0"/>
          </p:cNvCxnSpPr>
          <p:nvPr/>
        </p:nvCxnSpPr>
        <p:spPr>
          <a:xfrm>
            <a:off x="5978925" y="1705962"/>
            <a:ext cx="0" cy="13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2"/>
          <p:cNvSpPr/>
          <p:nvPr/>
        </p:nvSpPr>
        <p:spPr>
          <a:xfrm>
            <a:off x="196025" y="3498263"/>
            <a:ext cx="4933500" cy="1466100"/>
          </a:xfrm>
          <a:prstGeom prst="roundRect">
            <a:avLst>
              <a:gd fmla="val 8324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2"/>
          <p:cNvSpPr/>
          <p:nvPr/>
        </p:nvSpPr>
        <p:spPr>
          <a:xfrm>
            <a:off x="196025" y="673825"/>
            <a:ext cx="5556600" cy="1250400"/>
          </a:xfrm>
          <a:prstGeom prst="roundRect">
            <a:avLst>
              <a:gd fmla="val 10110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2"/>
          <p:cNvSpPr txBox="1"/>
          <p:nvPr>
            <p:ph type="title"/>
          </p:nvPr>
        </p:nvSpPr>
        <p:spPr>
          <a:xfrm>
            <a:off x="1418775" y="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2" name="Google Shape;1082;p32"/>
          <p:cNvGrpSpPr/>
          <p:nvPr/>
        </p:nvGrpSpPr>
        <p:grpSpPr>
          <a:xfrm>
            <a:off x="7629544" y="123847"/>
            <a:ext cx="1222740" cy="2203150"/>
            <a:chOff x="-2050539" y="1195241"/>
            <a:chExt cx="1087557" cy="2238519"/>
          </a:xfrm>
        </p:grpSpPr>
        <p:sp>
          <p:nvSpPr>
            <p:cNvPr id="1083" name="Google Shape;1083;p32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h="79613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fill="none" h="79613" w="38679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-2050539" y="1195241"/>
              <a:ext cx="1087557" cy="202474"/>
            </a:xfrm>
            <a:custGeom>
              <a:rect b="b" l="l" r="r" t="t"/>
              <a:pathLst>
                <a:path extrusionOk="0" h="7201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-1296958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-118226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-107263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9" name="Google Shape;1089;p32"/>
            <p:cNvGrpSpPr/>
            <p:nvPr/>
          </p:nvGrpSpPr>
          <p:grpSpPr>
            <a:xfrm>
              <a:off x="-1837553" y="1587475"/>
              <a:ext cx="691023" cy="562245"/>
              <a:chOff x="-3597915" y="995403"/>
              <a:chExt cx="1552860" cy="1263472"/>
            </a:xfrm>
          </p:grpSpPr>
          <p:sp>
            <p:nvSpPr>
              <p:cNvPr id="1090" name="Google Shape;1090;p32"/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rect b="b" l="l" r="r" t="t"/>
                <a:pathLst>
                  <a:path extrusionOk="0" h="26104" w="43937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rect b="b" l="l" r="r" t="t"/>
                <a:pathLst>
                  <a:path extrusionOk="0" h="9646" w="28811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rect b="b" l="l" r="r" t="t"/>
                <a:pathLst>
                  <a:path extrusionOk="0" h="9646" w="28811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2"/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rect b="b" l="l" r="r" t="t"/>
                <a:pathLst>
                  <a:path extrusionOk="0" h="4409" w="16215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2"/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rect b="b" l="l" r="r" t="t"/>
                <a:pathLst>
                  <a:path extrusionOk="0" h="3782" w="6666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2"/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rect b="b" l="l" r="r" t="t"/>
                <a:pathLst>
                  <a:path extrusionOk="0" h="6530" w="11631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2"/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rect b="b" l="l" r="r" t="t"/>
                <a:pathLst>
                  <a:path extrusionOk="0" h="4885" w="12447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2"/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rect b="b" l="l" r="r" t="t"/>
                <a:pathLst>
                  <a:path extrusionOk="0" h="1130" w="5374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2"/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rect b="b" l="l" r="r" t="t"/>
                <a:pathLst>
                  <a:path extrusionOk="0" h="6313" w="13563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2"/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rect b="b" l="l" r="r" t="t"/>
                <a:pathLst>
                  <a:path extrusionOk="0" h="1144" w="8244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2"/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rect b="b" l="l" r="r" t="t"/>
                <a:pathLst>
                  <a:path extrusionOk="0" h="8407" w="4095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2"/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rect b="b" l="l" r="r" t="t"/>
                <a:pathLst>
                  <a:path extrusionOk="0" h="7564" w="4612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2"/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rect b="b" l="l" r="r" t="t"/>
                <a:pathLst>
                  <a:path extrusionOk="0" h="4300" w="4585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2"/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rect b="b" l="l" r="r" t="t"/>
                <a:pathLst>
                  <a:path extrusionOk="0" h="5034" w="11604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2"/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rect b="b" l="l" r="r" t="t"/>
                <a:pathLst>
                  <a:path extrusionOk="0" h="3728" w="3837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2"/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rect b="b" l="l" r="r" t="t"/>
                <a:pathLst>
                  <a:path extrusionOk="0" h="5210" w="3225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2"/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rect b="b" l="l" r="r" t="t"/>
                <a:pathLst>
                  <a:path extrusionOk="0" h="12501" w="5252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2"/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rect b="b" l="l" r="r" t="t"/>
                <a:pathLst>
                  <a:path extrusionOk="0" h="4408" w="3782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2"/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rect b="b" l="l" r="r" t="t"/>
                <a:pathLst>
                  <a:path extrusionOk="0" h="5293" w="14243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2"/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rect b="b" l="l" r="r" t="t"/>
                <a:pathLst>
                  <a:path extrusionOk="0" h="4163" w="8448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2"/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rect b="b" l="l" r="r" t="t"/>
                <a:pathLst>
                  <a:path extrusionOk="0" h="4640" w="3973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2"/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rect b="b" l="l" r="r" t="t"/>
                <a:pathLst>
                  <a:path extrusionOk="0" h="3973" w="4966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2"/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rect b="b" l="l" r="r" t="t"/>
                <a:pathLst>
                  <a:path extrusionOk="0" h="1130" w="5769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2"/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rect b="b" l="l" r="r" t="t"/>
                <a:pathLst>
                  <a:path extrusionOk="0" h="2898" w="5578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2"/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rect b="b" l="l" r="r" t="t"/>
                <a:pathLst>
                  <a:path extrusionOk="0" h="3865" w="1143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2"/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rect b="b" l="l" r="r" t="t"/>
                <a:pathLst>
                  <a:path extrusionOk="0" h="3865" w="1144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2"/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rect b="b" l="l" r="r" t="t"/>
                <a:pathLst>
                  <a:path extrusionOk="0" h="3865" w="113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2"/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rect b="b" l="l" r="r" t="t"/>
                <a:pathLst>
                  <a:path extrusionOk="0" h="3865" w="113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2"/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rect b="b" l="l" r="r" t="t"/>
                <a:pathLst>
                  <a:path extrusionOk="0" h="3865" w="1144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9" name="Google Shape;1119;p32"/>
            <p:cNvSpPr/>
            <p:nvPr/>
          </p:nvSpPr>
          <p:spPr>
            <a:xfrm>
              <a:off x="-1893024" y="2339485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-1893024" y="2490701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-1893024" y="264233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-1893024" y="2793977"/>
              <a:ext cx="772528" cy="47940"/>
            </a:xfrm>
            <a:custGeom>
              <a:rect b="b" l="l" r="r" t="t"/>
              <a:pathLst>
                <a:path extrusionOk="0" h="1705" w="27475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-1893024" y="2945643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-1893024" y="309685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5" name="Google Shape;1125;p32"/>
          <p:cNvSpPr txBox="1"/>
          <p:nvPr/>
        </p:nvSpPr>
        <p:spPr>
          <a:xfrm>
            <a:off x="577989" y="4060125"/>
            <a:ext cx="29469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26" name="Google Shape;1126;p32"/>
          <p:cNvGrpSpPr/>
          <p:nvPr/>
        </p:nvGrpSpPr>
        <p:grpSpPr>
          <a:xfrm>
            <a:off x="196117" y="709290"/>
            <a:ext cx="5652510" cy="1304980"/>
            <a:chOff x="5811400" y="1341625"/>
            <a:chExt cx="5376175" cy="1362050"/>
          </a:xfrm>
        </p:grpSpPr>
        <p:sp>
          <p:nvSpPr>
            <p:cNvPr id="1127" name="Google Shape;1127;p32"/>
            <p:cNvSpPr txBox="1"/>
            <p:nvPr/>
          </p:nvSpPr>
          <p:spPr>
            <a:xfrm>
              <a:off x="6291875" y="1636875"/>
              <a:ext cx="48957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Modélisation du système avec des automates temporisés.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Adaptation des fonctions et des structures de données en Python.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32"/>
            <p:cNvSpPr txBox="1"/>
            <p:nvPr/>
          </p:nvSpPr>
          <p:spPr>
            <a:xfrm>
              <a:off x="5902350" y="1341625"/>
              <a:ext cx="3550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Simulateur basé sur le modèle Uppaal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29" name="Google Shape;1129;p32"/>
            <p:cNvSpPr txBox="1"/>
            <p:nvPr/>
          </p:nvSpPr>
          <p:spPr>
            <a:xfrm>
              <a:off x="5811400" y="1517825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30" name="Google Shape;1130;p32"/>
          <p:cNvGrpSpPr/>
          <p:nvPr/>
        </p:nvGrpSpPr>
        <p:grpSpPr>
          <a:xfrm>
            <a:off x="196266" y="3408247"/>
            <a:ext cx="5038956" cy="1490599"/>
            <a:chOff x="4960725" y="3608025"/>
            <a:chExt cx="4680000" cy="1404900"/>
          </a:xfrm>
        </p:grpSpPr>
        <p:sp>
          <p:nvSpPr>
            <p:cNvPr id="1131" name="Google Shape;1131;p32"/>
            <p:cNvSpPr txBox="1"/>
            <p:nvPr/>
          </p:nvSpPr>
          <p:spPr>
            <a:xfrm>
              <a:off x="5652625" y="4060125"/>
              <a:ext cx="3707400" cy="95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MinFN:  coût minimal de F vers N.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MinFB: 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coût minimal de F vers B.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MinFM:  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coût minimal de F vers M.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RemoteSecrCost: 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coût minimal de F vers F.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LocalVarCost: 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coût minimal de M vers M.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2" name="Google Shape;1132;p32"/>
            <p:cNvSpPr txBox="1"/>
            <p:nvPr/>
          </p:nvSpPr>
          <p:spPr>
            <a:xfrm>
              <a:off x="4960725" y="3735825"/>
              <a:ext cx="468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Calculation de la </a:t>
              </a: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faisabilité</a:t>
              </a: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et </a:t>
              </a: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coût des transitions</a:t>
              </a: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: 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3" name="Google Shape;1133;p32"/>
            <p:cNvSpPr txBox="1"/>
            <p:nvPr/>
          </p:nvSpPr>
          <p:spPr>
            <a:xfrm>
              <a:off x="5173138" y="3608025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24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134" name="Google Shape;1134;p32"/>
          <p:cNvSpPr txBox="1"/>
          <p:nvPr>
            <p:ph idx="12" type="sldNum"/>
          </p:nvPr>
        </p:nvSpPr>
        <p:spPr>
          <a:xfrm>
            <a:off x="8553303" y="4704247"/>
            <a:ext cx="5907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5" name="Google Shape;1135;p32"/>
          <p:cNvSpPr/>
          <p:nvPr/>
        </p:nvSpPr>
        <p:spPr>
          <a:xfrm>
            <a:off x="745074" y="2102525"/>
            <a:ext cx="4748100" cy="1305000"/>
          </a:xfrm>
          <a:prstGeom prst="roundRect">
            <a:avLst>
              <a:gd fmla="val 8324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6" name="Google Shape;1136;p32"/>
          <p:cNvGrpSpPr/>
          <p:nvPr/>
        </p:nvGrpSpPr>
        <p:grpSpPr>
          <a:xfrm>
            <a:off x="847669" y="2058274"/>
            <a:ext cx="4830587" cy="1196453"/>
            <a:chOff x="5412998" y="3698500"/>
            <a:chExt cx="4077477" cy="1178888"/>
          </a:xfrm>
        </p:grpSpPr>
        <p:sp>
          <p:nvSpPr>
            <p:cNvPr id="1137" name="Google Shape;1137;p32"/>
            <p:cNvSpPr txBox="1"/>
            <p:nvPr/>
          </p:nvSpPr>
          <p:spPr>
            <a:xfrm>
              <a:off x="5939675" y="4043688"/>
              <a:ext cx="3550800" cy="8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Role: rôles de chaque nœud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Input: interactions entre les nœuds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Node: les nœuds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System: l’entièreté du système.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8" name="Google Shape;1138;p32"/>
            <p:cNvSpPr txBox="1"/>
            <p:nvPr/>
          </p:nvSpPr>
          <p:spPr>
            <a:xfrm>
              <a:off x="5482902" y="3711888"/>
              <a:ext cx="219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Classes définies : 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9" name="Google Shape;1139;p32"/>
            <p:cNvSpPr txBox="1"/>
            <p:nvPr/>
          </p:nvSpPr>
          <p:spPr>
            <a:xfrm>
              <a:off x="5412998" y="3698500"/>
              <a:ext cx="5487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4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140" name="Google Shape;1140;p32"/>
          <p:cNvSpPr txBox="1"/>
          <p:nvPr/>
        </p:nvSpPr>
        <p:spPr>
          <a:xfrm>
            <a:off x="1418775" y="123850"/>
            <a:ext cx="962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Modèle de simulation et d’estimation de coût de cyber-attaques</a:t>
            </a:r>
            <a:endParaRPr/>
          </a:p>
        </p:txBody>
      </p:sp>
      <p:sp>
        <p:nvSpPr>
          <p:cNvPr id="1141" name="Google Shape;1141;p32"/>
          <p:cNvSpPr/>
          <p:nvPr/>
        </p:nvSpPr>
        <p:spPr>
          <a:xfrm>
            <a:off x="5678575" y="2573825"/>
            <a:ext cx="3173700" cy="1658400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computeAvailableTransitions calcule les transitions réalisables dans l'état actuel.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Chargement du système à partir d'un fichier JSON décrivant les nœuds, interactions et secrets.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Implémentation de l’Algorithme de Q-Learning 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47" name="Google Shape;1147;p33"/>
          <p:cNvGraphicFramePr/>
          <p:nvPr/>
        </p:nvGraphicFramePr>
        <p:xfrm>
          <a:off x="457200" y="693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{5173FA9B-FE6A-4DB9-8955-41D1A4A6BDEE}</a:tableStyleId>
              </a:tblPr>
              <a:tblGrid>
                <a:gridCol w="828250"/>
                <a:gridCol w="7622225"/>
              </a:tblGrid>
              <a:tr h="32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Initialisation de l'algorithme de Q-Learning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Définition des dimensions de la Q-Table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Création de la Q-Table et initialisation à zéro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Q-Table de dimension 4^n × 5n, initialement à 0.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Paramètres de l'algorithme : α et γ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Choix de la politique d'exploration et Détermination du nombre d'itérations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8" name="Google Shape;1148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3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Implémentation de l’Algorithme de Q-Learning 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34"/>
          <p:cNvSpPr txBox="1"/>
          <p:nvPr>
            <p:ph idx="12" type="sldNum"/>
          </p:nvPr>
        </p:nvSpPr>
        <p:spPr>
          <a:xfrm>
            <a:off x="8687334" y="4815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5" name="Google Shape;11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00" y="1607850"/>
            <a:ext cx="45299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225" y="1501663"/>
            <a:ext cx="5097075" cy="22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p34"/>
          <p:cNvSpPr txBox="1"/>
          <p:nvPr/>
        </p:nvSpPr>
        <p:spPr>
          <a:xfrm>
            <a:off x="1063950" y="3642200"/>
            <a:ext cx="32898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Initialisation de la Q-Table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58" name="Google Shape;1158;p34"/>
          <p:cNvSpPr txBox="1"/>
          <p:nvPr/>
        </p:nvSpPr>
        <p:spPr>
          <a:xfrm>
            <a:off x="5054375" y="3642200"/>
            <a:ext cx="357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Exemple de Q-Table après l’entraînement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35"/>
          <p:cNvSpPr/>
          <p:nvPr/>
        </p:nvSpPr>
        <p:spPr>
          <a:xfrm>
            <a:off x="457200" y="2493575"/>
            <a:ext cx="1676400" cy="8382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5"/>
          <p:cNvSpPr/>
          <p:nvPr/>
        </p:nvSpPr>
        <p:spPr>
          <a:xfrm>
            <a:off x="3368513" y="3893763"/>
            <a:ext cx="838200" cy="838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35"/>
          <p:cNvSpPr/>
          <p:nvPr/>
        </p:nvSpPr>
        <p:spPr>
          <a:xfrm>
            <a:off x="3368513" y="1139863"/>
            <a:ext cx="838200" cy="83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3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Apprentissage et Résultats</a:t>
            </a:r>
            <a:endParaRPr/>
          </a:p>
        </p:txBody>
      </p:sp>
      <p:grpSp>
        <p:nvGrpSpPr>
          <p:cNvPr id="1167" name="Google Shape;1167;p35"/>
          <p:cNvGrpSpPr/>
          <p:nvPr/>
        </p:nvGrpSpPr>
        <p:grpSpPr>
          <a:xfrm rot="10800000">
            <a:off x="3604778" y="4130225"/>
            <a:ext cx="365674" cy="365298"/>
            <a:chOff x="2418003" y="2287650"/>
            <a:chExt cx="365674" cy="365298"/>
          </a:xfrm>
        </p:grpSpPr>
        <p:sp>
          <p:nvSpPr>
            <p:cNvPr id="1168" name="Google Shape;1168;p35"/>
            <p:cNvSpPr/>
            <p:nvPr/>
          </p:nvSpPr>
          <p:spPr>
            <a:xfrm>
              <a:off x="2479080" y="2287650"/>
              <a:ext cx="245504" cy="279770"/>
            </a:xfrm>
            <a:custGeom>
              <a:rect b="b" l="l" r="r" t="t"/>
              <a:pathLst>
                <a:path extrusionOk="0" h="8181" w="7179">
                  <a:moveTo>
                    <a:pt x="3572" y="1"/>
                  </a:moveTo>
                  <a:cubicBezTo>
                    <a:pt x="3477" y="1"/>
                    <a:pt x="3382" y="36"/>
                    <a:pt x="3310" y="108"/>
                  </a:cubicBezTo>
                  <a:lnTo>
                    <a:pt x="167" y="3870"/>
                  </a:lnTo>
                  <a:cubicBezTo>
                    <a:pt x="0" y="4061"/>
                    <a:pt x="143" y="4370"/>
                    <a:pt x="405" y="4370"/>
                  </a:cubicBezTo>
                  <a:lnTo>
                    <a:pt x="1977" y="4370"/>
                  </a:lnTo>
                  <a:lnTo>
                    <a:pt x="1977" y="7871"/>
                  </a:lnTo>
                  <a:cubicBezTo>
                    <a:pt x="1977" y="8038"/>
                    <a:pt x="2120" y="8181"/>
                    <a:pt x="2286" y="8181"/>
                  </a:cubicBezTo>
                  <a:lnTo>
                    <a:pt x="4835" y="8181"/>
                  </a:lnTo>
                  <a:cubicBezTo>
                    <a:pt x="5001" y="8181"/>
                    <a:pt x="5168" y="8038"/>
                    <a:pt x="5144" y="7871"/>
                  </a:cubicBezTo>
                  <a:lnTo>
                    <a:pt x="5144" y="4370"/>
                  </a:lnTo>
                  <a:lnTo>
                    <a:pt x="6716" y="4370"/>
                  </a:lnTo>
                  <a:cubicBezTo>
                    <a:pt x="6733" y="4373"/>
                    <a:pt x="6751" y="4375"/>
                    <a:pt x="6767" y="4375"/>
                  </a:cubicBezTo>
                  <a:cubicBezTo>
                    <a:pt x="7024" y="4375"/>
                    <a:pt x="7179" y="4049"/>
                    <a:pt x="6978" y="3870"/>
                  </a:cubicBezTo>
                  <a:lnTo>
                    <a:pt x="3834" y="108"/>
                  </a:lnTo>
                  <a:cubicBezTo>
                    <a:pt x="3763" y="36"/>
                    <a:pt x="3668" y="1"/>
                    <a:pt x="3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2418003" y="2503060"/>
              <a:ext cx="365674" cy="149888"/>
            </a:xfrm>
            <a:custGeom>
              <a:rect b="b" l="l" r="r" t="t"/>
              <a:pathLst>
                <a:path extrusionOk="0" h="4383" w="10693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3454"/>
                  </a:lnTo>
                  <a:cubicBezTo>
                    <a:pt x="0" y="3954"/>
                    <a:pt x="429" y="4382"/>
                    <a:pt x="953" y="4382"/>
                  </a:cubicBezTo>
                  <a:lnTo>
                    <a:pt x="9740" y="4382"/>
                  </a:lnTo>
                  <a:cubicBezTo>
                    <a:pt x="10264" y="4382"/>
                    <a:pt x="10693" y="3954"/>
                    <a:pt x="10693" y="3454"/>
                  </a:cubicBezTo>
                  <a:lnTo>
                    <a:pt x="10693" y="310"/>
                  </a:lnTo>
                  <a:cubicBezTo>
                    <a:pt x="10693" y="143"/>
                    <a:pt x="10550" y="0"/>
                    <a:pt x="10383" y="0"/>
                  </a:cubicBezTo>
                  <a:lnTo>
                    <a:pt x="9121" y="0"/>
                  </a:lnTo>
                  <a:cubicBezTo>
                    <a:pt x="8954" y="0"/>
                    <a:pt x="8811" y="143"/>
                    <a:pt x="8811" y="310"/>
                  </a:cubicBezTo>
                  <a:lnTo>
                    <a:pt x="8811" y="2501"/>
                  </a:lnTo>
                  <a:lnTo>
                    <a:pt x="1881" y="2501"/>
                  </a:lnTo>
                  <a:lnTo>
                    <a:pt x="1881" y="310"/>
                  </a:lnTo>
                  <a:cubicBezTo>
                    <a:pt x="1905" y="143"/>
                    <a:pt x="1739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35"/>
          <p:cNvGrpSpPr/>
          <p:nvPr/>
        </p:nvGrpSpPr>
        <p:grpSpPr>
          <a:xfrm>
            <a:off x="3608423" y="1379769"/>
            <a:ext cx="358390" cy="358390"/>
            <a:chOff x="3209573" y="3461582"/>
            <a:chExt cx="358390" cy="358390"/>
          </a:xfrm>
        </p:grpSpPr>
        <p:sp>
          <p:nvSpPr>
            <p:cNvPr id="1171" name="Google Shape;1171;p35"/>
            <p:cNvSpPr/>
            <p:nvPr/>
          </p:nvSpPr>
          <p:spPr>
            <a:xfrm>
              <a:off x="3269247" y="3461582"/>
              <a:ext cx="239041" cy="274914"/>
            </a:xfrm>
            <a:custGeom>
              <a:rect b="b" l="l" r="r" t="t"/>
              <a:pathLst>
                <a:path extrusionOk="0" h="8039" w="6990">
                  <a:moveTo>
                    <a:pt x="2257" y="1"/>
                  </a:moveTo>
                  <a:cubicBezTo>
                    <a:pt x="2090" y="1"/>
                    <a:pt x="1947" y="144"/>
                    <a:pt x="1947" y="311"/>
                  </a:cubicBezTo>
                  <a:lnTo>
                    <a:pt x="1947" y="3740"/>
                  </a:lnTo>
                  <a:lnTo>
                    <a:pt x="423" y="3740"/>
                  </a:lnTo>
                  <a:cubicBezTo>
                    <a:pt x="413" y="3739"/>
                    <a:pt x="404" y="3739"/>
                    <a:pt x="394" y="3739"/>
                  </a:cubicBezTo>
                  <a:cubicBezTo>
                    <a:pt x="128" y="3739"/>
                    <a:pt x="1" y="4056"/>
                    <a:pt x="185" y="4240"/>
                  </a:cubicBezTo>
                  <a:lnTo>
                    <a:pt x="3281" y="7931"/>
                  </a:lnTo>
                  <a:cubicBezTo>
                    <a:pt x="3340" y="8003"/>
                    <a:pt x="3424" y="8038"/>
                    <a:pt x="3510" y="8038"/>
                  </a:cubicBezTo>
                  <a:cubicBezTo>
                    <a:pt x="3596" y="8038"/>
                    <a:pt x="3685" y="8003"/>
                    <a:pt x="3757" y="7931"/>
                  </a:cubicBezTo>
                  <a:lnTo>
                    <a:pt x="6829" y="4240"/>
                  </a:lnTo>
                  <a:cubicBezTo>
                    <a:pt x="6990" y="4056"/>
                    <a:pt x="6862" y="3739"/>
                    <a:pt x="6617" y="3739"/>
                  </a:cubicBezTo>
                  <a:cubicBezTo>
                    <a:pt x="6609" y="3739"/>
                    <a:pt x="6600" y="3739"/>
                    <a:pt x="6591" y="3740"/>
                  </a:cubicBezTo>
                  <a:lnTo>
                    <a:pt x="5043" y="3740"/>
                  </a:lnTo>
                  <a:lnTo>
                    <a:pt x="5043" y="311"/>
                  </a:lnTo>
                  <a:cubicBezTo>
                    <a:pt x="5043" y="144"/>
                    <a:pt x="4924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3209573" y="3673333"/>
              <a:ext cx="358390" cy="146639"/>
            </a:xfrm>
            <a:custGeom>
              <a:rect b="b" l="l" r="r" t="t"/>
              <a:pathLst>
                <a:path extrusionOk="0" h="4288" w="10480">
                  <a:moveTo>
                    <a:pt x="310" y="1"/>
                  </a:moveTo>
                  <a:cubicBezTo>
                    <a:pt x="144" y="1"/>
                    <a:pt x="1" y="120"/>
                    <a:pt x="1" y="286"/>
                  </a:cubicBezTo>
                  <a:lnTo>
                    <a:pt x="1" y="3358"/>
                  </a:lnTo>
                  <a:cubicBezTo>
                    <a:pt x="1" y="3882"/>
                    <a:pt x="429" y="4287"/>
                    <a:pt x="930" y="4287"/>
                  </a:cubicBezTo>
                  <a:lnTo>
                    <a:pt x="9574" y="4287"/>
                  </a:lnTo>
                  <a:cubicBezTo>
                    <a:pt x="10074" y="4287"/>
                    <a:pt x="10479" y="3882"/>
                    <a:pt x="10479" y="3358"/>
                  </a:cubicBezTo>
                  <a:lnTo>
                    <a:pt x="10479" y="310"/>
                  </a:lnTo>
                  <a:cubicBezTo>
                    <a:pt x="10479" y="144"/>
                    <a:pt x="10360" y="1"/>
                    <a:pt x="10193" y="1"/>
                  </a:cubicBezTo>
                  <a:lnTo>
                    <a:pt x="8931" y="1"/>
                  </a:lnTo>
                  <a:cubicBezTo>
                    <a:pt x="8765" y="1"/>
                    <a:pt x="8645" y="120"/>
                    <a:pt x="8645" y="286"/>
                  </a:cubicBezTo>
                  <a:lnTo>
                    <a:pt x="8645" y="2454"/>
                  </a:lnTo>
                  <a:lnTo>
                    <a:pt x="1834" y="2454"/>
                  </a:lnTo>
                  <a:lnTo>
                    <a:pt x="1834" y="286"/>
                  </a:lnTo>
                  <a:cubicBezTo>
                    <a:pt x="1834" y="120"/>
                    <a:pt x="1692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3" name="Google Shape;1173;p35"/>
          <p:cNvSpPr txBox="1"/>
          <p:nvPr/>
        </p:nvSpPr>
        <p:spPr>
          <a:xfrm>
            <a:off x="266700" y="2601575"/>
            <a:ext cx="20574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Pour tester notre implémentation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4" name="Google Shape;1174;p35"/>
          <p:cNvSpPr txBox="1"/>
          <p:nvPr/>
        </p:nvSpPr>
        <p:spPr>
          <a:xfrm>
            <a:off x="4327675" y="1139875"/>
            <a:ext cx="44973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Utilisation du système déjà décrit et du graphe de visibilité correspondant.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Paramètres de l’algorithme de Q-Learning: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75" name="Google Shape;1175;p35"/>
          <p:cNvGrpSpPr/>
          <p:nvPr/>
        </p:nvGrpSpPr>
        <p:grpSpPr>
          <a:xfrm>
            <a:off x="4462850" y="1978075"/>
            <a:ext cx="4223994" cy="1029900"/>
            <a:chOff x="3131275" y="2541275"/>
            <a:chExt cx="4223994" cy="1029900"/>
          </a:xfrm>
        </p:grpSpPr>
        <p:sp>
          <p:nvSpPr>
            <p:cNvPr id="1176" name="Google Shape;1176;p35"/>
            <p:cNvSpPr txBox="1"/>
            <p:nvPr/>
          </p:nvSpPr>
          <p:spPr>
            <a:xfrm>
              <a:off x="3256075" y="2541275"/>
              <a:ext cx="1892100" cy="62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Taux d’apprentissage α = 0.8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7" name="Google Shape;1177;p35"/>
            <p:cNvSpPr txBox="1"/>
            <p:nvPr/>
          </p:nvSpPr>
          <p:spPr>
            <a:xfrm>
              <a:off x="5213519" y="2541275"/>
              <a:ext cx="2141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Facteur d’actualisation : γ = 0.95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8" name="Google Shape;1178;p35"/>
            <p:cNvSpPr txBox="1"/>
            <p:nvPr/>
          </p:nvSpPr>
          <p:spPr>
            <a:xfrm>
              <a:off x="3131275" y="3089075"/>
              <a:ext cx="2141700" cy="48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Taux d’exploration :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τ = 0.2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9" name="Google Shape;1179;p35"/>
            <p:cNvSpPr txBox="1"/>
            <p:nvPr/>
          </p:nvSpPr>
          <p:spPr>
            <a:xfrm>
              <a:off x="5148169" y="3155125"/>
              <a:ext cx="2207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Nombre d’itérations : 10000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0" name="Google Shape;1180;p35"/>
          <p:cNvGrpSpPr/>
          <p:nvPr/>
        </p:nvGrpSpPr>
        <p:grpSpPr>
          <a:xfrm>
            <a:off x="4764613" y="1884188"/>
            <a:ext cx="3410100" cy="1133400"/>
            <a:chOff x="3286125" y="2433675"/>
            <a:chExt cx="3410100" cy="1133400"/>
          </a:xfrm>
        </p:grpSpPr>
        <p:cxnSp>
          <p:nvCxnSpPr>
            <p:cNvPr id="1181" name="Google Shape;1181;p35"/>
            <p:cNvCxnSpPr/>
            <p:nvPr/>
          </p:nvCxnSpPr>
          <p:spPr>
            <a:xfrm>
              <a:off x="3286125" y="3000375"/>
              <a:ext cx="341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2" name="Google Shape;1182;p35"/>
            <p:cNvCxnSpPr/>
            <p:nvPr/>
          </p:nvCxnSpPr>
          <p:spPr>
            <a:xfrm>
              <a:off x="4991175" y="2433675"/>
              <a:ext cx="0" cy="113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183" name="Google Shape;1183;p35"/>
          <p:cNvCxnSpPr>
            <a:stCxn id="1163" idx="3"/>
            <a:endCxn id="1165" idx="2"/>
          </p:cNvCxnSpPr>
          <p:nvPr/>
        </p:nvCxnSpPr>
        <p:spPr>
          <a:xfrm flipH="1" rot="10800000">
            <a:off x="2133600" y="1559075"/>
            <a:ext cx="1234800" cy="1353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4" name="Google Shape;1184;p35"/>
          <p:cNvCxnSpPr>
            <a:stCxn id="1163" idx="3"/>
            <a:endCxn id="1164" idx="2"/>
          </p:cNvCxnSpPr>
          <p:nvPr/>
        </p:nvCxnSpPr>
        <p:spPr>
          <a:xfrm>
            <a:off x="2133600" y="2912675"/>
            <a:ext cx="1234800" cy="14001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85" name="Google Shape;1185;p35"/>
          <p:cNvGrpSpPr/>
          <p:nvPr/>
        </p:nvGrpSpPr>
        <p:grpSpPr>
          <a:xfrm>
            <a:off x="695825" y="1139863"/>
            <a:ext cx="1199150" cy="1301625"/>
            <a:chOff x="1183750" y="1120025"/>
            <a:chExt cx="1199150" cy="1301625"/>
          </a:xfrm>
        </p:grpSpPr>
        <p:sp>
          <p:nvSpPr>
            <p:cNvPr id="1186" name="Google Shape;1186;p35"/>
            <p:cNvSpPr/>
            <p:nvPr/>
          </p:nvSpPr>
          <p:spPr>
            <a:xfrm>
              <a:off x="1803325" y="1134425"/>
              <a:ext cx="36200" cy="296200"/>
            </a:xfrm>
            <a:custGeom>
              <a:rect b="b" l="l" r="r" t="t"/>
              <a:pathLst>
                <a:path extrusionOk="0" h="11848" w="1448">
                  <a:moveTo>
                    <a:pt x="730" y="0"/>
                  </a:moveTo>
                  <a:lnTo>
                    <a:pt x="577" y="13"/>
                  </a:lnTo>
                  <a:lnTo>
                    <a:pt x="436" y="52"/>
                  </a:lnTo>
                  <a:lnTo>
                    <a:pt x="320" y="116"/>
                  </a:lnTo>
                  <a:lnTo>
                    <a:pt x="205" y="205"/>
                  </a:lnTo>
                  <a:lnTo>
                    <a:pt x="115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0" y="11118"/>
                  </a:lnTo>
                  <a:lnTo>
                    <a:pt x="13" y="11271"/>
                  </a:lnTo>
                  <a:lnTo>
                    <a:pt x="51" y="11399"/>
                  </a:lnTo>
                  <a:lnTo>
                    <a:pt x="115" y="11527"/>
                  </a:lnTo>
                  <a:lnTo>
                    <a:pt x="205" y="11630"/>
                  </a:lnTo>
                  <a:lnTo>
                    <a:pt x="320" y="11720"/>
                  </a:lnTo>
                  <a:lnTo>
                    <a:pt x="436" y="11796"/>
                  </a:lnTo>
                  <a:lnTo>
                    <a:pt x="577" y="11835"/>
                  </a:lnTo>
                  <a:lnTo>
                    <a:pt x="730" y="11848"/>
                  </a:lnTo>
                  <a:lnTo>
                    <a:pt x="871" y="11835"/>
                  </a:lnTo>
                  <a:lnTo>
                    <a:pt x="1012" y="11796"/>
                  </a:lnTo>
                  <a:lnTo>
                    <a:pt x="1127" y="11720"/>
                  </a:lnTo>
                  <a:lnTo>
                    <a:pt x="1243" y="11630"/>
                  </a:lnTo>
                  <a:lnTo>
                    <a:pt x="1332" y="11527"/>
                  </a:lnTo>
                  <a:lnTo>
                    <a:pt x="1396" y="11399"/>
                  </a:lnTo>
                  <a:lnTo>
                    <a:pt x="1435" y="11271"/>
                  </a:lnTo>
                  <a:lnTo>
                    <a:pt x="1447" y="11118"/>
                  </a:lnTo>
                  <a:lnTo>
                    <a:pt x="1447" y="718"/>
                  </a:lnTo>
                  <a:lnTo>
                    <a:pt x="1435" y="577"/>
                  </a:lnTo>
                  <a:lnTo>
                    <a:pt x="1396" y="436"/>
                  </a:lnTo>
                  <a:lnTo>
                    <a:pt x="1332" y="321"/>
                  </a:lnTo>
                  <a:lnTo>
                    <a:pt x="1243" y="205"/>
                  </a:lnTo>
                  <a:lnTo>
                    <a:pt x="1127" y="116"/>
                  </a:lnTo>
                  <a:lnTo>
                    <a:pt x="1012" y="52"/>
                  </a:lnTo>
                  <a:lnTo>
                    <a:pt x="871" y="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2014325" y="1218325"/>
              <a:ext cx="222875" cy="296525"/>
            </a:xfrm>
            <a:custGeom>
              <a:rect b="b" l="l" r="r" t="t"/>
              <a:pathLst>
                <a:path extrusionOk="0" h="11861" w="8915">
                  <a:moveTo>
                    <a:pt x="4535" y="0"/>
                  </a:moveTo>
                  <a:lnTo>
                    <a:pt x="4381" y="13"/>
                  </a:lnTo>
                  <a:lnTo>
                    <a:pt x="4253" y="51"/>
                  </a:lnTo>
                  <a:lnTo>
                    <a:pt x="4125" y="128"/>
                  </a:lnTo>
                  <a:lnTo>
                    <a:pt x="4022" y="218"/>
                  </a:lnTo>
                  <a:lnTo>
                    <a:pt x="3933" y="320"/>
                  </a:lnTo>
                  <a:lnTo>
                    <a:pt x="3869" y="448"/>
                  </a:lnTo>
                  <a:lnTo>
                    <a:pt x="3817" y="576"/>
                  </a:lnTo>
                  <a:lnTo>
                    <a:pt x="3805" y="730"/>
                  </a:lnTo>
                  <a:lnTo>
                    <a:pt x="3805" y="6647"/>
                  </a:lnTo>
                  <a:lnTo>
                    <a:pt x="193" y="10643"/>
                  </a:lnTo>
                  <a:lnTo>
                    <a:pt x="103" y="10759"/>
                  </a:lnTo>
                  <a:lnTo>
                    <a:pt x="39" y="10887"/>
                  </a:lnTo>
                  <a:lnTo>
                    <a:pt x="1" y="11028"/>
                  </a:lnTo>
                  <a:lnTo>
                    <a:pt x="1" y="11169"/>
                  </a:lnTo>
                  <a:lnTo>
                    <a:pt x="13" y="11309"/>
                  </a:lnTo>
                  <a:lnTo>
                    <a:pt x="65" y="11438"/>
                  </a:lnTo>
                  <a:lnTo>
                    <a:pt x="141" y="11566"/>
                  </a:lnTo>
                  <a:lnTo>
                    <a:pt x="244" y="11668"/>
                  </a:lnTo>
                  <a:lnTo>
                    <a:pt x="346" y="11758"/>
                  </a:lnTo>
                  <a:lnTo>
                    <a:pt x="474" y="11809"/>
                  </a:lnTo>
                  <a:lnTo>
                    <a:pt x="590" y="11847"/>
                  </a:lnTo>
                  <a:lnTo>
                    <a:pt x="731" y="11860"/>
                  </a:lnTo>
                  <a:lnTo>
                    <a:pt x="872" y="11847"/>
                  </a:lnTo>
                  <a:lnTo>
                    <a:pt x="948" y="11822"/>
                  </a:lnTo>
                  <a:lnTo>
                    <a:pt x="1012" y="11796"/>
                  </a:lnTo>
                  <a:lnTo>
                    <a:pt x="1089" y="11771"/>
                  </a:lnTo>
                  <a:lnTo>
                    <a:pt x="1153" y="11719"/>
                  </a:lnTo>
                  <a:lnTo>
                    <a:pt x="1205" y="11681"/>
                  </a:lnTo>
                  <a:lnTo>
                    <a:pt x="1269" y="11617"/>
                  </a:lnTo>
                  <a:lnTo>
                    <a:pt x="5072" y="7416"/>
                  </a:lnTo>
                  <a:lnTo>
                    <a:pt x="5149" y="7301"/>
                  </a:lnTo>
                  <a:lnTo>
                    <a:pt x="5213" y="7185"/>
                  </a:lnTo>
                  <a:lnTo>
                    <a:pt x="5252" y="7057"/>
                  </a:lnTo>
                  <a:lnTo>
                    <a:pt x="5265" y="6929"/>
                  </a:lnTo>
                  <a:lnTo>
                    <a:pt x="5265" y="1460"/>
                  </a:lnTo>
                  <a:lnTo>
                    <a:pt x="8185" y="1460"/>
                  </a:lnTo>
                  <a:lnTo>
                    <a:pt x="8338" y="1447"/>
                  </a:lnTo>
                  <a:lnTo>
                    <a:pt x="8479" y="1396"/>
                  </a:lnTo>
                  <a:lnTo>
                    <a:pt x="8595" y="1332"/>
                  </a:lnTo>
                  <a:lnTo>
                    <a:pt x="8710" y="1242"/>
                  </a:lnTo>
                  <a:lnTo>
                    <a:pt x="8800" y="1140"/>
                  </a:lnTo>
                  <a:lnTo>
                    <a:pt x="8864" y="1012"/>
                  </a:lnTo>
                  <a:lnTo>
                    <a:pt x="8902" y="871"/>
                  </a:lnTo>
                  <a:lnTo>
                    <a:pt x="8915" y="730"/>
                  </a:lnTo>
                  <a:lnTo>
                    <a:pt x="8902" y="576"/>
                  </a:lnTo>
                  <a:lnTo>
                    <a:pt x="8864" y="448"/>
                  </a:lnTo>
                  <a:lnTo>
                    <a:pt x="8800" y="320"/>
                  </a:lnTo>
                  <a:lnTo>
                    <a:pt x="8710" y="218"/>
                  </a:lnTo>
                  <a:lnTo>
                    <a:pt x="8595" y="128"/>
                  </a:lnTo>
                  <a:lnTo>
                    <a:pt x="8479" y="51"/>
                  </a:lnTo>
                  <a:lnTo>
                    <a:pt x="8338" y="13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2109425" y="1690925"/>
              <a:ext cx="259075" cy="36200"/>
            </a:xfrm>
            <a:custGeom>
              <a:rect b="b" l="l" r="r" t="t"/>
              <a:pathLst>
                <a:path extrusionOk="0" h="1448" w="10363">
                  <a:moveTo>
                    <a:pt x="731" y="1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3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9632" y="1448"/>
                  </a:lnTo>
                  <a:lnTo>
                    <a:pt x="9786" y="1435"/>
                  </a:lnTo>
                  <a:lnTo>
                    <a:pt x="9914" y="1397"/>
                  </a:lnTo>
                  <a:lnTo>
                    <a:pt x="10042" y="1333"/>
                  </a:lnTo>
                  <a:lnTo>
                    <a:pt x="10157" y="1243"/>
                  </a:lnTo>
                  <a:lnTo>
                    <a:pt x="10234" y="1128"/>
                  </a:lnTo>
                  <a:lnTo>
                    <a:pt x="10311" y="1012"/>
                  </a:lnTo>
                  <a:lnTo>
                    <a:pt x="10349" y="871"/>
                  </a:lnTo>
                  <a:lnTo>
                    <a:pt x="10362" y="731"/>
                  </a:lnTo>
                  <a:lnTo>
                    <a:pt x="10349" y="577"/>
                  </a:lnTo>
                  <a:lnTo>
                    <a:pt x="10311" y="436"/>
                  </a:lnTo>
                  <a:lnTo>
                    <a:pt x="10234" y="321"/>
                  </a:lnTo>
                  <a:lnTo>
                    <a:pt x="10157" y="205"/>
                  </a:lnTo>
                  <a:lnTo>
                    <a:pt x="10042" y="116"/>
                  </a:lnTo>
                  <a:lnTo>
                    <a:pt x="9914" y="52"/>
                  </a:lnTo>
                  <a:lnTo>
                    <a:pt x="9786" y="13"/>
                  </a:lnTo>
                  <a:lnTo>
                    <a:pt x="9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2035775" y="1900975"/>
              <a:ext cx="285650" cy="191175"/>
            </a:xfrm>
            <a:custGeom>
              <a:rect b="b" l="l" r="r" t="t"/>
              <a:pathLst>
                <a:path extrusionOk="0" h="7647" w="11426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4" y="577"/>
                  </a:lnTo>
                  <a:lnTo>
                    <a:pt x="1" y="718"/>
                  </a:lnTo>
                  <a:lnTo>
                    <a:pt x="14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7647" y="1448"/>
                  </a:lnTo>
                  <a:lnTo>
                    <a:pt x="10016" y="7199"/>
                  </a:lnTo>
                  <a:lnTo>
                    <a:pt x="10068" y="7301"/>
                  </a:lnTo>
                  <a:lnTo>
                    <a:pt x="10132" y="7391"/>
                  </a:lnTo>
                  <a:lnTo>
                    <a:pt x="10209" y="7467"/>
                  </a:lnTo>
                  <a:lnTo>
                    <a:pt x="10285" y="7532"/>
                  </a:lnTo>
                  <a:lnTo>
                    <a:pt x="10388" y="7583"/>
                  </a:lnTo>
                  <a:lnTo>
                    <a:pt x="10478" y="7621"/>
                  </a:lnTo>
                  <a:lnTo>
                    <a:pt x="10580" y="7634"/>
                  </a:lnTo>
                  <a:lnTo>
                    <a:pt x="10695" y="7647"/>
                  </a:lnTo>
                  <a:lnTo>
                    <a:pt x="10836" y="7634"/>
                  </a:lnTo>
                  <a:lnTo>
                    <a:pt x="10964" y="7596"/>
                  </a:lnTo>
                  <a:lnTo>
                    <a:pt x="11105" y="7519"/>
                  </a:lnTo>
                  <a:lnTo>
                    <a:pt x="11208" y="7429"/>
                  </a:lnTo>
                  <a:lnTo>
                    <a:pt x="11297" y="7327"/>
                  </a:lnTo>
                  <a:lnTo>
                    <a:pt x="11361" y="7199"/>
                  </a:lnTo>
                  <a:lnTo>
                    <a:pt x="11400" y="7070"/>
                  </a:lnTo>
                  <a:lnTo>
                    <a:pt x="11425" y="6930"/>
                  </a:lnTo>
                  <a:lnTo>
                    <a:pt x="11412" y="6776"/>
                  </a:lnTo>
                  <a:lnTo>
                    <a:pt x="11361" y="6635"/>
                  </a:lnTo>
                  <a:lnTo>
                    <a:pt x="8800" y="449"/>
                  </a:lnTo>
                  <a:lnTo>
                    <a:pt x="8748" y="346"/>
                  </a:lnTo>
                  <a:lnTo>
                    <a:pt x="8684" y="257"/>
                  </a:lnTo>
                  <a:lnTo>
                    <a:pt x="8620" y="180"/>
                  </a:lnTo>
                  <a:lnTo>
                    <a:pt x="8531" y="116"/>
                  </a:lnTo>
                  <a:lnTo>
                    <a:pt x="8441" y="65"/>
                  </a:lnTo>
                  <a:lnTo>
                    <a:pt x="8339" y="26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1997350" y="1939075"/>
              <a:ext cx="148600" cy="292375"/>
            </a:xfrm>
            <a:custGeom>
              <a:rect b="b" l="l" r="r" t="t"/>
              <a:pathLst>
                <a:path extrusionOk="0" h="11695" w="5944">
                  <a:moveTo>
                    <a:pt x="731" y="1"/>
                  </a:moveTo>
                  <a:lnTo>
                    <a:pt x="590" y="13"/>
                  </a:lnTo>
                  <a:lnTo>
                    <a:pt x="449" y="65"/>
                  </a:lnTo>
                  <a:lnTo>
                    <a:pt x="334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90"/>
                  </a:lnTo>
                  <a:lnTo>
                    <a:pt x="1" y="731"/>
                  </a:lnTo>
                  <a:lnTo>
                    <a:pt x="1" y="5393"/>
                  </a:lnTo>
                  <a:lnTo>
                    <a:pt x="26" y="5546"/>
                  </a:lnTo>
                  <a:lnTo>
                    <a:pt x="65" y="5675"/>
                  </a:lnTo>
                  <a:lnTo>
                    <a:pt x="129" y="5803"/>
                  </a:lnTo>
                  <a:lnTo>
                    <a:pt x="218" y="5905"/>
                  </a:lnTo>
                  <a:lnTo>
                    <a:pt x="334" y="5995"/>
                  </a:lnTo>
                  <a:lnTo>
                    <a:pt x="449" y="6072"/>
                  </a:lnTo>
                  <a:lnTo>
                    <a:pt x="590" y="6110"/>
                  </a:lnTo>
                  <a:lnTo>
                    <a:pt x="731" y="6123"/>
                  </a:lnTo>
                  <a:lnTo>
                    <a:pt x="4484" y="6123"/>
                  </a:lnTo>
                  <a:lnTo>
                    <a:pt x="4484" y="10964"/>
                  </a:lnTo>
                  <a:lnTo>
                    <a:pt x="4496" y="11105"/>
                  </a:lnTo>
                  <a:lnTo>
                    <a:pt x="4548" y="11246"/>
                  </a:lnTo>
                  <a:lnTo>
                    <a:pt x="4612" y="11361"/>
                  </a:lnTo>
                  <a:lnTo>
                    <a:pt x="4701" y="11477"/>
                  </a:lnTo>
                  <a:lnTo>
                    <a:pt x="4804" y="11566"/>
                  </a:lnTo>
                  <a:lnTo>
                    <a:pt x="4932" y="11630"/>
                  </a:lnTo>
                  <a:lnTo>
                    <a:pt x="5060" y="11669"/>
                  </a:lnTo>
                  <a:lnTo>
                    <a:pt x="5214" y="11694"/>
                  </a:lnTo>
                  <a:lnTo>
                    <a:pt x="5354" y="11669"/>
                  </a:lnTo>
                  <a:lnTo>
                    <a:pt x="5495" y="11630"/>
                  </a:lnTo>
                  <a:lnTo>
                    <a:pt x="5623" y="11566"/>
                  </a:lnTo>
                  <a:lnTo>
                    <a:pt x="5726" y="11477"/>
                  </a:lnTo>
                  <a:lnTo>
                    <a:pt x="5816" y="11361"/>
                  </a:lnTo>
                  <a:lnTo>
                    <a:pt x="5880" y="11246"/>
                  </a:lnTo>
                  <a:lnTo>
                    <a:pt x="5931" y="11105"/>
                  </a:lnTo>
                  <a:lnTo>
                    <a:pt x="5944" y="10964"/>
                  </a:lnTo>
                  <a:lnTo>
                    <a:pt x="5944" y="5393"/>
                  </a:lnTo>
                  <a:lnTo>
                    <a:pt x="5931" y="5252"/>
                  </a:lnTo>
                  <a:lnTo>
                    <a:pt x="5880" y="5111"/>
                  </a:lnTo>
                  <a:lnTo>
                    <a:pt x="5816" y="4983"/>
                  </a:lnTo>
                  <a:lnTo>
                    <a:pt x="5726" y="4880"/>
                  </a:lnTo>
                  <a:lnTo>
                    <a:pt x="5623" y="4791"/>
                  </a:lnTo>
                  <a:lnTo>
                    <a:pt x="5495" y="4727"/>
                  </a:lnTo>
                  <a:lnTo>
                    <a:pt x="5354" y="4676"/>
                  </a:lnTo>
                  <a:lnTo>
                    <a:pt x="5214" y="4663"/>
                  </a:lnTo>
                  <a:lnTo>
                    <a:pt x="1461" y="4663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410" y="449"/>
                  </a:lnTo>
                  <a:lnTo>
                    <a:pt x="1333" y="321"/>
                  </a:lnTo>
                  <a:lnTo>
                    <a:pt x="1256" y="218"/>
                  </a:lnTo>
                  <a:lnTo>
                    <a:pt x="1141" y="129"/>
                  </a:lnTo>
                  <a:lnTo>
                    <a:pt x="1013" y="65"/>
                  </a:lnTo>
                  <a:lnTo>
                    <a:pt x="884" y="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1749200" y="2006650"/>
              <a:ext cx="152125" cy="400575"/>
            </a:xfrm>
            <a:custGeom>
              <a:rect b="b" l="l" r="r" t="t"/>
              <a:pathLst>
                <a:path extrusionOk="0" h="16023" w="6085">
                  <a:moveTo>
                    <a:pt x="2895" y="0"/>
                  </a:moveTo>
                  <a:lnTo>
                    <a:pt x="2742" y="13"/>
                  </a:lnTo>
                  <a:lnTo>
                    <a:pt x="2601" y="51"/>
                  </a:lnTo>
                  <a:lnTo>
                    <a:pt x="2485" y="128"/>
                  </a:lnTo>
                  <a:lnTo>
                    <a:pt x="2370" y="218"/>
                  </a:lnTo>
                  <a:lnTo>
                    <a:pt x="2280" y="320"/>
                  </a:lnTo>
                  <a:lnTo>
                    <a:pt x="2216" y="448"/>
                  </a:lnTo>
                  <a:lnTo>
                    <a:pt x="2178" y="576"/>
                  </a:lnTo>
                  <a:lnTo>
                    <a:pt x="2165" y="730"/>
                  </a:lnTo>
                  <a:lnTo>
                    <a:pt x="2165" y="4163"/>
                  </a:lnTo>
                  <a:lnTo>
                    <a:pt x="2178" y="4304"/>
                  </a:lnTo>
                  <a:lnTo>
                    <a:pt x="2216" y="4444"/>
                  </a:lnTo>
                  <a:lnTo>
                    <a:pt x="2280" y="4573"/>
                  </a:lnTo>
                  <a:lnTo>
                    <a:pt x="2370" y="4675"/>
                  </a:lnTo>
                  <a:lnTo>
                    <a:pt x="2485" y="4765"/>
                  </a:lnTo>
                  <a:lnTo>
                    <a:pt x="2601" y="4829"/>
                  </a:lnTo>
                  <a:lnTo>
                    <a:pt x="2742" y="4880"/>
                  </a:lnTo>
                  <a:lnTo>
                    <a:pt x="2895" y="4893"/>
                  </a:lnTo>
                  <a:lnTo>
                    <a:pt x="4624" y="4893"/>
                  </a:lnTo>
                  <a:lnTo>
                    <a:pt x="4624" y="10157"/>
                  </a:lnTo>
                  <a:lnTo>
                    <a:pt x="731" y="10157"/>
                  </a:lnTo>
                  <a:lnTo>
                    <a:pt x="590" y="10170"/>
                  </a:lnTo>
                  <a:lnTo>
                    <a:pt x="449" y="10208"/>
                  </a:lnTo>
                  <a:lnTo>
                    <a:pt x="321" y="10285"/>
                  </a:lnTo>
                  <a:lnTo>
                    <a:pt x="218" y="10362"/>
                  </a:lnTo>
                  <a:lnTo>
                    <a:pt x="129" y="10477"/>
                  </a:lnTo>
                  <a:lnTo>
                    <a:pt x="65" y="10605"/>
                  </a:lnTo>
                  <a:lnTo>
                    <a:pt x="26" y="10733"/>
                  </a:lnTo>
                  <a:lnTo>
                    <a:pt x="1" y="10887"/>
                  </a:lnTo>
                  <a:lnTo>
                    <a:pt x="1" y="15293"/>
                  </a:lnTo>
                  <a:lnTo>
                    <a:pt x="26" y="15434"/>
                  </a:lnTo>
                  <a:lnTo>
                    <a:pt x="65" y="15574"/>
                  </a:lnTo>
                  <a:lnTo>
                    <a:pt x="129" y="15703"/>
                  </a:lnTo>
                  <a:lnTo>
                    <a:pt x="218" y="15805"/>
                  </a:lnTo>
                  <a:lnTo>
                    <a:pt x="321" y="15895"/>
                  </a:lnTo>
                  <a:lnTo>
                    <a:pt x="449" y="15959"/>
                  </a:lnTo>
                  <a:lnTo>
                    <a:pt x="590" y="16010"/>
                  </a:lnTo>
                  <a:lnTo>
                    <a:pt x="731" y="16023"/>
                  </a:lnTo>
                  <a:lnTo>
                    <a:pt x="884" y="16010"/>
                  </a:lnTo>
                  <a:lnTo>
                    <a:pt x="1012" y="15959"/>
                  </a:lnTo>
                  <a:lnTo>
                    <a:pt x="1141" y="15895"/>
                  </a:lnTo>
                  <a:lnTo>
                    <a:pt x="1243" y="15805"/>
                  </a:lnTo>
                  <a:lnTo>
                    <a:pt x="1333" y="15703"/>
                  </a:lnTo>
                  <a:lnTo>
                    <a:pt x="1410" y="15574"/>
                  </a:lnTo>
                  <a:lnTo>
                    <a:pt x="1448" y="15434"/>
                  </a:lnTo>
                  <a:lnTo>
                    <a:pt x="1461" y="15293"/>
                  </a:lnTo>
                  <a:lnTo>
                    <a:pt x="1461" y="11617"/>
                  </a:lnTo>
                  <a:lnTo>
                    <a:pt x="5354" y="11617"/>
                  </a:lnTo>
                  <a:lnTo>
                    <a:pt x="5495" y="11591"/>
                  </a:lnTo>
                  <a:lnTo>
                    <a:pt x="5636" y="11553"/>
                  </a:lnTo>
                  <a:lnTo>
                    <a:pt x="5764" y="11489"/>
                  </a:lnTo>
                  <a:lnTo>
                    <a:pt x="5867" y="11399"/>
                  </a:lnTo>
                  <a:lnTo>
                    <a:pt x="5956" y="11284"/>
                  </a:lnTo>
                  <a:lnTo>
                    <a:pt x="6020" y="11169"/>
                  </a:lnTo>
                  <a:lnTo>
                    <a:pt x="6072" y="11028"/>
                  </a:lnTo>
                  <a:lnTo>
                    <a:pt x="6084" y="10887"/>
                  </a:lnTo>
                  <a:lnTo>
                    <a:pt x="6084" y="4163"/>
                  </a:lnTo>
                  <a:lnTo>
                    <a:pt x="6072" y="4009"/>
                  </a:lnTo>
                  <a:lnTo>
                    <a:pt x="6020" y="3881"/>
                  </a:lnTo>
                  <a:lnTo>
                    <a:pt x="5956" y="3753"/>
                  </a:lnTo>
                  <a:lnTo>
                    <a:pt x="5867" y="3650"/>
                  </a:lnTo>
                  <a:lnTo>
                    <a:pt x="5764" y="3561"/>
                  </a:lnTo>
                  <a:lnTo>
                    <a:pt x="5636" y="3497"/>
                  </a:lnTo>
                  <a:lnTo>
                    <a:pt x="5495" y="3445"/>
                  </a:lnTo>
                  <a:lnTo>
                    <a:pt x="5354" y="3433"/>
                  </a:lnTo>
                  <a:lnTo>
                    <a:pt x="3612" y="3433"/>
                  </a:lnTo>
                  <a:lnTo>
                    <a:pt x="3612" y="730"/>
                  </a:lnTo>
                  <a:lnTo>
                    <a:pt x="3600" y="576"/>
                  </a:lnTo>
                  <a:lnTo>
                    <a:pt x="3561" y="448"/>
                  </a:lnTo>
                  <a:lnTo>
                    <a:pt x="3497" y="320"/>
                  </a:lnTo>
                  <a:lnTo>
                    <a:pt x="3408" y="218"/>
                  </a:lnTo>
                  <a:lnTo>
                    <a:pt x="3292" y="128"/>
                  </a:lnTo>
                  <a:lnTo>
                    <a:pt x="3177" y="51"/>
                  </a:lnTo>
                  <a:lnTo>
                    <a:pt x="3036" y="13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1496900" y="1950925"/>
              <a:ext cx="160125" cy="256825"/>
            </a:xfrm>
            <a:custGeom>
              <a:rect b="b" l="l" r="r" t="t"/>
              <a:pathLst>
                <a:path extrusionOk="0" h="10273" w="6405">
                  <a:moveTo>
                    <a:pt x="5597" y="1"/>
                  </a:moveTo>
                  <a:lnTo>
                    <a:pt x="5469" y="26"/>
                  </a:lnTo>
                  <a:lnTo>
                    <a:pt x="5328" y="77"/>
                  </a:lnTo>
                  <a:lnTo>
                    <a:pt x="5213" y="154"/>
                  </a:lnTo>
                  <a:lnTo>
                    <a:pt x="5110" y="269"/>
                  </a:lnTo>
                  <a:lnTo>
                    <a:pt x="167" y="6353"/>
                  </a:lnTo>
                  <a:lnTo>
                    <a:pt x="90" y="6456"/>
                  </a:lnTo>
                  <a:lnTo>
                    <a:pt x="39" y="6584"/>
                  </a:lnTo>
                  <a:lnTo>
                    <a:pt x="13" y="6699"/>
                  </a:lnTo>
                  <a:lnTo>
                    <a:pt x="0" y="6827"/>
                  </a:lnTo>
                  <a:lnTo>
                    <a:pt x="26" y="6955"/>
                  </a:lnTo>
                  <a:lnTo>
                    <a:pt x="51" y="7083"/>
                  </a:lnTo>
                  <a:lnTo>
                    <a:pt x="115" y="7199"/>
                  </a:lnTo>
                  <a:lnTo>
                    <a:pt x="192" y="7301"/>
                  </a:lnTo>
                  <a:lnTo>
                    <a:pt x="2664" y="10029"/>
                  </a:lnTo>
                  <a:lnTo>
                    <a:pt x="2715" y="10080"/>
                  </a:lnTo>
                  <a:lnTo>
                    <a:pt x="2779" y="10132"/>
                  </a:lnTo>
                  <a:lnTo>
                    <a:pt x="2843" y="10170"/>
                  </a:lnTo>
                  <a:lnTo>
                    <a:pt x="2920" y="10208"/>
                  </a:lnTo>
                  <a:lnTo>
                    <a:pt x="2984" y="10234"/>
                  </a:lnTo>
                  <a:lnTo>
                    <a:pt x="3061" y="10260"/>
                  </a:lnTo>
                  <a:lnTo>
                    <a:pt x="3202" y="10272"/>
                  </a:lnTo>
                  <a:lnTo>
                    <a:pt x="3330" y="10260"/>
                  </a:lnTo>
                  <a:lnTo>
                    <a:pt x="3458" y="10221"/>
                  </a:lnTo>
                  <a:lnTo>
                    <a:pt x="3586" y="10170"/>
                  </a:lnTo>
                  <a:lnTo>
                    <a:pt x="3689" y="10080"/>
                  </a:lnTo>
                  <a:lnTo>
                    <a:pt x="3791" y="9978"/>
                  </a:lnTo>
                  <a:lnTo>
                    <a:pt x="3868" y="9850"/>
                  </a:lnTo>
                  <a:lnTo>
                    <a:pt x="3906" y="9722"/>
                  </a:lnTo>
                  <a:lnTo>
                    <a:pt x="3932" y="9581"/>
                  </a:lnTo>
                  <a:lnTo>
                    <a:pt x="3932" y="9440"/>
                  </a:lnTo>
                  <a:lnTo>
                    <a:pt x="3894" y="9299"/>
                  </a:lnTo>
                  <a:lnTo>
                    <a:pt x="3830" y="9171"/>
                  </a:lnTo>
                  <a:lnTo>
                    <a:pt x="3740" y="9056"/>
                  </a:lnTo>
                  <a:lnTo>
                    <a:pt x="1691" y="6789"/>
                  </a:lnTo>
                  <a:lnTo>
                    <a:pt x="6238" y="1179"/>
                  </a:lnTo>
                  <a:lnTo>
                    <a:pt x="6327" y="1064"/>
                  </a:lnTo>
                  <a:lnTo>
                    <a:pt x="6378" y="923"/>
                  </a:lnTo>
                  <a:lnTo>
                    <a:pt x="6404" y="795"/>
                  </a:lnTo>
                  <a:lnTo>
                    <a:pt x="6404" y="654"/>
                  </a:lnTo>
                  <a:lnTo>
                    <a:pt x="6378" y="513"/>
                  </a:lnTo>
                  <a:lnTo>
                    <a:pt x="6314" y="385"/>
                  </a:lnTo>
                  <a:lnTo>
                    <a:pt x="6238" y="257"/>
                  </a:lnTo>
                  <a:lnTo>
                    <a:pt x="6135" y="154"/>
                  </a:lnTo>
                  <a:lnTo>
                    <a:pt x="6007" y="77"/>
                  </a:lnTo>
                  <a:lnTo>
                    <a:pt x="5879" y="26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1203275" y="1889125"/>
              <a:ext cx="391950" cy="276675"/>
            </a:xfrm>
            <a:custGeom>
              <a:rect b="b" l="l" r="r" t="t"/>
              <a:pathLst>
                <a:path extrusionOk="0" h="11067" w="15678">
                  <a:moveTo>
                    <a:pt x="14909" y="1"/>
                  </a:moveTo>
                  <a:lnTo>
                    <a:pt x="14768" y="26"/>
                  </a:lnTo>
                  <a:lnTo>
                    <a:pt x="14627" y="65"/>
                  </a:lnTo>
                  <a:lnTo>
                    <a:pt x="14512" y="141"/>
                  </a:lnTo>
                  <a:lnTo>
                    <a:pt x="14396" y="244"/>
                  </a:lnTo>
                  <a:lnTo>
                    <a:pt x="8594" y="6878"/>
                  </a:lnTo>
                  <a:lnTo>
                    <a:pt x="3561" y="6878"/>
                  </a:lnTo>
                  <a:lnTo>
                    <a:pt x="3420" y="6891"/>
                  </a:lnTo>
                  <a:lnTo>
                    <a:pt x="3292" y="6930"/>
                  </a:lnTo>
                  <a:lnTo>
                    <a:pt x="3164" y="6994"/>
                  </a:lnTo>
                  <a:lnTo>
                    <a:pt x="3061" y="7083"/>
                  </a:lnTo>
                  <a:lnTo>
                    <a:pt x="218" y="9811"/>
                  </a:lnTo>
                  <a:lnTo>
                    <a:pt x="128" y="9927"/>
                  </a:lnTo>
                  <a:lnTo>
                    <a:pt x="64" y="10042"/>
                  </a:lnTo>
                  <a:lnTo>
                    <a:pt x="13" y="10183"/>
                  </a:lnTo>
                  <a:lnTo>
                    <a:pt x="0" y="10324"/>
                  </a:lnTo>
                  <a:lnTo>
                    <a:pt x="13" y="10465"/>
                  </a:lnTo>
                  <a:lnTo>
                    <a:pt x="52" y="10593"/>
                  </a:lnTo>
                  <a:lnTo>
                    <a:pt x="116" y="10721"/>
                  </a:lnTo>
                  <a:lnTo>
                    <a:pt x="205" y="10836"/>
                  </a:lnTo>
                  <a:lnTo>
                    <a:pt x="256" y="10887"/>
                  </a:lnTo>
                  <a:lnTo>
                    <a:pt x="320" y="10939"/>
                  </a:lnTo>
                  <a:lnTo>
                    <a:pt x="449" y="11003"/>
                  </a:lnTo>
                  <a:lnTo>
                    <a:pt x="589" y="11054"/>
                  </a:lnTo>
                  <a:lnTo>
                    <a:pt x="730" y="11067"/>
                  </a:lnTo>
                  <a:lnTo>
                    <a:pt x="871" y="11054"/>
                  </a:lnTo>
                  <a:lnTo>
                    <a:pt x="999" y="11015"/>
                  </a:lnTo>
                  <a:lnTo>
                    <a:pt x="1127" y="10951"/>
                  </a:lnTo>
                  <a:lnTo>
                    <a:pt x="1230" y="10862"/>
                  </a:lnTo>
                  <a:lnTo>
                    <a:pt x="3855" y="8339"/>
                  </a:lnTo>
                  <a:lnTo>
                    <a:pt x="8915" y="8339"/>
                  </a:lnTo>
                  <a:lnTo>
                    <a:pt x="9004" y="8326"/>
                  </a:lnTo>
                  <a:lnTo>
                    <a:pt x="9068" y="8313"/>
                  </a:lnTo>
                  <a:lnTo>
                    <a:pt x="9145" y="8300"/>
                  </a:lnTo>
                  <a:lnTo>
                    <a:pt x="9222" y="8274"/>
                  </a:lnTo>
                  <a:lnTo>
                    <a:pt x="9286" y="8236"/>
                  </a:lnTo>
                  <a:lnTo>
                    <a:pt x="9350" y="8185"/>
                  </a:lnTo>
                  <a:lnTo>
                    <a:pt x="9414" y="8146"/>
                  </a:lnTo>
                  <a:lnTo>
                    <a:pt x="9465" y="8082"/>
                  </a:lnTo>
                  <a:lnTo>
                    <a:pt x="15498" y="1205"/>
                  </a:lnTo>
                  <a:lnTo>
                    <a:pt x="15587" y="1089"/>
                  </a:lnTo>
                  <a:lnTo>
                    <a:pt x="15639" y="948"/>
                  </a:lnTo>
                  <a:lnTo>
                    <a:pt x="15677" y="820"/>
                  </a:lnTo>
                  <a:lnTo>
                    <a:pt x="15677" y="679"/>
                  </a:lnTo>
                  <a:lnTo>
                    <a:pt x="15651" y="539"/>
                  </a:lnTo>
                  <a:lnTo>
                    <a:pt x="15600" y="410"/>
                  </a:lnTo>
                  <a:lnTo>
                    <a:pt x="15536" y="282"/>
                  </a:lnTo>
                  <a:lnTo>
                    <a:pt x="15434" y="180"/>
                  </a:lnTo>
                  <a:lnTo>
                    <a:pt x="15306" y="90"/>
                  </a:lnTo>
                  <a:lnTo>
                    <a:pt x="15178" y="39"/>
                  </a:lnTo>
                  <a:lnTo>
                    <a:pt x="150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1282050" y="1700525"/>
              <a:ext cx="251375" cy="36225"/>
            </a:xfrm>
            <a:custGeom>
              <a:rect b="b" l="l" r="r" t="t"/>
              <a:pathLst>
                <a:path extrusionOk="0" h="1449" w="10055">
                  <a:moveTo>
                    <a:pt x="730" y="1"/>
                  </a:moveTo>
                  <a:lnTo>
                    <a:pt x="576" y="14"/>
                  </a:lnTo>
                  <a:lnTo>
                    <a:pt x="448" y="52"/>
                  </a:lnTo>
                  <a:lnTo>
                    <a:pt x="320" y="116"/>
                  </a:lnTo>
                  <a:lnTo>
                    <a:pt x="218" y="206"/>
                  </a:lnTo>
                  <a:lnTo>
                    <a:pt x="128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51" y="1013"/>
                  </a:lnTo>
                  <a:lnTo>
                    <a:pt x="128" y="1128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76" y="1435"/>
                  </a:lnTo>
                  <a:lnTo>
                    <a:pt x="730" y="1448"/>
                  </a:lnTo>
                  <a:lnTo>
                    <a:pt x="9324" y="1448"/>
                  </a:lnTo>
                  <a:lnTo>
                    <a:pt x="9478" y="1435"/>
                  </a:lnTo>
                  <a:lnTo>
                    <a:pt x="9606" y="1397"/>
                  </a:lnTo>
                  <a:lnTo>
                    <a:pt x="9734" y="1333"/>
                  </a:lnTo>
                  <a:lnTo>
                    <a:pt x="9849" y="1243"/>
                  </a:lnTo>
                  <a:lnTo>
                    <a:pt x="9926" y="1128"/>
                  </a:lnTo>
                  <a:lnTo>
                    <a:pt x="10003" y="1013"/>
                  </a:lnTo>
                  <a:lnTo>
                    <a:pt x="10041" y="872"/>
                  </a:lnTo>
                  <a:lnTo>
                    <a:pt x="10054" y="718"/>
                  </a:lnTo>
                  <a:lnTo>
                    <a:pt x="10041" y="577"/>
                  </a:lnTo>
                  <a:lnTo>
                    <a:pt x="10003" y="436"/>
                  </a:lnTo>
                  <a:lnTo>
                    <a:pt x="9926" y="321"/>
                  </a:lnTo>
                  <a:lnTo>
                    <a:pt x="9849" y="206"/>
                  </a:lnTo>
                  <a:lnTo>
                    <a:pt x="9734" y="116"/>
                  </a:lnTo>
                  <a:lnTo>
                    <a:pt x="9606" y="52"/>
                  </a:lnTo>
                  <a:lnTo>
                    <a:pt x="9478" y="14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1263775" y="1375850"/>
              <a:ext cx="330800" cy="172925"/>
            </a:xfrm>
            <a:custGeom>
              <a:rect b="b" l="l" r="r" t="t"/>
              <a:pathLst>
                <a:path extrusionOk="0" h="6917" w="13232">
                  <a:moveTo>
                    <a:pt x="757" y="1"/>
                  </a:moveTo>
                  <a:lnTo>
                    <a:pt x="616" y="13"/>
                  </a:lnTo>
                  <a:lnTo>
                    <a:pt x="475" y="39"/>
                  </a:lnTo>
                  <a:lnTo>
                    <a:pt x="347" y="103"/>
                  </a:lnTo>
                  <a:lnTo>
                    <a:pt x="232" y="193"/>
                  </a:lnTo>
                  <a:lnTo>
                    <a:pt x="129" y="308"/>
                  </a:lnTo>
                  <a:lnTo>
                    <a:pt x="65" y="423"/>
                  </a:lnTo>
                  <a:lnTo>
                    <a:pt x="14" y="564"/>
                  </a:lnTo>
                  <a:lnTo>
                    <a:pt x="1" y="692"/>
                  </a:lnTo>
                  <a:lnTo>
                    <a:pt x="1" y="833"/>
                  </a:lnTo>
                  <a:lnTo>
                    <a:pt x="39" y="974"/>
                  </a:lnTo>
                  <a:lnTo>
                    <a:pt x="103" y="1102"/>
                  </a:lnTo>
                  <a:lnTo>
                    <a:pt x="193" y="1217"/>
                  </a:lnTo>
                  <a:lnTo>
                    <a:pt x="5227" y="6686"/>
                  </a:lnTo>
                  <a:lnTo>
                    <a:pt x="5278" y="6737"/>
                  </a:lnTo>
                  <a:lnTo>
                    <a:pt x="5342" y="6776"/>
                  </a:lnTo>
                  <a:lnTo>
                    <a:pt x="5406" y="6827"/>
                  </a:lnTo>
                  <a:lnTo>
                    <a:pt x="5470" y="6853"/>
                  </a:lnTo>
                  <a:lnTo>
                    <a:pt x="5534" y="6878"/>
                  </a:lnTo>
                  <a:lnTo>
                    <a:pt x="5611" y="6904"/>
                  </a:lnTo>
                  <a:lnTo>
                    <a:pt x="5688" y="6917"/>
                  </a:lnTo>
                  <a:lnTo>
                    <a:pt x="12514" y="6917"/>
                  </a:lnTo>
                  <a:lnTo>
                    <a:pt x="12655" y="6904"/>
                  </a:lnTo>
                  <a:lnTo>
                    <a:pt x="12796" y="6853"/>
                  </a:lnTo>
                  <a:lnTo>
                    <a:pt x="12911" y="6789"/>
                  </a:lnTo>
                  <a:lnTo>
                    <a:pt x="13027" y="6699"/>
                  </a:lnTo>
                  <a:lnTo>
                    <a:pt x="13116" y="6597"/>
                  </a:lnTo>
                  <a:lnTo>
                    <a:pt x="13180" y="6469"/>
                  </a:lnTo>
                  <a:lnTo>
                    <a:pt x="13219" y="6340"/>
                  </a:lnTo>
                  <a:lnTo>
                    <a:pt x="13231" y="6187"/>
                  </a:lnTo>
                  <a:lnTo>
                    <a:pt x="13219" y="6046"/>
                  </a:lnTo>
                  <a:lnTo>
                    <a:pt x="13180" y="5905"/>
                  </a:lnTo>
                  <a:lnTo>
                    <a:pt x="13116" y="5777"/>
                  </a:lnTo>
                  <a:lnTo>
                    <a:pt x="13027" y="5674"/>
                  </a:lnTo>
                  <a:lnTo>
                    <a:pt x="12911" y="5585"/>
                  </a:lnTo>
                  <a:lnTo>
                    <a:pt x="12796" y="5521"/>
                  </a:lnTo>
                  <a:lnTo>
                    <a:pt x="12655" y="5470"/>
                  </a:lnTo>
                  <a:lnTo>
                    <a:pt x="12514" y="5457"/>
                  </a:lnTo>
                  <a:lnTo>
                    <a:pt x="6072" y="5457"/>
                  </a:lnTo>
                  <a:lnTo>
                    <a:pt x="1256" y="231"/>
                  </a:lnTo>
                  <a:lnTo>
                    <a:pt x="1154" y="141"/>
                  </a:lnTo>
                  <a:lnTo>
                    <a:pt x="1026" y="65"/>
                  </a:lnTo>
                  <a:lnTo>
                    <a:pt x="898" y="1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1601275" y="1325900"/>
              <a:ext cx="36525" cy="179975"/>
            </a:xfrm>
            <a:custGeom>
              <a:rect b="b" l="l" r="r" t="t"/>
              <a:pathLst>
                <a:path extrusionOk="0" h="7199" w="1461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0" y="6468"/>
                  </a:lnTo>
                  <a:lnTo>
                    <a:pt x="13" y="6609"/>
                  </a:lnTo>
                  <a:lnTo>
                    <a:pt x="52" y="6750"/>
                  </a:lnTo>
                  <a:lnTo>
                    <a:pt x="129" y="6878"/>
                  </a:lnTo>
                  <a:lnTo>
                    <a:pt x="218" y="6981"/>
                  </a:lnTo>
                  <a:lnTo>
                    <a:pt x="321" y="7070"/>
                  </a:lnTo>
                  <a:lnTo>
                    <a:pt x="449" y="7135"/>
                  </a:lnTo>
                  <a:lnTo>
                    <a:pt x="577" y="7173"/>
                  </a:lnTo>
                  <a:lnTo>
                    <a:pt x="730" y="7199"/>
                  </a:lnTo>
                  <a:lnTo>
                    <a:pt x="871" y="7173"/>
                  </a:lnTo>
                  <a:lnTo>
                    <a:pt x="1012" y="7135"/>
                  </a:lnTo>
                  <a:lnTo>
                    <a:pt x="1140" y="7070"/>
                  </a:lnTo>
                  <a:lnTo>
                    <a:pt x="1243" y="6981"/>
                  </a:lnTo>
                  <a:lnTo>
                    <a:pt x="1332" y="6878"/>
                  </a:lnTo>
                  <a:lnTo>
                    <a:pt x="1396" y="6750"/>
                  </a:lnTo>
                  <a:lnTo>
                    <a:pt x="1448" y="6609"/>
                  </a:lnTo>
                  <a:lnTo>
                    <a:pt x="1461" y="6468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396" y="449"/>
                  </a:lnTo>
                  <a:lnTo>
                    <a:pt x="1332" y="321"/>
                  </a:lnTo>
                  <a:lnTo>
                    <a:pt x="1243" y="218"/>
                  </a:lnTo>
                  <a:lnTo>
                    <a:pt x="1140" y="129"/>
                  </a:lnTo>
                  <a:lnTo>
                    <a:pt x="1012" y="65"/>
                  </a:lnTo>
                  <a:lnTo>
                    <a:pt x="871" y="1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1494325" y="1391550"/>
              <a:ext cx="654200" cy="654175"/>
            </a:xfrm>
            <a:custGeom>
              <a:rect b="b" l="l" r="r" t="t"/>
              <a:pathLst>
                <a:path extrusionOk="0" h="26167" w="26168">
                  <a:moveTo>
                    <a:pt x="9952" y="0"/>
                  </a:moveTo>
                  <a:lnTo>
                    <a:pt x="9952" y="2933"/>
                  </a:lnTo>
                  <a:lnTo>
                    <a:pt x="9478" y="3087"/>
                  </a:lnTo>
                  <a:lnTo>
                    <a:pt x="9005" y="3266"/>
                  </a:lnTo>
                  <a:lnTo>
                    <a:pt x="8556" y="3458"/>
                  </a:lnTo>
                  <a:lnTo>
                    <a:pt x="8108" y="3676"/>
                  </a:lnTo>
                  <a:lnTo>
                    <a:pt x="6046" y="1614"/>
                  </a:lnTo>
                  <a:lnTo>
                    <a:pt x="1627" y="6045"/>
                  </a:lnTo>
                  <a:lnTo>
                    <a:pt x="3600" y="8031"/>
                  </a:lnTo>
                  <a:lnTo>
                    <a:pt x="3356" y="8492"/>
                  </a:lnTo>
                  <a:lnTo>
                    <a:pt x="3126" y="8966"/>
                  </a:lnTo>
                  <a:lnTo>
                    <a:pt x="2934" y="9452"/>
                  </a:lnTo>
                  <a:lnTo>
                    <a:pt x="2754" y="9952"/>
                  </a:lnTo>
                  <a:lnTo>
                    <a:pt x="1" y="9952"/>
                  </a:lnTo>
                  <a:lnTo>
                    <a:pt x="1" y="16215"/>
                  </a:lnTo>
                  <a:lnTo>
                    <a:pt x="2588" y="16215"/>
                  </a:lnTo>
                  <a:lnTo>
                    <a:pt x="2754" y="16766"/>
                  </a:lnTo>
                  <a:lnTo>
                    <a:pt x="2946" y="17291"/>
                  </a:lnTo>
                  <a:lnTo>
                    <a:pt x="3164" y="17816"/>
                  </a:lnTo>
                  <a:lnTo>
                    <a:pt x="3420" y="18328"/>
                  </a:lnTo>
                  <a:lnTo>
                    <a:pt x="1627" y="20121"/>
                  </a:lnTo>
                  <a:lnTo>
                    <a:pt x="6046" y="24553"/>
                  </a:lnTo>
                  <a:lnTo>
                    <a:pt x="7762" y="22837"/>
                  </a:lnTo>
                  <a:lnTo>
                    <a:pt x="8018" y="22977"/>
                  </a:lnTo>
                  <a:lnTo>
                    <a:pt x="8287" y="23106"/>
                  </a:lnTo>
                  <a:lnTo>
                    <a:pt x="8556" y="23234"/>
                  </a:lnTo>
                  <a:lnTo>
                    <a:pt x="8825" y="23362"/>
                  </a:lnTo>
                  <a:lnTo>
                    <a:pt x="9107" y="23477"/>
                  </a:lnTo>
                  <a:lnTo>
                    <a:pt x="9389" y="23579"/>
                  </a:lnTo>
                  <a:lnTo>
                    <a:pt x="9671" y="23669"/>
                  </a:lnTo>
                  <a:lnTo>
                    <a:pt x="9952" y="23772"/>
                  </a:lnTo>
                  <a:lnTo>
                    <a:pt x="9952" y="26167"/>
                  </a:lnTo>
                  <a:lnTo>
                    <a:pt x="16215" y="26167"/>
                  </a:lnTo>
                  <a:lnTo>
                    <a:pt x="16215" y="23772"/>
                  </a:lnTo>
                  <a:lnTo>
                    <a:pt x="16497" y="23669"/>
                  </a:lnTo>
                  <a:lnTo>
                    <a:pt x="16792" y="23579"/>
                  </a:lnTo>
                  <a:lnTo>
                    <a:pt x="17061" y="23477"/>
                  </a:lnTo>
                  <a:lnTo>
                    <a:pt x="17342" y="23362"/>
                  </a:lnTo>
                  <a:lnTo>
                    <a:pt x="17611" y="23234"/>
                  </a:lnTo>
                  <a:lnTo>
                    <a:pt x="17880" y="23106"/>
                  </a:lnTo>
                  <a:lnTo>
                    <a:pt x="18149" y="22977"/>
                  </a:lnTo>
                  <a:lnTo>
                    <a:pt x="18406" y="22837"/>
                  </a:lnTo>
                  <a:lnTo>
                    <a:pt x="20122" y="24553"/>
                  </a:lnTo>
                  <a:lnTo>
                    <a:pt x="24553" y="20121"/>
                  </a:lnTo>
                  <a:lnTo>
                    <a:pt x="22760" y="18328"/>
                  </a:lnTo>
                  <a:lnTo>
                    <a:pt x="23004" y="17816"/>
                  </a:lnTo>
                  <a:lnTo>
                    <a:pt x="23221" y="17291"/>
                  </a:lnTo>
                  <a:lnTo>
                    <a:pt x="23413" y="16766"/>
                  </a:lnTo>
                  <a:lnTo>
                    <a:pt x="23580" y="16215"/>
                  </a:lnTo>
                  <a:lnTo>
                    <a:pt x="26167" y="16215"/>
                  </a:lnTo>
                  <a:lnTo>
                    <a:pt x="26167" y="9952"/>
                  </a:lnTo>
                  <a:lnTo>
                    <a:pt x="23426" y="9952"/>
                  </a:lnTo>
                  <a:lnTo>
                    <a:pt x="23247" y="9452"/>
                  </a:lnTo>
                  <a:lnTo>
                    <a:pt x="23042" y="8966"/>
                  </a:lnTo>
                  <a:lnTo>
                    <a:pt x="22811" y="8492"/>
                  </a:lnTo>
                  <a:lnTo>
                    <a:pt x="22568" y="8031"/>
                  </a:lnTo>
                  <a:lnTo>
                    <a:pt x="24553" y="6045"/>
                  </a:lnTo>
                  <a:lnTo>
                    <a:pt x="20122" y="1614"/>
                  </a:lnTo>
                  <a:lnTo>
                    <a:pt x="18060" y="3676"/>
                  </a:lnTo>
                  <a:lnTo>
                    <a:pt x="17624" y="3458"/>
                  </a:lnTo>
                  <a:lnTo>
                    <a:pt x="17163" y="3266"/>
                  </a:lnTo>
                  <a:lnTo>
                    <a:pt x="16689" y="3087"/>
                  </a:lnTo>
                  <a:lnTo>
                    <a:pt x="16215" y="2933"/>
                  </a:lnTo>
                  <a:lnTo>
                    <a:pt x="16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1579175" y="1483125"/>
              <a:ext cx="484475" cy="484150"/>
            </a:xfrm>
            <a:custGeom>
              <a:rect b="b" l="l" r="r" t="t"/>
              <a:pathLst>
                <a:path extrusionOk="0" h="19366" w="19379">
                  <a:moveTo>
                    <a:pt x="9696" y="0"/>
                  </a:moveTo>
                  <a:lnTo>
                    <a:pt x="9197" y="13"/>
                  </a:lnTo>
                  <a:lnTo>
                    <a:pt x="8697" y="51"/>
                  </a:lnTo>
                  <a:lnTo>
                    <a:pt x="8211" y="115"/>
                  </a:lnTo>
                  <a:lnTo>
                    <a:pt x="7737" y="192"/>
                  </a:lnTo>
                  <a:lnTo>
                    <a:pt x="7276" y="308"/>
                  </a:lnTo>
                  <a:lnTo>
                    <a:pt x="6814" y="436"/>
                  </a:lnTo>
                  <a:lnTo>
                    <a:pt x="6366" y="589"/>
                  </a:lnTo>
                  <a:lnTo>
                    <a:pt x="5918" y="756"/>
                  </a:lnTo>
                  <a:lnTo>
                    <a:pt x="5495" y="948"/>
                  </a:lnTo>
                  <a:lnTo>
                    <a:pt x="5073" y="1166"/>
                  </a:lnTo>
                  <a:lnTo>
                    <a:pt x="4676" y="1396"/>
                  </a:lnTo>
                  <a:lnTo>
                    <a:pt x="4279" y="1652"/>
                  </a:lnTo>
                  <a:lnTo>
                    <a:pt x="3894" y="1921"/>
                  </a:lnTo>
                  <a:lnTo>
                    <a:pt x="3536" y="2216"/>
                  </a:lnTo>
                  <a:lnTo>
                    <a:pt x="3177" y="2511"/>
                  </a:lnTo>
                  <a:lnTo>
                    <a:pt x="2844" y="2831"/>
                  </a:lnTo>
                  <a:lnTo>
                    <a:pt x="2524" y="3177"/>
                  </a:lnTo>
                  <a:lnTo>
                    <a:pt x="2216" y="3522"/>
                  </a:lnTo>
                  <a:lnTo>
                    <a:pt x="1935" y="3894"/>
                  </a:lnTo>
                  <a:lnTo>
                    <a:pt x="1666" y="4265"/>
                  </a:lnTo>
                  <a:lnTo>
                    <a:pt x="1410" y="4662"/>
                  </a:lnTo>
                  <a:lnTo>
                    <a:pt x="1179" y="5072"/>
                  </a:lnTo>
                  <a:lnTo>
                    <a:pt x="961" y="5482"/>
                  </a:lnTo>
                  <a:lnTo>
                    <a:pt x="769" y="5917"/>
                  </a:lnTo>
                  <a:lnTo>
                    <a:pt x="590" y="6353"/>
                  </a:lnTo>
                  <a:lnTo>
                    <a:pt x="436" y="6801"/>
                  </a:lnTo>
                  <a:lnTo>
                    <a:pt x="308" y="7262"/>
                  </a:lnTo>
                  <a:lnTo>
                    <a:pt x="206" y="7736"/>
                  </a:lnTo>
                  <a:lnTo>
                    <a:pt x="116" y="8210"/>
                  </a:lnTo>
                  <a:lnTo>
                    <a:pt x="52" y="8697"/>
                  </a:lnTo>
                  <a:lnTo>
                    <a:pt x="14" y="9183"/>
                  </a:lnTo>
                  <a:lnTo>
                    <a:pt x="1" y="9683"/>
                  </a:lnTo>
                  <a:lnTo>
                    <a:pt x="14" y="10182"/>
                  </a:lnTo>
                  <a:lnTo>
                    <a:pt x="52" y="10669"/>
                  </a:lnTo>
                  <a:lnTo>
                    <a:pt x="116" y="11156"/>
                  </a:lnTo>
                  <a:lnTo>
                    <a:pt x="206" y="11630"/>
                  </a:lnTo>
                  <a:lnTo>
                    <a:pt x="308" y="12104"/>
                  </a:lnTo>
                  <a:lnTo>
                    <a:pt x="436" y="12565"/>
                  </a:lnTo>
                  <a:lnTo>
                    <a:pt x="590" y="13013"/>
                  </a:lnTo>
                  <a:lnTo>
                    <a:pt x="769" y="13448"/>
                  </a:lnTo>
                  <a:lnTo>
                    <a:pt x="961" y="13884"/>
                  </a:lnTo>
                  <a:lnTo>
                    <a:pt x="1179" y="14307"/>
                  </a:lnTo>
                  <a:lnTo>
                    <a:pt x="1410" y="14704"/>
                  </a:lnTo>
                  <a:lnTo>
                    <a:pt x="1666" y="15101"/>
                  </a:lnTo>
                  <a:lnTo>
                    <a:pt x="1935" y="15485"/>
                  </a:lnTo>
                  <a:lnTo>
                    <a:pt x="2216" y="15844"/>
                  </a:lnTo>
                  <a:lnTo>
                    <a:pt x="2524" y="16202"/>
                  </a:lnTo>
                  <a:lnTo>
                    <a:pt x="2844" y="16535"/>
                  </a:lnTo>
                  <a:lnTo>
                    <a:pt x="3177" y="16855"/>
                  </a:lnTo>
                  <a:lnTo>
                    <a:pt x="3536" y="17163"/>
                  </a:lnTo>
                  <a:lnTo>
                    <a:pt x="3894" y="17445"/>
                  </a:lnTo>
                  <a:lnTo>
                    <a:pt x="4279" y="17714"/>
                  </a:lnTo>
                  <a:lnTo>
                    <a:pt x="4676" y="17970"/>
                  </a:lnTo>
                  <a:lnTo>
                    <a:pt x="5073" y="18200"/>
                  </a:lnTo>
                  <a:lnTo>
                    <a:pt x="5495" y="18418"/>
                  </a:lnTo>
                  <a:lnTo>
                    <a:pt x="5918" y="18610"/>
                  </a:lnTo>
                  <a:lnTo>
                    <a:pt x="6366" y="18777"/>
                  </a:lnTo>
                  <a:lnTo>
                    <a:pt x="6814" y="18930"/>
                  </a:lnTo>
                  <a:lnTo>
                    <a:pt x="7276" y="19058"/>
                  </a:lnTo>
                  <a:lnTo>
                    <a:pt x="7737" y="19174"/>
                  </a:lnTo>
                  <a:lnTo>
                    <a:pt x="8211" y="19263"/>
                  </a:lnTo>
                  <a:lnTo>
                    <a:pt x="8697" y="19314"/>
                  </a:lnTo>
                  <a:lnTo>
                    <a:pt x="9197" y="19353"/>
                  </a:lnTo>
                  <a:lnTo>
                    <a:pt x="9696" y="19366"/>
                  </a:lnTo>
                  <a:lnTo>
                    <a:pt x="10196" y="19353"/>
                  </a:lnTo>
                  <a:lnTo>
                    <a:pt x="10682" y="19314"/>
                  </a:lnTo>
                  <a:lnTo>
                    <a:pt x="11169" y="19263"/>
                  </a:lnTo>
                  <a:lnTo>
                    <a:pt x="11643" y="19174"/>
                  </a:lnTo>
                  <a:lnTo>
                    <a:pt x="12117" y="19058"/>
                  </a:lnTo>
                  <a:lnTo>
                    <a:pt x="12565" y="18930"/>
                  </a:lnTo>
                  <a:lnTo>
                    <a:pt x="13026" y="18777"/>
                  </a:lnTo>
                  <a:lnTo>
                    <a:pt x="13462" y="18610"/>
                  </a:lnTo>
                  <a:lnTo>
                    <a:pt x="13884" y="18418"/>
                  </a:lnTo>
                  <a:lnTo>
                    <a:pt x="14307" y="18200"/>
                  </a:lnTo>
                  <a:lnTo>
                    <a:pt x="14717" y="17970"/>
                  </a:lnTo>
                  <a:lnTo>
                    <a:pt x="15101" y="17714"/>
                  </a:lnTo>
                  <a:lnTo>
                    <a:pt x="15485" y="17445"/>
                  </a:lnTo>
                  <a:lnTo>
                    <a:pt x="15857" y="17163"/>
                  </a:lnTo>
                  <a:lnTo>
                    <a:pt x="16203" y="16855"/>
                  </a:lnTo>
                  <a:lnTo>
                    <a:pt x="16536" y="16535"/>
                  </a:lnTo>
                  <a:lnTo>
                    <a:pt x="16856" y="16202"/>
                  </a:lnTo>
                  <a:lnTo>
                    <a:pt x="17163" y="15844"/>
                  </a:lnTo>
                  <a:lnTo>
                    <a:pt x="17458" y="15485"/>
                  </a:lnTo>
                  <a:lnTo>
                    <a:pt x="17727" y="15101"/>
                  </a:lnTo>
                  <a:lnTo>
                    <a:pt x="17970" y="14704"/>
                  </a:lnTo>
                  <a:lnTo>
                    <a:pt x="18201" y="14307"/>
                  </a:lnTo>
                  <a:lnTo>
                    <a:pt x="18418" y="13884"/>
                  </a:lnTo>
                  <a:lnTo>
                    <a:pt x="18611" y="13448"/>
                  </a:lnTo>
                  <a:lnTo>
                    <a:pt x="18790" y="13013"/>
                  </a:lnTo>
                  <a:lnTo>
                    <a:pt x="18944" y="12565"/>
                  </a:lnTo>
                  <a:lnTo>
                    <a:pt x="19072" y="12104"/>
                  </a:lnTo>
                  <a:lnTo>
                    <a:pt x="19174" y="11630"/>
                  </a:lnTo>
                  <a:lnTo>
                    <a:pt x="19264" y="11156"/>
                  </a:lnTo>
                  <a:lnTo>
                    <a:pt x="19328" y="10669"/>
                  </a:lnTo>
                  <a:lnTo>
                    <a:pt x="19366" y="10182"/>
                  </a:lnTo>
                  <a:lnTo>
                    <a:pt x="19379" y="9683"/>
                  </a:lnTo>
                  <a:lnTo>
                    <a:pt x="19366" y="9183"/>
                  </a:lnTo>
                  <a:lnTo>
                    <a:pt x="19328" y="8697"/>
                  </a:lnTo>
                  <a:lnTo>
                    <a:pt x="19264" y="8210"/>
                  </a:lnTo>
                  <a:lnTo>
                    <a:pt x="19174" y="7736"/>
                  </a:lnTo>
                  <a:lnTo>
                    <a:pt x="19072" y="7262"/>
                  </a:lnTo>
                  <a:lnTo>
                    <a:pt x="18944" y="6801"/>
                  </a:lnTo>
                  <a:lnTo>
                    <a:pt x="18790" y="6353"/>
                  </a:lnTo>
                  <a:lnTo>
                    <a:pt x="18611" y="5917"/>
                  </a:lnTo>
                  <a:lnTo>
                    <a:pt x="18418" y="5482"/>
                  </a:lnTo>
                  <a:lnTo>
                    <a:pt x="18201" y="5072"/>
                  </a:lnTo>
                  <a:lnTo>
                    <a:pt x="17970" y="4662"/>
                  </a:lnTo>
                  <a:lnTo>
                    <a:pt x="17727" y="4265"/>
                  </a:lnTo>
                  <a:lnTo>
                    <a:pt x="17458" y="3894"/>
                  </a:lnTo>
                  <a:lnTo>
                    <a:pt x="17163" y="3522"/>
                  </a:lnTo>
                  <a:lnTo>
                    <a:pt x="16856" y="3177"/>
                  </a:lnTo>
                  <a:lnTo>
                    <a:pt x="16536" y="2831"/>
                  </a:lnTo>
                  <a:lnTo>
                    <a:pt x="16203" y="2511"/>
                  </a:lnTo>
                  <a:lnTo>
                    <a:pt x="15857" y="2216"/>
                  </a:lnTo>
                  <a:lnTo>
                    <a:pt x="15485" y="1921"/>
                  </a:lnTo>
                  <a:lnTo>
                    <a:pt x="15101" y="1652"/>
                  </a:lnTo>
                  <a:lnTo>
                    <a:pt x="14717" y="1396"/>
                  </a:lnTo>
                  <a:lnTo>
                    <a:pt x="14307" y="1166"/>
                  </a:lnTo>
                  <a:lnTo>
                    <a:pt x="13884" y="948"/>
                  </a:lnTo>
                  <a:lnTo>
                    <a:pt x="13462" y="756"/>
                  </a:lnTo>
                  <a:lnTo>
                    <a:pt x="13026" y="589"/>
                  </a:lnTo>
                  <a:lnTo>
                    <a:pt x="12565" y="436"/>
                  </a:lnTo>
                  <a:lnTo>
                    <a:pt x="12117" y="308"/>
                  </a:lnTo>
                  <a:lnTo>
                    <a:pt x="11643" y="192"/>
                  </a:lnTo>
                  <a:lnTo>
                    <a:pt x="11169" y="115"/>
                  </a:lnTo>
                  <a:lnTo>
                    <a:pt x="10682" y="51"/>
                  </a:lnTo>
                  <a:lnTo>
                    <a:pt x="10196" y="13"/>
                  </a:lnTo>
                  <a:lnTo>
                    <a:pt x="9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1612150" y="1515775"/>
              <a:ext cx="418525" cy="418850"/>
            </a:xfrm>
            <a:custGeom>
              <a:rect b="b" l="l" r="r" t="t"/>
              <a:pathLst>
                <a:path extrusionOk="0" h="16754" w="16741">
                  <a:moveTo>
                    <a:pt x="8377" y="1"/>
                  </a:moveTo>
                  <a:lnTo>
                    <a:pt x="7942" y="13"/>
                  </a:lnTo>
                  <a:lnTo>
                    <a:pt x="7519" y="52"/>
                  </a:lnTo>
                  <a:lnTo>
                    <a:pt x="7096" y="103"/>
                  </a:lnTo>
                  <a:lnTo>
                    <a:pt x="6687" y="180"/>
                  </a:lnTo>
                  <a:lnTo>
                    <a:pt x="6277" y="270"/>
                  </a:lnTo>
                  <a:lnTo>
                    <a:pt x="5880" y="385"/>
                  </a:lnTo>
                  <a:lnTo>
                    <a:pt x="5495" y="513"/>
                  </a:lnTo>
                  <a:lnTo>
                    <a:pt x="5111" y="667"/>
                  </a:lnTo>
                  <a:lnTo>
                    <a:pt x="4740" y="833"/>
                  </a:lnTo>
                  <a:lnTo>
                    <a:pt x="4381" y="1012"/>
                  </a:lnTo>
                  <a:lnTo>
                    <a:pt x="4035" y="1217"/>
                  </a:lnTo>
                  <a:lnTo>
                    <a:pt x="3690" y="1435"/>
                  </a:lnTo>
                  <a:lnTo>
                    <a:pt x="3357" y="1666"/>
                  </a:lnTo>
                  <a:lnTo>
                    <a:pt x="3049" y="1922"/>
                  </a:lnTo>
                  <a:lnTo>
                    <a:pt x="2742" y="2178"/>
                  </a:lnTo>
                  <a:lnTo>
                    <a:pt x="2447" y="2460"/>
                  </a:lnTo>
                  <a:lnTo>
                    <a:pt x="2178" y="2754"/>
                  </a:lnTo>
                  <a:lnTo>
                    <a:pt x="1909" y="3049"/>
                  </a:lnTo>
                  <a:lnTo>
                    <a:pt x="1666" y="3369"/>
                  </a:lnTo>
                  <a:lnTo>
                    <a:pt x="1423" y="3702"/>
                  </a:lnTo>
                  <a:lnTo>
                    <a:pt x="1205" y="4035"/>
                  </a:lnTo>
                  <a:lnTo>
                    <a:pt x="1013" y="4381"/>
                  </a:lnTo>
                  <a:lnTo>
                    <a:pt x="821" y="4752"/>
                  </a:lnTo>
                  <a:lnTo>
                    <a:pt x="654" y="5124"/>
                  </a:lnTo>
                  <a:lnTo>
                    <a:pt x="513" y="5495"/>
                  </a:lnTo>
                  <a:lnTo>
                    <a:pt x="372" y="5892"/>
                  </a:lnTo>
                  <a:lnTo>
                    <a:pt x="257" y="6289"/>
                  </a:lnTo>
                  <a:lnTo>
                    <a:pt x="167" y="6686"/>
                  </a:lnTo>
                  <a:lnTo>
                    <a:pt x="91" y="7109"/>
                  </a:lnTo>
                  <a:lnTo>
                    <a:pt x="39" y="7519"/>
                  </a:lnTo>
                  <a:lnTo>
                    <a:pt x="14" y="7941"/>
                  </a:lnTo>
                  <a:lnTo>
                    <a:pt x="1" y="8377"/>
                  </a:lnTo>
                  <a:lnTo>
                    <a:pt x="14" y="8812"/>
                  </a:lnTo>
                  <a:lnTo>
                    <a:pt x="39" y="9235"/>
                  </a:lnTo>
                  <a:lnTo>
                    <a:pt x="91" y="9658"/>
                  </a:lnTo>
                  <a:lnTo>
                    <a:pt x="167" y="10068"/>
                  </a:lnTo>
                  <a:lnTo>
                    <a:pt x="257" y="10465"/>
                  </a:lnTo>
                  <a:lnTo>
                    <a:pt x="372" y="10862"/>
                  </a:lnTo>
                  <a:lnTo>
                    <a:pt x="513" y="11259"/>
                  </a:lnTo>
                  <a:lnTo>
                    <a:pt x="654" y="11643"/>
                  </a:lnTo>
                  <a:lnTo>
                    <a:pt x="821" y="12014"/>
                  </a:lnTo>
                  <a:lnTo>
                    <a:pt x="1013" y="12373"/>
                  </a:lnTo>
                  <a:lnTo>
                    <a:pt x="1205" y="12719"/>
                  </a:lnTo>
                  <a:lnTo>
                    <a:pt x="1423" y="13065"/>
                  </a:lnTo>
                  <a:lnTo>
                    <a:pt x="1666" y="13385"/>
                  </a:lnTo>
                  <a:lnTo>
                    <a:pt x="1909" y="13705"/>
                  </a:lnTo>
                  <a:lnTo>
                    <a:pt x="2178" y="14012"/>
                  </a:lnTo>
                  <a:lnTo>
                    <a:pt x="2447" y="14294"/>
                  </a:lnTo>
                  <a:lnTo>
                    <a:pt x="2742" y="14576"/>
                  </a:lnTo>
                  <a:lnTo>
                    <a:pt x="3049" y="14845"/>
                  </a:lnTo>
                  <a:lnTo>
                    <a:pt x="3357" y="15088"/>
                  </a:lnTo>
                  <a:lnTo>
                    <a:pt x="3690" y="15319"/>
                  </a:lnTo>
                  <a:lnTo>
                    <a:pt x="4035" y="15537"/>
                  </a:lnTo>
                  <a:lnTo>
                    <a:pt x="4381" y="15741"/>
                  </a:lnTo>
                  <a:lnTo>
                    <a:pt x="4740" y="15921"/>
                  </a:lnTo>
                  <a:lnTo>
                    <a:pt x="5111" y="16087"/>
                  </a:lnTo>
                  <a:lnTo>
                    <a:pt x="5495" y="16241"/>
                  </a:lnTo>
                  <a:lnTo>
                    <a:pt x="5880" y="16369"/>
                  </a:lnTo>
                  <a:lnTo>
                    <a:pt x="6277" y="16484"/>
                  </a:lnTo>
                  <a:lnTo>
                    <a:pt x="6687" y="16587"/>
                  </a:lnTo>
                  <a:lnTo>
                    <a:pt x="7096" y="16651"/>
                  </a:lnTo>
                  <a:lnTo>
                    <a:pt x="7519" y="16702"/>
                  </a:lnTo>
                  <a:lnTo>
                    <a:pt x="7942" y="16741"/>
                  </a:lnTo>
                  <a:lnTo>
                    <a:pt x="8377" y="16753"/>
                  </a:lnTo>
                  <a:lnTo>
                    <a:pt x="8800" y="16741"/>
                  </a:lnTo>
                  <a:lnTo>
                    <a:pt x="9223" y="16702"/>
                  </a:lnTo>
                  <a:lnTo>
                    <a:pt x="9645" y="16651"/>
                  </a:lnTo>
                  <a:lnTo>
                    <a:pt x="10055" y="16587"/>
                  </a:lnTo>
                  <a:lnTo>
                    <a:pt x="10465" y="16484"/>
                  </a:lnTo>
                  <a:lnTo>
                    <a:pt x="10862" y="16369"/>
                  </a:lnTo>
                  <a:lnTo>
                    <a:pt x="11246" y="16241"/>
                  </a:lnTo>
                  <a:lnTo>
                    <a:pt x="11630" y="16087"/>
                  </a:lnTo>
                  <a:lnTo>
                    <a:pt x="12002" y="15921"/>
                  </a:lnTo>
                  <a:lnTo>
                    <a:pt x="12360" y="15741"/>
                  </a:lnTo>
                  <a:lnTo>
                    <a:pt x="12719" y="15537"/>
                  </a:lnTo>
                  <a:lnTo>
                    <a:pt x="13052" y="15319"/>
                  </a:lnTo>
                  <a:lnTo>
                    <a:pt x="13385" y="15088"/>
                  </a:lnTo>
                  <a:lnTo>
                    <a:pt x="13693" y="14845"/>
                  </a:lnTo>
                  <a:lnTo>
                    <a:pt x="14000" y="14576"/>
                  </a:lnTo>
                  <a:lnTo>
                    <a:pt x="14294" y="14294"/>
                  </a:lnTo>
                  <a:lnTo>
                    <a:pt x="14576" y="14012"/>
                  </a:lnTo>
                  <a:lnTo>
                    <a:pt x="14832" y="13705"/>
                  </a:lnTo>
                  <a:lnTo>
                    <a:pt x="15076" y="13385"/>
                  </a:lnTo>
                  <a:lnTo>
                    <a:pt x="15319" y="13065"/>
                  </a:lnTo>
                  <a:lnTo>
                    <a:pt x="15537" y="12719"/>
                  </a:lnTo>
                  <a:lnTo>
                    <a:pt x="15729" y="12373"/>
                  </a:lnTo>
                  <a:lnTo>
                    <a:pt x="15921" y="12014"/>
                  </a:lnTo>
                  <a:lnTo>
                    <a:pt x="16088" y="11643"/>
                  </a:lnTo>
                  <a:lnTo>
                    <a:pt x="16241" y="11259"/>
                  </a:lnTo>
                  <a:lnTo>
                    <a:pt x="16369" y="10862"/>
                  </a:lnTo>
                  <a:lnTo>
                    <a:pt x="16485" y="10465"/>
                  </a:lnTo>
                  <a:lnTo>
                    <a:pt x="16574" y="10068"/>
                  </a:lnTo>
                  <a:lnTo>
                    <a:pt x="16651" y="9658"/>
                  </a:lnTo>
                  <a:lnTo>
                    <a:pt x="16702" y="9235"/>
                  </a:lnTo>
                  <a:lnTo>
                    <a:pt x="16741" y="8812"/>
                  </a:lnTo>
                  <a:lnTo>
                    <a:pt x="16741" y="8377"/>
                  </a:lnTo>
                  <a:lnTo>
                    <a:pt x="16741" y="7941"/>
                  </a:lnTo>
                  <a:lnTo>
                    <a:pt x="16702" y="7519"/>
                  </a:lnTo>
                  <a:lnTo>
                    <a:pt x="16651" y="7109"/>
                  </a:lnTo>
                  <a:lnTo>
                    <a:pt x="16574" y="6686"/>
                  </a:lnTo>
                  <a:lnTo>
                    <a:pt x="16485" y="6289"/>
                  </a:lnTo>
                  <a:lnTo>
                    <a:pt x="16369" y="5892"/>
                  </a:lnTo>
                  <a:lnTo>
                    <a:pt x="16241" y="5495"/>
                  </a:lnTo>
                  <a:lnTo>
                    <a:pt x="16088" y="5124"/>
                  </a:lnTo>
                  <a:lnTo>
                    <a:pt x="15921" y="4752"/>
                  </a:lnTo>
                  <a:lnTo>
                    <a:pt x="15729" y="4381"/>
                  </a:lnTo>
                  <a:lnTo>
                    <a:pt x="15537" y="4035"/>
                  </a:lnTo>
                  <a:lnTo>
                    <a:pt x="15319" y="3702"/>
                  </a:lnTo>
                  <a:lnTo>
                    <a:pt x="15076" y="3369"/>
                  </a:lnTo>
                  <a:lnTo>
                    <a:pt x="14832" y="3049"/>
                  </a:lnTo>
                  <a:lnTo>
                    <a:pt x="14576" y="2754"/>
                  </a:lnTo>
                  <a:lnTo>
                    <a:pt x="14294" y="2460"/>
                  </a:lnTo>
                  <a:lnTo>
                    <a:pt x="14000" y="2178"/>
                  </a:lnTo>
                  <a:lnTo>
                    <a:pt x="13693" y="1922"/>
                  </a:lnTo>
                  <a:lnTo>
                    <a:pt x="13385" y="1666"/>
                  </a:lnTo>
                  <a:lnTo>
                    <a:pt x="13052" y="1435"/>
                  </a:lnTo>
                  <a:lnTo>
                    <a:pt x="12719" y="1217"/>
                  </a:lnTo>
                  <a:lnTo>
                    <a:pt x="12360" y="1012"/>
                  </a:lnTo>
                  <a:lnTo>
                    <a:pt x="12002" y="833"/>
                  </a:lnTo>
                  <a:lnTo>
                    <a:pt x="11630" y="667"/>
                  </a:lnTo>
                  <a:lnTo>
                    <a:pt x="11246" y="513"/>
                  </a:lnTo>
                  <a:lnTo>
                    <a:pt x="10862" y="385"/>
                  </a:lnTo>
                  <a:lnTo>
                    <a:pt x="10465" y="270"/>
                  </a:lnTo>
                  <a:lnTo>
                    <a:pt x="10055" y="180"/>
                  </a:lnTo>
                  <a:lnTo>
                    <a:pt x="9645" y="103"/>
                  </a:lnTo>
                  <a:lnTo>
                    <a:pt x="9223" y="52"/>
                  </a:lnTo>
                  <a:lnTo>
                    <a:pt x="8800" y="1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1690600" y="1594550"/>
              <a:ext cx="261625" cy="261300"/>
            </a:xfrm>
            <a:custGeom>
              <a:rect b="b" l="l" r="r" t="t"/>
              <a:pathLst>
                <a:path extrusionOk="0" h="10452" w="10465">
                  <a:moveTo>
                    <a:pt x="4970" y="0"/>
                  </a:moveTo>
                  <a:lnTo>
                    <a:pt x="4701" y="26"/>
                  </a:lnTo>
                  <a:lnTo>
                    <a:pt x="4432" y="52"/>
                  </a:lnTo>
                  <a:lnTo>
                    <a:pt x="4176" y="103"/>
                  </a:lnTo>
                  <a:lnTo>
                    <a:pt x="3933" y="167"/>
                  </a:lnTo>
                  <a:lnTo>
                    <a:pt x="3677" y="231"/>
                  </a:lnTo>
                  <a:lnTo>
                    <a:pt x="3433" y="321"/>
                  </a:lnTo>
                  <a:lnTo>
                    <a:pt x="3203" y="410"/>
                  </a:lnTo>
                  <a:lnTo>
                    <a:pt x="2972" y="513"/>
                  </a:lnTo>
                  <a:lnTo>
                    <a:pt x="2742" y="628"/>
                  </a:lnTo>
                  <a:lnTo>
                    <a:pt x="2524" y="756"/>
                  </a:lnTo>
                  <a:lnTo>
                    <a:pt x="2306" y="884"/>
                  </a:lnTo>
                  <a:lnTo>
                    <a:pt x="2101" y="1038"/>
                  </a:lnTo>
                  <a:lnTo>
                    <a:pt x="1909" y="1191"/>
                  </a:lnTo>
                  <a:lnTo>
                    <a:pt x="1717" y="1358"/>
                  </a:lnTo>
                  <a:lnTo>
                    <a:pt x="1538" y="1524"/>
                  </a:lnTo>
                  <a:lnTo>
                    <a:pt x="1358" y="1717"/>
                  </a:lnTo>
                  <a:lnTo>
                    <a:pt x="1205" y="1896"/>
                  </a:lnTo>
                  <a:lnTo>
                    <a:pt x="1038" y="2101"/>
                  </a:lnTo>
                  <a:lnTo>
                    <a:pt x="897" y="2306"/>
                  </a:lnTo>
                  <a:lnTo>
                    <a:pt x="756" y="2511"/>
                  </a:lnTo>
                  <a:lnTo>
                    <a:pt x="641" y="2728"/>
                  </a:lnTo>
                  <a:lnTo>
                    <a:pt x="526" y="2959"/>
                  </a:lnTo>
                  <a:lnTo>
                    <a:pt x="411" y="3189"/>
                  </a:lnTo>
                  <a:lnTo>
                    <a:pt x="321" y="3433"/>
                  </a:lnTo>
                  <a:lnTo>
                    <a:pt x="244" y="3676"/>
                  </a:lnTo>
                  <a:lnTo>
                    <a:pt x="167" y="3920"/>
                  </a:lnTo>
                  <a:lnTo>
                    <a:pt x="116" y="4176"/>
                  </a:lnTo>
                  <a:lnTo>
                    <a:pt x="65" y="4432"/>
                  </a:lnTo>
                  <a:lnTo>
                    <a:pt x="26" y="4688"/>
                  </a:lnTo>
                  <a:lnTo>
                    <a:pt x="14" y="4957"/>
                  </a:lnTo>
                  <a:lnTo>
                    <a:pt x="1" y="5226"/>
                  </a:lnTo>
                  <a:lnTo>
                    <a:pt x="14" y="5495"/>
                  </a:lnTo>
                  <a:lnTo>
                    <a:pt x="26" y="5764"/>
                  </a:lnTo>
                  <a:lnTo>
                    <a:pt x="65" y="6020"/>
                  </a:lnTo>
                  <a:lnTo>
                    <a:pt x="116" y="6276"/>
                  </a:lnTo>
                  <a:lnTo>
                    <a:pt x="167" y="6532"/>
                  </a:lnTo>
                  <a:lnTo>
                    <a:pt x="244" y="6789"/>
                  </a:lnTo>
                  <a:lnTo>
                    <a:pt x="321" y="7019"/>
                  </a:lnTo>
                  <a:lnTo>
                    <a:pt x="411" y="7262"/>
                  </a:lnTo>
                  <a:lnTo>
                    <a:pt x="526" y="7493"/>
                  </a:lnTo>
                  <a:lnTo>
                    <a:pt x="641" y="7723"/>
                  </a:lnTo>
                  <a:lnTo>
                    <a:pt x="756" y="7941"/>
                  </a:lnTo>
                  <a:lnTo>
                    <a:pt x="897" y="8146"/>
                  </a:lnTo>
                  <a:lnTo>
                    <a:pt x="1038" y="8351"/>
                  </a:lnTo>
                  <a:lnTo>
                    <a:pt x="1205" y="8556"/>
                  </a:lnTo>
                  <a:lnTo>
                    <a:pt x="1358" y="8748"/>
                  </a:lnTo>
                  <a:lnTo>
                    <a:pt x="1538" y="8927"/>
                  </a:lnTo>
                  <a:lnTo>
                    <a:pt x="1717" y="9094"/>
                  </a:lnTo>
                  <a:lnTo>
                    <a:pt x="1909" y="9260"/>
                  </a:lnTo>
                  <a:lnTo>
                    <a:pt x="2101" y="9414"/>
                  </a:lnTo>
                  <a:lnTo>
                    <a:pt x="2306" y="9568"/>
                  </a:lnTo>
                  <a:lnTo>
                    <a:pt x="2524" y="9696"/>
                  </a:lnTo>
                  <a:lnTo>
                    <a:pt x="2742" y="9824"/>
                  </a:lnTo>
                  <a:lnTo>
                    <a:pt x="2972" y="9939"/>
                  </a:lnTo>
                  <a:lnTo>
                    <a:pt x="3203" y="10042"/>
                  </a:lnTo>
                  <a:lnTo>
                    <a:pt x="3433" y="10144"/>
                  </a:lnTo>
                  <a:lnTo>
                    <a:pt x="3677" y="10221"/>
                  </a:lnTo>
                  <a:lnTo>
                    <a:pt x="3933" y="10298"/>
                  </a:lnTo>
                  <a:lnTo>
                    <a:pt x="4176" y="10349"/>
                  </a:lnTo>
                  <a:lnTo>
                    <a:pt x="4432" y="10400"/>
                  </a:lnTo>
                  <a:lnTo>
                    <a:pt x="4701" y="10426"/>
                  </a:lnTo>
                  <a:lnTo>
                    <a:pt x="4970" y="10452"/>
                  </a:lnTo>
                  <a:lnTo>
                    <a:pt x="5508" y="10452"/>
                  </a:lnTo>
                  <a:lnTo>
                    <a:pt x="5764" y="10426"/>
                  </a:lnTo>
                  <a:lnTo>
                    <a:pt x="6033" y="10400"/>
                  </a:lnTo>
                  <a:lnTo>
                    <a:pt x="6289" y="10349"/>
                  </a:lnTo>
                  <a:lnTo>
                    <a:pt x="6546" y="10298"/>
                  </a:lnTo>
                  <a:lnTo>
                    <a:pt x="6789" y="10221"/>
                  </a:lnTo>
                  <a:lnTo>
                    <a:pt x="7032" y="10144"/>
                  </a:lnTo>
                  <a:lnTo>
                    <a:pt x="7276" y="10042"/>
                  </a:lnTo>
                  <a:lnTo>
                    <a:pt x="7506" y="9939"/>
                  </a:lnTo>
                  <a:lnTo>
                    <a:pt x="7724" y="9824"/>
                  </a:lnTo>
                  <a:lnTo>
                    <a:pt x="7942" y="9696"/>
                  </a:lnTo>
                  <a:lnTo>
                    <a:pt x="8159" y="9568"/>
                  </a:lnTo>
                  <a:lnTo>
                    <a:pt x="8364" y="9414"/>
                  </a:lnTo>
                  <a:lnTo>
                    <a:pt x="8556" y="9260"/>
                  </a:lnTo>
                  <a:lnTo>
                    <a:pt x="8749" y="9094"/>
                  </a:lnTo>
                  <a:lnTo>
                    <a:pt x="8928" y="8927"/>
                  </a:lnTo>
                  <a:lnTo>
                    <a:pt x="9107" y="8748"/>
                  </a:lnTo>
                  <a:lnTo>
                    <a:pt x="9274" y="8556"/>
                  </a:lnTo>
                  <a:lnTo>
                    <a:pt x="9427" y="8351"/>
                  </a:lnTo>
                  <a:lnTo>
                    <a:pt x="9568" y="8146"/>
                  </a:lnTo>
                  <a:lnTo>
                    <a:pt x="9709" y="7941"/>
                  </a:lnTo>
                  <a:lnTo>
                    <a:pt x="9837" y="7723"/>
                  </a:lnTo>
                  <a:lnTo>
                    <a:pt x="9953" y="7493"/>
                  </a:lnTo>
                  <a:lnTo>
                    <a:pt x="10055" y="7262"/>
                  </a:lnTo>
                  <a:lnTo>
                    <a:pt x="10145" y="7019"/>
                  </a:lnTo>
                  <a:lnTo>
                    <a:pt x="10234" y="6789"/>
                  </a:lnTo>
                  <a:lnTo>
                    <a:pt x="10298" y="6532"/>
                  </a:lnTo>
                  <a:lnTo>
                    <a:pt x="10362" y="6276"/>
                  </a:lnTo>
                  <a:lnTo>
                    <a:pt x="10401" y="6020"/>
                  </a:lnTo>
                  <a:lnTo>
                    <a:pt x="10439" y="5764"/>
                  </a:lnTo>
                  <a:lnTo>
                    <a:pt x="10452" y="5495"/>
                  </a:lnTo>
                  <a:lnTo>
                    <a:pt x="10465" y="5226"/>
                  </a:lnTo>
                  <a:lnTo>
                    <a:pt x="10452" y="4957"/>
                  </a:lnTo>
                  <a:lnTo>
                    <a:pt x="10439" y="4688"/>
                  </a:lnTo>
                  <a:lnTo>
                    <a:pt x="10401" y="4432"/>
                  </a:lnTo>
                  <a:lnTo>
                    <a:pt x="10362" y="4176"/>
                  </a:lnTo>
                  <a:lnTo>
                    <a:pt x="10298" y="3920"/>
                  </a:lnTo>
                  <a:lnTo>
                    <a:pt x="10234" y="3676"/>
                  </a:lnTo>
                  <a:lnTo>
                    <a:pt x="10145" y="3433"/>
                  </a:lnTo>
                  <a:lnTo>
                    <a:pt x="10055" y="3189"/>
                  </a:lnTo>
                  <a:lnTo>
                    <a:pt x="9953" y="2959"/>
                  </a:lnTo>
                  <a:lnTo>
                    <a:pt x="9837" y="2728"/>
                  </a:lnTo>
                  <a:lnTo>
                    <a:pt x="9709" y="2511"/>
                  </a:lnTo>
                  <a:lnTo>
                    <a:pt x="9568" y="2306"/>
                  </a:lnTo>
                  <a:lnTo>
                    <a:pt x="9427" y="2101"/>
                  </a:lnTo>
                  <a:lnTo>
                    <a:pt x="9274" y="1896"/>
                  </a:lnTo>
                  <a:lnTo>
                    <a:pt x="9107" y="1717"/>
                  </a:lnTo>
                  <a:lnTo>
                    <a:pt x="8928" y="1524"/>
                  </a:lnTo>
                  <a:lnTo>
                    <a:pt x="8749" y="1358"/>
                  </a:lnTo>
                  <a:lnTo>
                    <a:pt x="8556" y="1191"/>
                  </a:lnTo>
                  <a:lnTo>
                    <a:pt x="8364" y="1038"/>
                  </a:lnTo>
                  <a:lnTo>
                    <a:pt x="8159" y="884"/>
                  </a:lnTo>
                  <a:lnTo>
                    <a:pt x="7942" y="756"/>
                  </a:lnTo>
                  <a:lnTo>
                    <a:pt x="7724" y="628"/>
                  </a:lnTo>
                  <a:lnTo>
                    <a:pt x="7506" y="513"/>
                  </a:lnTo>
                  <a:lnTo>
                    <a:pt x="7276" y="410"/>
                  </a:lnTo>
                  <a:lnTo>
                    <a:pt x="7032" y="321"/>
                  </a:lnTo>
                  <a:lnTo>
                    <a:pt x="6789" y="231"/>
                  </a:lnTo>
                  <a:lnTo>
                    <a:pt x="6546" y="167"/>
                  </a:lnTo>
                  <a:lnTo>
                    <a:pt x="6289" y="103"/>
                  </a:lnTo>
                  <a:lnTo>
                    <a:pt x="6033" y="52"/>
                  </a:lnTo>
                  <a:lnTo>
                    <a:pt x="5764" y="26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1721025" y="1624650"/>
              <a:ext cx="200800" cy="201100"/>
            </a:xfrm>
            <a:custGeom>
              <a:rect b="b" l="l" r="r" t="t"/>
              <a:pathLst>
                <a:path extrusionOk="0" h="8044" w="8032">
                  <a:moveTo>
                    <a:pt x="4022" y="0"/>
                  </a:moveTo>
                  <a:lnTo>
                    <a:pt x="3805" y="13"/>
                  </a:lnTo>
                  <a:lnTo>
                    <a:pt x="3612" y="26"/>
                  </a:lnTo>
                  <a:lnTo>
                    <a:pt x="3407" y="52"/>
                  </a:lnTo>
                  <a:lnTo>
                    <a:pt x="3203" y="90"/>
                  </a:lnTo>
                  <a:lnTo>
                    <a:pt x="3010" y="128"/>
                  </a:lnTo>
                  <a:lnTo>
                    <a:pt x="2818" y="180"/>
                  </a:lnTo>
                  <a:lnTo>
                    <a:pt x="2639" y="244"/>
                  </a:lnTo>
                  <a:lnTo>
                    <a:pt x="2447" y="320"/>
                  </a:lnTo>
                  <a:lnTo>
                    <a:pt x="2280" y="397"/>
                  </a:lnTo>
                  <a:lnTo>
                    <a:pt x="2101" y="487"/>
                  </a:lnTo>
                  <a:lnTo>
                    <a:pt x="1935" y="589"/>
                  </a:lnTo>
                  <a:lnTo>
                    <a:pt x="1768" y="692"/>
                  </a:lnTo>
                  <a:lnTo>
                    <a:pt x="1614" y="807"/>
                  </a:lnTo>
                  <a:lnTo>
                    <a:pt x="1461" y="922"/>
                  </a:lnTo>
                  <a:lnTo>
                    <a:pt x="1320" y="1051"/>
                  </a:lnTo>
                  <a:lnTo>
                    <a:pt x="1179" y="1179"/>
                  </a:lnTo>
                  <a:lnTo>
                    <a:pt x="1038" y="1319"/>
                  </a:lnTo>
                  <a:lnTo>
                    <a:pt x="910" y="1460"/>
                  </a:lnTo>
                  <a:lnTo>
                    <a:pt x="795" y="1614"/>
                  </a:lnTo>
                  <a:lnTo>
                    <a:pt x="679" y="1781"/>
                  </a:lnTo>
                  <a:lnTo>
                    <a:pt x="577" y="1934"/>
                  </a:lnTo>
                  <a:lnTo>
                    <a:pt x="487" y="2101"/>
                  </a:lnTo>
                  <a:lnTo>
                    <a:pt x="398" y="2280"/>
                  </a:lnTo>
                  <a:lnTo>
                    <a:pt x="308" y="2459"/>
                  </a:lnTo>
                  <a:lnTo>
                    <a:pt x="244" y="2639"/>
                  </a:lnTo>
                  <a:lnTo>
                    <a:pt x="180" y="2831"/>
                  </a:lnTo>
                  <a:lnTo>
                    <a:pt x="129" y="3023"/>
                  </a:lnTo>
                  <a:lnTo>
                    <a:pt x="77" y="3215"/>
                  </a:lnTo>
                  <a:lnTo>
                    <a:pt x="39" y="3407"/>
                  </a:lnTo>
                  <a:lnTo>
                    <a:pt x="13" y="3612"/>
                  </a:lnTo>
                  <a:lnTo>
                    <a:pt x="1" y="3817"/>
                  </a:lnTo>
                  <a:lnTo>
                    <a:pt x="1" y="4022"/>
                  </a:lnTo>
                  <a:lnTo>
                    <a:pt x="1" y="4227"/>
                  </a:lnTo>
                  <a:lnTo>
                    <a:pt x="13" y="4432"/>
                  </a:lnTo>
                  <a:lnTo>
                    <a:pt x="39" y="4637"/>
                  </a:lnTo>
                  <a:lnTo>
                    <a:pt x="77" y="4829"/>
                  </a:lnTo>
                  <a:lnTo>
                    <a:pt x="129" y="5034"/>
                  </a:lnTo>
                  <a:lnTo>
                    <a:pt x="180" y="5213"/>
                  </a:lnTo>
                  <a:lnTo>
                    <a:pt x="244" y="5405"/>
                  </a:lnTo>
                  <a:lnTo>
                    <a:pt x="308" y="5585"/>
                  </a:lnTo>
                  <a:lnTo>
                    <a:pt x="398" y="5764"/>
                  </a:lnTo>
                  <a:lnTo>
                    <a:pt x="487" y="5943"/>
                  </a:lnTo>
                  <a:lnTo>
                    <a:pt x="577" y="6110"/>
                  </a:lnTo>
                  <a:lnTo>
                    <a:pt x="679" y="6276"/>
                  </a:lnTo>
                  <a:lnTo>
                    <a:pt x="795" y="6430"/>
                  </a:lnTo>
                  <a:lnTo>
                    <a:pt x="910" y="6584"/>
                  </a:lnTo>
                  <a:lnTo>
                    <a:pt x="1038" y="6724"/>
                  </a:lnTo>
                  <a:lnTo>
                    <a:pt x="1179" y="6865"/>
                  </a:lnTo>
                  <a:lnTo>
                    <a:pt x="1320" y="6993"/>
                  </a:lnTo>
                  <a:lnTo>
                    <a:pt x="1461" y="7121"/>
                  </a:lnTo>
                  <a:lnTo>
                    <a:pt x="1614" y="7250"/>
                  </a:lnTo>
                  <a:lnTo>
                    <a:pt x="1768" y="7352"/>
                  </a:lnTo>
                  <a:lnTo>
                    <a:pt x="1935" y="7467"/>
                  </a:lnTo>
                  <a:lnTo>
                    <a:pt x="2101" y="7557"/>
                  </a:lnTo>
                  <a:lnTo>
                    <a:pt x="2280" y="7647"/>
                  </a:lnTo>
                  <a:lnTo>
                    <a:pt x="2447" y="7723"/>
                  </a:lnTo>
                  <a:lnTo>
                    <a:pt x="2639" y="7800"/>
                  </a:lnTo>
                  <a:lnTo>
                    <a:pt x="2818" y="7864"/>
                  </a:lnTo>
                  <a:lnTo>
                    <a:pt x="3010" y="7916"/>
                  </a:lnTo>
                  <a:lnTo>
                    <a:pt x="3203" y="7967"/>
                  </a:lnTo>
                  <a:lnTo>
                    <a:pt x="3407" y="7992"/>
                  </a:lnTo>
                  <a:lnTo>
                    <a:pt x="3612" y="8018"/>
                  </a:lnTo>
                  <a:lnTo>
                    <a:pt x="3805" y="8044"/>
                  </a:lnTo>
                  <a:lnTo>
                    <a:pt x="4227" y="8044"/>
                  </a:lnTo>
                  <a:lnTo>
                    <a:pt x="4432" y="8018"/>
                  </a:lnTo>
                  <a:lnTo>
                    <a:pt x="4624" y="7992"/>
                  </a:lnTo>
                  <a:lnTo>
                    <a:pt x="4829" y="7967"/>
                  </a:lnTo>
                  <a:lnTo>
                    <a:pt x="5021" y="7916"/>
                  </a:lnTo>
                  <a:lnTo>
                    <a:pt x="5213" y="7864"/>
                  </a:lnTo>
                  <a:lnTo>
                    <a:pt x="5405" y="7800"/>
                  </a:lnTo>
                  <a:lnTo>
                    <a:pt x="5585" y="7723"/>
                  </a:lnTo>
                  <a:lnTo>
                    <a:pt x="5764" y="7647"/>
                  </a:lnTo>
                  <a:lnTo>
                    <a:pt x="5931" y="7557"/>
                  </a:lnTo>
                  <a:lnTo>
                    <a:pt x="6097" y="7467"/>
                  </a:lnTo>
                  <a:lnTo>
                    <a:pt x="6264" y="7352"/>
                  </a:lnTo>
                  <a:lnTo>
                    <a:pt x="6417" y="7250"/>
                  </a:lnTo>
                  <a:lnTo>
                    <a:pt x="6571" y="7121"/>
                  </a:lnTo>
                  <a:lnTo>
                    <a:pt x="6725" y="6993"/>
                  </a:lnTo>
                  <a:lnTo>
                    <a:pt x="6866" y="6865"/>
                  </a:lnTo>
                  <a:lnTo>
                    <a:pt x="6994" y="6724"/>
                  </a:lnTo>
                  <a:lnTo>
                    <a:pt x="7122" y="6584"/>
                  </a:lnTo>
                  <a:lnTo>
                    <a:pt x="7237" y="6430"/>
                  </a:lnTo>
                  <a:lnTo>
                    <a:pt x="7352" y="6276"/>
                  </a:lnTo>
                  <a:lnTo>
                    <a:pt x="7455" y="6110"/>
                  </a:lnTo>
                  <a:lnTo>
                    <a:pt x="7557" y="5943"/>
                  </a:lnTo>
                  <a:lnTo>
                    <a:pt x="7647" y="5764"/>
                  </a:lnTo>
                  <a:lnTo>
                    <a:pt x="7724" y="5585"/>
                  </a:lnTo>
                  <a:lnTo>
                    <a:pt x="7788" y="5405"/>
                  </a:lnTo>
                  <a:lnTo>
                    <a:pt x="7852" y="5213"/>
                  </a:lnTo>
                  <a:lnTo>
                    <a:pt x="7916" y="5034"/>
                  </a:lnTo>
                  <a:lnTo>
                    <a:pt x="7954" y="4829"/>
                  </a:lnTo>
                  <a:lnTo>
                    <a:pt x="7993" y="4637"/>
                  </a:lnTo>
                  <a:lnTo>
                    <a:pt x="8018" y="4432"/>
                  </a:lnTo>
                  <a:lnTo>
                    <a:pt x="8031" y="4227"/>
                  </a:lnTo>
                  <a:lnTo>
                    <a:pt x="8031" y="4022"/>
                  </a:lnTo>
                  <a:lnTo>
                    <a:pt x="8031" y="3817"/>
                  </a:lnTo>
                  <a:lnTo>
                    <a:pt x="8018" y="3612"/>
                  </a:lnTo>
                  <a:lnTo>
                    <a:pt x="7993" y="3407"/>
                  </a:lnTo>
                  <a:lnTo>
                    <a:pt x="7954" y="3215"/>
                  </a:lnTo>
                  <a:lnTo>
                    <a:pt x="7916" y="3023"/>
                  </a:lnTo>
                  <a:lnTo>
                    <a:pt x="7852" y="2831"/>
                  </a:lnTo>
                  <a:lnTo>
                    <a:pt x="7788" y="2639"/>
                  </a:lnTo>
                  <a:lnTo>
                    <a:pt x="7724" y="2459"/>
                  </a:lnTo>
                  <a:lnTo>
                    <a:pt x="7647" y="2280"/>
                  </a:lnTo>
                  <a:lnTo>
                    <a:pt x="7557" y="2101"/>
                  </a:lnTo>
                  <a:lnTo>
                    <a:pt x="7455" y="1934"/>
                  </a:lnTo>
                  <a:lnTo>
                    <a:pt x="7352" y="1781"/>
                  </a:lnTo>
                  <a:lnTo>
                    <a:pt x="7237" y="1614"/>
                  </a:lnTo>
                  <a:lnTo>
                    <a:pt x="7122" y="1460"/>
                  </a:lnTo>
                  <a:lnTo>
                    <a:pt x="6994" y="1319"/>
                  </a:lnTo>
                  <a:lnTo>
                    <a:pt x="6866" y="1179"/>
                  </a:lnTo>
                  <a:lnTo>
                    <a:pt x="6725" y="1051"/>
                  </a:lnTo>
                  <a:lnTo>
                    <a:pt x="6571" y="922"/>
                  </a:lnTo>
                  <a:lnTo>
                    <a:pt x="6417" y="807"/>
                  </a:lnTo>
                  <a:lnTo>
                    <a:pt x="6264" y="692"/>
                  </a:lnTo>
                  <a:lnTo>
                    <a:pt x="6097" y="589"/>
                  </a:lnTo>
                  <a:lnTo>
                    <a:pt x="5931" y="487"/>
                  </a:lnTo>
                  <a:lnTo>
                    <a:pt x="5764" y="397"/>
                  </a:lnTo>
                  <a:lnTo>
                    <a:pt x="5585" y="320"/>
                  </a:lnTo>
                  <a:lnTo>
                    <a:pt x="5405" y="244"/>
                  </a:lnTo>
                  <a:lnTo>
                    <a:pt x="5213" y="180"/>
                  </a:lnTo>
                  <a:lnTo>
                    <a:pt x="5021" y="128"/>
                  </a:lnTo>
                  <a:lnTo>
                    <a:pt x="4829" y="90"/>
                  </a:lnTo>
                  <a:lnTo>
                    <a:pt x="4624" y="52"/>
                  </a:lnTo>
                  <a:lnTo>
                    <a:pt x="4432" y="26"/>
                  </a:lnTo>
                  <a:lnTo>
                    <a:pt x="4227" y="13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1788900" y="11200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10" y="51"/>
                  </a:lnTo>
                  <a:lnTo>
                    <a:pt x="795" y="102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9" y="576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09"/>
                  </a:lnTo>
                  <a:lnTo>
                    <a:pt x="26" y="1037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5"/>
                  </a:lnTo>
                  <a:lnTo>
                    <a:pt x="577" y="2382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10" y="2536"/>
                  </a:lnTo>
                  <a:lnTo>
                    <a:pt x="1038" y="2574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4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5"/>
                  </a:lnTo>
                  <a:lnTo>
                    <a:pt x="2217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7"/>
                  </a:lnTo>
                  <a:lnTo>
                    <a:pt x="2550" y="909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6"/>
                  </a:lnTo>
                  <a:lnTo>
                    <a:pt x="2306" y="474"/>
                  </a:lnTo>
                  <a:lnTo>
                    <a:pt x="2217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7" y="102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2186600" y="120390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1"/>
                  </a:moveTo>
                  <a:lnTo>
                    <a:pt x="1166" y="14"/>
                  </a:lnTo>
                  <a:lnTo>
                    <a:pt x="1038" y="26"/>
                  </a:lnTo>
                  <a:lnTo>
                    <a:pt x="910" y="65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7" y="231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80"/>
                  </a:lnTo>
                  <a:lnTo>
                    <a:pt x="103" y="795"/>
                  </a:lnTo>
                  <a:lnTo>
                    <a:pt x="51" y="923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498" y="1807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66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6" y="295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1267625" y="16861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23" y="52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5"/>
                  </a:lnTo>
                  <a:lnTo>
                    <a:pt x="295" y="474"/>
                  </a:lnTo>
                  <a:lnTo>
                    <a:pt x="231" y="577"/>
                  </a:lnTo>
                  <a:lnTo>
                    <a:pt x="167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1" y="1294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67" y="1922"/>
                  </a:lnTo>
                  <a:lnTo>
                    <a:pt x="231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7"/>
                  </a:lnTo>
                  <a:lnTo>
                    <a:pt x="2037" y="2383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2"/>
                  </a:lnTo>
                  <a:lnTo>
                    <a:pt x="2498" y="1806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29" y="385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2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1183750" y="2118075"/>
              <a:ext cx="65000" cy="65025"/>
            </a:xfrm>
            <a:custGeom>
              <a:rect b="b" l="l" r="r" t="t"/>
              <a:pathLst>
                <a:path extrusionOk="0" h="2601" w="2600">
                  <a:moveTo>
                    <a:pt x="1166" y="0"/>
                  </a:moveTo>
                  <a:lnTo>
                    <a:pt x="1037" y="26"/>
                  </a:lnTo>
                  <a:lnTo>
                    <a:pt x="909" y="51"/>
                  </a:lnTo>
                  <a:lnTo>
                    <a:pt x="794" y="103"/>
                  </a:lnTo>
                  <a:lnTo>
                    <a:pt x="679" y="154"/>
                  </a:lnTo>
                  <a:lnTo>
                    <a:pt x="576" y="218"/>
                  </a:lnTo>
                  <a:lnTo>
                    <a:pt x="474" y="295"/>
                  </a:lnTo>
                  <a:lnTo>
                    <a:pt x="384" y="372"/>
                  </a:lnTo>
                  <a:lnTo>
                    <a:pt x="295" y="474"/>
                  </a:lnTo>
                  <a:lnTo>
                    <a:pt x="218" y="564"/>
                  </a:lnTo>
                  <a:lnTo>
                    <a:pt x="154" y="679"/>
                  </a:lnTo>
                  <a:lnTo>
                    <a:pt x="102" y="794"/>
                  </a:lnTo>
                  <a:lnTo>
                    <a:pt x="51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294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78"/>
                  </a:lnTo>
                  <a:lnTo>
                    <a:pt x="102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84" y="2216"/>
                  </a:lnTo>
                  <a:lnTo>
                    <a:pt x="474" y="2306"/>
                  </a:lnTo>
                  <a:lnTo>
                    <a:pt x="576" y="2370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09" y="2536"/>
                  </a:lnTo>
                  <a:lnTo>
                    <a:pt x="1037" y="2575"/>
                  </a:lnTo>
                  <a:lnTo>
                    <a:pt x="1166" y="2587"/>
                  </a:lnTo>
                  <a:lnTo>
                    <a:pt x="1306" y="2600"/>
                  </a:lnTo>
                  <a:lnTo>
                    <a:pt x="1434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70"/>
                  </a:lnTo>
                  <a:lnTo>
                    <a:pt x="2126" y="2306"/>
                  </a:lnTo>
                  <a:lnTo>
                    <a:pt x="2216" y="2216"/>
                  </a:lnTo>
                  <a:lnTo>
                    <a:pt x="2305" y="2126"/>
                  </a:lnTo>
                  <a:lnTo>
                    <a:pt x="2382" y="2024"/>
                  </a:lnTo>
                  <a:lnTo>
                    <a:pt x="2446" y="1921"/>
                  </a:lnTo>
                  <a:lnTo>
                    <a:pt x="2498" y="1806"/>
                  </a:lnTo>
                  <a:lnTo>
                    <a:pt x="2549" y="1678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294"/>
                  </a:lnTo>
                  <a:lnTo>
                    <a:pt x="2600" y="1166"/>
                  </a:lnTo>
                  <a:lnTo>
                    <a:pt x="2574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6" y="679"/>
                  </a:lnTo>
                  <a:lnTo>
                    <a:pt x="2382" y="564"/>
                  </a:lnTo>
                  <a:lnTo>
                    <a:pt x="2305" y="474"/>
                  </a:lnTo>
                  <a:lnTo>
                    <a:pt x="2216" y="372"/>
                  </a:lnTo>
                  <a:lnTo>
                    <a:pt x="2126" y="295"/>
                  </a:lnTo>
                  <a:lnTo>
                    <a:pt x="2024" y="218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1544600" y="2156800"/>
              <a:ext cx="65025" cy="65350"/>
            </a:xfrm>
            <a:custGeom>
              <a:rect b="b" l="l" r="r" t="t"/>
              <a:pathLst>
                <a:path extrusionOk="0" h="2614" w="2601">
                  <a:moveTo>
                    <a:pt x="1294" y="1"/>
                  </a:moveTo>
                  <a:lnTo>
                    <a:pt x="1166" y="14"/>
                  </a:lnTo>
                  <a:lnTo>
                    <a:pt x="1038" y="27"/>
                  </a:lnTo>
                  <a:lnTo>
                    <a:pt x="910" y="65"/>
                  </a:lnTo>
                  <a:lnTo>
                    <a:pt x="795" y="103"/>
                  </a:lnTo>
                  <a:lnTo>
                    <a:pt x="679" y="167"/>
                  </a:lnTo>
                  <a:lnTo>
                    <a:pt x="564" y="232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93"/>
                  </a:lnTo>
                  <a:lnTo>
                    <a:pt x="103" y="795"/>
                  </a:lnTo>
                  <a:lnTo>
                    <a:pt x="52" y="923"/>
                  </a:lnTo>
                  <a:lnTo>
                    <a:pt x="26" y="1038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4"/>
                  </a:lnTo>
                  <a:lnTo>
                    <a:pt x="52" y="1692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40"/>
                  </a:lnTo>
                  <a:lnTo>
                    <a:pt x="372" y="2230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5" y="2511"/>
                  </a:lnTo>
                  <a:lnTo>
                    <a:pt x="910" y="2550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294" y="2614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78" y="2550"/>
                  </a:lnTo>
                  <a:lnTo>
                    <a:pt x="1806" y="2511"/>
                  </a:lnTo>
                  <a:lnTo>
                    <a:pt x="1922" y="2447"/>
                  </a:lnTo>
                  <a:lnTo>
                    <a:pt x="2024" y="2383"/>
                  </a:lnTo>
                  <a:lnTo>
                    <a:pt x="2127" y="2306"/>
                  </a:lnTo>
                  <a:lnTo>
                    <a:pt x="2216" y="2230"/>
                  </a:lnTo>
                  <a:lnTo>
                    <a:pt x="2306" y="2140"/>
                  </a:lnTo>
                  <a:lnTo>
                    <a:pt x="2370" y="2037"/>
                  </a:lnTo>
                  <a:lnTo>
                    <a:pt x="2447" y="1922"/>
                  </a:lnTo>
                  <a:lnTo>
                    <a:pt x="2498" y="1807"/>
                  </a:lnTo>
                  <a:lnTo>
                    <a:pt x="2536" y="1692"/>
                  </a:lnTo>
                  <a:lnTo>
                    <a:pt x="2575" y="1564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79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7" y="693"/>
                  </a:lnTo>
                  <a:lnTo>
                    <a:pt x="2370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7" y="308"/>
                  </a:lnTo>
                  <a:lnTo>
                    <a:pt x="2024" y="232"/>
                  </a:lnTo>
                  <a:lnTo>
                    <a:pt x="1922" y="167"/>
                  </a:lnTo>
                  <a:lnTo>
                    <a:pt x="1806" y="103"/>
                  </a:lnTo>
                  <a:lnTo>
                    <a:pt x="1678" y="65"/>
                  </a:lnTo>
                  <a:lnTo>
                    <a:pt x="1563" y="27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1735125" y="2356300"/>
              <a:ext cx="65025" cy="65350"/>
            </a:xfrm>
            <a:custGeom>
              <a:rect b="b" l="l" r="r" t="t"/>
              <a:pathLst>
                <a:path extrusionOk="0" h="2614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09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64" y="231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92"/>
                  </a:lnTo>
                  <a:lnTo>
                    <a:pt x="103" y="794"/>
                  </a:lnTo>
                  <a:lnTo>
                    <a:pt x="51" y="922"/>
                  </a:lnTo>
                  <a:lnTo>
                    <a:pt x="26" y="1051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19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39"/>
                  </a:lnTo>
                  <a:lnTo>
                    <a:pt x="372" y="2229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4" y="2511"/>
                  </a:lnTo>
                  <a:lnTo>
                    <a:pt x="909" y="2549"/>
                  </a:lnTo>
                  <a:lnTo>
                    <a:pt x="1038" y="2588"/>
                  </a:lnTo>
                  <a:lnTo>
                    <a:pt x="1166" y="2600"/>
                  </a:lnTo>
                  <a:lnTo>
                    <a:pt x="1294" y="2613"/>
                  </a:lnTo>
                  <a:lnTo>
                    <a:pt x="1435" y="2600"/>
                  </a:lnTo>
                  <a:lnTo>
                    <a:pt x="1563" y="2588"/>
                  </a:lnTo>
                  <a:lnTo>
                    <a:pt x="1678" y="2549"/>
                  </a:lnTo>
                  <a:lnTo>
                    <a:pt x="1806" y="2511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39"/>
                  </a:lnTo>
                  <a:lnTo>
                    <a:pt x="2370" y="2037"/>
                  </a:lnTo>
                  <a:lnTo>
                    <a:pt x="2446" y="1921"/>
                  </a:lnTo>
                  <a:lnTo>
                    <a:pt x="2498" y="1819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79"/>
                  </a:lnTo>
                  <a:lnTo>
                    <a:pt x="2575" y="1051"/>
                  </a:lnTo>
                  <a:lnTo>
                    <a:pt x="2536" y="922"/>
                  </a:lnTo>
                  <a:lnTo>
                    <a:pt x="2498" y="794"/>
                  </a:lnTo>
                  <a:lnTo>
                    <a:pt x="2446" y="692"/>
                  </a:lnTo>
                  <a:lnTo>
                    <a:pt x="2370" y="577"/>
                  </a:lnTo>
                  <a:lnTo>
                    <a:pt x="2306" y="474"/>
                  </a:lnTo>
                  <a:lnTo>
                    <a:pt x="2216" y="385"/>
                  </a:lnTo>
                  <a:lnTo>
                    <a:pt x="2126" y="308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78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2095025" y="2180500"/>
              <a:ext cx="65325" cy="65025"/>
            </a:xfrm>
            <a:custGeom>
              <a:rect b="b" l="l" r="r" t="t"/>
              <a:pathLst>
                <a:path extrusionOk="0" h="2601" w="2613">
                  <a:moveTo>
                    <a:pt x="1307" y="1"/>
                  </a:moveTo>
                  <a:lnTo>
                    <a:pt x="1178" y="14"/>
                  </a:lnTo>
                  <a:lnTo>
                    <a:pt x="1038" y="26"/>
                  </a:lnTo>
                  <a:lnTo>
                    <a:pt x="922" y="65"/>
                  </a:lnTo>
                  <a:lnTo>
                    <a:pt x="794" y="103"/>
                  </a:lnTo>
                  <a:lnTo>
                    <a:pt x="692" y="154"/>
                  </a:lnTo>
                  <a:lnTo>
                    <a:pt x="577" y="219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308" y="475"/>
                  </a:lnTo>
                  <a:lnTo>
                    <a:pt x="231" y="577"/>
                  </a:lnTo>
                  <a:lnTo>
                    <a:pt x="167" y="680"/>
                  </a:lnTo>
                  <a:lnTo>
                    <a:pt x="103" y="795"/>
                  </a:lnTo>
                  <a:lnTo>
                    <a:pt x="64" y="923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07"/>
                  </a:lnTo>
                  <a:lnTo>
                    <a:pt x="167" y="1922"/>
                  </a:lnTo>
                  <a:lnTo>
                    <a:pt x="231" y="2037"/>
                  </a:lnTo>
                  <a:lnTo>
                    <a:pt x="308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92" y="2447"/>
                  </a:lnTo>
                  <a:lnTo>
                    <a:pt x="794" y="2498"/>
                  </a:lnTo>
                  <a:lnTo>
                    <a:pt x="922" y="2550"/>
                  </a:lnTo>
                  <a:lnTo>
                    <a:pt x="1038" y="2575"/>
                  </a:lnTo>
                  <a:lnTo>
                    <a:pt x="1178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50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37" y="2383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510" y="1807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0" y="1435"/>
                  </a:lnTo>
                  <a:lnTo>
                    <a:pt x="2613" y="1307"/>
                  </a:lnTo>
                  <a:lnTo>
                    <a:pt x="2600" y="1166"/>
                  </a:lnTo>
                  <a:lnTo>
                    <a:pt x="2575" y="1038"/>
                  </a:lnTo>
                  <a:lnTo>
                    <a:pt x="2549" y="923"/>
                  </a:lnTo>
                  <a:lnTo>
                    <a:pt x="2510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29" y="385"/>
                  </a:lnTo>
                  <a:lnTo>
                    <a:pt x="2139" y="295"/>
                  </a:lnTo>
                  <a:lnTo>
                    <a:pt x="2037" y="219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2270475" y="204155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23" y="51"/>
                  </a:lnTo>
                  <a:lnTo>
                    <a:pt x="795" y="103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72"/>
                  </a:lnTo>
                  <a:lnTo>
                    <a:pt x="295" y="474"/>
                  </a:lnTo>
                  <a:lnTo>
                    <a:pt x="219" y="564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78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70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587"/>
                  </a:lnTo>
                  <a:lnTo>
                    <a:pt x="1307" y="2600"/>
                  </a:lnTo>
                  <a:lnTo>
                    <a:pt x="1435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37" y="2370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78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50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64"/>
                  </a:lnTo>
                  <a:lnTo>
                    <a:pt x="2306" y="474"/>
                  </a:lnTo>
                  <a:lnTo>
                    <a:pt x="2229" y="372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2317875" y="16765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4" y="295"/>
                  </a:lnTo>
                  <a:lnTo>
                    <a:pt x="372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72" y="2216"/>
                  </a:lnTo>
                  <a:lnTo>
                    <a:pt x="474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66"/>
                  </a:lnTo>
                  <a:lnTo>
                    <a:pt x="2575" y="1038"/>
                  </a:lnTo>
                  <a:lnTo>
                    <a:pt x="2536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1586875" y="1311500"/>
              <a:ext cx="65025" cy="65325"/>
            </a:xfrm>
            <a:custGeom>
              <a:rect b="b" l="l" r="r" t="t"/>
              <a:pathLst>
                <a:path extrusionOk="0" h="2613" w="2601">
                  <a:moveTo>
                    <a:pt x="1306" y="0"/>
                  </a:moveTo>
                  <a:lnTo>
                    <a:pt x="1178" y="13"/>
                  </a:lnTo>
                  <a:lnTo>
                    <a:pt x="1038" y="26"/>
                  </a:lnTo>
                  <a:lnTo>
                    <a:pt x="922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6" y="231"/>
                  </a:lnTo>
                  <a:lnTo>
                    <a:pt x="474" y="308"/>
                  </a:lnTo>
                  <a:lnTo>
                    <a:pt x="384" y="384"/>
                  </a:lnTo>
                  <a:lnTo>
                    <a:pt x="307" y="474"/>
                  </a:lnTo>
                  <a:lnTo>
                    <a:pt x="231" y="577"/>
                  </a:lnTo>
                  <a:lnTo>
                    <a:pt x="167" y="692"/>
                  </a:lnTo>
                  <a:lnTo>
                    <a:pt x="103" y="794"/>
                  </a:lnTo>
                  <a:lnTo>
                    <a:pt x="64" y="922"/>
                  </a:lnTo>
                  <a:lnTo>
                    <a:pt x="26" y="1050"/>
                  </a:lnTo>
                  <a:lnTo>
                    <a:pt x="13" y="1178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19"/>
                  </a:lnTo>
                  <a:lnTo>
                    <a:pt x="167" y="1921"/>
                  </a:lnTo>
                  <a:lnTo>
                    <a:pt x="231" y="2037"/>
                  </a:lnTo>
                  <a:lnTo>
                    <a:pt x="307" y="2139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6" y="2382"/>
                  </a:lnTo>
                  <a:lnTo>
                    <a:pt x="679" y="2446"/>
                  </a:lnTo>
                  <a:lnTo>
                    <a:pt x="794" y="2510"/>
                  </a:lnTo>
                  <a:lnTo>
                    <a:pt x="922" y="2549"/>
                  </a:lnTo>
                  <a:lnTo>
                    <a:pt x="1038" y="2575"/>
                  </a:lnTo>
                  <a:lnTo>
                    <a:pt x="1178" y="2600"/>
                  </a:lnTo>
                  <a:lnTo>
                    <a:pt x="1306" y="2613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510"/>
                  </a:lnTo>
                  <a:lnTo>
                    <a:pt x="1921" y="2446"/>
                  </a:lnTo>
                  <a:lnTo>
                    <a:pt x="2037" y="2382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39"/>
                  </a:lnTo>
                  <a:lnTo>
                    <a:pt x="2382" y="2037"/>
                  </a:lnTo>
                  <a:lnTo>
                    <a:pt x="2446" y="1921"/>
                  </a:lnTo>
                  <a:lnTo>
                    <a:pt x="2510" y="1819"/>
                  </a:lnTo>
                  <a:lnTo>
                    <a:pt x="2549" y="1691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307"/>
                  </a:lnTo>
                  <a:lnTo>
                    <a:pt x="2600" y="1178"/>
                  </a:lnTo>
                  <a:lnTo>
                    <a:pt x="2574" y="1050"/>
                  </a:lnTo>
                  <a:lnTo>
                    <a:pt x="2549" y="922"/>
                  </a:lnTo>
                  <a:lnTo>
                    <a:pt x="2510" y="794"/>
                  </a:lnTo>
                  <a:lnTo>
                    <a:pt x="2446" y="692"/>
                  </a:lnTo>
                  <a:lnTo>
                    <a:pt x="2382" y="577"/>
                  </a:lnTo>
                  <a:lnTo>
                    <a:pt x="2306" y="474"/>
                  </a:lnTo>
                  <a:lnTo>
                    <a:pt x="2229" y="384"/>
                  </a:lnTo>
                  <a:lnTo>
                    <a:pt x="2139" y="308"/>
                  </a:lnTo>
                  <a:lnTo>
                    <a:pt x="2037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1249375" y="136145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31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22"/>
                  </a:lnTo>
                  <a:lnTo>
                    <a:pt x="26" y="1038"/>
                  </a:lnTo>
                  <a:lnTo>
                    <a:pt x="1" y="1166"/>
                  </a:lnTo>
                  <a:lnTo>
                    <a:pt x="1" y="1307"/>
                  </a:lnTo>
                  <a:lnTo>
                    <a:pt x="1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26"/>
                  </a:lnTo>
                  <a:lnTo>
                    <a:pt x="385" y="2229"/>
                  </a:lnTo>
                  <a:lnTo>
                    <a:pt x="475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29"/>
                  </a:lnTo>
                  <a:lnTo>
                    <a:pt x="2306" y="2126"/>
                  </a:lnTo>
                  <a:lnTo>
                    <a:pt x="2383" y="2037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7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307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37" y="922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31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3" name="Google Shape;1213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4" name="Google Shape;1214;p35"/>
          <p:cNvSpPr txBox="1"/>
          <p:nvPr/>
        </p:nvSpPr>
        <p:spPr>
          <a:xfrm>
            <a:off x="4462850" y="3041725"/>
            <a:ext cx="4681200" cy="18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Deux types de récompenses évalués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Attribution basée sur le nombre de nœuds dans   un état    non fonctionnel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Attribution basée sur l'état individuel des nœuds: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+1 pour Non disponible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+1.5 pour Données altérées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+2 pour Malware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6"/>
          <p:cNvSpPr/>
          <p:nvPr/>
        </p:nvSpPr>
        <p:spPr>
          <a:xfrm>
            <a:off x="457200" y="2493575"/>
            <a:ext cx="1676400" cy="8382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36"/>
          <p:cNvSpPr/>
          <p:nvPr/>
        </p:nvSpPr>
        <p:spPr>
          <a:xfrm>
            <a:off x="3368513" y="3893763"/>
            <a:ext cx="838200" cy="838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36"/>
          <p:cNvSpPr/>
          <p:nvPr/>
        </p:nvSpPr>
        <p:spPr>
          <a:xfrm>
            <a:off x="3368513" y="1139863"/>
            <a:ext cx="838200" cy="83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3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Apprentissage et Résultats</a:t>
            </a:r>
            <a:endParaRPr/>
          </a:p>
        </p:txBody>
      </p:sp>
      <p:grpSp>
        <p:nvGrpSpPr>
          <p:cNvPr id="1223" name="Google Shape;1223;p36"/>
          <p:cNvGrpSpPr/>
          <p:nvPr/>
        </p:nvGrpSpPr>
        <p:grpSpPr>
          <a:xfrm rot="10800000">
            <a:off x="3604778" y="4130225"/>
            <a:ext cx="365674" cy="365298"/>
            <a:chOff x="2418003" y="2287650"/>
            <a:chExt cx="365674" cy="365298"/>
          </a:xfrm>
        </p:grpSpPr>
        <p:sp>
          <p:nvSpPr>
            <p:cNvPr id="1224" name="Google Shape;1224;p36"/>
            <p:cNvSpPr/>
            <p:nvPr/>
          </p:nvSpPr>
          <p:spPr>
            <a:xfrm>
              <a:off x="2479080" y="2287650"/>
              <a:ext cx="245504" cy="279770"/>
            </a:xfrm>
            <a:custGeom>
              <a:rect b="b" l="l" r="r" t="t"/>
              <a:pathLst>
                <a:path extrusionOk="0" h="8181" w="7179">
                  <a:moveTo>
                    <a:pt x="3572" y="1"/>
                  </a:moveTo>
                  <a:cubicBezTo>
                    <a:pt x="3477" y="1"/>
                    <a:pt x="3382" y="36"/>
                    <a:pt x="3310" y="108"/>
                  </a:cubicBezTo>
                  <a:lnTo>
                    <a:pt x="167" y="3870"/>
                  </a:lnTo>
                  <a:cubicBezTo>
                    <a:pt x="0" y="4061"/>
                    <a:pt x="143" y="4370"/>
                    <a:pt x="405" y="4370"/>
                  </a:cubicBezTo>
                  <a:lnTo>
                    <a:pt x="1977" y="4370"/>
                  </a:lnTo>
                  <a:lnTo>
                    <a:pt x="1977" y="7871"/>
                  </a:lnTo>
                  <a:cubicBezTo>
                    <a:pt x="1977" y="8038"/>
                    <a:pt x="2120" y="8181"/>
                    <a:pt x="2286" y="8181"/>
                  </a:cubicBezTo>
                  <a:lnTo>
                    <a:pt x="4835" y="8181"/>
                  </a:lnTo>
                  <a:cubicBezTo>
                    <a:pt x="5001" y="8181"/>
                    <a:pt x="5168" y="8038"/>
                    <a:pt x="5144" y="7871"/>
                  </a:cubicBezTo>
                  <a:lnTo>
                    <a:pt x="5144" y="4370"/>
                  </a:lnTo>
                  <a:lnTo>
                    <a:pt x="6716" y="4370"/>
                  </a:lnTo>
                  <a:cubicBezTo>
                    <a:pt x="6733" y="4373"/>
                    <a:pt x="6751" y="4375"/>
                    <a:pt x="6767" y="4375"/>
                  </a:cubicBezTo>
                  <a:cubicBezTo>
                    <a:pt x="7024" y="4375"/>
                    <a:pt x="7179" y="4049"/>
                    <a:pt x="6978" y="3870"/>
                  </a:cubicBezTo>
                  <a:lnTo>
                    <a:pt x="3834" y="108"/>
                  </a:lnTo>
                  <a:cubicBezTo>
                    <a:pt x="3763" y="36"/>
                    <a:pt x="3668" y="1"/>
                    <a:pt x="3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2418003" y="2503060"/>
              <a:ext cx="365674" cy="149888"/>
            </a:xfrm>
            <a:custGeom>
              <a:rect b="b" l="l" r="r" t="t"/>
              <a:pathLst>
                <a:path extrusionOk="0" h="4383" w="10693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3454"/>
                  </a:lnTo>
                  <a:cubicBezTo>
                    <a:pt x="0" y="3954"/>
                    <a:pt x="429" y="4382"/>
                    <a:pt x="953" y="4382"/>
                  </a:cubicBezTo>
                  <a:lnTo>
                    <a:pt x="9740" y="4382"/>
                  </a:lnTo>
                  <a:cubicBezTo>
                    <a:pt x="10264" y="4382"/>
                    <a:pt x="10693" y="3954"/>
                    <a:pt x="10693" y="3454"/>
                  </a:cubicBezTo>
                  <a:lnTo>
                    <a:pt x="10693" y="310"/>
                  </a:lnTo>
                  <a:cubicBezTo>
                    <a:pt x="10693" y="143"/>
                    <a:pt x="10550" y="0"/>
                    <a:pt x="10383" y="0"/>
                  </a:cubicBezTo>
                  <a:lnTo>
                    <a:pt x="9121" y="0"/>
                  </a:lnTo>
                  <a:cubicBezTo>
                    <a:pt x="8954" y="0"/>
                    <a:pt x="8811" y="143"/>
                    <a:pt x="8811" y="310"/>
                  </a:cubicBezTo>
                  <a:lnTo>
                    <a:pt x="8811" y="2501"/>
                  </a:lnTo>
                  <a:lnTo>
                    <a:pt x="1881" y="2501"/>
                  </a:lnTo>
                  <a:lnTo>
                    <a:pt x="1881" y="310"/>
                  </a:lnTo>
                  <a:cubicBezTo>
                    <a:pt x="1905" y="143"/>
                    <a:pt x="1739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6" name="Google Shape;1226;p36"/>
          <p:cNvGrpSpPr/>
          <p:nvPr/>
        </p:nvGrpSpPr>
        <p:grpSpPr>
          <a:xfrm>
            <a:off x="3608423" y="1379769"/>
            <a:ext cx="358390" cy="358390"/>
            <a:chOff x="3209573" y="3461582"/>
            <a:chExt cx="358390" cy="358390"/>
          </a:xfrm>
        </p:grpSpPr>
        <p:sp>
          <p:nvSpPr>
            <p:cNvPr id="1227" name="Google Shape;1227;p36"/>
            <p:cNvSpPr/>
            <p:nvPr/>
          </p:nvSpPr>
          <p:spPr>
            <a:xfrm>
              <a:off x="3269247" y="3461582"/>
              <a:ext cx="239041" cy="274914"/>
            </a:xfrm>
            <a:custGeom>
              <a:rect b="b" l="l" r="r" t="t"/>
              <a:pathLst>
                <a:path extrusionOk="0" h="8039" w="6990">
                  <a:moveTo>
                    <a:pt x="2257" y="1"/>
                  </a:moveTo>
                  <a:cubicBezTo>
                    <a:pt x="2090" y="1"/>
                    <a:pt x="1947" y="144"/>
                    <a:pt x="1947" y="311"/>
                  </a:cubicBezTo>
                  <a:lnTo>
                    <a:pt x="1947" y="3740"/>
                  </a:lnTo>
                  <a:lnTo>
                    <a:pt x="423" y="3740"/>
                  </a:lnTo>
                  <a:cubicBezTo>
                    <a:pt x="413" y="3739"/>
                    <a:pt x="404" y="3739"/>
                    <a:pt x="394" y="3739"/>
                  </a:cubicBezTo>
                  <a:cubicBezTo>
                    <a:pt x="128" y="3739"/>
                    <a:pt x="1" y="4056"/>
                    <a:pt x="185" y="4240"/>
                  </a:cubicBezTo>
                  <a:lnTo>
                    <a:pt x="3281" y="7931"/>
                  </a:lnTo>
                  <a:cubicBezTo>
                    <a:pt x="3340" y="8003"/>
                    <a:pt x="3424" y="8038"/>
                    <a:pt x="3510" y="8038"/>
                  </a:cubicBezTo>
                  <a:cubicBezTo>
                    <a:pt x="3596" y="8038"/>
                    <a:pt x="3685" y="8003"/>
                    <a:pt x="3757" y="7931"/>
                  </a:cubicBezTo>
                  <a:lnTo>
                    <a:pt x="6829" y="4240"/>
                  </a:lnTo>
                  <a:cubicBezTo>
                    <a:pt x="6990" y="4056"/>
                    <a:pt x="6862" y="3739"/>
                    <a:pt x="6617" y="3739"/>
                  </a:cubicBezTo>
                  <a:cubicBezTo>
                    <a:pt x="6609" y="3739"/>
                    <a:pt x="6600" y="3739"/>
                    <a:pt x="6591" y="3740"/>
                  </a:cubicBezTo>
                  <a:lnTo>
                    <a:pt x="5043" y="3740"/>
                  </a:lnTo>
                  <a:lnTo>
                    <a:pt x="5043" y="311"/>
                  </a:lnTo>
                  <a:cubicBezTo>
                    <a:pt x="5043" y="144"/>
                    <a:pt x="4924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3209573" y="3673333"/>
              <a:ext cx="358390" cy="146639"/>
            </a:xfrm>
            <a:custGeom>
              <a:rect b="b" l="l" r="r" t="t"/>
              <a:pathLst>
                <a:path extrusionOk="0" h="4288" w="10480">
                  <a:moveTo>
                    <a:pt x="310" y="1"/>
                  </a:moveTo>
                  <a:cubicBezTo>
                    <a:pt x="144" y="1"/>
                    <a:pt x="1" y="120"/>
                    <a:pt x="1" y="286"/>
                  </a:cubicBezTo>
                  <a:lnTo>
                    <a:pt x="1" y="3358"/>
                  </a:lnTo>
                  <a:cubicBezTo>
                    <a:pt x="1" y="3882"/>
                    <a:pt x="429" y="4287"/>
                    <a:pt x="930" y="4287"/>
                  </a:cubicBezTo>
                  <a:lnTo>
                    <a:pt x="9574" y="4287"/>
                  </a:lnTo>
                  <a:cubicBezTo>
                    <a:pt x="10074" y="4287"/>
                    <a:pt x="10479" y="3882"/>
                    <a:pt x="10479" y="3358"/>
                  </a:cubicBezTo>
                  <a:lnTo>
                    <a:pt x="10479" y="310"/>
                  </a:lnTo>
                  <a:cubicBezTo>
                    <a:pt x="10479" y="144"/>
                    <a:pt x="10360" y="1"/>
                    <a:pt x="10193" y="1"/>
                  </a:cubicBezTo>
                  <a:lnTo>
                    <a:pt x="8931" y="1"/>
                  </a:lnTo>
                  <a:cubicBezTo>
                    <a:pt x="8765" y="1"/>
                    <a:pt x="8645" y="120"/>
                    <a:pt x="8645" y="286"/>
                  </a:cubicBezTo>
                  <a:lnTo>
                    <a:pt x="8645" y="2454"/>
                  </a:lnTo>
                  <a:lnTo>
                    <a:pt x="1834" y="2454"/>
                  </a:lnTo>
                  <a:lnTo>
                    <a:pt x="1834" y="286"/>
                  </a:lnTo>
                  <a:cubicBezTo>
                    <a:pt x="1834" y="120"/>
                    <a:pt x="1692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9" name="Google Shape;1229;p36"/>
          <p:cNvSpPr txBox="1"/>
          <p:nvPr/>
        </p:nvSpPr>
        <p:spPr>
          <a:xfrm>
            <a:off x="266700" y="2601575"/>
            <a:ext cx="20574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Pour tester notre implémentation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30" name="Google Shape;1230;p36"/>
          <p:cNvSpPr txBox="1"/>
          <p:nvPr/>
        </p:nvSpPr>
        <p:spPr>
          <a:xfrm>
            <a:off x="4327675" y="1139875"/>
            <a:ext cx="449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Coût Maximum: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1" name="Google Shape;1231;p36"/>
          <p:cNvCxnSpPr>
            <a:stCxn id="1219" idx="3"/>
            <a:endCxn id="1221" idx="2"/>
          </p:cNvCxnSpPr>
          <p:nvPr/>
        </p:nvCxnSpPr>
        <p:spPr>
          <a:xfrm flipH="1" rot="10800000">
            <a:off x="2133600" y="1559075"/>
            <a:ext cx="1234800" cy="1353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2" name="Google Shape;1232;p36"/>
          <p:cNvCxnSpPr>
            <a:stCxn id="1219" idx="3"/>
            <a:endCxn id="1220" idx="2"/>
          </p:cNvCxnSpPr>
          <p:nvPr/>
        </p:nvCxnSpPr>
        <p:spPr>
          <a:xfrm>
            <a:off x="2133600" y="2912675"/>
            <a:ext cx="1234800" cy="14001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33" name="Google Shape;1233;p36"/>
          <p:cNvGrpSpPr/>
          <p:nvPr/>
        </p:nvGrpSpPr>
        <p:grpSpPr>
          <a:xfrm>
            <a:off x="695825" y="1139863"/>
            <a:ext cx="1199150" cy="1301625"/>
            <a:chOff x="1183750" y="1120025"/>
            <a:chExt cx="1199150" cy="1301625"/>
          </a:xfrm>
        </p:grpSpPr>
        <p:sp>
          <p:nvSpPr>
            <p:cNvPr id="1234" name="Google Shape;1234;p36"/>
            <p:cNvSpPr/>
            <p:nvPr/>
          </p:nvSpPr>
          <p:spPr>
            <a:xfrm>
              <a:off x="1803325" y="1134425"/>
              <a:ext cx="36200" cy="296200"/>
            </a:xfrm>
            <a:custGeom>
              <a:rect b="b" l="l" r="r" t="t"/>
              <a:pathLst>
                <a:path extrusionOk="0" h="11848" w="1448">
                  <a:moveTo>
                    <a:pt x="730" y="0"/>
                  </a:moveTo>
                  <a:lnTo>
                    <a:pt x="577" y="13"/>
                  </a:lnTo>
                  <a:lnTo>
                    <a:pt x="436" y="52"/>
                  </a:lnTo>
                  <a:lnTo>
                    <a:pt x="320" y="116"/>
                  </a:lnTo>
                  <a:lnTo>
                    <a:pt x="205" y="205"/>
                  </a:lnTo>
                  <a:lnTo>
                    <a:pt x="115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0" y="11118"/>
                  </a:lnTo>
                  <a:lnTo>
                    <a:pt x="13" y="11271"/>
                  </a:lnTo>
                  <a:lnTo>
                    <a:pt x="51" y="11399"/>
                  </a:lnTo>
                  <a:lnTo>
                    <a:pt x="115" y="11527"/>
                  </a:lnTo>
                  <a:lnTo>
                    <a:pt x="205" y="11630"/>
                  </a:lnTo>
                  <a:lnTo>
                    <a:pt x="320" y="11720"/>
                  </a:lnTo>
                  <a:lnTo>
                    <a:pt x="436" y="11796"/>
                  </a:lnTo>
                  <a:lnTo>
                    <a:pt x="577" y="11835"/>
                  </a:lnTo>
                  <a:lnTo>
                    <a:pt x="730" y="11848"/>
                  </a:lnTo>
                  <a:lnTo>
                    <a:pt x="871" y="11835"/>
                  </a:lnTo>
                  <a:lnTo>
                    <a:pt x="1012" y="11796"/>
                  </a:lnTo>
                  <a:lnTo>
                    <a:pt x="1127" y="11720"/>
                  </a:lnTo>
                  <a:lnTo>
                    <a:pt x="1243" y="11630"/>
                  </a:lnTo>
                  <a:lnTo>
                    <a:pt x="1332" y="11527"/>
                  </a:lnTo>
                  <a:lnTo>
                    <a:pt x="1396" y="11399"/>
                  </a:lnTo>
                  <a:lnTo>
                    <a:pt x="1435" y="11271"/>
                  </a:lnTo>
                  <a:lnTo>
                    <a:pt x="1447" y="11118"/>
                  </a:lnTo>
                  <a:lnTo>
                    <a:pt x="1447" y="718"/>
                  </a:lnTo>
                  <a:lnTo>
                    <a:pt x="1435" y="577"/>
                  </a:lnTo>
                  <a:lnTo>
                    <a:pt x="1396" y="436"/>
                  </a:lnTo>
                  <a:lnTo>
                    <a:pt x="1332" y="321"/>
                  </a:lnTo>
                  <a:lnTo>
                    <a:pt x="1243" y="205"/>
                  </a:lnTo>
                  <a:lnTo>
                    <a:pt x="1127" y="116"/>
                  </a:lnTo>
                  <a:lnTo>
                    <a:pt x="1012" y="52"/>
                  </a:lnTo>
                  <a:lnTo>
                    <a:pt x="871" y="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6"/>
            <p:cNvSpPr/>
            <p:nvPr/>
          </p:nvSpPr>
          <p:spPr>
            <a:xfrm>
              <a:off x="2014325" y="1218325"/>
              <a:ext cx="222875" cy="296525"/>
            </a:xfrm>
            <a:custGeom>
              <a:rect b="b" l="l" r="r" t="t"/>
              <a:pathLst>
                <a:path extrusionOk="0" h="11861" w="8915">
                  <a:moveTo>
                    <a:pt x="4535" y="0"/>
                  </a:moveTo>
                  <a:lnTo>
                    <a:pt x="4381" y="13"/>
                  </a:lnTo>
                  <a:lnTo>
                    <a:pt x="4253" y="51"/>
                  </a:lnTo>
                  <a:lnTo>
                    <a:pt x="4125" y="128"/>
                  </a:lnTo>
                  <a:lnTo>
                    <a:pt x="4022" y="218"/>
                  </a:lnTo>
                  <a:lnTo>
                    <a:pt x="3933" y="320"/>
                  </a:lnTo>
                  <a:lnTo>
                    <a:pt x="3869" y="448"/>
                  </a:lnTo>
                  <a:lnTo>
                    <a:pt x="3817" y="576"/>
                  </a:lnTo>
                  <a:lnTo>
                    <a:pt x="3805" y="730"/>
                  </a:lnTo>
                  <a:lnTo>
                    <a:pt x="3805" y="6647"/>
                  </a:lnTo>
                  <a:lnTo>
                    <a:pt x="193" y="10643"/>
                  </a:lnTo>
                  <a:lnTo>
                    <a:pt x="103" y="10759"/>
                  </a:lnTo>
                  <a:lnTo>
                    <a:pt x="39" y="10887"/>
                  </a:lnTo>
                  <a:lnTo>
                    <a:pt x="1" y="11028"/>
                  </a:lnTo>
                  <a:lnTo>
                    <a:pt x="1" y="11169"/>
                  </a:lnTo>
                  <a:lnTo>
                    <a:pt x="13" y="11309"/>
                  </a:lnTo>
                  <a:lnTo>
                    <a:pt x="65" y="11438"/>
                  </a:lnTo>
                  <a:lnTo>
                    <a:pt x="141" y="11566"/>
                  </a:lnTo>
                  <a:lnTo>
                    <a:pt x="244" y="11668"/>
                  </a:lnTo>
                  <a:lnTo>
                    <a:pt x="346" y="11758"/>
                  </a:lnTo>
                  <a:lnTo>
                    <a:pt x="474" y="11809"/>
                  </a:lnTo>
                  <a:lnTo>
                    <a:pt x="590" y="11847"/>
                  </a:lnTo>
                  <a:lnTo>
                    <a:pt x="731" y="11860"/>
                  </a:lnTo>
                  <a:lnTo>
                    <a:pt x="872" y="11847"/>
                  </a:lnTo>
                  <a:lnTo>
                    <a:pt x="948" y="11822"/>
                  </a:lnTo>
                  <a:lnTo>
                    <a:pt x="1012" y="11796"/>
                  </a:lnTo>
                  <a:lnTo>
                    <a:pt x="1089" y="11771"/>
                  </a:lnTo>
                  <a:lnTo>
                    <a:pt x="1153" y="11719"/>
                  </a:lnTo>
                  <a:lnTo>
                    <a:pt x="1205" y="11681"/>
                  </a:lnTo>
                  <a:lnTo>
                    <a:pt x="1269" y="11617"/>
                  </a:lnTo>
                  <a:lnTo>
                    <a:pt x="5072" y="7416"/>
                  </a:lnTo>
                  <a:lnTo>
                    <a:pt x="5149" y="7301"/>
                  </a:lnTo>
                  <a:lnTo>
                    <a:pt x="5213" y="7185"/>
                  </a:lnTo>
                  <a:lnTo>
                    <a:pt x="5252" y="7057"/>
                  </a:lnTo>
                  <a:lnTo>
                    <a:pt x="5265" y="6929"/>
                  </a:lnTo>
                  <a:lnTo>
                    <a:pt x="5265" y="1460"/>
                  </a:lnTo>
                  <a:lnTo>
                    <a:pt x="8185" y="1460"/>
                  </a:lnTo>
                  <a:lnTo>
                    <a:pt x="8338" y="1447"/>
                  </a:lnTo>
                  <a:lnTo>
                    <a:pt x="8479" y="1396"/>
                  </a:lnTo>
                  <a:lnTo>
                    <a:pt x="8595" y="1332"/>
                  </a:lnTo>
                  <a:lnTo>
                    <a:pt x="8710" y="1242"/>
                  </a:lnTo>
                  <a:lnTo>
                    <a:pt x="8800" y="1140"/>
                  </a:lnTo>
                  <a:lnTo>
                    <a:pt x="8864" y="1012"/>
                  </a:lnTo>
                  <a:lnTo>
                    <a:pt x="8902" y="871"/>
                  </a:lnTo>
                  <a:lnTo>
                    <a:pt x="8915" y="730"/>
                  </a:lnTo>
                  <a:lnTo>
                    <a:pt x="8902" y="576"/>
                  </a:lnTo>
                  <a:lnTo>
                    <a:pt x="8864" y="448"/>
                  </a:lnTo>
                  <a:lnTo>
                    <a:pt x="8800" y="320"/>
                  </a:lnTo>
                  <a:lnTo>
                    <a:pt x="8710" y="218"/>
                  </a:lnTo>
                  <a:lnTo>
                    <a:pt x="8595" y="128"/>
                  </a:lnTo>
                  <a:lnTo>
                    <a:pt x="8479" y="51"/>
                  </a:lnTo>
                  <a:lnTo>
                    <a:pt x="8338" y="13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2109425" y="1690925"/>
              <a:ext cx="259075" cy="36200"/>
            </a:xfrm>
            <a:custGeom>
              <a:rect b="b" l="l" r="r" t="t"/>
              <a:pathLst>
                <a:path extrusionOk="0" h="1448" w="10363">
                  <a:moveTo>
                    <a:pt x="731" y="1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3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9632" y="1448"/>
                  </a:lnTo>
                  <a:lnTo>
                    <a:pt x="9786" y="1435"/>
                  </a:lnTo>
                  <a:lnTo>
                    <a:pt x="9914" y="1397"/>
                  </a:lnTo>
                  <a:lnTo>
                    <a:pt x="10042" y="1333"/>
                  </a:lnTo>
                  <a:lnTo>
                    <a:pt x="10157" y="1243"/>
                  </a:lnTo>
                  <a:lnTo>
                    <a:pt x="10234" y="1128"/>
                  </a:lnTo>
                  <a:lnTo>
                    <a:pt x="10311" y="1012"/>
                  </a:lnTo>
                  <a:lnTo>
                    <a:pt x="10349" y="871"/>
                  </a:lnTo>
                  <a:lnTo>
                    <a:pt x="10362" y="731"/>
                  </a:lnTo>
                  <a:lnTo>
                    <a:pt x="10349" y="577"/>
                  </a:lnTo>
                  <a:lnTo>
                    <a:pt x="10311" y="436"/>
                  </a:lnTo>
                  <a:lnTo>
                    <a:pt x="10234" y="321"/>
                  </a:lnTo>
                  <a:lnTo>
                    <a:pt x="10157" y="205"/>
                  </a:lnTo>
                  <a:lnTo>
                    <a:pt x="10042" y="116"/>
                  </a:lnTo>
                  <a:lnTo>
                    <a:pt x="9914" y="52"/>
                  </a:lnTo>
                  <a:lnTo>
                    <a:pt x="9786" y="13"/>
                  </a:lnTo>
                  <a:lnTo>
                    <a:pt x="9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6"/>
            <p:cNvSpPr/>
            <p:nvPr/>
          </p:nvSpPr>
          <p:spPr>
            <a:xfrm>
              <a:off x="2035775" y="1900975"/>
              <a:ext cx="285650" cy="191175"/>
            </a:xfrm>
            <a:custGeom>
              <a:rect b="b" l="l" r="r" t="t"/>
              <a:pathLst>
                <a:path extrusionOk="0" h="7647" w="11426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4" y="577"/>
                  </a:lnTo>
                  <a:lnTo>
                    <a:pt x="1" y="718"/>
                  </a:lnTo>
                  <a:lnTo>
                    <a:pt x="14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7647" y="1448"/>
                  </a:lnTo>
                  <a:lnTo>
                    <a:pt x="10016" y="7199"/>
                  </a:lnTo>
                  <a:lnTo>
                    <a:pt x="10068" y="7301"/>
                  </a:lnTo>
                  <a:lnTo>
                    <a:pt x="10132" y="7391"/>
                  </a:lnTo>
                  <a:lnTo>
                    <a:pt x="10209" y="7467"/>
                  </a:lnTo>
                  <a:lnTo>
                    <a:pt x="10285" y="7532"/>
                  </a:lnTo>
                  <a:lnTo>
                    <a:pt x="10388" y="7583"/>
                  </a:lnTo>
                  <a:lnTo>
                    <a:pt x="10478" y="7621"/>
                  </a:lnTo>
                  <a:lnTo>
                    <a:pt x="10580" y="7634"/>
                  </a:lnTo>
                  <a:lnTo>
                    <a:pt x="10695" y="7647"/>
                  </a:lnTo>
                  <a:lnTo>
                    <a:pt x="10836" y="7634"/>
                  </a:lnTo>
                  <a:lnTo>
                    <a:pt x="10964" y="7596"/>
                  </a:lnTo>
                  <a:lnTo>
                    <a:pt x="11105" y="7519"/>
                  </a:lnTo>
                  <a:lnTo>
                    <a:pt x="11208" y="7429"/>
                  </a:lnTo>
                  <a:lnTo>
                    <a:pt x="11297" y="7327"/>
                  </a:lnTo>
                  <a:lnTo>
                    <a:pt x="11361" y="7199"/>
                  </a:lnTo>
                  <a:lnTo>
                    <a:pt x="11400" y="7070"/>
                  </a:lnTo>
                  <a:lnTo>
                    <a:pt x="11425" y="6930"/>
                  </a:lnTo>
                  <a:lnTo>
                    <a:pt x="11412" y="6776"/>
                  </a:lnTo>
                  <a:lnTo>
                    <a:pt x="11361" y="6635"/>
                  </a:lnTo>
                  <a:lnTo>
                    <a:pt x="8800" y="449"/>
                  </a:lnTo>
                  <a:lnTo>
                    <a:pt x="8748" y="346"/>
                  </a:lnTo>
                  <a:lnTo>
                    <a:pt x="8684" y="257"/>
                  </a:lnTo>
                  <a:lnTo>
                    <a:pt x="8620" y="180"/>
                  </a:lnTo>
                  <a:lnTo>
                    <a:pt x="8531" y="116"/>
                  </a:lnTo>
                  <a:lnTo>
                    <a:pt x="8441" y="65"/>
                  </a:lnTo>
                  <a:lnTo>
                    <a:pt x="8339" y="26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1997350" y="1939075"/>
              <a:ext cx="148600" cy="292375"/>
            </a:xfrm>
            <a:custGeom>
              <a:rect b="b" l="l" r="r" t="t"/>
              <a:pathLst>
                <a:path extrusionOk="0" h="11695" w="5944">
                  <a:moveTo>
                    <a:pt x="731" y="1"/>
                  </a:moveTo>
                  <a:lnTo>
                    <a:pt x="590" y="13"/>
                  </a:lnTo>
                  <a:lnTo>
                    <a:pt x="449" y="65"/>
                  </a:lnTo>
                  <a:lnTo>
                    <a:pt x="334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90"/>
                  </a:lnTo>
                  <a:lnTo>
                    <a:pt x="1" y="731"/>
                  </a:lnTo>
                  <a:lnTo>
                    <a:pt x="1" y="5393"/>
                  </a:lnTo>
                  <a:lnTo>
                    <a:pt x="26" y="5546"/>
                  </a:lnTo>
                  <a:lnTo>
                    <a:pt x="65" y="5675"/>
                  </a:lnTo>
                  <a:lnTo>
                    <a:pt x="129" y="5803"/>
                  </a:lnTo>
                  <a:lnTo>
                    <a:pt x="218" y="5905"/>
                  </a:lnTo>
                  <a:lnTo>
                    <a:pt x="334" y="5995"/>
                  </a:lnTo>
                  <a:lnTo>
                    <a:pt x="449" y="6072"/>
                  </a:lnTo>
                  <a:lnTo>
                    <a:pt x="590" y="6110"/>
                  </a:lnTo>
                  <a:lnTo>
                    <a:pt x="731" y="6123"/>
                  </a:lnTo>
                  <a:lnTo>
                    <a:pt x="4484" y="6123"/>
                  </a:lnTo>
                  <a:lnTo>
                    <a:pt x="4484" y="10964"/>
                  </a:lnTo>
                  <a:lnTo>
                    <a:pt x="4496" y="11105"/>
                  </a:lnTo>
                  <a:lnTo>
                    <a:pt x="4548" y="11246"/>
                  </a:lnTo>
                  <a:lnTo>
                    <a:pt x="4612" y="11361"/>
                  </a:lnTo>
                  <a:lnTo>
                    <a:pt x="4701" y="11477"/>
                  </a:lnTo>
                  <a:lnTo>
                    <a:pt x="4804" y="11566"/>
                  </a:lnTo>
                  <a:lnTo>
                    <a:pt x="4932" y="11630"/>
                  </a:lnTo>
                  <a:lnTo>
                    <a:pt x="5060" y="11669"/>
                  </a:lnTo>
                  <a:lnTo>
                    <a:pt x="5214" y="11694"/>
                  </a:lnTo>
                  <a:lnTo>
                    <a:pt x="5354" y="11669"/>
                  </a:lnTo>
                  <a:lnTo>
                    <a:pt x="5495" y="11630"/>
                  </a:lnTo>
                  <a:lnTo>
                    <a:pt x="5623" y="11566"/>
                  </a:lnTo>
                  <a:lnTo>
                    <a:pt x="5726" y="11477"/>
                  </a:lnTo>
                  <a:lnTo>
                    <a:pt x="5816" y="11361"/>
                  </a:lnTo>
                  <a:lnTo>
                    <a:pt x="5880" y="11246"/>
                  </a:lnTo>
                  <a:lnTo>
                    <a:pt x="5931" y="11105"/>
                  </a:lnTo>
                  <a:lnTo>
                    <a:pt x="5944" y="10964"/>
                  </a:lnTo>
                  <a:lnTo>
                    <a:pt x="5944" y="5393"/>
                  </a:lnTo>
                  <a:lnTo>
                    <a:pt x="5931" y="5252"/>
                  </a:lnTo>
                  <a:lnTo>
                    <a:pt x="5880" y="5111"/>
                  </a:lnTo>
                  <a:lnTo>
                    <a:pt x="5816" y="4983"/>
                  </a:lnTo>
                  <a:lnTo>
                    <a:pt x="5726" y="4880"/>
                  </a:lnTo>
                  <a:lnTo>
                    <a:pt x="5623" y="4791"/>
                  </a:lnTo>
                  <a:lnTo>
                    <a:pt x="5495" y="4727"/>
                  </a:lnTo>
                  <a:lnTo>
                    <a:pt x="5354" y="4676"/>
                  </a:lnTo>
                  <a:lnTo>
                    <a:pt x="5214" y="4663"/>
                  </a:lnTo>
                  <a:lnTo>
                    <a:pt x="1461" y="4663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410" y="449"/>
                  </a:lnTo>
                  <a:lnTo>
                    <a:pt x="1333" y="321"/>
                  </a:lnTo>
                  <a:lnTo>
                    <a:pt x="1256" y="218"/>
                  </a:lnTo>
                  <a:lnTo>
                    <a:pt x="1141" y="129"/>
                  </a:lnTo>
                  <a:lnTo>
                    <a:pt x="1013" y="65"/>
                  </a:lnTo>
                  <a:lnTo>
                    <a:pt x="884" y="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1749200" y="2006650"/>
              <a:ext cx="152125" cy="400575"/>
            </a:xfrm>
            <a:custGeom>
              <a:rect b="b" l="l" r="r" t="t"/>
              <a:pathLst>
                <a:path extrusionOk="0" h="16023" w="6085">
                  <a:moveTo>
                    <a:pt x="2895" y="0"/>
                  </a:moveTo>
                  <a:lnTo>
                    <a:pt x="2742" y="13"/>
                  </a:lnTo>
                  <a:lnTo>
                    <a:pt x="2601" y="51"/>
                  </a:lnTo>
                  <a:lnTo>
                    <a:pt x="2485" y="128"/>
                  </a:lnTo>
                  <a:lnTo>
                    <a:pt x="2370" y="218"/>
                  </a:lnTo>
                  <a:lnTo>
                    <a:pt x="2280" y="320"/>
                  </a:lnTo>
                  <a:lnTo>
                    <a:pt x="2216" y="448"/>
                  </a:lnTo>
                  <a:lnTo>
                    <a:pt x="2178" y="576"/>
                  </a:lnTo>
                  <a:lnTo>
                    <a:pt x="2165" y="730"/>
                  </a:lnTo>
                  <a:lnTo>
                    <a:pt x="2165" y="4163"/>
                  </a:lnTo>
                  <a:lnTo>
                    <a:pt x="2178" y="4304"/>
                  </a:lnTo>
                  <a:lnTo>
                    <a:pt x="2216" y="4444"/>
                  </a:lnTo>
                  <a:lnTo>
                    <a:pt x="2280" y="4573"/>
                  </a:lnTo>
                  <a:lnTo>
                    <a:pt x="2370" y="4675"/>
                  </a:lnTo>
                  <a:lnTo>
                    <a:pt x="2485" y="4765"/>
                  </a:lnTo>
                  <a:lnTo>
                    <a:pt x="2601" y="4829"/>
                  </a:lnTo>
                  <a:lnTo>
                    <a:pt x="2742" y="4880"/>
                  </a:lnTo>
                  <a:lnTo>
                    <a:pt x="2895" y="4893"/>
                  </a:lnTo>
                  <a:lnTo>
                    <a:pt x="4624" y="4893"/>
                  </a:lnTo>
                  <a:lnTo>
                    <a:pt x="4624" y="10157"/>
                  </a:lnTo>
                  <a:lnTo>
                    <a:pt x="731" y="10157"/>
                  </a:lnTo>
                  <a:lnTo>
                    <a:pt x="590" y="10170"/>
                  </a:lnTo>
                  <a:lnTo>
                    <a:pt x="449" y="10208"/>
                  </a:lnTo>
                  <a:lnTo>
                    <a:pt x="321" y="10285"/>
                  </a:lnTo>
                  <a:lnTo>
                    <a:pt x="218" y="10362"/>
                  </a:lnTo>
                  <a:lnTo>
                    <a:pt x="129" y="10477"/>
                  </a:lnTo>
                  <a:lnTo>
                    <a:pt x="65" y="10605"/>
                  </a:lnTo>
                  <a:lnTo>
                    <a:pt x="26" y="10733"/>
                  </a:lnTo>
                  <a:lnTo>
                    <a:pt x="1" y="10887"/>
                  </a:lnTo>
                  <a:lnTo>
                    <a:pt x="1" y="15293"/>
                  </a:lnTo>
                  <a:lnTo>
                    <a:pt x="26" y="15434"/>
                  </a:lnTo>
                  <a:lnTo>
                    <a:pt x="65" y="15574"/>
                  </a:lnTo>
                  <a:lnTo>
                    <a:pt x="129" y="15703"/>
                  </a:lnTo>
                  <a:lnTo>
                    <a:pt x="218" y="15805"/>
                  </a:lnTo>
                  <a:lnTo>
                    <a:pt x="321" y="15895"/>
                  </a:lnTo>
                  <a:lnTo>
                    <a:pt x="449" y="15959"/>
                  </a:lnTo>
                  <a:lnTo>
                    <a:pt x="590" y="16010"/>
                  </a:lnTo>
                  <a:lnTo>
                    <a:pt x="731" y="16023"/>
                  </a:lnTo>
                  <a:lnTo>
                    <a:pt x="884" y="16010"/>
                  </a:lnTo>
                  <a:lnTo>
                    <a:pt x="1012" y="15959"/>
                  </a:lnTo>
                  <a:lnTo>
                    <a:pt x="1141" y="15895"/>
                  </a:lnTo>
                  <a:lnTo>
                    <a:pt x="1243" y="15805"/>
                  </a:lnTo>
                  <a:lnTo>
                    <a:pt x="1333" y="15703"/>
                  </a:lnTo>
                  <a:lnTo>
                    <a:pt x="1410" y="15574"/>
                  </a:lnTo>
                  <a:lnTo>
                    <a:pt x="1448" y="15434"/>
                  </a:lnTo>
                  <a:lnTo>
                    <a:pt x="1461" y="15293"/>
                  </a:lnTo>
                  <a:lnTo>
                    <a:pt x="1461" y="11617"/>
                  </a:lnTo>
                  <a:lnTo>
                    <a:pt x="5354" y="11617"/>
                  </a:lnTo>
                  <a:lnTo>
                    <a:pt x="5495" y="11591"/>
                  </a:lnTo>
                  <a:lnTo>
                    <a:pt x="5636" y="11553"/>
                  </a:lnTo>
                  <a:lnTo>
                    <a:pt x="5764" y="11489"/>
                  </a:lnTo>
                  <a:lnTo>
                    <a:pt x="5867" y="11399"/>
                  </a:lnTo>
                  <a:lnTo>
                    <a:pt x="5956" y="11284"/>
                  </a:lnTo>
                  <a:lnTo>
                    <a:pt x="6020" y="11169"/>
                  </a:lnTo>
                  <a:lnTo>
                    <a:pt x="6072" y="11028"/>
                  </a:lnTo>
                  <a:lnTo>
                    <a:pt x="6084" y="10887"/>
                  </a:lnTo>
                  <a:lnTo>
                    <a:pt x="6084" y="4163"/>
                  </a:lnTo>
                  <a:lnTo>
                    <a:pt x="6072" y="4009"/>
                  </a:lnTo>
                  <a:lnTo>
                    <a:pt x="6020" y="3881"/>
                  </a:lnTo>
                  <a:lnTo>
                    <a:pt x="5956" y="3753"/>
                  </a:lnTo>
                  <a:lnTo>
                    <a:pt x="5867" y="3650"/>
                  </a:lnTo>
                  <a:lnTo>
                    <a:pt x="5764" y="3561"/>
                  </a:lnTo>
                  <a:lnTo>
                    <a:pt x="5636" y="3497"/>
                  </a:lnTo>
                  <a:lnTo>
                    <a:pt x="5495" y="3445"/>
                  </a:lnTo>
                  <a:lnTo>
                    <a:pt x="5354" y="3433"/>
                  </a:lnTo>
                  <a:lnTo>
                    <a:pt x="3612" y="3433"/>
                  </a:lnTo>
                  <a:lnTo>
                    <a:pt x="3612" y="730"/>
                  </a:lnTo>
                  <a:lnTo>
                    <a:pt x="3600" y="576"/>
                  </a:lnTo>
                  <a:lnTo>
                    <a:pt x="3561" y="448"/>
                  </a:lnTo>
                  <a:lnTo>
                    <a:pt x="3497" y="320"/>
                  </a:lnTo>
                  <a:lnTo>
                    <a:pt x="3408" y="218"/>
                  </a:lnTo>
                  <a:lnTo>
                    <a:pt x="3292" y="128"/>
                  </a:lnTo>
                  <a:lnTo>
                    <a:pt x="3177" y="51"/>
                  </a:lnTo>
                  <a:lnTo>
                    <a:pt x="3036" y="13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1496900" y="1950925"/>
              <a:ext cx="160125" cy="256825"/>
            </a:xfrm>
            <a:custGeom>
              <a:rect b="b" l="l" r="r" t="t"/>
              <a:pathLst>
                <a:path extrusionOk="0" h="10273" w="6405">
                  <a:moveTo>
                    <a:pt x="5597" y="1"/>
                  </a:moveTo>
                  <a:lnTo>
                    <a:pt x="5469" y="26"/>
                  </a:lnTo>
                  <a:lnTo>
                    <a:pt x="5328" y="77"/>
                  </a:lnTo>
                  <a:lnTo>
                    <a:pt x="5213" y="154"/>
                  </a:lnTo>
                  <a:lnTo>
                    <a:pt x="5110" y="269"/>
                  </a:lnTo>
                  <a:lnTo>
                    <a:pt x="167" y="6353"/>
                  </a:lnTo>
                  <a:lnTo>
                    <a:pt x="90" y="6456"/>
                  </a:lnTo>
                  <a:lnTo>
                    <a:pt x="39" y="6584"/>
                  </a:lnTo>
                  <a:lnTo>
                    <a:pt x="13" y="6699"/>
                  </a:lnTo>
                  <a:lnTo>
                    <a:pt x="0" y="6827"/>
                  </a:lnTo>
                  <a:lnTo>
                    <a:pt x="26" y="6955"/>
                  </a:lnTo>
                  <a:lnTo>
                    <a:pt x="51" y="7083"/>
                  </a:lnTo>
                  <a:lnTo>
                    <a:pt x="115" y="7199"/>
                  </a:lnTo>
                  <a:lnTo>
                    <a:pt x="192" y="7301"/>
                  </a:lnTo>
                  <a:lnTo>
                    <a:pt x="2664" y="10029"/>
                  </a:lnTo>
                  <a:lnTo>
                    <a:pt x="2715" y="10080"/>
                  </a:lnTo>
                  <a:lnTo>
                    <a:pt x="2779" y="10132"/>
                  </a:lnTo>
                  <a:lnTo>
                    <a:pt x="2843" y="10170"/>
                  </a:lnTo>
                  <a:lnTo>
                    <a:pt x="2920" y="10208"/>
                  </a:lnTo>
                  <a:lnTo>
                    <a:pt x="2984" y="10234"/>
                  </a:lnTo>
                  <a:lnTo>
                    <a:pt x="3061" y="10260"/>
                  </a:lnTo>
                  <a:lnTo>
                    <a:pt x="3202" y="10272"/>
                  </a:lnTo>
                  <a:lnTo>
                    <a:pt x="3330" y="10260"/>
                  </a:lnTo>
                  <a:lnTo>
                    <a:pt x="3458" y="10221"/>
                  </a:lnTo>
                  <a:lnTo>
                    <a:pt x="3586" y="10170"/>
                  </a:lnTo>
                  <a:lnTo>
                    <a:pt x="3689" y="10080"/>
                  </a:lnTo>
                  <a:lnTo>
                    <a:pt x="3791" y="9978"/>
                  </a:lnTo>
                  <a:lnTo>
                    <a:pt x="3868" y="9850"/>
                  </a:lnTo>
                  <a:lnTo>
                    <a:pt x="3906" y="9722"/>
                  </a:lnTo>
                  <a:lnTo>
                    <a:pt x="3932" y="9581"/>
                  </a:lnTo>
                  <a:lnTo>
                    <a:pt x="3932" y="9440"/>
                  </a:lnTo>
                  <a:lnTo>
                    <a:pt x="3894" y="9299"/>
                  </a:lnTo>
                  <a:lnTo>
                    <a:pt x="3830" y="9171"/>
                  </a:lnTo>
                  <a:lnTo>
                    <a:pt x="3740" y="9056"/>
                  </a:lnTo>
                  <a:lnTo>
                    <a:pt x="1691" y="6789"/>
                  </a:lnTo>
                  <a:lnTo>
                    <a:pt x="6238" y="1179"/>
                  </a:lnTo>
                  <a:lnTo>
                    <a:pt x="6327" y="1064"/>
                  </a:lnTo>
                  <a:lnTo>
                    <a:pt x="6378" y="923"/>
                  </a:lnTo>
                  <a:lnTo>
                    <a:pt x="6404" y="795"/>
                  </a:lnTo>
                  <a:lnTo>
                    <a:pt x="6404" y="654"/>
                  </a:lnTo>
                  <a:lnTo>
                    <a:pt x="6378" y="513"/>
                  </a:lnTo>
                  <a:lnTo>
                    <a:pt x="6314" y="385"/>
                  </a:lnTo>
                  <a:lnTo>
                    <a:pt x="6238" y="257"/>
                  </a:lnTo>
                  <a:lnTo>
                    <a:pt x="6135" y="154"/>
                  </a:lnTo>
                  <a:lnTo>
                    <a:pt x="6007" y="77"/>
                  </a:lnTo>
                  <a:lnTo>
                    <a:pt x="5879" y="26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6"/>
            <p:cNvSpPr/>
            <p:nvPr/>
          </p:nvSpPr>
          <p:spPr>
            <a:xfrm>
              <a:off x="1203275" y="1889125"/>
              <a:ext cx="391950" cy="276675"/>
            </a:xfrm>
            <a:custGeom>
              <a:rect b="b" l="l" r="r" t="t"/>
              <a:pathLst>
                <a:path extrusionOk="0" h="11067" w="15678">
                  <a:moveTo>
                    <a:pt x="14909" y="1"/>
                  </a:moveTo>
                  <a:lnTo>
                    <a:pt x="14768" y="26"/>
                  </a:lnTo>
                  <a:lnTo>
                    <a:pt x="14627" y="65"/>
                  </a:lnTo>
                  <a:lnTo>
                    <a:pt x="14512" y="141"/>
                  </a:lnTo>
                  <a:lnTo>
                    <a:pt x="14396" y="244"/>
                  </a:lnTo>
                  <a:lnTo>
                    <a:pt x="8594" y="6878"/>
                  </a:lnTo>
                  <a:lnTo>
                    <a:pt x="3561" y="6878"/>
                  </a:lnTo>
                  <a:lnTo>
                    <a:pt x="3420" y="6891"/>
                  </a:lnTo>
                  <a:lnTo>
                    <a:pt x="3292" y="6930"/>
                  </a:lnTo>
                  <a:lnTo>
                    <a:pt x="3164" y="6994"/>
                  </a:lnTo>
                  <a:lnTo>
                    <a:pt x="3061" y="7083"/>
                  </a:lnTo>
                  <a:lnTo>
                    <a:pt x="218" y="9811"/>
                  </a:lnTo>
                  <a:lnTo>
                    <a:pt x="128" y="9927"/>
                  </a:lnTo>
                  <a:lnTo>
                    <a:pt x="64" y="10042"/>
                  </a:lnTo>
                  <a:lnTo>
                    <a:pt x="13" y="10183"/>
                  </a:lnTo>
                  <a:lnTo>
                    <a:pt x="0" y="10324"/>
                  </a:lnTo>
                  <a:lnTo>
                    <a:pt x="13" y="10465"/>
                  </a:lnTo>
                  <a:lnTo>
                    <a:pt x="52" y="10593"/>
                  </a:lnTo>
                  <a:lnTo>
                    <a:pt x="116" y="10721"/>
                  </a:lnTo>
                  <a:lnTo>
                    <a:pt x="205" y="10836"/>
                  </a:lnTo>
                  <a:lnTo>
                    <a:pt x="256" y="10887"/>
                  </a:lnTo>
                  <a:lnTo>
                    <a:pt x="320" y="10939"/>
                  </a:lnTo>
                  <a:lnTo>
                    <a:pt x="449" y="11003"/>
                  </a:lnTo>
                  <a:lnTo>
                    <a:pt x="589" y="11054"/>
                  </a:lnTo>
                  <a:lnTo>
                    <a:pt x="730" y="11067"/>
                  </a:lnTo>
                  <a:lnTo>
                    <a:pt x="871" y="11054"/>
                  </a:lnTo>
                  <a:lnTo>
                    <a:pt x="999" y="11015"/>
                  </a:lnTo>
                  <a:lnTo>
                    <a:pt x="1127" y="10951"/>
                  </a:lnTo>
                  <a:lnTo>
                    <a:pt x="1230" y="10862"/>
                  </a:lnTo>
                  <a:lnTo>
                    <a:pt x="3855" y="8339"/>
                  </a:lnTo>
                  <a:lnTo>
                    <a:pt x="8915" y="8339"/>
                  </a:lnTo>
                  <a:lnTo>
                    <a:pt x="9004" y="8326"/>
                  </a:lnTo>
                  <a:lnTo>
                    <a:pt x="9068" y="8313"/>
                  </a:lnTo>
                  <a:lnTo>
                    <a:pt x="9145" y="8300"/>
                  </a:lnTo>
                  <a:lnTo>
                    <a:pt x="9222" y="8274"/>
                  </a:lnTo>
                  <a:lnTo>
                    <a:pt x="9286" y="8236"/>
                  </a:lnTo>
                  <a:lnTo>
                    <a:pt x="9350" y="8185"/>
                  </a:lnTo>
                  <a:lnTo>
                    <a:pt x="9414" y="8146"/>
                  </a:lnTo>
                  <a:lnTo>
                    <a:pt x="9465" y="8082"/>
                  </a:lnTo>
                  <a:lnTo>
                    <a:pt x="15498" y="1205"/>
                  </a:lnTo>
                  <a:lnTo>
                    <a:pt x="15587" y="1089"/>
                  </a:lnTo>
                  <a:lnTo>
                    <a:pt x="15639" y="948"/>
                  </a:lnTo>
                  <a:lnTo>
                    <a:pt x="15677" y="820"/>
                  </a:lnTo>
                  <a:lnTo>
                    <a:pt x="15677" y="679"/>
                  </a:lnTo>
                  <a:lnTo>
                    <a:pt x="15651" y="539"/>
                  </a:lnTo>
                  <a:lnTo>
                    <a:pt x="15600" y="410"/>
                  </a:lnTo>
                  <a:lnTo>
                    <a:pt x="15536" y="282"/>
                  </a:lnTo>
                  <a:lnTo>
                    <a:pt x="15434" y="180"/>
                  </a:lnTo>
                  <a:lnTo>
                    <a:pt x="15306" y="90"/>
                  </a:lnTo>
                  <a:lnTo>
                    <a:pt x="15178" y="39"/>
                  </a:lnTo>
                  <a:lnTo>
                    <a:pt x="150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6"/>
            <p:cNvSpPr/>
            <p:nvPr/>
          </p:nvSpPr>
          <p:spPr>
            <a:xfrm>
              <a:off x="1282050" y="1700525"/>
              <a:ext cx="251375" cy="36225"/>
            </a:xfrm>
            <a:custGeom>
              <a:rect b="b" l="l" r="r" t="t"/>
              <a:pathLst>
                <a:path extrusionOk="0" h="1449" w="10055">
                  <a:moveTo>
                    <a:pt x="730" y="1"/>
                  </a:moveTo>
                  <a:lnTo>
                    <a:pt x="576" y="14"/>
                  </a:lnTo>
                  <a:lnTo>
                    <a:pt x="448" y="52"/>
                  </a:lnTo>
                  <a:lnTo>
                    <a:pt x="320" y="116"/>
                  </a:lnTo>
                  <a:lnTo>
                    <a:pt x="218" y="206"/>
                  </a:lnTo>
                  <a:lnTo>
                    <a:pt x="128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51" y="1013"/>
                  </a:lnTo>
                  <a:lnTo>
                    <a:pt x="128" y="1128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76" y="1435"/>
                  </a:lnTo>
                  <a:lnTo>
                    <a:pt x="730" y="1448"/>
                  </a:lnTo>
                  <a:lnTo>
                    <a:pt x="9324" y="1448"/>
                  </a:lnTo>
                  <a:lnTo>
                    <a:pt x="9478" y="1435"/>
                  </a:lnTo>
                  <a:lnTo>
                    <a:pt x="9606" y="1397"/>
                  </a:lnTo>
                  <a:lnTo>
                    <a:pt x="9734" y="1333"/>
                  </a:lnTo>
                  <a:lnTo>
                    <a:pt x="9849" y="1243"/>
                  </a:lnTo>
                  <a:lnTo>
                    <a:pt x="9926" y="1128"/>
                  </a:lnTo>
                  <a:lnTo>
                    <a:pt x="10003" y="1013"/>
                  </a:lnTo>
                  <a:lnTo>
                    <a:pt x="10041" y="872"/>
                  </a:lnTo>
                  <a:lnTo>
                    <a:pt x="10054" y="718"/>
                  </a:lnTo>
                  <a:lnTo>
                    <a:pt x="10041" y="577"/>
                  </a:lnTo>
                  <a:lnTo>
                    <a:pt x="10003" y="436"/>
                  </a:lnTo>
                  <a:lnTo>
                    <a:pt x="9926" y="321"/>
                  </a:lnTo>
                  <a:lnTo>
                    <a:pt x="9849" y="206"/>
                  </a:lnTo>
                  <a:lnTo>
                    <a:pt x="9734" y="116"/>
                  </a:lnTo>
                  <a:lnTo>
                    <a:pt x="9606" y="52"/>
                  </a:lnTo>
                  <a:lnTo>
                    <a:pt x="9478" y="14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6"/>
            <p:cNvSpPr/>
            <p:nvPr/>
          </p:nvSpPr>
          <p:spPr>
            <a:xfrm>
              <a:off x="1263775" y="1375850"/>
              <a:ext cx="330800" cy="172925"/>
            </a:xfrm>
            <a:custGeom>
              <a:rect b="b" l="l" r="r" t="t"/>
              <a:pathLst>
                <a:path extrusionOk="0" h="6917" w="13232">
                  <a:moveTo>
                    <a:pt x="757" y="1"/>
                  </a:moveTo>
                  <a:lnTo>
                    <a:pt x="616" y="13"/>
                  </a:lnTo>
                  <a:lnTo>
                    <a:pt x="475" y="39"/>
                  </a:lnTo>
                  <a:lnTo>
                    <a:pt x="347" y="103"/>
                  </a:lnTo>
                  <a:lnTo>
                    <a:pt x="232" y="193"/>
                  </a:lnTo>
                  <a:lnTo>
                    <a:pt x="129" y="308"/>
                  </a:lnTo>
                  <a:lnTo>
                    <a:pt x="65" y="423"/>
                  </a:lnTo>
                  <a:lnTo>
                    <a:pt x="14" y="564"/>
                  </a:lnTo>
                  <a:lnTo>
                    <a:pt x="1" y="692"/>
                  </a:lnTo>
                  <a:lnTo>
                    <a:pt x="1" y="833"/>
                  </a:lnTo>
                  <a:lnTo>
                    <a:pt x="39" y="974"/>
                  </a:lnTo>
                  <a:lnTo>
                    <a:pt x="103" y="1102"/>
                  </a:lnTo>
                  <a:lnTo>
                    <a:pt x="193" y="1217"/>
                  </a:lnTo>
                  <a:lnTo>
                    <a:pt x="5227" y="6686"/>
                  </a:lnTo>
                  <a:lnTo>
                    <a:pt x="5278" y="6737"/>
                  </a:lnTo>
                  <a:lnTo>
                    <a:pt x="5342" y="6776"/>
                  </a:lnTo>
                  <a:lnTo>
                    <a:pt x="5406" y="6827"/>
                  </a:lnTo>
                  <a:lnTo>
                    <a:pt x="5470" y="6853"/>
                  </a:lnTo>
                  <a:lnTo>
                    <a:pt x="5534" y="6878"/>
                  </a:lnTo>
                  <a:lnTo>
                    <a:pt x="5611" y="6904"/>
                  </a:lnTo>
                  <a:lnTo>
                    <a:pt x="5688" y="6917"/>
                  </a:lnTo>
                  <a:lnTo>
                    <a:pt x="12514" y="6917"/>
                  </a:lnTo>
                  <a:lnTo>
                    <a:pt x="12655" y="6904"/>
                  </a:lnTo>
                  <a:lnTo>
                    <a:pt x="12796" y="6853"/>
                  </a:lnTo>
                  <a:lnTo>
                    <a:pt x="12911" y="6789"/>
                  </a:lnTo>
                  <a:lnTo>
                    <a:pt x="13027" y="6699"/>
                  </a:lnTo>
                  <a:lnTo>
                    <a:pt x="13116" y="6597"/>
                  </a:lnTo>
                  <a:lnTo>
                    <a:pt x="13180" y="6469"/>
                  </a:lnTo>
                  <a:lnTo>
                    <a:pt x="13219" y="6340"/>
                  </a:lnTo>
                  <a:lnTo>
                    <a:pt x="13231" y="6187"/>
                  </a:lnTo>
                  <a:lnTo>
                    <a:pt x="13219" y="6046"/>
                  </a:lnTo>
                  <a:lnTo>
                    <a:pt x="13180" y="5905"/>
                  </a:lnTo>
                  <a:lnTo>
                    <a:pt x="13116" y="5777"/>
                  </a:lnTo>
                  <a:lnTo>
                    <a:pt x="13027" y="5674"/>
                  </a:lnTo>
                  <a:lnTo>
                    <a:pt x="12911" y="5585"/>
                  </a:lnTo>
                  <a:lnTo>
                    <a:pt x="12796" y="5521"/>
                  </a:lnTo>
                  <a:lnTo>
                    <a:pt x="12655" y="5470"/>
                  </a:lnTo>
                  <a:lnTo>
                    <a:pt x="12514" y="5457"/>
                  </a:lnTo>
                  <a:lnTo>
                    <a:pt x="6072" y="5457"/>
                  </a:lnTo>
                  <a:lnTo>
                    <a:pt x="1256" y="231"/>
                  </a:lnTo>
                  <a:lnTo>
                    <a:pt x="1154" y="141"/>
                  </a:lnTo>
                  <a:lnTo>
                    <a:pt x="1026" y="65"/>
                  </a:lnTo>
                  <a:lnTo>
                    <a:pt x="898" y="1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6"/>
            <p:cNvSpPr/>
            <p:nvPr/>
          </p:nvSpPr>
          <p:spPr>
            <a:xfrm>
              <a:off x="1601275" y="1325900"/>
              <a:ext cx="36525" cy="179975"/>
            </a:xfrm>
            <a:custGeom>
              <a:rect b="b" l="l" r="r" t="t"/>
              <a:pathLst>
                <a:path extrusionOk="0" h="7199" w="1461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0" y="6468"/>
                  </a:lnTo>
                  <a:lnTo>
                    <a:pt x="13" y="6609"/>
                  </a:lnTo>
                  <a:lnTo>
                    <a:pt x="52" y="6750"/>
                  </a:lnTo>
                  <a:lnTo>
                    <a:pt x="129" y="6878"/>
                  </a:lnTo>
                  <a:lnTo>
                    <a:pt x="218" y="6981"/>
                  </a:lnTo>
                  <a:lnTo>
                    <a:pt x="321" y="7070"/>
                  </a:lnTo>
                  <a:lnTo>
                    <a:pt x="449" y="7135"/>
                  </a:lnTo>
                  <a:lnTo>
                    <a:pt x="577" y="7173"/>
                  </a:lnTo>
                  <a:lnTo>
                    <a:pt x="730" y="7199"/>
                  </a:lnTo>
                  <a:lnTo>
                    <a:pt x="871" y="7173"/>
                  </a:lnTo>
                  <a:lnTo>
                    <a:pt x="1012" y="7135"/>
                  </a:lnTo>
                  <a:lnTo>
                    <a:pt x="1140" y="7070"/>
                  </a:lnTo>
                  <a:lnTo>
                    <a:pt x="1243" y="6981"/>
                  </a:lnTo>
                  <a:lnTo>
                    <a:pt x="1332" y="6878"/>
                  </a:lnTo>
                  <a:lnTo>
                    <a:pt x="1396" y="6750"/>
                  </a:lnTo>
                  <a:lnTo>
                    <a:pt x="1448" y="6609"/>
                  </a:lnTo>
                  <a:lnTo>
                    <a:pt x="1461" y="6468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396" y="449"/>
                  </a:lnTo>
                  <a:lnTo>
                    <a:pt x="1332" y="321"/>
                  </a:lnTo>
                  <a:lnTo>
                    <a:pt x="1243" y="218"/>
                  </a:lnTo>
                  <a:lnTo>
                    <a:pt x="1140" y="129"/>
                  </a:lnTo>
                  <a:lnTo>
                    <a:pt x="1012" y="65"/>
                  </a:lnTo>
                  <a:lnTo>
                    <a:pt x="871" y="1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6"/>
            <p:cNvSpPr/>
            <p:nvPr/>
          </p:nvSpPr>
          <p:spPr>
            <a:xfrm>
              <a:off x="1494325" y="1391550"/>
              <a:ext cx="654200" cy="654175"/>
            </a:xfrm>
            <a:custGeom>
              <a:rect b="b" l="l" r="r" t="t"/>
              <a:pathLst>
                <a:path extrusionOk="0" h="26167" w="26168">
                  <a:moveTo>
                    <a:pt x="9952" y="0"/>
                  </a:moveTo>
                  <a:lnTo>
                    <a:pt x="9952" y="2933"/>
                  </a:lnTo>
                  <a:lnTo>
                    <a:pt x="9478" y="3087"/>
                  </a:lnTo>
                  <a:lnTo>
                    <a:pt x="9005" y="3266"/>
                  </a:lnTo>
                  <a:lnTo>
                    <a:pt x="8556" y="3458"/>
                  </a:lnTo>
                  <a:lnTo>
                    <a:pt x="8108" y="3676"/>
                  </a:lnTo>
                  <a:lnTo>
                    <a:pt x="6046" y="1614"/>
                  </a:lnTo>
                  <a:lnTo>
                    <a:pt x="1627" y="6045"/>
                  </a:lnTo>
                  <a:lnTo>
                    <a:pt x="3600" y="8031"/>
                  </a:lnTo>
                  <a:lnTo>
                    <a:pt x="3356" y="8492"/>
                  </a:lnTo>
                  <a:lnTo>
                    <a:pt x="3126" y="8966"/>
                  </a:lnTo>
                  <a:lnTo>
                    <a:pt x="2934" y="9452"/>
                  </a:lnTo>
                  <a:lnTo>
                    <a:pt x="2754" y="9952"/>
                  </a:lnTo>
                  <a:lnTo>
                    <a:pt x="1" y="9952"/>
                  </a:lnTo>
                  <a:lnTo>
                    <a:pt x="1" y="16215"/>
                  </a:lnTo>
                  <a:lnTo>
                    <a:pt x="2588" y="16215"/>
                  </a:lnTo>
                  <a:lnTo>
                    <a:pt x="2754" y="16766"/>
                  </a:lnTo>
                  <a:lnTo>
                    <a:pt x="2946" y="17291"/>
                  </a:lnTo>
                  <a:lnTo>
                    <a:pt x="3164" y="17816"/>
                  </a:lnTo>
                  <a:lnTo>
                    <a:pt x="3420" y="18328"/>
                  </a:lnTo>
                  <a:lnTo>
                    <a:pt x="1627" y="20121"/>
                  </a:lnTo>
                  <a:lnTo>
                    <a:pt x="6046" y="24553"/>
                  </a:lnTo>
                  <a:lnTo>
                    <a:pt x="7762" y="22837"/>
                  </a:lnTo>
                  <a:lnTo>
                    <a:pt x="8018" y="22977"/>
                  </a:lnTo>
                  <a:lnTo>
                    <a:pt x="8287" y="23106"/>
                  </a:lnTo>
                  <a:lnTo>
                    <a:pt x="8556" y="23234"/>
                  </a:lnTo>
                  <a:lnTo>
                    <a:pt x="8825" y="23362"/>
                  </a:lnTo>
                  <a:lnTo>
                    <a:pt x="9107" y="23477"/>
                  </a:lnTo>
                  <a:lnTo>
                    <a:pt x="9389" y="23579"/>
                  </a:lnTo>
                  <a:lnTo>
                    <a:pt x="9671" y="23669"/>
                  </a:lnTo>
                  <a:lnTo>
                    <a:pt x="9952" y="23772"/>
                  </a:lnTo>
                  <a:lnTo>
                    <a:pt x="9952" y="26167"/>
                  </a:lnTo>
                  <a:lnTo>
                    <a:pt x="16215" y="26167"/>
                  </a:lnTo>
                  <a:lnTo>
                    <a:pt x="16215" y="23772"/>
                  </a:lnTo>
                  <a:lnTo>
                    <a:pt x="16497" y="23669"/>
                  </a:lnTo>
                  <a:lnTo>
                    <a:pt x="16792" y="23579"/>
                  </a:lnTo>
                  <a:lnTo>
                    <a:pt x="17061" y="23477"/>
                  </a:lnTo>
                  <a:lnTo>
                    <a:pt x="17342" y="23362"/>
                  </a:lnTo>
                  <a:lnTo>
                    <a:pt x="17611" y="23234"/>
                  </a:lnTo>
                  <a:lnTo>
                    <a:pt x="17880" y="23106"/>
                  </a:lnTo>
                  <a:lnTo>
                    <a:pt x="18149" y="22977"/>
                  </a:lnTo>
                  <a:lnTo>
                    <a:pt x="18406" y="22837"/>
                  </a:lnTo>
                  <a:lnTo>
                    <a:pt x="20122" y="24553"/>
                  </a:lnTo>
                  <a:lnTo>
                    <a:pt x="24553" y="20121"/>
                  </a:lnTo>
                  <a:lnTo>
                    <a:pt x="22760" y="18328"/>
                  </a:lnTo>
                  <a:lnTo>
                    <a:pt x="23004" y="17816"/>
                  </a:lnTo>
                  <a:lnTo>
                    <a:pt x="23221" y="17291"/>
                  </a:lnTo>
                  <a:lnTo>
                    <a:pt x="23413" y="16766"/>
                  </a:lnTo>
                  <a:lnTo>
                    <a:pt x="23580" y="16215"/>
                  </a:lnTo>
                  <a:lnTo>
                    <a:pt x="26167" y="16215"/>
                  </a:lnTo>
                  <a:lnTo>
                    <a:pt x="26167" y="9952"/>
                  </a:lnTo>
                  <a:lnTo>
                    <a:pt x="23426" y="9952"/>
                  </a:lnTo>
                  <a:lnTo>
                    <a:pt x="23247" y="9452"/>
                  </a:lnTo>
                  <a:lnTo>
                    <a:pt x="23042" y="8966"/>
                  </a:lnTo>
                  <a:lnTo>
                    <a:pt x="22811" y="8492"/>
                  </a:lnTo>
                  <a:lnTo>
                    <a:pt x="22568" y="8031"/>
                  </a:lnTo>
                  <a:lnTo>
                    <a:pt x="24553" y="6045"/>
                  </a:lnTo>
                  <a:lnTo>
                    <a:pt x="20122" y="1614"/>
                  </a:lnTo>
                  <a:lnTo>
                    <a:pt x="18060" y="3676"/>
                  </a:lnTo>
                  <a:lnTo>
                    <a:pt x="17624" y="3458"/>
                  </a:lnTo>
                  <a:lnTo>
                    <a:pt x="17163" y="3266"/>
                  </a:lnTo>
                  <a:lnTo>
                    <a:pt x="16689" y="3087"/>
                  </a:lnTo>
                  <a:lnTo>
                    <a:pt x="16215" y="2933"/>
                  </a:lnTo>
                  <a:lnTo>
                    <a:pt x="16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6"/>
            <p:cNvSpPr/>
            <p:nvPr/>
          </p:nvSpPr>
          <p:spPr>
            <a:xfrm>
              <a:off x="1579175" y="1483125"/>
              <a:ext cx="484475" cy="484150"/>
            </a:xfrm>
            <a:custGeom>
              <a:rect b="b" l="l" r="r" t="t"/>
              <a:pathLst>
                <a:path extrusionOk="0" h="19366" w="19379">
                  <a:moveTo>
                    <a:pt x="9696" y="0"/>
                  </a:moveTo>
                  <a:lnTo>
                    <a:pt x="9197" y="13"/>
                  </a:lnTo>
                  <a:lnTo>
                    <a:pt x="8697" y="51"/>
                  </a:lnTo>
                  <a:lnTo>
                    <a:pt x="8211" y="115"/>
                  </a:lnTo>
                  <a:lnTo>
                    <a:pt x="7737" y="192"/>
                  </a:lnTo>
                  <a:lnTo>
                    <a:pt x="7276" y="308"/>
                  </a:lnTo>
                  <a:lnTo>
                    <a:pt x="6814" y="436"/>
                  </a:lnTo>
                  <a:lnTo>
                    <a:pt x="6366" y="589"/>
                  </a:lnTo>
                  <a:lnTo>
                    <a:pt x="5918" y="756"/>
                  </a:lnTo>
                  <a:lnTo>
                    <a:pt x="5495" y="948"/>
                  </a:lnTo>
                  <a:lnTo>
                    <a:pt x="5073" y="1166"/>
                  </a:lnTo>
                  <a:lnTo>
                    <a:pt x="4676" y="1396"/>
                  </a:lnTo>
                  <a:lnTo>
                    <a:pt x="4279" y="1652"/>
                  </a:lnTo>
                  <a:lnTo>
                    <a:pt x="3894" y="1921"/>
                  </a:lnTo>
                  <a:lnTo>
                    <a:pt x="3536" y="2216"/>
                  </a:lnTo>
                  <a:lnTo>
                    <a:pt x="3177" y="2511"/>
                  </a:lnTo>
                  <a:lnTo>
                    <a:pt x="2844" y="2831"/>
                  </a:lnTo>
                  <a:lnTo>
                    <a:pt x="2524" y="3177"/>
                  </a:lnTo>
                  <a:lnTo>
                    <a:pt x="2216" y="3522"/>
                  </a:lnTo>
                  <a:lnTo>
                    <a:pt x="1935" y="3894"/>
                  </a:lnTo>
                  <a:lnTo>
                    <a:pt x="1666" y="4265"/>
                  </a:lnTo>
                  <a:lnTo>
                    <a:pt x="1410" y="4662"/>
                  </a:lnTo>
                  <a:lnTo>
                    <a:pt x="1179" y="5072"/>
                  </a:lnTo>
                  <a:lnTo>
                    <a:pt x="961" y="5482"/>
                  </a:lnTo>
                  <a:lnTo>
                    <a:pt x="769" y="5917"/>
                  </a:lnTo>
                  <a:lnTo>
                    <a:pt x="590" y="6353"/>
                  </a:lnTo>
                  <a:lnTo>
                    <a:pt x="436" y="6801"/>
                  </a:lnTo>
                  <a:lnTo>
                    <a:pt x="308" y="7262"/>
                  </a:lnTo>
                  <a:lnTo>
                    <a:pt x="206" y="7736"/>
                  </a:lnTo>
                  <a:lnTo>
                    <a:pt x="116" y="8210"/>
                  </a:lnTo>
                  <a:lnTo>
                    <a:pt x="52" y="8697"/>
                  </a:lnTo>
                  <a:lnTo>
                    <a:pt x="14" y="9183"/>
                  </a:lnTo>
                  <a:lnTo>
                    <a:pt x="1" y="9683"/>
                  </a:lnTo>
                  <a:lnTo>
                    <a:pt x="14" y="10182"/>
                  </a:lnTo>
                  <a:lnTo>
                    <a:pt x="52" y="10669"/>
                  </a:lnTo>
                  <a:lnTo>
                    <a:pt x="116" y="11156"/>
                  </a:lnTo>
                  <a:lnTo>
                    <a:pt x="206" y="11630"/>
                  </a:lnTo>
                  <a:lnTo>
                    <a:pt x="308" y="12104"/>
                  </a:lnTo>
                  <a:lnTo>
                    <a:pt x="436" y="12565"/>
                  </a:lnTo>
                  <a:lnTo>
                    <a:pt x="590" y="13013"/>
                  </a:lnTo>
                  <a:lnTo>
                    <a:pt x="769" y="13448"/>
                  </a:lnTo>
                  <a:lnTo>
                    <a:pt x="961" y="13884"/>
                  </a:lnTo>
                  <a:lnTo>
                    <a:pt x="1179" y="14307"/>
                  </a:lnTo>
                  <a:lnTo>
                    <a:pt x="1410" y="14704"/>
                  </a:lnTo>
                  <a:lnTo>
                    <a:pt x="1666" y="15101"/>
                  </a:lnTo>
                  <a:lnTo>
                    <a:pt x="1935" y="15485"/>
                  </a:lnTo>
                  <a:lnTo>
                    <a:pt x="2216" y="15844"/>
                  </a:lnTo>
                  <a:lnTo>
                    <a:pt x="2524" y="16202"/>
                  </a:lnTo>
                  <a:lnTo>
                    <a:pt x="2844" y="16535"/>
                  </a:lnTo>
                  <a:lnTo>
                    <a:pt x="3177" y="16855"/>
                  </a:lnTo>
                  <a:lnTo>
                    <a:pt x="3536" y="17163"/>
                  </a:lnTo>
                  <a:lnTo>
                    <a:pt x="3894" y="17445"/>
                  </a:lnTo>
                  <a:lnTo>
                    <a:pt x="4279" y="17714"/>
                  </a:lnTo>
                  <a:lnTo>
                    <a:pt x="4676" y="17970"/>
                  </a:lnTo>
                  <a:lnTo>
                    <a:pt x="5073" y="18200"/>
                  </a:lnTo>
                  <a:lnTo>
                    <a:pt x="5495" y="18418"/>
                  </a:lnTo>
                  <a:lnTo>
                    <a:pt x="5918" y="18610"/>
                  </a:lnTo>
                  <a:lnTo>
                    <a:pt x="6366" y="18777"/>
                  </a:lnTo>
                  <a:lnTo>
                    <a:pt x="6814" y="18930"/>
                  </a:lnTo>
                  <a:lnTo>
                    <a:pt x="7276" y="19058"/>
                  </a:lnTo>
                  <a:lnTo>
                    <a:pt x="7737" y="19174"/>
                  </a:lnTo>
                  <a:lnTo>
                    <a:pt x="8211" y="19263"/>
                  </a:lnTo>
                  <a:lnTo>
                    <a:pt x="8697" y="19314"/>
                  </a:lnTo>
                  <a:lnTo>
                    <a:pt x="9197" y="19353"/>
                  </a:lnTo>
                  <a:lnTo>
                    <a:pt x="9696" y="19366"/>
                  </a:lnTo>
                  <a:lnTo>
                    <a:pt x="10196" y="19353"/>
                  </a:lnTo>
                  <a:lnTo>
                    <a:pt x="10682" y="19314"/>
                  </a:lnTo>
                  <a:lnTo>
                    <a:pt x="11169" y="19263"/>
                  </a:lnTo>
                  <a:lnTo>
                    <a:pt x="11643" y="19174"/>
                  </a:lnTo>
                  <a:lnTo>
                    <a:pt x="12117" y="19058"/>
                  </a:lnTo>
                  <a:lnTo>
                    <a:pt x="12565" y="18930"/>
                  </a:lnTo>
                  <a:lnTo>
                    <a:pt x="13026" y="18777"/>
                  </a:lnTo>
                  <a:lnTo>
                    <a:pt x="13462" y="18610"/>
                  </a:lnTo>
                  <a:lnTo>
                    <a:pt x="13884" y="18418"/>
                  </a:lnTo>
                  <a:lnTo>
                    <a:pt x="14307" y="18200"/>
                  </a:lnTo>
                  <a:lnTo>
                    <a:pt x="14717" y="17970"/>
                  </a:lnTo>
                  <a:lnTo>
                    <a:pt x="15101" y="17714"/>
                  </a:lnTo>
                  <a:lnTo>
                    <a:pt x="15485" y="17445"/>
                  </a:lnTo>
                  <a:lnTo>
                    <a:pt x="15857" y="17163"/>
                  </a:lnTo>
                  <a:lnTo>
                    <a:pt x="16203" y="16855"/>
                  </a:lnTo>
                  <a:lnTo>
                    <a:pt x="16536" y="16535"/>
                  </a:lnTo>
                  <a:lnTo>
                    <a:pt x="16856" y="16202"/>
                  </a:lnTo>
                  <a:lnTo>
                    <a:pt x="17163" y="15844"/>
                  </a:lnTo>
                  <a:lnTo>
                    <a:pt x="17458" y="15485"/>
                  </a:lnTo>
                  <a:lnTo>
                    <a:pt x="17727" y="15101"/>
                  </a:lnTo>
                  <a:lnTo>
                    <a:pt x="17970" y="14704"/>
                  </a:lnTo>
                  <a:lnTo>
                    <a:pt x="18201" y="14307"/>
                  </a:lnTo>
                  <a:lnTo>
                    <a:pt x="18418" y="13884"/>
                  </a:lnTo>
                  <a:lnTo>
                    <a:pt x="18611" y="13448"/>
                  </a:lnTo>
                  <a:lnTo>
                    <a:pt x="18790" y="13013"/>
                  </a:lnTo>
                  <a:lnTo>
                    <a:pt x="18944" y="12565"/>
                  </a:lnTo>
                  <a:lnTo>
                    <a:pt x="19072" y="12104"/>
                  </a:lnTo>
                  <a:lnTo>
                    <a:pt x="19174" y="11630"/>
                  </a:lnTo>
                  <a:lnTo>
                    <a:pt x="19264" y="11156"/>
                  </a:lnTo>
                  <a:lnTo>
                    <a:pt x="19328" y="10669"/>
                  </a:lnTo>
                  <a:lnTo>
                    <a:pt x="19366" y="10182"/>
                  </a:lnTo>
                  <a:lnTo>
                    <a:pt x="19379" y="9683"/>
                  </a:lnTo>
                  <a:lnTo>
                    <a:pt x="19366" y="9183"/>
                  </a:lnTo>
                  <a:lnTo>
                    <a:pt x="19328" y="8697"/>
                  </a:lnTo>
                  <a:lnTo>
                    <a:pt x="19264" y="8210"/>
                  </a:lnTo>
                  <a:lnTo>
                    <a:pt x="19174" y="7736"/>
                  </a:lnTo>
                  <a:lnTo>
                    <a:pt x="19072" y="7262"/>
                  </a:lnTo>
                  <a:lnTo>
                    <a:pt x="18944" y="6801"/>
                  </a:lnTo>
                  <a:lnTo>
                    <a:pt x="18790" y="6353"/>
                  </a:lnTo>
                  <a:lnTo>
                    <a:pt x="18611" y="5917"/>
                  </a:lnTo>
                  <a:lnTo>
                    <a:pt x="18418" y="5482"/>
                  </a:lnTo>
                  <a:lnTo>
                    <a:pt x="18201" y="5072"/>
                  </a:lnTo>
                  <a:lnTo>
                    <a:pt x="17970" y="4662"/>
                  </a:lnTo>
                  <a:lnTo>
                    <a:pt x="17727" y="4265"/>
                  </a:lnTo>
                  <a:lnTo>
                    <a:pt x="17458" y="3894"/>
                  </a:lnTo>
                  <a:lnTo>
                    <a:pt x="17163" y="3522"/>
                  </a:lnTo>
                  <a:lnTo>
                    <a:pt x="16856" y="3177"/>
                  </a:lnTo>
                  <a:lnTo>
                    <a:pt x="16536" y="2831"/>
                  </a:lnTo>
                  <a:lnTo>
                    <a:pt x="16203" y="2511"/>
                  </a:lnTo>
                  <a:lnTo>
                    <a:pt x="15857" y="2216"/>
                  </a:lnTo>
                  <a:lnTo>
                    <a:pt x="15485" y="1921"/>
                  </a:lnTo>
                  <a:lnTo>
                    <a:pt x="15101" y="1652"/>
                  </a:lnTo>
                  <a:lnTo>
                    <a:pt x="14717" y="1396"/>
                  </a:lnTo>
                  <a:lnTo>
                    <a:pt x="14307" y="1166"/>
                  </a:lnTo>
                  <a:lnTo>
                    <a:pt x="13884" y="948"/>
                  </a:lnTo>
                  <a:lnTo>
                    <a:pt x="13462" y="756"/>
                  </a:lnTo>
                  <a:lnTo>
                    <a:pt x="13026" y="589"/>
                  </a:lnTo>
                  <a:lnTo>
                    <a:pt x="12565" y="436"/>
                  </a:lnTo>
                  <a:lnTo>
                    <a:pt x="12117" y="308"/>
                  </a:lnTo>
                  <a:lnTo>
                    <a:pt x="11643" y="192"/>
                  </a:lnTo>
                  <a:lnTo>
                    <a:pt x="11169" y="115"/>
                  </a:lnTo>
                  <a:lnTo>
                    <a:pt x="10682" y="51"/>
                  </a:lnTo>
                  <a:lnTo>
                    <a:pt x="10196" y="13"/>
                  </a:lnTo>
                  <a:lnTo>
                    <a:pt x="9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6"/>
            <p:cNvSpPr/>
            <p:nvPr/>
          </p:nvSpPr>
          <p:spPr>
            <a:xfrm>
              <a:off x="1612150" y="1515775"/>
              <a:ext cx="418525" cy="418850"/>
            </a:xfrm>
            <a:custGeom>
              <a:rect b="b" l="l" r="r" t="t"/>
              <a:pathLst>
                <a:path extrusionOk="0" h="16754" w="16741">
                  <a:moveTo>
                    <a:pt x="8377" y="1"/>
                  </a:moveTo>
                  <a:lnTo>
                    <a:pt x="7942" y="13"/>
                  </a:lnTo>
                  <a:lnTo>
                    <a:pt x="7519" y="52"/>
                  </a:lnTo>
                  <a:lnTo>
                    <a:pt x="7096" y="103"/>
                  </a:lnTo>
                  <a:lnTo>
                    <a:pt x="6687" y="180"/>
                  </a:lnTo>
                  <a:lnTo>
                    <a:pt x="6277" y="270"/>
                  </a:lnTo>
                  <a:lnTo>
                    <a:pt x="5880" y="385"/>
                  </a:lnTo>
                  <a:lnTo>
                    <a:pt x="5495" y="513"/>
                  </a:lnTo>
                  <a:lnTo>
                    <a:pt x="5111" y="667"/>
                  </a:lnTo>
                  <a:lnTo>
                    <a:pt x="4740" y="833"/>
                  </a:lnTo>
                  <a:lnTo>
                    <a:pt x="4381" y="1012"/>
                  </a:lnTo>
                  <a:lnTo>
                    <a:pt x="4035" y="1217"/>
                  </a:lnTo>
                  <a:lnTo>
                    <a:pt x="3690" y="1435"/>
                  </a:lnTo>
                  <a:lnTo>
                    <a:pt x="3357" y="1666"/>
                  </a:lnTo>
                  <a:lnTo>
                    <a:pt x="3049" y="1922"/>
                  </a:lnTo>
                  <a:lnTo>
                    <a:pt x="2742" y="2178"/>
                  </a:lnTo>
                  <a:lnTo>
                    <a:pt x="2447" y="2460"/>
                  </a:lnTo>
                  <a:lnTo>
                    <a:pt x="2178" y="2754"/>
                  </a:lnTo>
                  <a:lnTo>
                    <a:pt x="1909" y="3049"/>
                  </a:lnTo>
                  <a:lnTo>
                    <a:pt x="1666" y="3369"/>
                  </a:lnTo>
                  <a:lnTo>
                    <a:pt x="1423" y="3702"/>
                  </a:lnTo>
                  <a:lnTo>
                    <a:pt x="1205" y="4035"/>
                  </a:lnTo>
                  <a:lnTo>
                    <a:pt x="1013" y="4381"/>
                  </a:lnTo>
                  <a:lnTo>
                    <a:pt x="821" y="4752"/>
                  </a:lnTo>
                  <a:lnTo>
                    <a:pt x="654" y="5124"/>
                  </a:lnTo>
                  <a:lnTo>
                    <a:pt x="513" y="5495"/>
                  </a:lnTo>
                  <a:lnTo>
                    <a:pt x="372" y="5892"/>
                  </a:lnTo>
                  <a:lnTo>
                    <a:pt x="257" y="6289"/>
                  </a:lnTo>
                  <a:lnTo>
                    <a:pt x="167" y="6686"/>
                  </a:lnTo>
                  <a:lnTo>
                    <a:pt x="91" y="7109"/>
                  </a:lnTo>
                  <a:lnTo>
                    <a:pt x="39" y="7519"/>
                  </a:lnTo>
                  <a:lnTo>
                    <a:pt x="14" y="7941"/>
                  </a:lnTo>
                  <a:lnTo>
                    <a:pt x="1" y="8377"/>
                  </a:lnTo>
                  <a:lnTo>
                    <a:pt x="14" y="8812"/>
                  </a:lnTo>
                  <a:lnTo>
                    <a:pt x="39" y="9235"/>
                  </a:lnTo>
                  <a:lnTo>
                    <a:pt x="91" y="9658"/>
                  </a:lnTo>
                  <a:lnTo>
                    <a:pt x="167" y="10068"/>
                  </a:lnTo>
                  <a:lnTo>
                    <a:pt x="257" y="10465"/>
                  </a:lnTo>
                  <a:lnTo>
                    <a:pt x="372" y="10862"/>
                  </a:lnTo>
                  <a:lnTo>
                    <a:pt x="513" y="11259"/>
                  </a:lnTo>
                  <a:lnTo>
                    <a:pt x="654" y="11643"/>
                  </a:lnTo>
                  <a:lnTo>
                    <a:pt x="821" y="12014"/>
                  </a:lnTo>
                  <a:lnTo>
                    <a:pt x="1013" y="12373"/>
                  </a:lnTo>
                  <a:lnTo>
                    <a:pt x="1205" y="12719"/>
                  </a:lnTo>
                  <a:lnTo>
                    <a:pt x="1423" y="13065"/>
                  </a:lnTo>
                  <a:lnTo>
                    <a:pt x="1666" y="13385"/>
                  </a:lnTo>
                  <a:lnTo>
                    <a:pt x="1909" y="13705"/>
                  </a:lnTo>
                  <a:lnTo>
                    <a:pt x="2178" y="14012"/>
                  </a:lnTo>
                  <a:lnTo>
                    <a:pt x="2447" y="14294"/>
                  </a:lnTo>
                  <a:lnTo>
                    <a:pt x="2742" y="14576"/>
                  </a:lnTo>
                  <a:lnTo>
                    <a:pt x="3049" y="14845"/>
                  </a:lnTo>
                  <a:lnTo>
                    <a:pt x="3357" y="15088"/>
                  </a:lnTo>
                  <a:lnTo>
                    <a:pt x="3690" y="15319"/>
                  </a:lnTo>
                  <a:lnTo>
                    <a:pt x="4035" y="15537"/>
                  </a:lnTo>
                  <a:lnTo>
                    <a:pt x="4381" y="15741"/>
                  </a:lnTo>
                  <a:lnTo>
                    <a:pt x="4740" y="15921"/>
                  </a:lnTo>
                  <a:lnTo>
                    <a:pt x="5111" y="16087"/>
                  </a:lnTo>
                  <a:lnTo>
                    <a:pt x="5495" y="16241"/>
                  </a:lnTo>
                  <a:lnTo>
                    <a:pt x="5880" y="16369"/>
                  </a:lnTo>
                  <a:lnTo>
                    <a:pt x="6277" y="16484"/>
                  </a:lnTo>
                  <a:lnTo>
                    <a:pt x="6687" y="16587"/>
                  </a:lnTo>
                  <a:lnTo>
                    <a:pt x="7096" y="16651"/>
                  </a:lnTo>
                  <a:lnTo>
                    <a:pt x="7519" y="16702"/>
                  </a:lnTo>
                  <a:lnTo>
                    <a:pt x="7942" y="16741"/>
                  </a:lnTo>
                  <a:lnTo>
                    <a:pt x="8377" y="16753"/>
                  </a:lnTo>
                  <a:lnTo>
                    <a:pt x="8800" y="16741"/>
                  </a:lnTo>
                  <a:lnTo>
                    <a:pt x="9223" y="16702"/>
                  </a:lnTo>
                  <a:lnTo>
                    <a:pt x="9645" y="16651"/>
                  </a:lnTo>
                  <a:lnTo>
                    <a:pt x="10055" y="16587"/>
                  </a:lnTo>
                  <a:lnTo>
                    <a:pt x="10465" y="16484"/>
                  </a:lnTo>
                  <a:lnTo>
                    <a:pt x="10862" y="16369"/>
                  </a:lnTo>
                  <a:lnTo>
                    <a:pt x="11246" y="16241"/>
                  </a:lnTo>
                  <a:lnTo>
                    <a:pt x="11630" y="16087"/>
                  </a:lnTo>
                  <a:lnTo>
                    <a:pt x="12002" y="15921"/>
                  </a:lnTo>
                  <a:lnTo>
                    <a:pt x="12360" y="15741"/>
                  </a:lnTo>
                  <a:lnTo>
                    <a:pt x="12719" y="15537"/>
                  </a:lnTo>
                  <a:lnTo>
                    <a:pt x="13052" y="15319"/>
                  </a:lnTo>
                  <a:lnTo>
                    <a:pt x="13385" y="15088"/>
                  </a:lnTo>
                  <a:lnTo>
                    <a:pt x="13693" y="14845"/>
                  </a:lnTo>
                  <a:lnTo>
                    <a:pt x="14000" y="14576"/>
                  </a:lnTo>
                  <a:lnTo>
                    <a:pt x="14294" y="14294"/>
                  </a:lnTo>
                  <a:lnTo>
                    <a:pt x="14576" y="14012"/>
                  </a:lnTo>
                  <a:lnTo>
                    <a:pt x="14832" y="13705"/>
                  </a:lnTo>
                  <a:lnTo>
                    <a:pt x="15076" y="13385"/>
                  </a:lnTo>
                  <a:lnTo>
                    <a:pt x="15319" y="13065"/>
                  </a:lnTo>
                  <a:lnTo>
                    <a:pt x="15537" y="12719"/>
                  </a:lnTo>
                  <a:lnTo>
                    <a:pt x="15729" y="12373"/>
                  </a:lnTo>
                  <a:lnTo>
                    <a:pt x="15921" y="12014"/>
                  </a:lnTo>
                  <a:lnTo>
                    <a:pt x="16088" y="11643"/>
                  </a:lnTo>
                  <a:lnTo>
                    <a:pt x="16241" y="11259"/>
                  </a:lnTo>
                  <a:lnTo>
                    <a:pt x="16369" y="10862"/>
                  </a:lnTo>
                  <a:lnTo>
                    <a:pt x="16485" y="10465"/>
                  </a:lnTo>
                  <a:lnTo>
                    <a:pt x="16574" y="10068"/>
                  </a:lnTo>
                  <a:lnTo>
                    <a:pt x="16651" y="9658"/>
                  </a:lnTo>
                  <a:lnTo>
                    <a:pt x="16702" y="9235"/>
                  </a:lnTo>
                  <a:lnTo>
                    <a:pt x="16741" y="8812"/>
                  </a:lnTo>
                  <a:lnTo>
                    <a:pt x="16741" y="8377"/>
                  </a:lnTo>
                  <a:lnTo>
                    <a:pt x="16741" y="7941"/>
                  </a:lnTo>
                  <a:lnTo>
                    <a:pt x="16702" y="7519"/>
                  </a:lnTo>
                  <a:lnTo>
                    <a:pt x="16651" y="7109"/>
                  </a:lnTo>
                  <a:lnTo>
                    <a:pt x="16574" y="6686"/>
                  </a:lnTo>
                  <a:lnTo>
                    <a:pt x="16485" y="6289"/>
                  </a:lnTo>
                  <a:lnTo>
                    <a:pt x="16369" y="5892"/>
                  </a:lnTo>
                  <a:lnTo>
                    <a:pt x="16241" y="5495"/>
                  </a:lnTo>
                  <a:lnTo>
                    <a:pt x="16088" y="5124"/>
                  </a:lnTo>
                  <a:lnTo>
                    <a:pt x="15921" y="4752"/>
                  </a:lnTo>
                  <a:lnTo>
                    <a:pt x="15729" y="4381"/>
                  </a:lnTo>
                  <a:lnTo>
                    <a:pt x="15537" y="4035"/>
                  </a:lnTo>
                  <a:lnTo>
                    <a:pt x="15319" y="3702"/>
                  </a:lnTo>
                  <a:lnTo>
                    <a:pt x="15076" y="3369"/>
                  </a:lnTo>
                  <a:lnTo>
                    <a:pt x="14832" y="3049"/>
                  </a:lnTo>
                  <a:lnTo>
                    <a:pt x="14576" y="2754"/>
                  </a:lnTo>
                  <a:lnTo>
                    <a:pt x="14294" y="2460"/>
                  </a:lnTo>
                  <a:lnTo>
                    <a:pt x="14000" y="2178"/>
                  </a:lnTo>
                  <a:lnTo>
                    <a:pt x="13693" y="1922"/>
                  </a:lnTo>
                  <a:lnTo>
                    <a:pt x="13385" y="1666"/>
                  </a:lnTo>
                  <a:lnTo>
                    <a:pt x="13052" y="1435"/>
                  </a:lnTo>
                  <a:lnTo>
                    <a:pt x="12719" y="1217"/>
                  </a:lnTo>
                  <a:lnTo>
                    <a:pt x="12360" y="1012"/>
                  </a:lnTo>
                  <a:lnTo>
                    <a:pt x="12002" y="833"/>
                  </a:lnTo>
                  <a:lnTo>
                    <a:pt x="11630" y="667"/>
                  </a:lnTo>
                  <a:lnTo>
                    <a:pt x="11246" y="513"/>
                  </a:lnTo>
                  <a:lnTo>
                    <a:pt x="10862" y="385"/>
                  </a:lnTo>
                  <a:lnTo>
                    <a:pt x="10465" y="270"/>
                  </a:lnTo>
                  <a:lnTo>
                    <a:pt x="10055" y="180"/>
                  </a:lnTo>
                  <a:lnTo>
                    <a:pt x="9645" y="103"/>
                  </a:lnTo>
                  <a:lnTo>
                    <a:pt x="9223" y="52"/>
                  </a:lnTo>
                  <a:lnTo>
                    <a:pt x="8800" y="1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6"/>
            <p:cNvSpPr/>
            <p:nvPr/>
          </p:nvSpPr>
          <p:spPr>
            <a:xfrm>
              <a:off x="1690600" y="1594550"/>
              <a:ext cx="261625" cy="261300"/>
            </a:xfrm>
            <a:custGeom>
              <a:rect b="b" l="l" r="r" t="t"/>
              <a:pathLst>
                <a:path extrusionOk="0" h="10452" w="10465">
                  <a:moveTo>
                    <a:pt x="4970" y="0"/>
                  </a:moveTo>
                  <a:lnTo>
                    <a:pt x="4701" y="26"/>
                  </a:lnTo>
                  <a:lnTo>
                    <a:pt x="4432" y="52"/>
                  </a:lnTo>
                  <a:lnTo>
                    <a:pt x="4176" y="103"/>
                  </a:lnTo>
                  <a:lnTo>
                    <a:pt x="3933" y="167"/>
                  </a:lnTo>
                  <a:lnTo>
                    <a:pt x="3677" y="231"/>
                  </a:lnTo>
                  <a:lnTo>
                    <a:pt x="3433" y="321"/>
                  </a:lnTo>
                  <a:lnTo>
                    <a:pt x="3203" y="410"/>
                  </a:lnTo>
                  <a:lnTo>
                    <a:pt x="2972" y="513"/>
                  </a:lnTo>
                  <a:lnTo>
                    <a:pt x="2742" y="628"/>
                  </a:lnTo>
                  <a:lnTo>
                    <a:pt x="2524" y="756"/>
                  </a:lnTo>
                  <a:lnTo>
                    <a:pt x="2306" y="884"/>
                  </a:lnTo>
                  <a:lnTo>
                    <a:pt x="2101" y="1038"/>
                  </a:lnTo>
                  <a:lnTo>
                    <a:pt x="1909" y="1191"/>
                  </a:lnTo>
                  <a:lnTo>
                    <a:pt x="1717" y="1358"/>
                  </a:lnTo>
                  <a:lnTo>
                    <a:pt x="1538" y="1524"/>
                  </a:lnTo>
                  <a:lnTo>
                    <a:pt x="1358" y="1717"/>
                  </a:lnTo>
                  <a:lnTo>
                    <a:pt x="1205" y="1896"/>
                  </a:lnTo>
                  <a:lnTo>
                    <a:pt x="1038" y="2101"/>
                  </a:lnTo>
                  <a:lnTo>
                    <a:pt x="897" y="2306"/>
                  </a:lnTo>
                  <a:lnTo>
                    <a:pt x="756" y="2511"/>
                  </a:lnTo>
                  <a:lnTo>
                    <a:pt x="641" y="2728"/>
                  </a:lnTo>
                  <a:lnTo>
                    <a:pt x="526" y="2959"/>
                  </a:lnTo>
                  <a:lnTo>
                    <a:pt x="411" y="3189"/>
                  </a:lnTo>
                  <a:lnTo>
                    <a:pt x="321" y="3433"/>
                  </a:lnTo>
                  <a:lnTo>
                    <a:pt x="244" y="3676"/>
                  </a:lnTo>
                  <a:lnTo>
                    <a:pt x="167" y="3920"/>
                  </a:lnTo>
                  <a:lnTo>
                    <a:pt x="116" y="4176"/>
                  </a:lnTo>
                  <a:lnTo>
                    <a:pt x="65" y="4432"/>
                  </a:lnTo>
                  <a:lnTo>
                    <a:pt x="26" y="4688"/>
                  </a:lnTo>
                  <a:lnTo>
                    <a:pt x="14" y="4957"/>
                  </a:lnTo>
                  <a:lnTo>
                    <a:pt x="1" y="5226"/>
                  </a:lnTo>
                  <a:lnTo>
                    <a:pt x="14" y="5495"/>
                  </a:lnTo>
                  <a:lnTo>
                    <a:pt x="26" y="5764"/>
                  </a:lnTo>
                  <a:lnTo>
                    <a:pt x="65" y="6020"/>
                  </a:lnTo>
                  <a:lnTo>
                    <a:pt x="116" y="6276"/>
                  </a:lnTo>
                  <a:lnTo>
                    <a:pt x="167" y="6532"/>
                  </a:lnTo>
                  <a:lnTo>
                    <a:pt x="244" y="6789"/>
                  </a:lnTo>
                  <a:lnTo>
                    <a:pt x="321" y="7019"/>
                  </a:lnTo>
                  <a:lnTo>
                    <a:pt x="411" y="7262"/>
                  </a:lnTo>
                  <a:lnTo>
                    <a:pt x="526" y="7493"/>
                  </a:lnTo>
                  <a:lnTo>
                    <a:pt x="641" y="7723"/>
                  </a:lnTo>
                  <a:lnTo>
                    <a:pt x="756" y="7941"/>
                  </a:lnTo>
                  <a:lnTo>
                    <a:pt x="897" y="8146"/>
                  </a:lnTo>
                  <a:lnTo>
                    <a:pt x="1038" y="8351"/>
                  </a:lnTo>
                  <a:lnTo>
                    <a:pt x="1205" y="8556"/>
                  </a:lnTo>
                  <a:lnTo>
                    <a:pt x="1358" y="8748"/>
                  </a:lnTo>
                  <a:lnTo>
                    <a:pt x="1538" y="8927"/>
                  </a:lnTo>
                  <a:lnTo>
                    <a:pt x="1717" y="9094"/>
                  </a:lnTo>
                  <a:lnTo>
                    <a:pt x="1909" y="9260"/>
                  </a:lnTo>
                  <a:lnTo>
                    <a:pt x="2101" y="9414"/>
                  </a:lnTo>
                  <a:lnTo>
                    <a:pt x="2306" y="9568"/>
                  </a:lnTo>
                  <a:lnTo>
                    <a:pt x="2524" y="9696"/>
                  </a:lnTo>
                  <a:lnTo>
                    <a:pt x="2742" y="9824"/>
                  </a:lnTo>
                  <a:lnTo>
                    <a:pt x="2972" y="9939"/>
                  </a:lnTo>
                  <a:lnTo>
                    <a:pt x="3203" y="10042"/>
                  </a:lnTo>
                  <a:lnTo>
                    <a:pt x="3433" y="10144"/>
                  </a:lnTo>
                  <a:lnTo>
                    <a:pt x="3677" y="10221"/>
                  </a:lnTo>
                  <a:lnTo>
                    <a:pt x="3933" y="10298"/>
                  </a:lnTo>
                  <a:lnTo>
                    <a:pt x="4176" y="10349"/>
                  </a:lnTo>
                  <a:lnTo>
                    <a:pt x="4432" y="10400"/>
                  </a:lnTo>
                  <a:lnTo>
                    <a:pt x="4701" y="10426"/>
                  </a:lnTo>
                  <a:lnTo>
                    <a:pt x="4970" y="10452"/>
                  </a:lnTo>
                  <a:lnTo>
                    <a:pt x="5508" y="10452"/>
                  </a:lnTo>
                  <a:lnTo>
                    <a:pt x="5764" y="10426"/>
                  </a:lnTo>
                  <a:lnTo>
                    <a:pt x="6033" y="10400"/>
                  </a:lnTo>
                  <a:lnTo>
                    <a:pt x="6289" y="10349"/>
                  </a:lnTo>
                  <a:lnTo>
                    <a:pt x="6546" y="10298"/>
                  </a:lnTo>
                  <a:lnTo>
                    <a:pt x="6789" y="10221"/>
                  </a:lnTo>
                  <a:lnTo>
                    <a:pt x="7032" y="10144"/>
                  </a:lnTo>
                  <a:lnTo>
                    <a:pt x="7276" y="10042"/>
                  </a:lnTo>
                  <a:lnTo>
                    <a:pt x="7506" y="9939"/>
                  </a:lnTo>
                  <a:lnTo>
                    <a:pt x="7724" y="9824"/>
                  </a:lnTo>
                  <a:lnTo>
                    <a:pt x="7942" y="9696"/>
                  </a:lnTo>
                  <a:lnTo>
                    <a:pt x="8159" y="9568"/>
                  </a:lnTo>
                  <a:lnTo>
                    <a:pt x="8364" y="9414"/>
                  </a:lnTo>
                  <a:lnTo>
                    <a:pt x="8556" y="9260"/>
                  </a:lnTo>
                  <a:lnTo>
                    <a:pt x="8749" y="9094"/>
                  </a:lnTo>
                  <a:lnTo>
                    <a:pt x="8928" y="8927"/>
                  </a:lnTo>
                  <a:lnTo>
                    <a:pt x="9107" y="8748"/>
                  </a:lnTo>
                  <a:lnTo>
                    <a:pt x="9274" y="8556"/>
                  </a:lnTo>
                  <a:lnTo>
                    <a:pt x="9427" y="8351"/>
                  </a:lnTo>
                  <a:lnTo>
                    <a:pt x="9568" y="8146"/>
                  </a:lnTo>
                  <a:lnTo>
                    <a:pt x="9709" y="7941"/>
                  </a:lnTo>
                  <a:lnTo>
                    <a:pt x="9837" y="7723"/>
                  </a:lnTo>
                  <a:lnTo>
                    <a:pt x="9953" y="7493"/>
                  </a:lnTo>
                  <a:lnTo>
                    <a:pt x="10055" y="7262"/>
                  </a:lnTo>
                  <a:lnTo>
                    <a:pt x="10145" y="7019"/>
                  </a:lnTo>
                  <a:lnTo>
                    <a:pt x="10234" y="6789"/>
                  </a:lnTo>
                  <a:lnTo>
                    <a:pt x="10298" y="6532"/>
                  </a:lnTo>
                  <a:lnTo>
                    <a:pt x="10362" y="6276"/>
                  </a:lnTo>
                  <a:lnTo>
                    <a:pt x="10401" y="6020"/>
                  </a:lnTo>
                  <a:lnTo>
                    <a:pt x="10439" y="5764"/>
                  </a:lnTo>
                  <a:lnTo>
                    <a:pt x="10452" y="5495"/>
                  </a:lnTo>
                  <a:lnTo>
                    <a:pt x="10465" y="5226"/>
                  </a:lnTo>
                  <a:lnTo>
                    <a:pt x="10452" y="4957"/>
                  </a:lnTo>
                  <a:lnTo>
                    <a:pt x="10439" y="4688"/>
                  </a:lnTo>
                  <a:lnTo>
                    <a:pt x="10401" y="4432"/>
                  </a:lnTo>
                  <a:lnTo>
                    <a:pt x="10362" y="4176"/>
                  </a:lnTo>
                  <a:lnTo>
                    <a:pt x="10298" y="3920"/>
                  </a:lnTo>
                  <a:lnTo>
                    <a:pt x="10234" y="3676"/>
                  </a:lnTo>
                  <a:lnTo>
                    <a:pt x="10145" y="3433"/>
                  </a:lnTo>
                  <a:lnTo>
                    <a:pt x="10055" y="3189"/>
                  </a:lnTo>
                  <a:lnTo>
                    <a:pt x="9953" y="2959"/>
                  </a:lnTo>
                  <a:lnTo>
                    <a:pt x="9837" y="2728"/>
                  </a:lnTo>
                  <a:lnTo>
                    <a:pt x="9709" y="2511"/>
                  </a:lnTo>
                  <a:lnTo>
                    <a:pt x="9568" y="2306"/>
                  </a:lnTo>
                  <a:lnTo>
                    <a:pt x="9427" y="2101"/>
                  </a:lnTo>
                  <a:lnTo>
                    <a:pt x="9274" y="1896"/>
                  </a:lnTo>
                  <a:lnTo>
                    <a:pt x="9107" y="1717"/>
                  </a:lnTo>
                  <a:lnTo>
                    <a:pt x="8928" y="1524"/>
                  </a:lnTo>
                  <a:lnTo>
                    <a:pt x="8749" y="1358"/>
                  </a:lnTo>
                  <a:lnTo>
                    <a:pt x="8556" y="1191"/>
                  </a:lnTo>
                  <a:lnTo>
                    <a:pt x="8364" y="1038"/>
                  </a:lnTo>
                  <a:lnTo>
                    <a:pt x="8159" y="884"/>
                  </a:lnTo>
                  <a:lnTo>
                    <a:pt x="7942" y="756"/>
                  </a:lnTo>
                  <a:lnTo>
                    <a:pt x="7724" y="628"/>
                  </a:lnTo>
                  <a:lnTo>
                    <a:pt x="7506" y="513"/>
                  </a:lnTo>
                  <a:lnTo>
                    <a:pt x="7276" y="410"/>
                  </a:lnTo>
                  <a:lnTo>
                    <a:pt x="7032" y="321"/>
                  </a:lnTo>
                  <a:lnTo>
                    <a:pt x="6789" y="231"/>
                  </a:lnTo>
                  <a:lnTo>
                    <a:pt x="6546" y="167"/>
                  </a:lnTo>
                  <a:lnTo>
                    <a:pt x="6289" y="103"/>
                  </a:lnTo>
                  <a:lnTo>
                    <a:pt x="6033" y="52"/>
                  </a:lnTo>
                  <a:lnTo>
                    <a:pt x="5764" y="26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6"/>
            <p:cNvSpPr/>
            <p:nvPr/>
          </p:nvSpPr>
          <p:spPr>
            <a:xfrm>
              <a:off x="1721025" y="1624650"/>
              <a:ext cx="200800" cy="201100"/>
            </a:xfrm>
            <a:custGeom>
              <a:rect b="b" l="l" r="r" t="t"/>
              <a:pathLst>
                <a:path extrusionOk="0" h="8044" w="8032">
                  <a:moveTo>
                    <a:pt x="4022" y="0"/>
                  </a:moveTo>
                  <a:lnTo>
                    <a:pt x="3805" y="13"/>
                  </a:lnTo>
                  <a:lnTo>
                    <a:pt x="3612" y="26"/>
                  </a:lnTo>
                  <a:lnTo>
                    <a:pt x="3407" y="52"/>
                  </a:lnTo>
                  <a:lnTo>
                    <a:pt x="3203" y="90"/>
                  </a:lnTo>
                  <a:lnTo>
                    <a:pt x="3010" y="128"/>
                  </a:lnTo>
                  <a:lnTo>
                    <a:pt x="2818" y="180"/>
                  </a:lnTo>
                  <a:lnTo>
                    <a:pt x="2639" y="244"/>
                  </a:lnTo>
                  <a:lnTo>
                    <a:pt x="2447" y="320"/>
                  </a:lnTo>
                  <a:lnTo>
                    <a:pt x="2280" y="397"/>
                  </a:lnTo>
                  <a:lnTo>
                    <a:pt x="2101" y="487"/>
                  </a:lnTo>
                  <a:lnTo>
                    <a:pt x="1935" y="589"/>
                  </a:lnTo>
                  <a:lnTo>
                    <a:pt x="1768" y="692"/>
                  </a:lnTo>
                  <a:lnTo>
                    <a:pt x="1614" y="807"/>
                  </a:lnTo>
                  <a:lnTo>
                    <a:pt x="1461" y="922"/>
                  </a:lnTo>
                  <a:lnTo>
                    <a:pt x="1320" y="1051"/>
                  </a:lnTo>
                  <a:lnTo>
                    <a:pt x="1179" y="1179"/>
                  </a:lnTo>
                  <a:lnTo>
                    <a:pt x="1038" y="1319"/>
                  </a:lnTo>
                  <a:lnTo>
                    <a:pt x="910" y="1460"/>
                  </a:lnTo>
                  <a:lnTo>
                    <a:pt x="795" y="1614"/>
                  </a:lnTo>
                  <a:lnTo>
                    <a:pt x="679" y="1781"/>
                  </a:lnTo>
                  <a:lnTo>
                    <a:pt x="577" y="1934"/>
                  </a:lnTo>
                  <a:lnTo>
                    <a:pt x="487" y="2101"/>
                  </a:lnTo>
                  <a:lnTo>
                    <a:pt x="398" y="2280"/>
                  </a:lnTo>
                  <a:lnTo>
                    <a:pt x="308" y="2459"/>
                  </a:lnTo>
                  <a:lnTo>
                    <a:pt x="244" y="2639"/>
                  </a:lnTo>
                  <a:lnTo>
                    <a:pt x="180" y="2831"/>
                  </a:lnTo>
                  <a:lnTo>
                    <a:pt x="129" y="3023"/>
                  </a:lnTo>
                  <a:lnTo>
                    <a:pt x="77" y="3215"/>
                  </a:lnTo>
                  <a:lnTo>
                    <a:pt x="39" y="3407"/>
                  </a:lnTo>
                  <a:lnTo>
                    <a:pt x="13" y="3612"/>
                  </a:lnTo>
                  <a:lnTo>
                    <a:pt x="1" y="3817"/>
                  </a:lnTo>
                  <a:lnTo>
                    <a:pt x="1" y="4022"/>
                  </a:lnTo>
                  <a:lnTo>
                    <a:pt x="1" y="4227"/>
                  </a:lnTo>
                  <a:lnTo>
                    <a:pt x="13" y="4432"/>
                  </a:lnTo>
                  <a:lnTo>
                    <a:pt x="39" y="4637"/>
                  </a:lnTo>
                  <a:lnTo>
                    <a:pt x="77" y="4829"/>
                  </a:lnTo>
                  <a:lnTo>
                    <a:pt x="129" y="5034"/>
                  </a:lnTo>
                  <a:lnTo>
                    <a:pt x="180" y="5213"/>
                  </a:lnTo>
                  <a:lnTo>
                    <a:pt x="244" y="5405"/>
                  </a:lnTo>
                  <a:lnTo>
                    <a:pt x="308" y="5585"/>
                  </a:lnTo>
                  <a:lnTo>
                    <a:pt x="398" y="5764"/>
                  </a:lnTo>
                  <a:lnTo>
                    <a:pt x="487" y="5943"/>
                  </a:lnTo>
                  <a:lnTo>
                    <a:pt x="577" y="6110"/>
                  </a:lnTo>
                  <a:lnTo>
                    <a:pt x="679" y="6276"/>
                  </a:lnTo>
                  <a:lnTo>
                    <a:pt x="795" y="6430"/>
                  </a:lnTo>
                  <a:lnTo>
                    <a:pt x="910" y="6584"/>
                  </a:lnTo>
                  <a:lnTo>
                    <a:pt x="1038" y="6724"/>
                  </a:lnTo>
                  <a:lnTo>
                    <a:pt x="1179" y="6865"/>
                  </a:lnTo>
                  <a:lnTo>
                    <a:pt x="1320" y="6993"/>
                  </a:lnTo>
                  <a:lnTo>
                    <a:pt x="1461" y="7121"/>
                  </a:lnTo>
                  <a:lnTo>
                    <a:pt x="1614" y="7250"/>
                  </a:lnTo>
                  <a:lnTo>
                    <a:pt x="1768" y="7352"/>
                  </a:lnTo>
                  <a:lnTo>
                    <a:pt x="1935" y="7467"/>
                  </a:lnTo>
                  <a:lnTo>
                    <a:pt x="2101" y="7557"/>
                  </a:lnTo>
                  <a:lnTo>
                    <a:pt x="2280" y="7647"/>
                  </a:lnTo>
                  <a:lnTo>
                    <a:pt x="2447" y="7723"/>
                  </a:lnTo>
                  <a:lnTo>
                    <a:pt x="2639" y="7800"/>
                  </a:lnTo>
                  <a:lnTo>
                    <a:pt x="2818" y="7864"/>
                  </a:lnTo>
                  <a:lnTo>
                    <a:pt x="3010" y="7916"/>
                  </a:lnTo>
                  <a:lnTo>
                    <a:pt x="3203" y="7967"/>
                  </a:lnTo>
                  <a:lnTo>
                    <a:pt x="3407" y="7992"/>
                  </a:lnTo>
                  <a:lnTo>
                    <a:pt x="3612" y="8018"/>
                  </a:lnTo>
                  <a:lnTo>
                    <a:pt x="3805" y="8044"/>
                  </a:lnTo>
                  <a:lnTo>
                    <a:pt x="4227" y="8044"/>
                  </a:lnTo>
                  <a:lnTo>
                    <a:pt x="4432" y="8018"/>
                  </a:lnTo>
                  <a:lnTo>
                    <a:pt x="4624" y="7992"/>
                  </a:lnTo>
                  <a:lnTo>
                    <a:pt x="4829" y="7967"/>
                  </a:lnTo>
                  <a:lnTo>
                    <a:pt x="5021" y="7916"/>
                  </a:lnTo>
                  <a:lnTo>
                    <a:pt x="5213" y="7864"/>
                  </a:lnTo>
                  <a:lnTo>
                    <a:pt x="5405" y="7800"/>
                  </a:lnTo>
                  <a:lnTo>
                    <a:pt x="5585" y="7723"/>
                  </a:lnTo>
                  <a:lnTo>
                    <a:pt x="5764" y="7647"/>
                  </a:lnTo>
                  <a:lnTo>
                    <a:pt x="5931" y="7557"/>
                  </a:lnTo>
                  <a:lnTo>
                    <a:pt x="6097" y="7467"/>
                  </a:lnTo>
                  <a:lnTo>
                    <a:pt x="6264" y="7352"/>
                  </a:lnTo>
                  <a:lnTo>
                    <a:pt x="6417" y="7250"/>
                  </a:lnTo>
                  <a:lnTo>
                    <a:pt x="6571" y="7121"/>
                  </a:lnTo>
                  <a:lnTo>
                    <a:pt x="6725" y="6993"/>
                  </a:lnTo>
                  <a:lnTo>
                    <a:pt x="6866" y="6865"/>
                  </a:lnTo>
                  <a:lnTo>
                    <a:pt x="6994" y="6724"/>
                  </a:lnTo>
                  <a:lnTo>
                    <a:pt x="7122" y="6584"/>
                  </a:lnTo>
                  <a:lnTo>
                    <a:pt x="7237" y="6430"/>
                  </a:lnTo>
                  <a:lnTo>
                    <a:pt x="7352" y="6276"/>
                  </a:lnTo>
                  <a:lnTo>
                    <a:pt x="7455" y="6110"/>
                  </a:lnTo>
                  <a:lnTo>
                    <a:pt x="7557" y="5943"/>
                  </a:lnTo>
                  <a:lnTo>
                    <a:pt x="7647" y="5764"/>
                  </a:lnTo>
                  <a:lnTo>
                    <a:pt x="7724" y="5585"/>
                  </a:lnTo>
                  <a:lnTo>
                    <a:pt x="7788" y="5405"/>
                  </a:lnTo>
                  <a:lnTo>
                    <a:pt x="7852" y="5213"/>
                  </a:lnTo>
                  <a:lnTo>
                    <a:pt x="7916" y="5034"/>
                  </a:lnTo>
                  <a:lnTo>
                    <a:pt x="7954" y="4829"/>
                  </a:lnTo>
                  <a:lnTo>
                    <a:pt x="7993" y="4637"/>
                  </a:lnTo>
                  <a:lnTo>
                    <a:pt x="8018" y="4432"/>
                  </a:lnTo>
                  <a:lnTo>
                    <a:pt x="8031" y="4227"/>
                  </a:lnTo>
                  <a:lnTo>
                    <a:pt x="8031" y="4022"/>
                  </a:lnTo>
                  <a:lnTo>
                    <a:pt x="8031" y="3817"/>
                  </a:lnTo>
                  <a:lnTo>
                    <a:pt x="8018" y="3612"/>
                  </a:lnTo>
                  <a:lnTo>
                    <a:pt x="7993" y="3407"/>
                  </a:lnTo>
                  <a:lnTo>
                    <a:pt x="7954" y="3215"/>
                  </a:lnTo>
                  <a:lnTo>
                    <a:pt x="7916" y="3023"/>
                  </a:lnTo>
                  <a:lnTo>
                    <a:pt x="7852" y="2831"/>
                  </a:lnTo>
                  <a:lnTo>
                    <a:pt x="7788" y="2639"/>
                  </a:lnTo>
                  <a:lnTo>
                    <a:pt x="7724" y="2459"/>
                  </a:lnTo>
                  <a:lnTo>
                    <a:pt x="7647" y="2280"/>
                  </a:lnTo>
                  <a:lnTo>
                    <a:pt x="7557" y="2101"/>
                  </a:lnTo>
                  <a:lnTo>
                    <a:pt x="7455" y="1934"/>
                  </a:lnTo>
                  <a:lnTo>
                    <a:pt x="7352" y="1781"/>
                  </a:lnTo>
                  <a:lnTo>
                    <a:pt x="7237" y="1614"/>
                  </a:lnTo>
                  <a:lnTo>
                    <a:pt x="7122" y="1460"/>
                  </a:lnTo>
                  <a:lnTo>
                    <a:pt x="6994" y="1319"/>
                  </a:lnTo>
                  <a:lnTo>
                    <a:pt x="6866" y="1179"/>
                  </a:lnTo>
                  <a:lnTo>
                    <a:pt x="6725" y="1051"/>
                  </a:lnTo>
                  <a:lnTo>
                    <a:pt x="6571" y="922"/>
                  </a:lnTo>
                  <a:lnTo>
                    <a:pt x="6417" y="807"/>
                  </a:lnTo>
                  <a:lnTo>
                    <a:pt x="6264" y="692"/>
                  </a:lnTo>
                  <a:lnTo>
                    <a:pt x="6097" y="589"/>
                  </a:lnTo>
                  <a:lnTo>
                    <a:pt x="5931" y="487"/>
                  </a:lnTo>
                  <a:lnTo>
                    <a:pt x="5764" y="397"/>
                  </a:lnTo>
                  <a:lnTo>
                    <a:pt x="5585" y="320"/>
                  </a:lnTo>
                  <a:lnTo>
                    <a:pt x="5405" y="244"/>
                  </a:lnTo>
                  <a:lnTo>
                    <a:pt x="5213" y="180"/>
                  </a:lnTo>
                  <a:lnTo>
                    <a:pt x="5021" y="128"/>
                  </a:lnTo>
                  <a:lnTo>
                    <a:pt x="4829" y="90"/>
                  </a:lnTo>
                  <a:lnTo>
                    <a:pt x="4624" y="52"/>
                  </a:lnTo>
                  <a:lnTo>
                    <a:pt x="4432" y="26"/>
                  </a:lnTo>
                  <a:lnTo>
                    <a:pt x="4227" y="13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6"/>
            <p:cNvSpPr/>
            <p:nvPr/>
          </p:nvSpPr>
          <p:spPr>
            <a:xfrm>
              <a:off x="1788900" y="11200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10" y="51"/>
                  </a:lnTo>
                  <a:lnTo>
                    <a:pt x="795" y="102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9" y="576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09"/>
                  </a:lnTo>
                  <a:lnTo>
                    <a:pt x="26" y="1037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5"/>
                  </a:lnTo>
                  <a:lnTo>
                    <a:pt x="577" y="2382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10" y="2536"/>
                  </a:lnTo>
                  <a:lnTo>
                    <a:pt x="1038" y="2574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4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5"/>
                  </a:lnTo>
                  <a:lnTo>
                    <a:pt x="2217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7"/>
                  </a:lnTo>
                  <a:lnTo>
                    <a:pt x="2550" y="909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6"/>
                  </a:lnTo>
                  <a:lnTo>
                    <a:pt x="2306" y="474"/>
                  </a:lnTo>
                  <a:lnTo>
                    <a:pt x="2217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7" y="102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2186600" y="120390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1"/>
                  </a:moveTo>
                  <a:lnTo>
                    <a:pt x="1166" y="14"/>
                  </a:lnTo>
                  <a:lnTo>
                    <a:pt x="1038" y="26"/>
                  </a:lnTo>
                  <a:lnTo>
                    <a:pt x="910" y="65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7" y="231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80"/>
                  </a:lnTo>
                  <a:lnTo>
                    <a:pt x="103" y="795"/>
                  </a:lnTo>
                  <a:lnTo>
                    <a:pt x="51" y="923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498" y="1807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66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6" y="295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6"/>
            <p:cNvSpPr/>
            <p:nvPr/>
          </p:nvSpPr>
          <p:spPr>
            <a:xfrm>
              <a:off x="1267625" y="16861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23" y="52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5"/>
                  </a:lnTo>
                  <a:lnTo>
                    <a:pt x="295" y="474"/>
                  </a:lnTo>
                  <a:lnTo>
                    <a:pt x="231" y="577"/>
                  </a:lnTo>
                  <a:lnTo>
                    <a:pt x="167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1" y="1294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67" y="1922"/>
                  </a:lnTo>
                  <a:lnTo>
                    <a:pt x="231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7"/>
                  </a:lnTo>
                  <a:lnTo>
                    <a:pt x="2037" y="2383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2"/>
                  </a:lnTo>
                  <a:lnTo>
                    <a:pt x="2498" y="1806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29" y="385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2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6"/>
            <p:cNvSpPr/>
            <p:nvPr/>
          </p:nvSpPr>
          <p:spPr>
            <a:xfrm>
              <a:off x="1183750" y="2118075"/>
              <a:ext cx="65000" cy="65025"/>
            </a:xfrm>
            <a:custGeom>
              <a:rect b="b" l="l" r="r" t="t"/>
              <a:pathLst>
                <a:path extrusionOk="0" h="2601" w="2600">
                  <a:moveTo>
                    <a:pt x="1166" y="0"/>
                  </a:moveTo>
                  <a:lnTo>
                    <a:pt x="1037" y="26"/>
                  </a:lnTo>
                  <a:lnTo>
                    <a:pt x="909" y="51"/>
                  </a:lnTo>
                  <a:lnTo>
                    <a:pt x="794" y="103"/>
                  </a:lnTo>
                  <a:lnTo>
                    <a:pt x="679" y="154"/>
                  </a:lnTo>
                  <a:lnTo>
                    <a:pt x="576" y="218"/>
                  </a:lnTo>
                  <a:lnTo>
                    <a:pt x="474" y="295"/>
                  </a:lnTo>
                  <a:lnTo>
                    <a:pt x="384" y="372"/>
                  </a:lnTo>
                  <a:lnTo>
                    <a:pt x="295" y="474"/>
                  </a:lnTo>
                  <a:lnTo>
                    <a:pt x="218" y="564"/>
                  </a:lnTo>
                  <a:lnTo>
                    <a:pt x="154" y="679"/>
                  </a:lnTo>
                  <a:lnTo>
                    <a:pt x="102" y="794"/>
                  </a:lnTo>
                  <a:lnTo>
                    <a:pt x="51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294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78"/>
                  </a:lnTo>
                  <a:lnTo>
                    <a:pt x="102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84" y="2216"/>
                  </a:lnTo>
                  <a:lnTo>
                    <a:pt x="474" y="2306"/>
                  </a:lnTo>
                  <a:lnTo>
                    <a:pt x="576" y="2370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09" y="2536"/>
                  </a:lnTo>
                  <a:lnTo>
                    <a:pt x="1037" y="2575"/>
                  </a:lnTo>
                  <a:lnTo>
                    <a:pt x="1166" y="2587"/>
                  </a:lnTo>
                  <a:lnTo>
                    <a:pt x="1306" y="2600"/>
                  </a:lnTo>
                  <a:lnTo>
                    <a:pt x="1434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70"/>
                  </a:lnTo>
                  <a:lnTo>
                    <a:pt x="2126" y="2306"/>
                  </a:lnTo>
                  <a:lnTo>
                    <a:pt x="2216" y="2216"/>
                  </a:lnTo>
                  <a:lnTo>
                    <a:pt x="2305" y="2126"/>
                  </a:lnTo>
                  <a:lnTo>
                    <a:pt x="2382" y="2024"/>
                  </a:lnTo>
                  <a:lnTo>
                    <a:pt x="2446" y="1921"/>
                  </a:lnTo>
                  <a:lnTo>
                    <a:pt x="2498" y="1806"/>
                  </a:lnTo>
                  <a:lnTo>
                    <a:pt x="2549" y="1678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294"/>
                  </a:lnTo>
                  <a:lnTo>
                    <a:pt x="2600" y="1166"/>
                  </a:lnTo>
                  <a:lnTo>
                    <a:pt x="2574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6" y="679"/>
                  </a:lnTo>
                  <a:lnTo>
                    <a:pt x="2382" y="564"/>
                  </a:lnTo>
                  <a:lnTo>
                    <a:pt x="2305" y="474"/>
                  </a:lnTo>
                  <a:lnTo>
                    <a:pt x="2216" y="372"/>
                  </a:lnTo>
                  <a:lnTo>
                    <a:pt x="2126" y="295"/>
                  </a:lnTo>
                  <a:lnTo>
                    <a:pt x="2024" y="218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6"/>
            <p:cNvSpPr/>
            <p:nvPr/>
          </p:nvSpPr>
          <p:spPr>
            <a:xfrm>
              <a:off x="1544600" y="2156800"/>
              <a:ext cx="65025" cy="65350"/>
            </a:xfrm>
            <a:custGeom>
              <a:rect b="b" l="l" r="r" t="t"/>
              <a:pathLst>
                <a:path extrusionOk="0" h="2614" w="2601">
                  <a:moveTo>
                    <a:pt x="1294" y="1"/>
                  </a:moveTo>
                  <a:lnTo>
                    <a:pt x="1166" y="14"/>
                  </a:lnTo>
                  <a:lnTo>
                    <a:pt x="1038" y="27"/>
                  </a:lnTo>
                  <a:lnTo>
                    <a:pt x="910" y="65"/>
                  </a:lnTo>
                  <a:lnTo>
                    <a:pt x="795" y="103"/>
                  </a:lnTo>
                  <a:lnTo>
                    <a:pt x="679" y="167"/>
                  </a:lnTo>
                  <a:lnTo>
                    <a:pt x="564" y="232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93"/>
                  </a:lnTo>
                  <a:lnTo>
                    <a:pt x="103" y="795"/>
                  </a:lnTo>
                  <a:lnTo>
                    <a:pt x="52" y="923"/>
                  </a:lnTo>
                  <a:lnTo>
                    <a:pt x="26" y="1038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4"/>
                  </a:lnTo>
                  <a:lnTo>
                    <a:pt x="52" y="1692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40"/>
                  </a:lnTo>
                  <a:lnTo>
                    <a:pt x="372" y="2230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5" y="2511"/>
                  </a:lnTo>
                  <a:lnTo>
                    <a:pt x="910" y="2550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294" y="2614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78" y="2550"/>
                  </a:lnTo>
                  <a:lnTo>
                    <a:pt x="1806" y="2511"/>
                  </a:lnTo>
                  <a:lnTo>
                    <a:pt x="1922" y="2447"/>
                  </a:lnTo>
                  <a:lnTo>
                    <a:pt x="2024" y="2383"/>
                  </a:lnTo>
                  <a:lnTo>
                    <a:pt x="2127" y="2306"/>
                  </a:lnTo>
                  <a:lnTo>
                    <a:pt x="2216" y="2230"/>
                  </a:lnTo>
                  <a:lnTo>
                    <a:pt x="2306" y="2140"/>
                  </a:lnTo>
                  <a:lnTo>
                    <a:pt x="2370" y="2037"/>
                  </a:lnTo>
                  <a:lnTo>
                    <a:pt x="2447" y="1922"/>
                  </a:lnTo>
                  <a:lnTo>
                    <a:pt x="2498" y="1807"/>
                  </a:lnTo>
                  <a:lnTo>
                    <a:pt x="2536" y="1692"/>
                  </a:lnTo>
                  <a:lnTo>
                    <a:pt x="2575" y="1564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79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7" y="693"/>
                  </a:lnTo>
                  <a:lnTo>
                    <a:pt x="2370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7" y="308"/>
                  </a:lnTo>
                  <a:lnTo>
                    <a:pt x="2024" y="232"/>
                  </a:lnTo>
                  <a:lnTo>
                    <a:pt x="1922" y="167"/>
                  </a:lnTo>
                  <a:lnTo>
                    <a:pt x="1806" y="103"/>
                  </a:lnTo>
                  <a:lnTo>
                    <a:pt x="1678" y="65"/>
                  </a:lnTo>
                  <a:lnTo>
                    <a:pt x="1563" y="27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6"/>
            <p:cNvSpPr/>
            <p:nvPr/>
          </p:nvSpPr>
          <p:spPr>
            <a:xfrm>
              <a:off x="1735125" y="2356300"/>
              <a:ext cx="65025" cy="65350"/>
            </a:xfrm>
            <a:custGeom>
              <a:rect b="b" l="l" r="r" t="t"/>
              <a:pathLst>
                <a:path extrusionOk="0" h="2614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09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64" y="231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92"/>
                  </a:lnTo>
                  <a:lnTo>
                    <a:pt x="103" y="794"/>
                  </a:lnTo>
                  <a:lnTo>
                    <a:pt x="51" y="922"/>
                  </a:lnTo>
                  <a:lnTo>
                    <a:pt x="26" y="1051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19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39"/>
                  </a:lnTo>
                  <a:lnTo>
                    <a:pt x="372" y="2229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4" y="2511"/>
                  </a:lnTo>
                  <a:lnTo>
                    <a:pt x="909" y="2549"/>
                  </a:lnTo>
                  <a:lnTo>
                    <a:pt x="1038" y="2588"/>
                  </a:lnTo>
                  <a:lnTo>
                    <a:pt x="1166" y="2600"/>
                  </a:lnTo>
                  <a:lnTo>
                    <a:pt x="1294" y="2613"/>
                  </a:lnTo>
                  <a:lnTo>
                    <a:pt x="1435" y="2600"/>
                  </a:lnTo>
                  <a:lnTo>
                    <a:pt x="1563" y="2588"/>
                  </a:lnTo>
                  <a:lnTo>
                    <a:pt x="1678" y="2549"/>
                  </a:lnTo>
                  <a:lnTo>
                    <a:pt x="1806" y="2511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39"/>
                  </a:lnTo>
                  <a:lnTo>
                    <a:pt x="2370" y="2037"/>
                  </a:lnTo>
                  <a:lnTo>
                    <a:pt x="2446" y="1921"/>
                  </a:lnTo>
                  <a:lnTo>
                    <a:pt x="2498" y="1819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79"/>
                  </a:lnTo>
                  <a:lnTo>
                    <a:pt x="2575" y="1051"/>
                  </a:lnTo>
                  <a:lnTo>
                    <a:pt x="2536" y="922"/>
                  </a:lnTo>
                  <a:lnTo>
                    <a:pt x="2498" y="794"/>
                  </a:lnTo>
                  <a:lnTo>
                    <a:pt x="2446" y="692"/>
                  </a:lnTo>
                  <a:lnTo>
                    <a:pt x="2370" y="577"/>
                  </a:lnTo>
                  <a:lnTo>
                    <a:pt x="2306" y="474"/>
                  </a:lnTo>
                  <a:lnTo>
                    <a:pt x="2216" y="385"/>
                  </a:lnTo>
                  <a:lnTo>
                    <a:pt x="2126" y="308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78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6"/>
            <p:cNvSpPr/>
            <p:nvPr/>
          </p:nvSpPr>
          <p:spPr>
            <a:xfrm>
              <a:off x="2095025" y="2180500"/>
              <a:ext cx="65325" cy="65025"/>
            </a:xfrm>
            <a:custGeom>
              <a:rect b="b" l="l" r="r" t="t"/>
              <a:pathLst>
                <a:path extrusionOk="0" h="2601" w="2613">
                  <a:moveTo>
                    <a:pt x="1307" y="1"/>
                  </a:moveTo>
                  <a:lnTo>
                    <a:pt x="1178" y="14"/>
                  </a:lnTo>
                  <a:lnTo>
                    <a:pt x="1038" y="26"/>
                  </a:lnTo>
                  <a:lnTo>
                    <a:pt x="922" y="65"/>
                  </a:lnTo>
                  <a:lnTo>
                    <a:pt x="794" y="103"/>
                  </a:lnTo>
                  <a:lnTo>
                    <a:pt x="692" y="154"/>
                  </a:lnTo>
                  <a:lnTo>
                    <a:pt x="577" y="219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308" y="475"/>
                  </a:lnTo>
                  <a:lnTo>
                    <a:pt x="231" y="577"/>
                  </a:lnTo>
                  <a:lnTo>
                    <a:pt x="167" y="680"/>
                  </a:lnTo>
                  <a:lnTo>
                    <a:pt x="103" y="795"/>
                  </a:lnTo>
                  <a:lnTo>
                    <a:pt x="64" y="923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07"/>
                  </a:lnTo>
                  <a:lnTo>
                    <a:pt x="167" y="1922"/>
                  </a:lnTo>
                  <a:lnTo>
                    <a:pt x="231" y="2037"/>
                  </a:lnTo>
                  <a:lnTo>
                    <a:pt x="308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92" y="2447"/>
                  </a:lnTo>
                  <a:lnTo>
                    <a:pt x="794" y="2498"/>
                  </a:lnTo>
                  <a:lnTo>
                    <a:pt x="922" y="2550"/>
                  </a:lnTo>
                  <a:lnTo>
                    <a:pt x="1038" y="2575"/>
                  </a:lnTo>
                  <a:lnTo>
                    <a:pt x="1178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50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37" y="2383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510" y="1807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0" y="1435"/>
                  </a:lnTo>
                  <a:lnTo>
                    <a:pt x="2613" y="1307"/>
                  </a:lnTo>
                  <a:lnTo>
                    <a:pt x="2600" y="1166"/>
                  </a:lnTo>
                  <a:lnTo>
                    <a:pt x="2575" y="1038"/>
                  </a:lnTo>
                  <a:lnTo>
                    <a:pt x="2549" y="923"/>
                  </a:lnTo>
                  <a:lnTo>
                    <a:pt x="2510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29" y="385"/>
                  </a:lnTo>
                  <a:lnTo>
                    <a:pt x="2139" y="295"/>
                  </a:lnTo>
                  <a:lnTo>
                    <a:pt x="2037" y="219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6"/>
            <p:cNvSpPr/>
            <p:nvPr/>
          </p:nvSpPr>
          <p:spPr>
            <a:xfrm>
              <a:off x="2270475" y="204155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23" y="51"/>
                  </a:lnTo>
                  <a:lnTo>
                    <a:pt x="795" y="103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72"/>
                  </a:lnTo>
                  <a:lnTo>
                    <a:pt x="295" y="474"/>
                  </a:lnTo>
                  <a:lnTo>
                    <a:pt x="219" y="564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78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70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587"/>
                  </a:lnTo>
                  <a:lnTo>
                    <a:pt x="1307" y="2600"/>
                  </a:lnTo>
                  <a:lnTo>
                    <a:pt x="1435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37" y="2370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78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50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64"/>
                  </a:lnTo>
                  <a:lnTo>
                    <a:pt x="2306" y="474"/>
                  </a:lnTo>
                  <a:lnTo>
                    <a:pt x="2229" y="372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6"/>
            <p:cNvSpPr/>
            <p:nvPr/>
          </p:nvSpPr>
          <p:spPr>
            <a:xfrm>
              <a:off x="2317875" y="16765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4" y="295"/>
                  </a:lnTo>
                  <a:lnTo>
                    <a:pt x="372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72" y="2216"/>
                  </a:lnTo>
                  <a:lnTo>
                    <a:pt x="474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66"/>
                  </a:lnTo>
                  <a:lnTo>
                    <a:pt x="2575" y="1038"/>
                  </a:lnTo>
                  <a:lnTo>
                    <a:pt x="2536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6"/>
            <p:cNvSpPr/>
            <p:nvPr/>
          </p:nvSpPr>
          <p:spPr>
            <a:xfrm>
              <a:off x="1586875" y="1311500"/>
              <a:ext cx="65025" cy="65325"/>
            </a:xfrm>
            <a:custGeom>
              <a:rect b="b" l="l" r="r" t="t"/>
              <a:pathLst>
                <a:path extrusionOk="0" h="2613" w="2601">
                  <a:moveTo>
                    <a:pt x="1306" y="0"/>
                  </a:moveTo>
                  <a:lnTo>
                    <a:pt x="1178" y="13"/>
                  </a:lnTo>
                  <a:lnTo>
                    <a:pt x="1038" y="26"/>
                  </a:lnTo>
                  <a:lnTo>
                    <a:pt x="922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6" y="231"/>
                  </a:lnTo>
                  <a:lnTo>
                    <a:pt x="474" y="308"/>
                  </a:lnTo>
                  <a:lnTo>
                    <a:pt x="384" y="384"/>
                  </a:lnTo>
                  <a:lnTo>
                    <a:pt x="307" y="474"/>
                  </a:lnTo>
                  <a:lnTo>
                    <a:pt x="231" y="577"/>
                  </a:lnTo>
                  <a:lnTo>
                    <a:pt x="167" y="692"/>
                  </a:lnTo>
                  <a:lnTo>
                    <a:pt x="103" y="794"/>
                  </a:lnTo>
                  <a:lnTo>
                    <a:pt x="64" y="922"/>
                  </a:lnTo>
                  <a:lnTo>
                    <a:pt x="26" y="1050"/>
                  </a:lnTo>
                  <a:lnTo>
                    <a:pt x="13" y="1178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19"/>
                  </a:lnTo>
                  <a:lnTo>
                    <a:pt x="167" y="1921"/>
                  </a:lnTo>
                  <a:lnTo>
                    <a:pt x="231" y="2037"/>
                  </a:lnTo>
                  <a:lnTo>
                    <a:pt x="307" y="2139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6" y="2382"/>
                  </a:lnTo>
                  <a:lnTo>
                    <a:pt x="679" y="2446"/>
                  </a:lnTo>
                  <a:lnTo>
                    <a:pt x="794" y="2510"/>
                  </a:lnTo>
                  <a:lnTo>
                    <a:pt x="922" y="2549"/>
                  </a:lnTo>
                  <a:lnTo>
                    <a:pt x="1038" y="2575"/>
                  </a:lnTo>
                  <a:lnTo>
                    <a:pt x="1178" y="2600"/>
                  </a:lnTo>
                  <a:lnTo>
                    <a:pt x="1306" y="2613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510"/>
                  </a:lnTo>
                  <a:lnTo>
                    <a:pt x="1921" y="2446"/>
                  </a:lnTo>
                  <a:lnTo>
                    <a:pt x="2037" y="2382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39"/>
                  </a:lnTo>
                  <a:lnTo>
                    <a:pt x="2382" y="2037"/>
                  </a:lnTo>
                  <a:lnTo>
                    <a:pt x="2446" y="1921"/>
                  </a:lnTo>
                  <a:lnTo>
                    <a:pt x="2510" y="1819"/>
                  </a:lnTo>
                  <a:lnTo>
                    <a:pt x="2549" y="1691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307"/>
                  </a:lnTo>
                  <a:lnTo>
                    <a:pt x="2600" y="1178"/>
                  </a:lnTo>
                  <a:lnTo>
                    <a:pt x="2574" y="1050"/>
                  </a:lnTo>
                  <a:lnTo>
                    <a:pt x="2549" y="922"/>
                  </a:lnTo>
                  <a:lnTo>
                    <a:pt x="2510" y="794"/>
                  </a:lnTo>
                  <a:lnTo>
                    <a:pt x="2446" y="692"/>
                  </a:lnTo>
                  <a:lnTo>
                    <a:pt x="2382" y="577"/>
                  </a:lnTo>
                  <a:lnTo>
                    <a:pt x="2306" y="474"/>
                  </a:lnTo>
                  <a:lnTo>
                    <a:pt x="2229" y="384"/>
                  </a:lnTo>
                  <a:lnTo>
                    <a:pt x="2139" y="308"/>
                  </a:lnTo>
                  <a:lnTo>
                    <a:pt x="2037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6"/>
            <p:cNvSpPr/>
            <p:nvPr/>
          </p:nvSpPr>
          <p:spPr>
            <a:xfrm>
              <a:off x="1249375" y="136145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31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22"/>
                  </a:lnTo>
                  <a:lnTo>
                    <a:pt x="26" y="1038"/>
                  </a:lnTo>
                  <a:lnTo>
                    <a:pt x="1" y="1166"/>
                  </a:lnTo>
                  <a:lnTo>
                    <a:pt x="1" y="1307"/>
                  </a:lnTo>
                  <a:lnTo>
                    <a:pt x="1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26"/>
                  </a:lnTo>
                  <a:lnTo>
                    <a:pt x="385" y="2229"/>
                  </a:lnTo>
                  <a:lnTo>
                    <a:pt x="475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29"/>
                  </a:lnTo>
                  <a:lnTo>
                    <a:pt x="2306" y="2126"/>
                  </a:lnTo>
                  <a:lnTo>
                    <a:pt x="2383" y="2037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7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307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37" y="922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31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1" name="Google Shape;126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2" name="Google Shape;1262;p36"/>
          <p:cNvSpPr txBox="1"/>
          <p:nvPr/>
        </p:nvSpPr>
        <p:spPr>
          <a:xfrm>
            <a:off x="4353750" y="1890475"/>
            <a:ext cx="4497300" cy="26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Définition du coût maximum des attaques: 150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Conditions de fin de chaque itération de l'algorithme de Q-Learning: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Deadlock atteint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Coût total de l'attaque dépassant le coût maximum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Séquence de transitions obtenue avec les paramètres par défaut et la première méthode de récompense: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Transition de Fonctionnel à Non disponible pour le nœud Routing, coût: 50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Transition de Fonctionnel à Non disponible pour le nœud Browser, coût: 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Apprentissage et Résultats</a:t>
            </a:r>
            <a:endParaRPr/>
          </a:p>
        </p:txBody>
      </p:sp>
      <p:sp>
        <p:nvSpPr>
          <p:cNvPr id="1268" name="Google Shape;1268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9" name="Google Shape;1269;p37"/>
          <p:cNvSpPr/>
          <p:nvPr/>
        </p:nvSpPr>
        <p:spPr>
          <a:xfrm>
            <a:off x="407700" y="2337750"/>
            <a:ext cx="8328600" cy="22440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Vulnérabilité identifiée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L'attaque trouvée par l'algorithme de Q-Learning ne coûte que 50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Nécessité de rechercher une séquence pour rendre tous les nœuds non fonctionnels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37"/>
          <p:cNvSpPr txBox="1"/>
          <p:nvPr/>
        </p:nvSpPr>
        <p:spPr>
          <a:xfrm>
            <a:off x="407700" y="1589513"/>
            <a:ext cx="3407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Résultats Obtenus : 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71" name="Google Shape;1271;p37"/>
          <p:cNvGrpSpPr/>
          <p:nvPr/>
        </p:nvGrpSpPr>
        <p:grpSpPr>
          <a:xfrm>
            <a:off x="6699175" y="114887"/>
            <a:ext cx="1857600" cy="2054761"/>
            <a:chOff x="3657525" y="1700087"/>
            <a:chExt cx="1857600" cy="2354488"/>
          </a:xfrm>
        </p:grpSpPr>
        <p:sp>
          <p:nvSpPr>
            <p:cNvPr id="1272" name="Google Shape;1272;p37"/>
            <p:cNvSpPr/>
            <p:nvPr/>
          </p:nvSpPr>
          <p:spPr>
            <a:xfrm>
              <a:off x="3657525" y="3876675"/>
              <a:ext cx="1857600" cy="1779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3" name="Google Shape;1273;p37"/>
            <p:cNvGrpSpPr/>
            <p:nvPr/>
          </p:nvGrpSpPr>
          <p:grpSpPr>
            <a:xfrm>
              <a:off x="3914644" y="1700087"/>
              <a:ext cx="1314414" cy="2297556"/>
              <a:chOff x="5672100" y="1487825"/>
              <a:chExt cx="1557363" cy="2722223"/>
            </a:xfrm>
          </p:grpSpPr>
          <p:sp>
            <p:nvSpPr>
              <p:cNvPr id="1274" name="Google Shape;1274;p37"/>
              <p:cNvSpPr/>
              <p:nvPr/>
            </p:nvSpPr>
            <p:spPr>
              <a:xfrm>
                <a:off x="6396824" y="1958728"/>
                <a:ext cx="129354" cy="452692"/>
              </a:xfrm>
              <a:custGeom>
                <a:rect b="b" l="l" r="r" t="t"/>
                <a:pathLst>
                  <a:path extrusionOk="0" h="14345" w="4099">
                    <a:moveTo>
                      <a:pt x="2050" y="0"/>
                    </a:moveTo>
                    <a:lnTo>
                      <a:pt x="0" y="14345"/>
                    </a:lnTo>
                    <a:lnTo>
                      <a:pt x="4099" y="14345"/>
                    </a:lnTo>
                    <a:lnTo>
                      <a:pt x="20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37"/>
              <p:cNvSpPr/>
              <p:nvPr/>
            </p:nvSpPr>
            <p:spPr>
              <a:xfrm>
                <a:off x="6221394" y="2363297"/>
                <a:ext cx="480210" cy="55825"/>
              </a:xfrm>
              <a:custGeom>
                <a:rect b="b" l="l" r="r" t="t"/>
                <a:pathLst>
                  <a:path extrusionOk="0" h="1769" w="15217">
                    <a:moveTo>
                      <a:pt x="718" y="1"/>
                    </a:moveTo>
                    <a:lnTo>
                      <a:pt x="1" y="1768"/>
                    </a:lnTo>
                    <a:lnTo>
                      <a:pt x="15217" y="1768"/>
                    </a:lnTo>
                    <a:lnTo>
                      <a:pt x="144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37"/>
              <p:cNvSpPr/>
              <p:nvPr/>
            </p:nvSpPr>
            <p:spPr>
              <a:xfrm>
                <a:off x="6345479" y="3269506"/>
                <a:ext cx="230023" cy="498766"/>
              </a:xfrm>
              <a:custGeom>
                <a:rect b="b" l="l" r="r" t="t"/>
                <a:pathLst>
                  <a:path extrusionOk="0" h="15805" w="7289">
                    <a:moveTo>
                      <a:pt x="1" y="0"/>
                    </a:moveTo>
                    <a:lnTo>
                      <a:pt x="1" y="15805"/>
                    </a:lnTo>
                    <a:lnTo>
                      <a:pt x="7289" y="15805"/>
                    </a:lnTo>
                    <a:lnTo>
                      <a:pt x="72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37"/>
              <p:cNvSpPr/>
              <p:nvPr/>
            </p:nvSpPr>
            <p:spPr>
              <a:xfrm>
                <a:off x="6292147" y="3768243"/>
                <a:ext cx="336719" cy="90191"/>
              </a:xfrm>
              <a:custGeom>
                <a:rect b="b" l="l" r="r" t="t"/>
                <a:pathLst>
                  <a:path extrusionOk="0" h="2858" w="10670">
                    <a:moveTo>
                      <a:pt x="2049" y="1"/>
                    </a:moveTo>
                    <a:lnTo>
                      <a:pt x="1832" y="14"/>
                    </a:lnTo>
                    <a:lnTo>
                      <a:pt x="1640" y="39"/>
                    </a:lnTo>
                    <a:lnTo>
                      <a:pt x="1435" y="91"/>
                    </a:lnTo>
                    <a:lnTo>
                      <a:pt x="1255" y="155"/>
                    </a:lnTo>
                    <a:lnTo>
                      <a:pt x="1076" y="244"/>
                    </a:lnTo>
                    <a:lnTo>
                      <a:pt x="897" y="347"/>
                    </a:lnTo>
                    <a:lnTo>
                      <a:pt x="743" y="462"/>
                    </a:lnTo>
                    <a:lnTo>
                      <a:pt x="602" y="603"/>
                    </a:lnTo>
                    <a:lnTo>
                      <a:pt x="474" y="744"/>
                    </a:lnTo>
                    <a:lnTo>
                      <a:pt x="346" y="898"/>
                    </a:lnTo>
                    <a:lnTo>
                      <a:pt x="244" y="1064"/>
                    </a:lnTo>
                    <a:lnTo>
                      <a:pt x="167" y="1243"/>
                    </a:lnTo>
                    <a:lnTo>
                      <a:pt x="90" y="1435"/>
                    </a:lnTo>
                    <a:lnTo>
                      <a:pt x="39" y="1628"/>
                    </a:lnTo>
                    <a:lnTo>
                      <a:pt x="13" y="1833"/>
                    </a:lnTo>
                    <a:lnTo>
                      <a:pt x="0" y="2050"/>
                    </a:lnTo>
                    <a:lnTo>
                      <a:pt x="0" y="2857"/>
                    </a:lnTo>
                    <a:lnTo>
                      <a:pt x="10669" y="2857"/>
                    </a:lnTo>
                    <a:lnTo>
                      <a:pt x="10669" y="2050"/>
                    </a:lnTo>
                    <a:lnTo>
                      <a:pt x="10656" y="1833"/>
                    </a:lnTo>
                    <a:lnTo>
                      <a:pt x="10618" y="1628"/>
                    </a:lnTo>
                    <a:lnTo>
                      <a:pt x="10567" y="1435"/>
                    </a:lnTo>
                    <a:lnTo>
                      <a:pt x="10503" y="1243"/>
                    </a:lnTo>
                    <a:lnTo>
                      <a:pt x="10413" y="1064"/>
                    </a:lnTo>
                    <a:lnTo>
                      <a:pt x="10311" y="898"/>
                    </a:lnTo>
                    <a:lnTo>
                      <a:pt x="10195" y="744"/>
                    </a:lnTo>
                    <a:lnTo>
                      <a:pt x="10067" y="603"/>
                    </a:lnTo>
                    <a:lnTo>
                      <a:pt x="9913" y="462"/>
                    </a:lnTo>
                    <a:lnTo>
                      <a:pt x="9760" y="347"/>
                    </a:lnTo>
                    <a:lnTo>
                      <a:pt x="9593" y="244"/>
                    </a:lnTo>
                    <a:lnTo>
                      <a:pt x="9414" y="155"/>
                    </a:lnTo>
                    <a:lnTo>
                      <a:pt x="9222" y="91"/>
                    </a:lnTo>
                    <a:lnTo>
                      <a:pt x="9030" y="39"/>
                    </a:lnTo>
                    <a:lnTo>
                      <a:pt x="8825" y="14"/>
                    </a:lnTo>
                    <a:lnTo>
                      <a:pt x="86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37"/>
              <p:cNvSpPr/>
              <p:nvPr/>
            </p:nvSpPr>
            <p:spPr>
              <a:xfrm>
                <a:off x="5809944" y="3820818"/>
                <a:ext cx="1300705" cy="389230"/>
              </a:xfrm>
              <a:custGeom>
                <a:rect b="b" l="l" r="r" t="t"/>
                <a:pathLst>
                  <a:path extrusionOk="0" h="12334" w="41217">
                    <a:moveTo>
                      <a:pt x="5162" y="0"/>
                    </a:moveTo>
                    <a:lnTo>
                      <a:pt x="5162" y="1204"/>
                    </a:lnTo>
                    <a:lnTo>
                      <a:pt x="2959" y="1947"/>
                    </a:lnTo>
                    <a:lnTo>
                      <a:pt x="1973" y="1255"/>
                    </a:lnTo>
                    <a:lnTo>
                      <a:pt x="0" y="4060"/>
                    </a:lnTo>
                    <a:lnTo>
                      <a:pt x="961" y="4739"/>
                    </a:lnTo>
                    <a:lnTo>
                      <a:pt x="871" y="5085"/>
                    </a:lnTo>
                    <a:lnTo>
                      <a:pt x="807" y="5431"/>
                    </a:lnTo>
                    <a:lnTo>
                      <a:pt x="769" y="5802"/>
                    </a:lnTo>
                    <a:lnTo>
                      <a:pt x="743" y="6173"/>
                    </a:lnTo>
                    <a:lnTo>
                      <a:pt x="769" y="6545"/>
                    </a:lnTo>
                    <a:lnTo>
                      <a:pt x="807" y="6903"/>
                    </a:lnTo>
                    <a:lnTo>
                      <a:pt x="871" y="7262"/>
                    </a:lnTo>
                    <a:lnTo>
                      <a:pt x="961" y="7608"/>
                    </a:lnTo>
                    <a:lnTo>
                      <a:pt x="0" y="8274"/>
                    </a:lnTo>
                    <a:lnTo>
                      <a:pt x="1973" y="11079"/>
                    </a:lnTo>
                    <a:lnTo>
                      <a:pt x="2959" y="10387"/>
                    </a:lnTo>
                    <a:lnTo>
                      <a:pt x="5098" y="11130"/>
                    </a:lnTo>
                    <a:lnTo>
                      <a:pt x="5098" y="12334"/>
                    </a:lnTo>
                    <a:lnTo>
                      <a:pt x="8530" y="12334"/>
                    </a:lnTo>
                    <a:lnTo>
                      <a:pt x="8530" y="11130"/>
                    </a:lnTo>
                    <a:lnTo>
                      <a:pt x="11950" y="11130"/>
                    </a:lnTo>
                    <a:lnTo>
                      <a:pt x="11950" y="12334"/>
                    </a:lnTo>
                    <a:lnTo>
                      <a:pt x="15383" y="12334"/>
                    </a:lnTo>
                    <a:lnTo>
                      <a:pt x="15383" y="11130"/>
                    </a:lnTo>
                    <a:lnTo>
                      <a:pt x="18930" y="11130"/>
                    </a:lnTo>
                    <a:lnTo>
                      <a:pt x="18930" y="12334"/>
                    </a:lnTo>
                    <a:lnTo>
                      <a:pt x="22350" y="12334"/>
                    </a:lnTo>
                    <a:lnTo>
                      <a:pt x="22350" y="11130"/>
                    </a:lnTo>
                    <a:lnTo>
                      <a:pt x="25783" y="11130"/>
                    </a:lnTo>
                    <a:lnTo>
                      <a:pt x="25783" y="12334"/>
                    </a:lnTo>
                    <a:lnTo>
                      <a:pt x="29215" y="12334"/>
                    </a:lnTo>
                    <a:lnTo>
                      <a:pt x="29215" y="11130"/>
                    </a:lnTo>
                    <a:lnTo>
                      <a:pt x="32635" y="11130"/>
                    </a:lnTo>
                    <a:lnTo>
                      <a:pt x="32635" y="12334"/>
                    </a:lnTo>
                    <a:lnTo>
                      <a:pt x="36067" y="12334"/>
                    </a:lnTo>
                    <a:lnTo>
                      <a:pt x="36067" y="11130"/>
                    </a:lnTo>
                    <a:lnTo>
                      <a:pt x="38270" y="10387"/>
                    </a:lnTo>
                    <a:lnTo>
                      <a:pt x="39257" y="11079"/>
                    </a:lnTo>
                    <a:lnTo>
                      <a:pt x="41216" y="8274"/>
                    </a:lnTo>
                    <a:lnTo>
                      <a:pt x="40268" y="7608"/>
                    </a:lnTo>
                    <a:lnTo>
                      <a:pt x="40358" y="7262"/>
                    </a:lnTo>
                    <a:lnTo>
                      <a:pt x="40422" y="6903"/>
                    </a:lnTo>
                    <a:lnTo>
                      <a:pt x="40460" y="6545"/>
                    </a:lnTo>
                    <a:lnTo>
                      <a:pt x="40473" y="6173"/>
                    </a:lnTo>
                    <a:lnTo>
                      <a:pt x="40460" y="5802"/>
                    </a:lnTo>
                    <a:lnTo>
                      <a:pt x="40422" y="5431"/>
                    </a:lnTo>
                    <a:lnTo>
                      <a:pt x="40358" y="5085"/>
                    </a:lnTo>
                    <a:lnTo>
                      <a:pt x="40268" y="4739"/>
                    </a:lnTo>
                    <a:lnTo>
                      <a:pt x="41216" y="4060"/>
                    </a:lnTo>
                    <a:lnTo>
                      <a:pt x="39257" y="1255"/>
                    </a:lnTo>
                    <a:lnTo>
                      <a:pt x="38270" y="1947"/>
                    </a:lnTo>
                    <a:lnTo>
                      <a:pt x="36131" y="1204"/>
                    </a:lnTo>
                    <a:lnTo>
                      <a:pt x="36131" y="0"/>
                    </a:lnTo>
                    <a:lnTo>
                      <a:pt x="32699" y="0"/>
                    </a:lnTo>
                    <a:lnTo>
                      <a:pt x="32699" y="1204"/>
                    </a:lnTo>
                    <a:lnTo>
                      <a:pt x="29266" y="1204"/>
                    </a:lnTo>
                    <a:lnTo>
                      <a:pt x="29266" y="0"/>
                    </a:lnTo>
                    <a:lnTo>
                      <a:pt x="25847" y="0"/>
                    </a:lnTo>
                    <a:lnTo>
                      <a:pt x="25847" y="1204"/>
                    </a:lnTo>
                    <a:lnTo>
                      <a:pt x="22414" y="1204"/>
                    </a:lnTo>
                    <a:lnTo>
                      <a:pt x="22414" y="0"/>
                    </a:lnTo>
                    <a:lnTo>
                      <a:pt x="18994" y="0"/>
                    </a:lnTo>
                    <a:lnTo>
                      <a:pt x="18994" y="1204"/>
                    </a:lnTo>
                    <a:lnTo>
                      <a:pt x="15434" y="1204"/>
                    </a:lnTo>
                    <a:lnTo>
                      <a:pt x="15434" y="0"/>
                    </a:lnTo>
                    <a:lnTo>
                      <a:pt x="12014" y="0"/>
                    </a:lnTo>
                    <a:lnTo>
                      <a:pt x="12014" y="1204"/>
                    </a:lnTo>
                    <a:lnTo>
                      <a:pt x="8582" y="1204"/>
                    </a:lnTo>
                    <a:lnTo>
                      <a:pt x="8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37"/>
              <p:cNvSpPr/>
              <p:nvPr/>
            </p:nvSpPr>
            <p:spPr>
              <a:xfrm>
                <a:off x="5864918" y="3889929"/>
                <a:ext cx="1191169" cy="251008"/>
              </a:xfrm>
              <a:custGeom>
                <a:rect b="b" l="l" r="r" t="t"/>
                <a:pathLst>
                  <a:path extrusionOk="0" h="7954" w="37746">
                    <a:moveTo>
                      <a:pt x="3971" y="0"/>
                    </a:moveTo>
                    <a:lnTo>
                      <a:pt x="3766" y="13"/>
                    </a:lnTo>
                    <a:lnTo>
                      <a:pt x="3561" y="26"/>
                    </a:lnTo>
                    <a:lnTo>
                      <a:pt x="3369" y="51"/>
                    </a:lnTo>
                    <a:lnTo>
                      <a:pt x="3177" y="90"/>
                    </a:lnTo>
                    <a:lnTo>
                      <a:pt x="2985" y="128"/>
                    </a:lnTo>
                    <a:lnTo>
                      <a:pt x="2792" y="179"/>
                    </a:lnTo>
                    <a:lnTo>
                      <a:pt x="2600" y="244"/>
                    </a:lnTo>
                    <a:lnTo>
                      <a:pt x="2421" y="320"/>
                    </a:lnTo>
                    <a:lnTo>
                      <a:pt x="2255" y="397"/>
                    </a:lnTo>
                    <a:lnTo>
                      <a:pt x="2075" y="487"/>
                    </a:lnTo>
                    <a:lnTo>
                      <a:pt x="1909" y="577"/>
                    </a:lnTo>
                    <a:lnTo>
                      <a:pt x="1755" y="679"/>
                    </a:lnTo>
                    <a:lnTo>
                      <a:pt x="1601" y="794"/>
                    </a:lnTo>
                    <a:lnTo>
                      <a:pt x="1448" y="910"/>
                    </a:lnTo>
                    <a:lnTo>
                      <a:pt x="1307" y="1038"/>
                    </a:lnTo>
                    <a:lnTo>
                      <a:pt x="1166" y="1166"/>
                    </a:lnTo>
                    <a:lnTo>
                      <a:pt x="1038" y="1307"/>
                    </a:lnTo>
                    <a:lnTo>
                      <a:pt x="910" y="1447"/>
                    </a:lnTo>
                    <a:lnTo>
                      <a:pt x="794" y="1601"/>
                    </a:lnTo>
                    <a:lnTo>
                      <a:pt x="679" y="1755"/>
                    </a:lnTo>
                    <a:lnTo>
                      <a:pt x="577" y="1921"/>
                    </a:lnTo>
                    <a:lnTo>
                      <a:pt x="474" y="2088"/>
                    </a:lnTo>
                    <a:lnTo>
                      <a:pt x="397" y="2254"/>
                    </a:lnTo>
                    <a:lnTo>
                      <a:pt x="308" y="2434"/>
                    </a:lnTo>
                    <a:lnTo>
                      <a:pt x="244" y="2613"/>
                    </a:lnTo>
                    <a:lnTo>
                      <a:pt x="180" y="2792"/>
                    </a:lnTo>
                    <a:lnTo>
                      <a:pt x="128" y="2984"/>
                    </a:lnTo>
                    <a:lnTo>
                      <a:pt x="77" y="3177"/>
                    </a:lnTo>
                    <a:lnTo>
                      <a:pt x="52" y="3369"/>
                    </a:lnTo>
                    <a:lnTo>
                      <a:pt x="26" y="3574"/>
                    </a:lnTo>
                    <a:lnTo>
                      <a:pt x="0" y="3778"/>
                    </a:lnTo>
                    <a:lnTo>
                      <a:pt x="0" y="3983"/>
                    </a:lnTo>
                    <a:lnTo>
                      <a:pt x="0" y="4188"/>
                    </a:lnTo>
                    <a:lnTo>
                      <a:pt x="26" y="4380"/>
                    </a:lnTo>
                    <a:lnTo>
                      <a:pt x="52" y="4585"/>
                    </a:lnTo>
                    <a:lnTo>
                      <a:pt x="77" y="4777"/>
                    </a:lnTo>
                    <a:lnTo>
                      <a:pt x="128" y="4970"/>
                    </a:lnTo>
                    <a:lnTo>
                      <a:pt x="180" y="5162"/>
                    </a:lnTo>
                    <a:lnTo>
                      <a:pt x="244" y="5341"/>
                    </a:lnTo>
                    <a:lnTo>
                      <a:pt x="308" y="5520"/>
                    </a:lnTo>
                    <a:lnTo>
                      <a:pt x="397" y="5700"/>
                    </a:lnTo>
                    <a:lnTo>
                      <a:pt x="474" y="5866"/>
                    </a:lnTo>
                    <a:lnTo>
                      <a:pt x="577" y="6033"/>
                    </a:lnTo>
                    <a:lnTo>
                      <a:pt x="679" y="6199"/>
                    </a:lnTo>
                    <a:lnTo>
                      <a:pt x="794" y="6353"/>
                    </a:lnTo>
                    <a:lnTo>
                      <a:pt x="910" y="6507"/>
                    </a:lnTo>
                    <a:lnTo>
                      <a:pt x="1038" y="6647"/>
                    </a:lnTo>
                    <a:lnTo>
                      <a:pt x="1166" y="6788"/>
                    </a:lnTo>
                    <a:lnTo>
                      <a:pt x="1307" y="6916"/>
                    </a:lnTo>
                    <a:lnTo>
                      <a:pt x="1448" y="7044"/>
                    </a:lnTo>
                    <a:lnTo>
                      <a:pt x="1601" y="7160"/>
                    </a:lnTo>
                    <a:lnTo>
                      <a:pt x="1755" y="7275"/>
                    </a:lnTo>
                    <a:lnTo>
                      <a:pt x="1909" y="7378"/>
                    </a:lnTo>
                    <a:lnTo>
                      <a:pt x="2075" y="7467"/>
                    </a:lnTo>
                    <a:lnTo>
                      <a:pt x="2255" y="7557"/>
                    </a:lnTo>
                    <a:lnTo>
                      <a:pt x="2421" y="7634"/>
                    </a:lnTo>
                    <a:lnTo>
                      <a:pt x="2600" y="7711"/>
                    </a:lnTo>
                    <a:lnTo>
                      <a:pt x="2792" y="7775"/>
                    </a:lnTo>
                    <a:lnTo>
                      <a:pt x="2985" y="7826"/>
                    </a:lnTo>
                    <a:lnTo>
                      <a:pt x="3177" y="7877"/>
                    </a:lnTo>
                    <a:lnTo>
                      <a:pt x="3369" y="7903"/>
                    </a:lnTo>
                    <a:lnTo>
                      <a:pt x="3561" y="7928"/>
                    </a:lnTo>
                    <a:lnTo>
                      <a:pt x="3766" y="7941"/>
                    </a:lnTo>
                    <a:lnTo>
                      <a:pt x="3971" y="7954"/>
                    </a:lnTo>
                    <a:lnTo>
                      <a:pt x="33762" y="7954"/>
                    </a:lnTo>
                    <a:lnTo>
                      <a:pt x="33967" y="7941"/>
                    </a:lnTo>
                    <a:lnTo>
                      <a:pt x="34172" y="7928"/>
                    </a:lnTo>
                    <a:lnTo>
                      <a:pt x="34377" y="7903"/>
                    </a:lnTo>
                    <a:lnTo>
                      <a:pt x="34569" y="7877"/>
                    </a:lnTo>
                    <a:lnTo>
                      <a:pt x="34761" y="7826"/>
                    </a:lnTo>
                    <a:lnTo>
                      <a:pt x="34953" y="7775"/>
                    </a:lnTo>
                    <a:lnTo>
                      <a:pt x="35132" y="7711"/>
                    </a:lnTo>
                    <a:lnTo>
                      <a:pt x="35312" y="7634"/>
                    </a:lnTo>
                    <a:lnTo>
                      <a:pt x="35491" y="7557"/>
                    </a:lnTo>
                    <a:lnTo>
                      <a:pt x="35657" y="7467"/>
                    </a:lnTo>
                    <a:lnTo>
                      <a:pt x="35824" y="7378"/>
                    </a:lnTo>
                    <a:lnTo>
                      <a:pt x="35990" y="7275"/>
                    </a:lnTo>
                    <a:lnTo>
                      <a:pt x="36144" y="7160"/>
                    </a:lnTo>
                    <a:lnTo>
                      <a:pt x="36298" y="7044"/>
                    </a:lnTo>
                    <a:lnTo>
                      <a:pt x="36439" y="6916"/>
                    </a:lnTo>
                    <a:lnTo>
                      <a:pt x="36580" y="6788"/>
                    </a:lnTo>
                    <a:lnTo>
                      <a:pt x="36708" y="6647"/>
                    </a:lnTo>
                    <a:lnTo>
                      <a:pt x="36836" y="6507"/>
                    </a:lnTo>
                    <a:lnTo>
                      <a:pt x="36951" y="6353"/>
                    </a:lnTo>
                    <a:lnTo>
                      <a:pt x="37066" y="6199"/>
                    </a:lnTo>
                    <a:lnTo>
                      <a:pt x="37169" y="6033"/>
                    </a:lnTo>
                    <a:lnTo>
                      <a:pt x="37258" y="5866"/>
                    </a:lnTo>
                    <a:lnTo>
                      <a:pt x="37348" y="5700"/>
                    </a:lnTo>
                    <a:lnTo>
                      <a:pt x="37425" y="5520"/>
                    </a:lnTo>
                    <a:lnTo>
                      <a:pt x="37502" y="5341"/>
                    </a:lnTo>
                    <a:lnTo>
                      <a:pt x="37566" y="5162"/>
                    </a:lnTo>
                    <a:lnTo>
                      <a:pt x="37617" y="4970"/>
                    </a:lnTo>
                    <a:lnTo>
                      <a:pt x="37655" y="4777"/>
                    </a:lnTo>
                    <a:lnTo>
                      <a:pt x="37694" y="4585"/>
                    </a:lnTo>
                    <a:lnTo>
                      <a:pt x="37719" y="4380"/>
                    </a:lnTo>
                    <a:lnTo>
                      <a:pt x="37732" y="4188"/>
                    </a:lnTo>
                    <a:lnTo>
                      <a:pt x="37745" y="3983"/>
                    </a:lnTo>
                    <a:lnTo>
                      <a:pt x="37732" y="3778"/>
                    </a:lnTo>
                    <a:lnTo>
                      <a:pt x="37719" y="3574"/>
                    </a:lnTo>
                    <a:lnTo>
                      <a:pt x="37694" y="3369"/>
                    </a:lnTo>
                    <a:lnTo>
                      <a:pt x="37655" y="3177"/>
                    </a:lnTo>
                    <a:lnTo>
                      <a:pt x="37617" y="2984"/>
                    </a:lnTo>
                    <a:lnTo>
                      <a:pt x="37566" y="2792"/>
                    </a:lnTo>
                    <a:lnTo>
                      <a:pt x="37502" y="2613"/>
                    </a:lnTo>
                    <a:lnTo>
                      <a:pt x="37425" y="2434"/>
                    </a:lnTo>
                    <a:lnTo>
                      <a:pt x="37348" y="2254"/>
                    </a:lnTo>
                    <a:lnTo>
                      <a:pt x="37258" y="2088"/>
                    </a:lnTo>
                    <a:lnTo>
                      <a:pt x="37169" y="1921"/>
                    </a:lnTo>
                    <a:lnTo>
                      <a:pt x="37066" y="1755"/>
                    </a:lnTo>
                    <a:lnTo>
                      <a:pt x="36951" y="1601"/>
                    </a:lnTo>
                    <a:lnTo>
                      <a:pt x="36836" y="1447"/>
                    </a:lnTo>
                    <a:lnTo>
                      <a:pt x="36708" y="1307"/>
                    </a:lnTo>
                    <a:lnTo>
                      <a:pt x="36580" y="1166"/>
                    </a:lnTo>
                    <a:lnTo>
                      <a:pt x="36439" y="1038"/>
                    </a:lnTo>
                    <a:lnTo>
                      <a:pt x="36298" y="910"/>
                    </a:lnTo>
                    <a:lnTo>
                      <a:pt x="36144" y="794"/>
                    </a:lnTo>
                    <a:lnTo>
                      <a:pt x="35990" y="679"/>
                    </a:lnTo>
                    <a:lnTo>
                      <a:pt x="35824" y="577"/>
                    </a:lnTo>
                    <a:lnTo>
                      <a:pt x="35657" y="487"/>
                    </a:lnTo>
                    <a:lnTo>
                      <a:pt x="35491" y="397"/>
                    </a:lnTo>
                    <a:lnTo>
                      <a:pt x="35312" y="320"/>
                    </a:lnTo>
                    <a:lnTo>
                      <a:pt x="35132" y="244"/>
                    </a:lnTo>
                    <a:lnTo>
                      <a:pt x="34953" y="179"/>
                    </a:lnTo>
                    <a:lnTo>
                      <a:pt x="34761" y="128"/>
                    </a:lnTo>
                    <a:lnTo>
                      <a:pt x="34569" y="90"/>
                    </a:lnTo>
                    <a:lnTo>
                      <a:pt x="34377" y="51"/>
                    </a:lnTo>
                    <a:lnTo>
                      <a:pt x="34172" y="26"/>
                    </a:lnTo>
                    <a:lnTo>
                      <a:pt x="33967" y="13"/>
                    </a:lnTo>
                    <a:lnTo>
                      <a:pt x="337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37"/>
              <p:cNvSpPr/>
              <p:nvPr/>
            </p:nvSpPr>
            <p:spPr>
              <a:xfrm>
                <a:off x="5896444" y="3921455"/>
                <a:ext cx="1128118" cy="187956"/>
              </a:xfrm>
              <a:custGeom>
                <a:rect b="b" l="l" r="r" t="t"/>
                <a:pathLst>
                  <a:path extrusionOk="0" h="5956" w="35748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2917" y="5956"/>
                    </a:lnTo>
                    <a:lnTo>
                      <a:pt x="33070" y="5943"/>
                    </a:lnTo>
                    <a:lnTo>
                      <a:pt x="33365" y="5905"/>
                    </a:lnTo>
                    <a:lnTo>
                      <a:pt x="33659" y="5828"/>
                    </a:lnTo>
                    <a:lnTo>
                      <a:pt x="33928" y="5725"/>
                    </a:lnTo>
                    <a:lnTo>
                      <a:pt x="34184" y="5597"/>
                    </a:lnTo>
                    <a:lnTo>
                      <a:pt x="34428" y="5456"/>
                    </a:lnTo>
                    <a:lnTo>
                      <a:pt x="34658" y="5277"/>
                    </a:lnTo>
                    <a:lnTo>
                      <a:pt x="34876" y="5085"/>
                    </a:lnTo>
                    <a:lnTo>
                      <a:pt x="35068" y="4880"/>
                    </a:lnTo>
                    <a:lnTo>
                      <a:pt x="35235" y="4649"/>
                    </a:lnTo>
                    <a:lnTo>
                      <a:pt x="35388" y="4406"/>
                    </a:lnTo>
                    <a:lnTo>
                      <a:pt x="35517" y="4137"/>
                    </a:lnTo>
                    <a:lnTo>
                      <a:pt x="35619" y="3868"/>
                    </a:lnTo>
                    <a:lnTo>
                      <a:pt x="35683" y="3586"/>
                    </a:lnTo>
                    <a:lnTo>
                      <a:pt x="35734" y="3279"/>
                    </a:lnTo>
                    <a:lnTo>
                      <a:pt x="35747" y="3138"/>
                    </a:lnTo>
                    <a:lnTo>
                      <a:pt x="35747" y="2984"/>
                    </a:lnTo>
                    <a:lnTo>
                      <a:pt x="35747" y="2831"/>
                    </a:lnTo>
                    <a:lnTo>
                      <a:pt x="35734" y="2677"/>
                    </a:lnTo>
                    <a:lnTo>
                      <a:pt x="35683" y="2382"/>
                    </a:lnTo>
                    <a:lnTo>
                      <a:pt x="35619" y="2088"/>
                    </a:lnTo>
                    <a:lnTo>
                      <a:pt x="35517" y="1819"/>
                    </a:lnTo>
                    <a:lnTo>
                      <a:pt x="35388" y="1563"/>
                    </a:lnTo>
                    <a:lnTo>
                      <a:pt x="35235" y="1319"/>
                    </a:lnTo>
                    <a:lnTo>
                      <a:pt x="35068" y="1089"/>
                    </a:lnTo>
                    <a:lnTo>
                      <a:pt x="34876" y="871"/>
                    </a:lnTo>
                    <a:lnTo>
                      <a:pt x="34658" y="679"/>
                    </a:lnTo>
                    <a:lnTo>
                      <a:pt x="34428" y="512"/>
                    </a:lnTo>
                    <a:lnTo>
                      <a:pt x="34184" y="359"/>
                    </a:lnTo>
                    <a:lnTo>
                      <a:pt x="33928" y="231"/>
                    </a:lnTo>
                    <a:lnTo>
                      <a:pt x="33659" y="128"/>
                    </a:lnTo>
                    <a:lnTo>
                      <a:pt x="33365" y="64"/>
                    </a:lnTo>
                    <a:lnTo>
                      <a:pt x="33070" y="13"/>
                    </a:lnTo>
                    <a:lnTo>
                      <a:pt x="329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37"/>
              <p:cNvSpPr/>
              <p:nvPr/>
            </p:nvSpPr>
            <p:spPr>
              <a:xfrm>
                <a:off x="5693528" y="2429189"/>
                <a:ext cx="1535935" cy="1155194"/>
              </a:xfrm>
              <a:custGeom>
                <a:rect b="b" l="l" r="r" t="t"/>
                <a:pathLst>
                  <a:path extrusionOk="0" h="36606" w="48671">
                    <a:moveTo>
                      <a:pt x="18162" y="0"/>
                    </a:moveTo>
                    <a:lnTo>
                      <a:pt x="17881" y="13"/>
                    </a:lnTo>
                    <a:lnTo>
                      <a:pt x="17599" y="39"/>
                    </a:lnTo>
                    <a:lnTo>
                      <a:pt x="17330" y="77"/>
                    </a:lnTo>
                    <a:lnTo>
                      <a:pt x="17048" y="116"/>
                    </a:lnTo>
                    <a:lnTo>
                      <a:pt x="16779" y="167"/>
                    </a:lnTo>
                    <a:lnTo>
                      <a:pt x="16510" y="218"/>
                    </a:lnTo>
                    <a:lnTo>
                      <a:pt x="16241" y="282"/>
                    </a:lnTo>
                    <a:lnTo>
                      <a:pt x="15985" y="359"/>
                    </a:lnTo>
                    <a:lnTo>
                      <a:pt x="15729" y="449"/>
                    </a:lnTo>
                    <a:lnTo>
                      <a:pt x="15473" y="538"/>
                    </a:lnTo>
                    <a:lnTo>
                      <a:pt x="15217" y="628"/>
                    </a:lnTo>
                    <a:lnTo>
                      <a:pt x="14973" y="743"/>
                    </a:lnTo>
                    <a:lnTo>
                      <a:pt x="14730" y="846"/>
                    </a:lnTo>
                    <a:lnTo>
                      <a:pt x="14486" y="974"/>
                    </a:lnTo>
                    <a:lnTo>
                      <a:pt x="14256" y="1102"/>
                    </a:lnTo>
                    <a:lnTo>
                      <a:pt x="14025" y="1230"/>
                    </a:lnTo>
                    <a:lnTo>
                      <a:pt x="13795" y="1371"/>
                    </a:lnTo>
                    <a:lnTo>
                      <a:pt x="13577" y="1525"/>
                    </a:lnTo>
                    <a:lnTo>
                      <a:pt x="13359" y="1678"/>
                    </a:lnTo>
                    <a:lnTo>
                      <a:pt x="13154" y="1845"/>
                    </a:lnTo>
                    <a:lnTo>
                      <a:pt x="12950" y="2011"/>
                    </a:lnTo>
                    <a:lnTo>
                      <a:pt x="12745" y="2178"/>
                    </a:lnTo>
                    <a:lnTo>
                      <a:pt x="12552" y="2357"/>
                    </a:lnTo>
                    <a:lnTo>
                      <a:pt x="12360" y="2549"/>
                    </a:lnTo>
                    <a:lnTo>
                      <a:pt x="12181" y="2741"/>
                    </a:lnTo>
                    <a:lnTo>
                      <a:pt x="12002" y="2933"/>
                    </a:lnTo>
                    <a:lnTo>
                      <a:pt x="11835" y="3138"/>
                    </a:lnTo>
                    <a:lnTo>
                      <a:pt x="11669" y="3343"/>
                    </a:lnTo>
                    <a:lnTo>
                      <a:pt x="11502" y="3561"/>
                    </a:lnTo>
                    <a:lnTo>
                      <a:pt x="11361" y="3779"/>
                    </a:lnTo>
                    <a:lnTo>
                      <a:pt x="11208" y="3996"/>
                    </a:lnTo>
                    <a:lnTo>
                      <a:pt x="10990" y="3971"/>
                    </a:lnTo>
                    <a:lnTo>
                      <a:pt x="10772" y="3945"/>
                    </a:lnTo>
                    <a:lnTo>
                      <a:pt x="10542" y="3932"/>
                    </a:lnTo>
                    <a:lnTo>
                      <a:pt x="10311" y="3920"/>
                    </a:lnTo>
                    <a:lnTo>
                      <a:pt x="10017" y="3932"/>
                    </a:lnTo>
                    <a:lnTo>
                      <a:pt x="9722" y="3958"/>
                    </a:lnTo>
                    <a:lnTo>
                      <a:pt x="9427" y="3984"/>
                    </a:lnTo>
                    <a:lnTo>
                      <a:pt x="9146" y="4035"/>
                    </a:lnTo>
                    <a:lnTo>
                      <a:pt x="8864" y="4099"/>
                    </a:lnTo>
                    <a:lnTo>
                      <a:pt x="8582" y="4189"/>
                    </a:lnTo>
                    <a:lnTo>
                      <a:pt x="8313" y="4278"/>
                    </a:lnTo>
                    <a:lnTo>
                      <a:pt x="8057" y="4381"/>
                    </a:lnTo>
                    <a:lnTo>
                      <a:pt x="7801" y="4496"/>
                    </a:lnTo>
                    <a:lnTo>
                      <a:pt x="7545" y="4624"/>
                    </a:lnTo>
                    <a:lnTo>
                      <a:pt x="7301" y="4765"/>
                    </a:lnTo>
                    <a:lnTo>
                      <a:pt x="7071" y="4919"/>
                    </a:lnTo>
                    <a:lnTo>
                      <a:pt x="6840" y="5072"/>
                    </a:lnTo>
                    <a:lnTo>
                      <a:pt x="6622" y="5252"/>
                    </a:lnTo>
                    <a:lnTo>
                      <a:pt x="6405" y="5431"/>
                    </a:lnTo>
                    <a:lnTo>
                      <a:pt x="6213" y="5623"/>
                    </a:lnTo>
                    <a:lnTo>
                      <a:pt x="6008" y="5828"/>
                    </a:lnTo>
                    <a:lnTo>
                      <a:pt x="5828" y="6033"/>
                    </a:lnTo>
                    <a:lnTo>
                      <a:pt x="5662" y="6251"/>
                    </a:lnTo>
                    <a:lnTo>
                      <a:pt x="5495" y="6481"/>
                    </a:lnTo>
                    <a:lnTo>
                      <a:pt x="5342" y="6725"/>
                    </a:lnTo>
                    <a:lnTo>
                      <a:pt x="5201" y="6968"/>
                    </a:lnTo>
                    <a:lnTo>
                      <a:pt x="5073" y="7211"/>
                    </a:lnTo>
                    <a:lnTo>
                      <a:pt x="4957" y="7467"/>
                    </a:lnTo>
                    <a:lnTo>
                      <a:pt x="4855" y="7736"/>
                    </a:lnTo>
                    <a:lnTo>
                      <a:pt x="4765" y="8005"/>
                    </a:lnTo>
                    <a:lnTo>
                      <a:pt x="4688" y="8287"/>
                    </a:lnTo>
                    <a:lnTo>
                      <a:pt x="4624" y="8556"/>
                    </a:lnTo>
                    <a:lnTo>
                      <a:pt x="4573" y="8851"/>
                    </a:lnTo>
                    <a:lnTo>
                      <a:pt x="4535" y="9145"/>
                    </a:lnTo>
                    <a:lnTo>
                      <a:pt x="4509" y="9440"/>
                    </a:lnTo>
                    <a:lnTo>
                      <a:pt x="4509" y="9734"/>
                    </a:lnTo>
                    <a:lnTo>
                      <a:pt x="4509" y="9978"/>
                    </a:lnTo>
                    <a:lnTo>
                      <a:pt x="4535" y="10234"/>
                    </a:lnTo>
                    <a:lnTo>
                      <a:pt x="4560" y="10477"/>
                    </a:lnTo>
                    <a:lnTo>
                      <a:pt x="4599" y="10721"/>
                    </a:lnTo>
                    <a:lnTo>
                      <a:pt x="4343" y="10849"/>
                    </a:lnTo>
                    <a:lnTo>
                      <a:pt x="4086" y="11002"/>
                    </a:lnTo>
                    <a:lnTo>
                      <a:pt x="3856" y="11156"/>
                    </a:lnTo>
                    <a:lnTo>
                      <a:pt x="3613" y="11323"/>
                    </a:lnTo>
                    <a:lnTo>
                      <a:pt x="3382" y="11489"/>
                    </a:lnTo>
                    <a:lnTo>
                      <a:pt x="3152" y="11668"/>
                    </a:lnTo>
                    <a:lnTo>
                      <a:pt x="2934" y="11848"/>
                    </a:lnTo>
                    <a:lnTo>
                      <a:pt x="2729" y="12040"/>
                    </a:lnTo>
                    <a:lnTo>
                      <a:pt x="2524" y="12245"/>
                    </a:lnTo>
                    <a:lnTo>
                      <a:pt x="2319" y="12450"/>
                    </a:lnTo>
                    <a:lnTo>
                      <a:pt x="2127" y="12655"/>
                    </a:lnTo>
                    <a:lnTo>
                      <a:pt x="1935" y="12872"/>
                    </a:lnTo>
                    <a:lnTo>
                      <a:pt x="1768" y="13103"/>
                    </a:lnTo>
                    <a:lnTo>
                      <a:pt x="1589" y="13333"/>
                    </a:lnTo>
                    <a:lnTo>
                      <a:pt x="1422" y="13564"/>
                    </a:lnTo>
                    <a:lnTo>
                      <a:pt x="1269" y="13807"/>
                    </a:lnTo>
                    <a:lnTo>
                      <a:pt x="1128" y="14063"/>
                    </a:lnTo>
                    <a:lnTo>
                      <a:pt x="987" y="14307"/>
                    </a:lnTo>
                    <a:lnTo>
                      <a:pt x="859" y="14576"/>
                    </a:lnTo>
                    <a:lnTo>
                      <a:pt x="731" y="14832"/>
                    </a:lnTo>
                    <a:lnTo>
                      <a:pt x="616" y="15101"/>
                    </a:lnTo>
                    <a:lnTo>
                      <a:pt x="513" y="15370"/>
                    </a:lnTo>
                    <a:lnTo>
                      <a:pt x="423" y="15652"/>
                    </a:lnTo>
                    <a:lnTo>
                      <a:pt x="334" y="15933"/>
                    </a:lnTo>
                    <a:lnTo>
                      <a:pt x="257" y="16215"/>
                    </a:lnTo>
                    <a:lnTo>
                      <a:pt x="193" y="16497"/>
                    </a:lnTo>
                    <a:lnTo>
                      <a:pt x="129" y="16792"/>
                    </a:lnTo>
                    <a:lnTo>
                      <a:pt x="90" y="17086"/>
                    </a:lnTo>
                    <a:lnTo>
                      <a:pt x="52" y="17394"/>
                    </a:lnTo>
                    <a:lnTo>
                      <a:pt x="26" y="17688"/>
                    </a:lnTo>
                    <a:lnTo>
                      <a:pt x="1" y="17996"/>
                    </a:lnTo>
                    <a:lnTo>
                      <a:pt x="1" y="18303"/>
                    </a:lnTo>
                    <a:lnTo>
                      <a:pt x="1" y="18610"/>
                    </a:lnTo>
                    <a:lnTo>
                      <a:pt x="26" y="18918"/>
                    </a:lnTo>
                    <a:lnTo>
                      <a:pt x="52" y="19225"/>
                    </a:lnTo>
                    <a:lnTo>
                      <a:pt x="90" y="19520"/>
                    </a:lnTo>
                    <a:lnTo>
                      <a:pt x="129" y="19814"/>
                    </a:lnTo>
                    <a:lnTo>
                      <a:pt x="193" y="20109"/>
                    </a:lnTo>
                    <a:lnTo>
                      <a:pt x="257" y="20391"/>
                    </a:lnTo>
                    <a:lnTo>
                      <a:pt x="334" y="20685"/>
                    </a:lnTo>
                    <a:lnTo>
                      <a:pt x="423" y="20967"/>
                    </a:lnTo>
                    <a:lnTo>
                      <a:pt x="513" y="21236"/>
                    </a:lnTo>
                    <a:lnTo>
                      <a:pt x="616" y="21505"/>
                    </a:lnTo>
                    <a:lnTo>
                      <a:pt x="731" y="21774"/>
                    </a:lnTo>
                    <a:lnTo>
                      <a:pt x="859" y="22043"/>
                    </a:lnTo>
                    <a:lnTo>
                      <a:pt x="987" y="22299"/>
                    </a:lnTo>
                    <a:lnTo>
                      <a:pt x="1128" y="22555"/>
                    </a:lnTo>
                    <a:lnTo>
                      <a:pt x="1269" y="22798"/>
                    </a:lnTo>
                    <a:lnTo>
                      <a:pt x="1422" y="23042"/>
                    </a:lnTo>
                    <a:lnTo>
                      <a:pt x="1589" y="23272"/>
                    </a:lnTo>
                    <a:lnTo>
                      <a:pt x="1768" y="23503"/>
                    </a:lnTo>
                    <a:lnTo>
                      <a:pt x="1935" y="23733"/>
                    </a:lnTo>
                    <a:lnTo>
                      <a:pt x="2127" y="23951"/>
                    </a:lnTo>
                    <a:lnTo>
                      <a:pt x="2319" y="24156"/>
                    </a:lnTo>
                    <a:lnTo>
                      <a:pt x="2524" y="24374"/>
                    </a:lnTo>
                    <a:lnTo>
                      <a:pt x="2729" y="24566"/>
                    </a:lnTo>
                    <a:lnTo>
                      <a:pt x="2934" y="24758"/>
                    </a:lnTo>
                    <a:lnTo>
                      <a:pt x="3152" y="24937"/>
                    </a:lnTo>
                    <a:lnTo>
                      <a:pt x="3382" y="25117"/>
                    </a:lnTo>
                    <a:lnTo>
                      <a:pt x="3613" y="25296"/>
                    </a:lnTo>
                    <a:lnTo>
                      <a:pt x="3856" y="25450"/>
                    </a:lnTo>
                    <a:lnTo>
                      <a:pt x="4086" y="25603"/>
                    </a:lnTo>
                    <a:lnTo>
                      <a:pt x="4343" y="25757"/>
                    </a:lnTo>
                    <a:lnTo>
                      <a:pt x="4599" y="25898"/>
                    </a:lnTo>
                    <a:lnTo>
                      <a:pt x="4560" y="26141"/>
                    </a:lnTo>
                    <a:lnTo>
                      <a:pt x="4535" y="26385"/>
                    </a:lnTo>
                    <a:lnTo>
                      <a:pt x="4509" y="26628"/>
                    </a:lnTo>
                    <a:lnTo>
                      <a:pt x="4509" y="26871"/>
                    </a:lnTo>
                    <a:lnTo>
                      <a:pt x="4509" y="27179"/>
                    </a:lnTo>
                    <a:lnTo>
                      <a:pt x="4535" y="27473"/>
                    </a:lnTo>
                    <a:lnTo>
                      <a:pt x="4573" y="27768"/>
                    </a:lnTo>
                    <a:lnTo>
                      <a:pt x="4624" y="28050"/>
                    </a:lnTo>
                    <a:lnTo>
                      <a:pt x="4688" y="28331"/>
                    </a:lnTo>
                    <a:lnTo>
                      <a:pt x="4765" y="28600"/>
                    </a:lnTo>
                    <a:lnTo>
                      <a:pt x="4855" y="28869"/>
                    </a:lnTo>
                    <a:lnTo>
                      <a:pt x="4957" y="29138"/>
                    </a:lnTo>
                    <a:lnTo>
                      <a:pt x="5073" y="29395"/>
                    </a:lnTo>
                    <a:lnTo>
                      <a:pt x="5201" y="29651"/>
                    </a:lnTo>
                    <a:lnTo>
                      <a:pt x="5342" y="29894"/>
                    </a:lnTo>
                    <a:lnTo>
                      <a:pt x="5495" y="30125"/>
                    </a:lnTo>
                    <a:lnTo>
                      <a:pt x="5662" y="30355"/>
                    </a:lnTo>
                    <a:lnTo>
                      <a:pt x="5828" y="30573"/>
                    </a:lnTo>
                    <a:lnTo>
                      <a:pt x="6008" y="30791"/>
                    </a:lnTo>
                    <a:lnTo>
                      <a:pt x="6213" y="30983"/>
                    </a:lnTo>
                    <a:lnTo>
                      <a:pt x="6405" y="31175"/>
                    </a:lnTo>
                    <a:lnTo>
                      <a:pt x="6622" y="31367"/>
                    </a:lnTo>
                    <a:lnTo>
                      <a:pt x="6840" y="31533"/>
                    </a:lnTo>
                    <a:lnTo>
                      <a:pt x="7071" y="31700"/>
                    </a:lnTo>
                    <a:lnTo>
                      <a:pt x="7301" y="31841"/>
                    </a:lnTo>
                    <a:lnTo>
                      <a:pt x="7545" y="31982"/>
                    </a:lnTo>
                    <a:lnTo>
                      <a:pt x="7801" y="32110"/>
                    </a:lnTo>
                    <a:lnTo>
                      <a:pt x="8057" y="32238"/>
                    </a:lnTo>
                    <a:lnTo>
                      <a:pt x="8313" y="32340"/>
                    </a:lnTo>
                    <a:lnTo>
                      <a:pt x="8582" y="32430"/>
                    </a:lnTo>
                    <a:lnTo>
                      <a:pt x="8864" y="32507"/>
                    </a:lnTo>
                    <a:lnTo>
                      <a:pt x="9146" y="32571"/>
                    </a:lnTo>
                    <a:lnTo>
                      <a:pt x="9427" y="32622"/>
                    </a:lnTo>
                    <a:lnTo>
                      <a:pt x="9722" y="32661"/>
                    </a:lnTo>
                    <a:lnTo>
                      <a:pt x="10017" y="32686"/>
                    </a:lnTo>
                    <a:lnTo>
                      <a:pt x="10542" y="32686"/>
                    </a:lnTo>
                    <a:lnTo>
                      <a:pt x="10772" y="32673"/>
                    </a:lnTo>
                    <a:lnTo>
                      <a:pt x="10990" y="32648"/>
                    </a:lnTo>
                    <a:lnTo>
                      <a:pt x="11208" y="32609"/>
                    </a:lnTo>
                    <a:lnTo>
                      <a:pt x="11361" y="32840"/>
                    </a:lnTo>
                    <a:lnTo>
                      <a:pt x="11502" y="33058"/>
                    </a:lnTo>
                    <a:lnTo>
                      <a:pt x="11669" y="33263"/>
                    </a:lnTo>
                    <a:lnTo>
                      <a:pt x="11835" y="33467"/>
                    </a:lnTo>
                    <a:lnTo>
                      <a:pt x="12002" y="33672"/>
                    </a:lnTo>
                    <a:lnTo>
                      <a:pt x="12181" y="33877"/>
                    </a:lnTo>
                    <a:lnTo>
                      <a:pt x="12360" y="34069"/>
                    </a:lnTo>
                    <a:lnTo>
                      <a:pt x="12552" y="34249"/>
                    </a:lnTo>
                    <a:lnTo>
                      <a:pt x="12745" y="34428"/>
                    </a:lnTo>
                    <a:lnTo>
                      <a:pt x="12950" y="34607"/>
                    </a:lnTo>
                    <a:lnTo>
                      <a:pt x="13154" y="34774"/>
                    </a:lnTo>
                    <a:lnTo>
                      <a:pt x="13359" y="34928"/>
                    </a:lnTo>
                    <a:lnTo>
                      <a:pt x="13577" y="35081"/>
                    </a:lnTo>
                    <a:lnTo>
                      <a:pt x="13795" y="35235"/>
                    </a:lnTo>
                    <a:lnTo>
                      <a:pt x="14025" y="35376"/>
                    </a:lnTo>
                    <a:lnTo>
                      <a:pt x="14256" y="35517"/>
                    </a:lnTo>
                    <a:lnTo>
                      <a:pt x="14486" y="35645"/>
                    </a:lnTo>
                    <a:lnTo>
                      <a:pt x="14730" y="35760"/>
                    </a:lnTo>
                    <a:lnTo>
                      <a:pt x="14973" y="35875"/>
                    </a:lnTo>
                    <a:lnTo>
                      <a:pt x="15217" y="35978"/>
                    </a:lnTo>
                    <a:lnTo>
                      <a:pt x="15473" y="36080"/>
                    </a:lnTo>
                    <a:lnTo>
                      <a:pt x="15729" y="36170"/>
                    </a:lnTo>
                    <a:lnTo>
                      <a:pt x="15985" y="36247"/>
                    </a:lnTo>
                    <a:lnTo>
                      <a:pt x="16241" y="36324"/>
                    </a:lnTo>
                    <a:lnTo>
                      <a:pt x="16510" y="36388"/>
                    </a:lnTo>
                    <a:lnTo>
                      <a:pt x="16779" y="36452"/>
                    </a:lnTo>
                    <a:lnTo>
                      <a:pt x="17048" y="36503"/>
                    </a:lnTo>
                    <a:lnTo>
                      <a:pt x="17330" y="36541"/>
                    </a:lnTo>
                    <a:lnTo>
                      <a:pt x="17599" y="36567"/>
                    </a:lnTo>
                    <a:lnTo>
                      <a:pt x="17881" y="36593"/>
                    </a:lnTo>
                    <a:lnTo>
                      <a:pt x="18162" y="36605"/>
                    </a:lnTo>
                    <a:lnTo>
                      <a:pt x="18790" y="36605"/>
                    </a:lnTo>
                    <a:lnTo>
                      <a:pt x="19123" y="36580"/>
                    </a:lnTo>
                    <a:lnTo>
                      <a:pt x="19456" y="36554"/>
                    </a:lnTo>
                    <a:lnTo>
                      <a:pt x="19789" y="36503"/>
                    </a:lnTo>
                    <a:lnTo>
                      <a:pt x="20109" y="36452"/>
                    </a:lnTo>
                    <a:lnTo>
                      <a:pt x="20429" y="36375"/>
                    </a:lnTo>
                    <a:lnTo>
                      <a:pt x="20750" y="36298"/>
                    </a:lnTo>
                    <a:lnTo>
                      <a:pt x="21057" y="36208"/>
                    </a:lnTo>
                    <a:lnTo>
                      <a:pt x="21364" y="36106"/>
                    </a:lnTo>
                    <a:lnTo>
                      <a:pt x="21659" y="35991"/>
                    </a:lnTo>
                    <a:lnTo>
                      <a:pt x="21953" y="35863"/>
                    </a:lnTo>
                    <a:lnTo>
                      <a:pt x="22248" y="35722"/>
                    </a:lnTo>
                    <a:lnTo>
                      <a:pt x="22530" y="35581"/>
                    </a:lnTo>
                    <a:lnTo>
                      <a:pt x="22812" y="35427"/>
                    </a:lnTo>
                    <a:lnTo>
                      <a:pt x="23081" y="35248"/>
                    </a:lnTo>
                    <a:lnTo>
                      <a:pt x="23337" y="35081"/>
                    </a:lnTo>
                    <a:lnTo>
                      <a:pt x="23593" y="34889"/>
                    </a:lnTo>
                    <a:lnTo>
                      <a:pt x="23849" y="34697"/>
                    </a:lnTo>
                    <a:lnTo>
                      <a:pt x="24080" y="34492"/>
                    </a:lnTo>
                    <a:lnTo>
                      <a:pt x="24323" y="34274"/>
                    </a:lnTo>
                    <a:lnTo>
                      <a:pt x="24541" y="34057"/>
                    </a:lnTo>
                    <a:lnTo>
                      <a:pt x="24758" y="33826"/>
                    </a:lnTo>
                    <a:lnTo>
                      <a:pt x="24976" y="33596"/>
                    </a:lnTo>
                    <a:lnTo>
                      <a:pt x="25168" y="33352"/>
                    </a:lnTo>
                    <a:lnTo>
                      <a:pt x="25360" y="33096"/>
                    </a:lnTo>
                    <a:lnTo>
                      <a:pt x="25540" y="32840"/>
                    </a:lnTo>
                    <a:lnTo>
                      <a:pt x="25719" y="32571"/>
                    </a:lnTo>
                    <a:lnTo>
                      <a:pt x="25885" y="32302"/>
                    </a:lnTo>
                    <a:lnTo>
                      <a:pt x="26039" y="32020"/>
                    </a:lnTo>
                    <a:lnTo>
                      <a:pt x="26180" y="31738"/>
                    </a:lnTo>
                    <a:lnTo>
                      <a:pt x="26308" y="31444"/>
                    </a:lnTo>
                    <a:lnTo>
                      <a:pt x="26436" y="31149"/>
                    </a:lnTo>
                    <a:lnTo>
                      <a:pt x="26628" y="31316"/>
                    </a:lnTo>
                    <a:lnTo>
                      <a:pt x="26833" y="31482"/>
                    </a:lnTo>
                    <a:lnTo>
                      <a:pt x="27051" y="31649"/>
                    </a:lnTo>
                    <a:lnTo>
                      <a:pt x="27269" y="31790"/>
                    </a:lnTo>
                    <a:lnTo>
                      <a:pt x="27499" y="31931"/>
                    </a:lnTo>
                    <a:lnTo>
                      <a:pt x="27730" y="32059"/>
                    </a:lnTo>
                    <a:lnTo>
                      <a:pt x="27973" y="32174"/>
                    </a:lnTo>
                    <a:lnTo>
                      <a:pt x="28216" y="32276"/>
                    </a:lnTo>
                    <a:lnTo>
                      <a:pt x="28473" y="32366"/>
                    </a:lnTo>
                    <a:lnTo>
                      <a:pt x="28729" y="32456"/>
                    </a:lnTo>
                    <a:lnTo>
                      <a:pt x="28985" y="32520"/>
                    </a:lnTo>
                    <a:lnTo>
                      <a:pt x="29254" y="32584"/>
                    </a:lnTo>
                    <a:lnTo>
                      <a:pt x="29523" y="32622"/>
                    </a:lnTo>
                    <a:lnTo>
                      <a:pt x="29805" y="32661"/>
                    </a:lnTo>
                    <a:lnTo>
                      <a:pt x="30086" y="32686"/>
                    </a:lnTo>
                    <a:lnTo>
                      <a:pt x="30368" y="32686"/>
                    </a:lnTo>
                    <a:lnTo>
                      <a:pt x="30688" y="32673"/>
                    </a:lnTo>
                    <a:lnTo>
                      <a:pt x="31009" y="32648"/>
                    </a:lnTo>
                    <a:lnTo>
                      <a:pt x="31329" y="32609"/>
                    </a:lnTo>
                    <a:lnTo>
                      <a:pt x="31636" y="32545"/>
                    </a:lnTo>
                    <a:lnTo>
                      <a:pt x="31931" y="32468"/>
                    </a:lnTo>
                    <a:lnTo>
                      <a:pt x="32238" y="32379"/>
                    </a:lnTo>
                    <a:lnTo>
                      <a:pt x="32520" y="32276"/>
                    </a:lnTo>
                    <a:lnTo>
                      <a:pt x="32802" y="32148"/>
                    </a:lnTo>
                    <a:lnTo>
                      <a:pt x="33083" y="32020"/>
                    </a:lnTo>
                    <a:lnTo>
                      <a:pt x="33340" y="31866"/>
                    </a:lnTo>
                    <a:lnTo>
                      <a:pt x="33596" y="31700"/>
                    </a:lnTo>
                    <a:lnTo>
                      <a:pt x="33852" y="31521"/>
                    </a:lnTo>
                    <a:lnTo>
                      <a:pt x="34082" y="31341"/>
                    </a:lnTo>
                    <a:lnTo>
                      <a:pt x="34313" y="31136"/>
                    </a:lnTo>
                    <a:lnTo>
                      <a:pt x="34531" y="30919"/>
                    </a:lnTo>
                    <a:lnTo>
                      <a:pt x="34736" y="30701"/>
                    </a:lnTo>
                    <a:lnTo>
                      <a:pt x="34915" y="30867"/>
                    </a:lnTo>
                    <a:lnTo>
                      <a:pt x="35107" y="31021"/>
                    </a:lnTo>
                    <a:lnTo>
                      <a:pt x="35299" y="31162"/>
                    </a:lnTo>
                    <a:lnTo>
                      <a:pt x="35504" y="31303"/>
                    </a:lnTo>
                    <a:lnTo>
                      <a:pt x="35709" y="31431"/>
                    </a:lnTo>
                    <a:lnTo>
                      <a:pt x="35927" y="31546"/>
                    </a:lnTo>
                    <a:lnTo>
                      <a:pt x="36145" y="31662"/>
                    </a:lnTo>
                    <a:lnTo>
                      <a:pt x="36375" y="31764"/>
                    </a:lnTo>
                    <a:lnTo>
                      <a:pt x="36606" y="31854"/>
                    </a:lnTo>
                    <a:lnTo>
                      <a:pt x="36836" y="31931"/>
                    </a:lnTo>
                    <a:lnTo>
                      <a:pt x="37080" y="31995"/>
                    </a:lnTo>
                    <a:lnTo>
                      <a:pt x="37336" y="32046"/>
                    </a:lnTo>
                    <a:lnTo>
                      <a:pt x="37579" y="32097"/>
                    </a:lnTo>
                    <a:lnTo>
                      <a:pt x="37835" y="32123"/>
                    </a:lnTo>
                    <a:lnTo>
                      <a:pt x="38091" y="32135"/>
                    </a:lnTo>
                    <a:lnTo>
                      <a:pt x="38360" y="32148"/>
                    </a:lnTo>
                    <a:lnTo>
                      <a:pt x="38629" y="32135"/>
                    </a:lnTo>
                    <a:lnTo>
                      <a:pt x="38898" y="32123"/>
                    </a:lnTo>
                    <a:lnTo>
                      <a:pt x="39154" y="32084"/>
                    </a:lnTo>
                    <a:lnTo>
                      <a:pt x="39423" y="32046"/>
                    </a:lnTo>
                    <a:lnTo>
                      <a:pt x="39667" y="31982"/>
                    </a:lnTo>
                    <a:lnTo>
                      <a:pt x="39923" y="31905"/>
                    </a:lnTo>
                    <a:lnTo>
                      <a:pt x="40166" y="31828"/>
                    </a:lnTo>
                    <a:lnTo>
                      <a:pt x="40410" y="31738"/>
                    </a:lnTo>
                    <a:lnTo>
                      <a:pt x="40640" y="31623"/>
                    </a:lnTo>
                    <a:lnTo>
                      <a:pt x="40871" y="31508"/>
                    </a:lnTo>
                    <a:lnTo>
                      <a:pt x="41088" y="31380"/>
                    </a:lnTo>
                    <a:lnTo>
                      <a:pt x="41306" y="31252"/>
                    </a:lnTo>
                    <a:lnTo>
                      <a:pt x="41511" y="31098"/>
                    </a:lnTo>
                    <a:lnTo>
                      <a:pt x="41703" y="30944"/>
                    </a:lnTo>
                    <a:lnTo>
                      <a:pt x="41895" y="30778"/>
                    </a:lnTo>
                    <a:lnTo>
                      <a:pt x="42087" y="30598"/>
                    </a:lnTo>
                    <a:lnTo>
                      <a:pt x="42254" y="30419"/>
                    </a:lnTo>
                    <a:lnTo>
                      <a:pt x="42420" y="30227"/>
                    </a:lnTo>
                    <a:lnTo>
                      <a:pt x="42574" y="30035"/>
                    </a:lnTo>
                    <a:lnTo>
                      <a:pt x="42728" y="29830"/>
                    </a:lnTo>
                    <a:lnTo>
                      <a:pt x="42869" y="29612"/>
                    </a:lnTo>
                    <a:lnTo>
                      <a:pt x="42984" y="29395"/>
                    </a:lnTo>
                    <a:lnTo>
                      <a:pt x="43112" y="29164"/>
                    </a:lnTo>
                    <a:lnTo>
                      <a:pt x="43214" y="28933"/>
                    </a:lnTo>
                    <a:lnTo>
                      <a:pt x="43304" y="28690"/>
                    </a:lnTo>
                    <a:lnTo>
                      <a:pt x="43394" y="28447"/>
                    </a:lnTo>
                    <a:lnTo>
                      <a:pt x="43458" y="28191"/>
                    </a:lnTo>
                    <a:lnTo>
                      <a:pt x="43522" y="27934"/>
                    </a:lnTo>
                    <a:lnTo>
                      <a:pt x="43560" y="27678"/>
                    </a:lnTo>
                    <a:lnTo>
                      <a:pt x="43599" y="27422"/>
                    </a:lnTo>
                    <a:lnTo>
                      <a:pt x="43624" y="27153"/>
                    </a:lnTo>
                    <a:lnTo>
                      <a:pt x="43624" y="26871"/>
                    </a:lnTo>
                    <a:lnTo>
                      <a:pt x="43624" y="26692"/>
                    </a:lnTo>
                    <a:lnTo>
                      <a:pt x="43612" y="26500"/>
                    </a:lnTo>
                    <a:lnTo>
                      <a:pt x="43573" y="26141"/>
                    </a:lnTo>
                    <a:lnTo>
                      <a:pt x="43842" y="26013"/>
                    </a:lnTo>
                    <a:lnTo>
                      <a:pt x="44124" y="25872"/>
                    </a:lnTo>
                    <a:lnTo>
                      <a:pt x="44393" y="25719"/>
                    </a:lnTo>
                    <a:lnTo>
                      <a:pt x="44649" y="25565"/>
                    </a:lnTo>
                    <a:lnTo>
                      <a:pt x="44905" y="25398"/>
                    </a:lnTo>
                    <a:lnTo>
                      <a:pt x="45161" y="25219"/>
                    </a:lnTo>
                    <a:lnTo>
                      <a:pt x="45392" y="25040"/>
                    </a:lnTo>
                    <a:lnTo>
                      <a:pt x="45635" y="24848"/>
                    </a:lnTo>
                    <a:lnTo>
                      <a:pt x="45866" y="24643"/>
                    </a:lnTo>
                    <a:lnTo>
                      <a:pt x="46083" y="24438"/>
                    </a:lnTo>
                    <a:lnTo>
                      <a:pt x="46301" y="24220"/>
                    </a:lnTo>
                    <a:lnTo>
                      <a:pt x="46506" y="24002"/>
                    </a:lnTo>
                    <a:lnTo>
                      <a:pt x="46698" y="23772"/>
                    </a:lnTo>
                    <a:lnTo>
                      <a:pt x="46890" y="23529"/>
                    </a:lnTo>
                    <a:lnTo>
                      <a:pt x="47070" y="23285"/>
                    </a:lnTo>
                    <a:lnTo>
                      <a:pt x="47249" y="23029"/>
                    </a:lnTo>
                    <a:lnTo>
                      <a:pt x="47415" y="22773"/>
                    </a:lnTo>
                    <a:lnTo>
                      <a:pt x="47569" y="22517"/>
                    </a:lnTo>
                    <a:lnTo>
                      <a:pt x="47710" y="22248"/>
                    </a:lnTo>
                    <a:lnTo>
                      <a:pt x="47851" y="21966"/>
                    </a:lnTo>
                    <a:lnTo>
                      <a:pt x="47979" y="21684"/>
                    </a:lnTo>
                    <a:lnTo>
                      <a:pt x="48094" y="21402"/>
                    </a:lnTo>
                    <a:lnTo>
                      <a:pt x="48197" y="21108"/>
                    </a:lnTo>
                    <a:lnTo>
                      <a:pt x="48299" y="20813"/>
                    </a:lnTo>
                    <a:lnTo>
                      <a:pt x="48376" y="20519"/>
                    </a:lnTo>
                    <a:lnTo>
                      <a:pt x="48453" y="20211"/>
                    </a:lnTo>
                    <a:lnTo>
                      <a:pt x="48517" y="19904"/>
                    </a:lnTo>
                    <a:lnTo>
                      <a:pt x="48568" y="19596"/>
                    </a:lnTo>
                    <a:lnTo>
                      <a:pt x="48619" y="19276"/>
                    </a:lnTo>
                    <a:lnTo>
                      <a:pt x="48645" y="18956"/>
                    </a:lnTo>
                    <a:lnTo>
                      <a:pt x="48671" y="18636"/>
                    </a:lnTo>
                    <a:lnTo>
                      <a:pt x="48671" y="18303"/>
                    </a:lnTo>
                    <a:lnTo>
                      <a:pt x="48671" y="17996"/>
                    </a:lnTo>
                    <a:lnTo>
                      <a:pt x="48645" y="17688"/>
                    </a:lnTo>
                    <a:lnTo>
                      <a:pt x="48619" y="17394"/>
                    </a:lnTo>
                    <a:lnTo>
                      <a:pt x="48581" y="17086"/>
                    </a:lnTo>
                    <a:lnTo>
                      <a:pt x="48543" y="16792"/>
                    </a:lnTo>
                    <a:lnTo>
                      <a:pt x="48479" y="16497"/>
                    </a:lnTo>
                    <a:lnTo>
                      <a:pt x="48414" y="16215"/>
                    </a:lnTo>
                    <a:lnTo>
                      <a:pt x="48338" y="15933"/>
                    </a:lnTo>
                    <a:lnTo>
                      <a:pt x="48248" y="15652"/>
                    </a:lnTo>
                    <a:lnTo>
                      <a:pt x="48158" y="15370"/>
                    </a:lnTo>
                    <a:lnTo>
                      <a:pt x="48056" y="15101"/>
                    </a:lnTo>
                    <a:lnTo>
                      <a:pt x="47941" y="14832"/>
                    </a:lnTo>
                    <a:lnTo>
                      <a:pt x="47813" y="14576"/>
                    </a:lnTo>
                    <a:lnTo>
                      <a:pt x="47684" y="14307"/>
                    </a:lnTo>
                    <a:lnTo>
                      <a:pt x="47544" y="14063"/>
                    </a:lnTo>
                    <a:lnTo>
                      <a:pt x="47403" y="13807"/>
                    </a:lnTo>
                    <a:lnTo>
                      <a:pt x="47236" y="13564"/>
                    </a:lnTo>
                    <a:lnTo>
                      <a:pt x="47082" y="13333"/>
                    </a:lnTo>
                    <a:lnTo>
                      <a:pt x="46903" y="13103"/>
                    </a:lnTo>
                    <a:lnTo>
                      <a:pt x="46724" y="12872"/>
                    </a:lnTo>
                    <a:lnTo>
                      <a:pt x="46545" y="12655"/>
                    </a:lnTo>
                    <a:lnTo>
                      <a:pt x="46352" y="12450"/>
                    </a:lnTo>
                    <a:lnTo>
                      <a:pt x="46147" y="12245"/>
                    </a:lnTo>
                    <a:lnTo>
                      <a:pt x="45943" y="12040"/>
                    </a:lnTo>
                    <a:lnTo>
                      <a:pt x="45738" y="11848"/>
                    </a:lnTo>
                    <a:lnTo>
                      <a:pt x="45520" y="11668"/>
                    </a:lnTo>
                    <a:lnTo>
                      <a:pt x="45289" y="11489"/>
                    </a:lnTo>
                    <a:lnTo>
                      <a:pt x="45059" y="11323"/>
                    </a:lnTo>
                    <a:lnTo>
                      <a:pt x="44815" y="11156"/>
                    </a:lnTo>
                    <a:lnTo>
                      <a:pt x="44585" y="11002"/>
                    </a:lnTo>
                    <a:lnTo>
                      <a:pt x="44329" y="10849"/>
                    </a:lnTo>
                    <a:lnTo>
                      <a:pt x="44073" y="10721"/>
                    </a:lnTo>
                    <a:lnTo>
                      <a:pt x="44111" y="10477"/>
                    </a:lnTo>
                    <a:lnTo>
                      <a:pt x="44137" y="10234"/>
                    </a:lnTo>
                    <a:lnTo>
                      <a:pt x="44162" y="9978"/>
                    </a:lnTo>
                    <a:lnTo>
                      <a:pt x="44162" y="9734"/>
                    </a:lnTo>
                    <a:lnTo>
                      <a:pt x="44162" y="9440"/>
                    </a:lnTo>
                    <a:lnTo>
                      <a:pt x="44137" y="9145"/>
                    </a:lnTo>
                    <a:lnTo>
                      <a:pt x="44098" y="8851"/>
                    </a:lnTo>
                    <a:lnTo>
                      <a:pt x="44047" y="8556"/>
                    </a:lnTo>
                    <a:lnTo>
                      <a:pt x="43983" y="8287"/>
                    </a:lnTo>
                    <a:lnTo>
                      <a:pt x="43906" y="8005"/>
                    </a:lnTo>
                    <a:lnTo>
                      <a:pt x="43816" y="7736"/>
                    </a:lnTo>
                    <a:lnTo>
                      <a:pt x="43714" y="7467"/>
                    </a:lnTo>
                    <a:lnTo>
                      <a:pt x="43599" y="7211"/>
                    </a:lnTo>
                    <a:lnTo>
                      <a:pt x="43471" y="6968"/>
                    </a:lnTo>
                    <a:lnTo>
                      <a:pt x="43330" y="6725"/>
                    </a:lnTo>
                    <a:lnTo>
                      <a:pt x="43176" y="6481"/>
                    </a:lnTo>
                    <a:lnTo>
                      <a:pt x="43010" y="6251"/>
                    </a:lnTo>
                    <a:lnTo>
                      <a:pt x="42843" y="6033"/>
                    </a:lnTo>
                    <a:lnTo>
                      <a:pt x="42651" y="5828"/>
                    </a:lnTo>
                    <a:lnTo>
                      <a:pt x="42459" y="5623"/>
                    </a:lnTo>
                    <a:lnTo>
                      <a:pt x="42267" y="5431"/>
                    </a:lnTo>
                    <a:lnTo>
                      <a:pt x="42049" y="5252"/>
                    </a:lnTo>
                    <a:lnTo>
                      <a:pt x="41831" y="5072"/>
                    </a:lnTo>
                    <a:lnTo>
                      <a:pt x="41601" y="4919"/>
                    </a:lnTo>
                    <a:lnTo>
                      <a:pt x="41370" y="4765"/>
                    </a:lnTo>
                    <a:lnTo>
                      <a:pt x="41127" y="4624"/>
                    </a:lnTo>
                    <a:lnTo>
                      <a:pt x="40871" y="4496"/>
                    </a:lnTo>
                    <a:lnTo>
                      <a:pt x="40614" y="4381"/>
                    </a:lnTo>
                    <a:lnTo>
                      <a:pt x="40358" y="4278"/>
                    </a:lnTo>
                    <a:lnTo>
                      <a:pt x="40089" y="4189"/>
                    </a:lnTo>
                    <a:lnTo>
                      <a:pt x="39808" y="4099"/>
                    </a:lnTo>
                    <a:lnTo>
                      <a:pt x="39526" y="4035"/>
                    </a:lnTo>
                    <a:lnTo>
                      <a:pt x="39244" y="3984"/>
                    </a:lnTo>
                    <a:lnTo>
                      <a:pt x="38949" y="3958"/>
                    </a:lnTo>
                    <a:lnTo>
                      <a:pt x="38655" y="3932"/>
                    </a:lnTo>
                    <a:lnTo>
                      <a:pt x="38360" y="3920"/>
                    </a:lnTo>
                    <a:lnTo>
                      <a:pt x="38130" y="3932"/>
                    </a:lnTo>
                    <a:lnTo>
                      <a:pt x="37899" y="3945"/>
                    </a:lnTo>
                    <a:lnTo>
                      <a:pt x="37681" y="3971"/>
                    </a:lnTo>
                    <a:lnTo>
                      <a:pt x="37464" y="3996"/>
                    </a:lnTo>
                    <a:lnTo>
                      <a:pt x="37310" y="3779"/>
                    </a:lnTo>
                    <a:lnTo>
                      <a:pt x="37156" y="3561"/>
                    </a:lnTo>
                    <a:lnTo>
                      <a:pt x="37003" y="3343"/>
                    </a:lnTo>
                    <a:lnTo>
                      <a:pt x="36836" y="3138"/>
                    </a:lnTo>
                    <a:lnTo>
                      <a:pt x="36670" y="2933"/>
                    </a:lnTo>
                    <a:lnTo>
                      <a:pt x="36490" y="2741"/>
                    </a:lnTo>
                    <a:lnTo>
                      <a:pt x="36311" y="2549"/>
                    </a:lnTo>
                    <a:lnTo>
                      <a:pt x="36119" y="2357"/>
                    </a:lnTo>
                    <a:lnTo>
                      <a:pt x="35927" y="2178"/>
                    </a:lnTo>
                    <a:lnTo>
                      <a:pt x="35722" y="2011"/>
                    </a:lnTo>
                    <a:lnTo>
                      <a:pt x="35517" y="1845"/>
                    </a:lnTo>
                    <a:lnTo>
                      <a:pt x="35312" y="1678"/>
                    </a:lnTo>
                    <a:lnTo>
                      <a:pt x="35094" y="1525"/>
                    </a:lnTo>
                    <a:lnTo>
                      <a:pt x="34864" y="1371"/>
                    </a:lnTo>
                    <a:lnTo>
                      <a:pt x="34646" y="1230"/>
                    </a:lnTo>
                    <a:lnTo>
                      <a:pt x="34415" y="1102"/>
                    </a:lnTo>
                    <a:lnTo>
                      <a:pt x="34185" y="974"/>
                    </a:lnTo>
                    <a:lnTo>
                      <a:pt x="33942" y="846"/>
                    </a:lnTo>
                    <a:lnTo>
                      <a:pt x="33698" y="743"/>
                    </a:lnTo>
                    <a:lnTo>
                      <a:pt x="33455" y="628"/>
                    </a:lnTo>
                    <a:lnTo>
                      <a:pt x="33199" y="538"/>
                    </a:lnTo>
                    <a:lnTo>
                      <a:pt x="32943" y="449"/>
                    </a:lnTo>
                    <a:lnTo>
                      <a:pt x="32686" y="359"/>
                    </a:lnTo>
                    <a:lnTo>
                      <a:pt x="32430" y="282"/>
                    </a:lnTo>
                    <a:lnTo>
                      <a:pt x="32161" y="218"/>
                    </a:lnTo>
                    <a:lnTo>
                      <a:pt x="31892" y="167"/>
                    </a:lnTo>
                    <a:lnTo>
                      <a:pt x="31623" y="116"/>
                    </a:lnTo>
                    <a:lnTo>
                      <a:pt x="31342" y="77"/>
                    </a:lnTo>
                    <a:lnTo>
                      <a:pt x="31073" y="39"/>
                    </a:lnTo>
                    <a:lnTo>
                      <a:pt x="30791" y="13"/>
                    </a:lnTo>
                    <a:lnTo>
                      <a:pt x="30509" y="0"/>
                    </a:lnTo>
                    <a:lnTo>
                      <a:pt x="30215" y="0"/>
                    </a:lnTo>
                    <a:lnTo>
                      <a:pt x="29792" y="13"/>
                    </a:lnTo>
                    <a:lnTo>
                      <a:pt x="29369" y="39"/>
                    </a:lnTo>
                    <a:lnTo>
                      <a:pt x="28959" y="90"/>
                    </a:lnTo>
                    <a:lnTo>
                      <a:pt x="28549" y="167"/>
                    </a:lnTo>
                    <a:lnTo>
                      <a:pt x="28152" y="257"/>
                    </a:lnTo>
                    <a:lnTo>
                      <a:pt x="27755" y="359"/>
                    </a:lnTo>
                    <a:lnTo>
                      <a:pt x="27371" y="487"/>
                    </a:lnTo>
                    <a:lnTo>
                      <a:pt x="27000" y="628"/>
                    </a:lnTo>
                    <a:lnTo>
                      <a:pt x="26628" y="795"/>
                    </a:lnTo>
                    <a:lnTo>
                      <a:pt x="26270" y="961"/>
                    </a:lnTo>
                    <a:lnTo>
                      <a:pt x="25924" y="1166"/>
                    </a:lnTo>
                    <a:lnTo>
                      <a:pt x="25578" y="1371"/>
                    </a:lnTo>
                    <a:lnTo>
                      <a:pt x="25258" y="1589"/>
                    </a:lnTo>
                    <a:lnTo>
                      <a:pt x="24938" y="1832"/>
                    </a:lnTo>
                    <a:lnTo>
                      <a:pt x="24630" y="2088"/>
                    </a:lnTo>
                    <a:lnTo>
                      <a:pt x="24336" y="2344"/>
                    </a:lnTo>
                    <a:lnTo>
                      <a:pt x="24041" y="2088"/>
                    </a:lnTo>
                    <a:lnTo>
                      <a:pt x="23734" y="1832"/>
                    </a:lnTo>
                    <a:lnTo>
                      <a:pt x="23414" y="1589"/>
                    </a:lnTo>
                    <a:lnTo>
                      <a:pt x="23093" y="1371"/>
                    </a:lnTo>
                    <a:lnTo>
                      <a:pt x="22748" y="1166"/>
                    </a:lnTo>
                    <a:lnTo>
                      <a:pt x="22402" y="961"/>
                    </a:lnTo>
                    <a:lnTo>
                      <a:pt x="22043" y="795"/>
                    </a:lnTo>
                    <a:lnTo>
                      <a:pt x="21672" y="628"/>
                    </a:lnTo>
                    <a:lnTo>
                      <a:pt x="21300" y="487"/>
                    </a:lnTo>
                    <a:lnTo>
                      <a:pt x="20916" y="359"/>
                    </a:lnTo>
                    <a:lnTo>
                      <a:pt x="20519" y="257"/>
                    </a:lnTo>
                    <a:lnTo>
                      <a:pt x="20122" y="167"/>
                    </a:lnTo>
                    <a:lnTo>
                      <a:pt x="19712" y="90"/>
                    </a:lnTo>
                    <a:lnTo>
                      <a:pt x="19302" y="39"/>
                    </a:lnTo>
                    <a:lnTo>
                      <a:pt x="18880" y="13"/>
                    </a:lnTo>
                    <a:lnTo>
                      <a:pt x="184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37"/>
              <p:cNvSpPr/>
              <p:nvPr/>
            </p:nvSpPr>
            <p:spPr>
              <a:xfrm>
                <a:off x="6390765" y="1919092"/>
                <a:ext cx="141504" cy="141914"/>
              </a:xfrm>
              <a:custGeom>
                <a:rect b="b" l="l" r="r" t="t"/>
                <a:pathLst>
                  <a:path extrusionOk="0" h="4497" w="4484">
                    <a:moveTo>
                      <a:pt x="2242" y="1"/>
                    </a:moveTo>
                    <a:lnTo>
                      <a:pt x="2011" y="14"/>
                    </a:lnTo>
                    <a:lnTo>
                      <a:pt x="1793" y="52"/>
                    </a:lnTo>
                    <a:lnTo>
                      <a:pt x="1576" y="103"/>
                    </a:lnTo>
                    <a:lnTo>
                      <a:pt x="1371" y="180"/>
                    </a:lnTo>
                    <a:lnTo>
                      <a:pt x="1166" y="283"/>
                    </a:lnTo>
                    <a:lnTo>
                      <a:pt x="987" y="385"/>
                    </a:lnTo>
                    <a:lnTo>
                      <a:pt x="807" y="526"/>
                    </a:lnTo>
                    <a:lnTo>
                      <a:pt x="654" y="667"/>
                    </a:lnTo>
                    <a:lnTo>
                      <a:pt x="513" y="821"/>
                    </a:lnTo>
                    <a:lnTo>
                      <a:pt x="385" y="1000"/>
                    </a:lnTo>
                    <a:lnTo>
                      <a:pt x="269" y="1179"/>
                    </a:lnTo>
                    <a:lnTo>
                      <a:pt x="167" y="1384"/>
                    </a:lnTo>
                    <a:lnTo>
                      <a:pt x="90" y="1589"/>
                    </a:lnTo>
                    <a:lnTo>
                      <a:pt x="39" y="1807"/>
                    </a:lnTo>
                    <a:lnTo>
                      <a:pt x="0" y="2024"/>
                    </a:lnTo>
                    <a:lnTo>
                      <a:pt x="0" y="2255"/>
                    </a:lnTo>
                    <a:lnTo>
                      <a:pt x="0" y="2486"/>
                    </a:lnTo>
                    <a:lnTo>
                      <a:pt x="39" y="2703"/>
                    </a:lnTo>
                    <a:lnTo>
                      <a:pt x="90" y="2921"/>
                    </a:lnTo>
                    <a:lnTo>
                      <a:pt x="167" y="3126"/>
                    </a:lnTo>
                    <a:lnTo>
                      <a:pt x="269" y="3331"/>
                    </a:lnTo>
                    <a:lnTo>
                      <a:pt x="385" y="3510"/>
                    </a:lnTo>
                    <a:lnTo>
                      <a:pt x="513" y="3677"/>
                    </a:lnTo>
                    <a:lnTo>
                      <a:pt x="654" y="3843"/>
                    </a:lnTo>
                    <a:lnTo>
                      <a:pt x="807" y="3984"/>
                    </a:lnTo>
                    <a:lnTo>
                      <a:pt x="987" y="4112"/>
                    </a:lnTo>
                    <a:lnTo>
                      <a:pt x="1166" y="4227"/>
                    </a:lnTo>
                    <a:lnTo>
                      <a:pt x="1371" y="4330"/>
                    </a:lnTo>
                    <a:lnTo>
                      <a:pt x="1576" y="4394"/>
                    </a:lnTo>
                    <a:lnTo>
                      <a:pt x="1793" y="4458"/>
                    </a:lnTo>
                    <a:lnTo>
                      <a:pt x="2011" y="4484"/>
                    </a:lnTo>
                    <a:lnTo>
                      <a:pt x="2242" y="4496"/>
                    </a:lnTo>
                    <a:lnTo>
                      <a:pt x="2472" y="4484"/>
                    </a:lnTo>
                    <a:lnTo>
                      <a:pt x="2690" y="4458"/>
                    </a:lnTo>
                    <a:lnTo>
                      <a:pt x="2908" y="4394"/>
                    </a:lnTo>
                    <a:lnTo>
                      <a:pt x="3113" y="4330"/>
                    </a:lnTo>
                    <a:lnTo>
                      <a:pt x="3318" y="4227"/>
                    </a:lnTo>
                    <a:lnTo>
                      <a:pt x="3497" y="4112"/>
                    </a:lnTo>
                    <a:lnTo>
                      <a:pt x="3676" y="3984"/>
                    </a:lnTo>
                    <a:lnTo>
                      <a:pt x="3830" y="3843"/>
                    </a:lnTo>
                    <a:lnTo>
                      <a:pt x="3971" y="3677"/>
                    </a:lnTo>
                    <a:lnTo>
                      <a:pt x="4099" y="3510"/>
                    </a:lnTo>
                    <a:lnTo>
                      <a:pt x="4214" y="3331"/>
                    </a:lnTo>
                    <a:lnTo>
                      <a:pt x="4317" y="3126"/>
                    </a:lnTo>
                    <a:lnTo>
                      <a:pt x="4393" y="2921"/>
                    </a:lnTo>
                    <a:lnTo>
                      <a:pt x="4445" y="2703"/>
                    </a:lnTo>
                    <a:lnTo>
                      <a:pt x="4470" y="2486"/>
                    </a:lnTo>
                    <a:lnTo>
                      <a:pt x="4483" y="2255"/>
                    </a:lnTo>
                    <a:lnTo>
                      <a:pt x="4470" y="2024"/>
                    </a:lnTo>
                    <a:lnTo>
                      <a:pt x="4445" y="1807"/>
                    </a:lnTo>
                    <a:lnTo>
                      <a:pt x="4393" y="1589"/>
                    </a:lnTo>
                    <a:lnTo>
                      <a:pt x="4317" y="1384"/>
                    </a:lnTo>
                    <a:lnTo>
                      <a:pt x="4214" y="1179"/>
                    </a:lnTo>
                    <a:lnTo>
                      <a:pt x="4099" y="1000"/>
                    </a:lnTo>
                    <a:lnTo>
                      <a:pt x="3971" y="821"/>
                    </a:lnTo>
                    <a:lnTo>
                      <a:pt x="3830" y="667"/>
                    </a:lnTo>
                    <a:lnTo>
                      <a:pt x="3676" y="526"/>
                    </a:lnTo>
                    <a:lnTo>
                      <a:pt x="3497" y="385"/>
                    </a:lnTo>
                    <a:lnTo>
                      <a:pt x="3318" y="283"/>
                    </a:lnTo>
                    <a:lnTo>
                      <a:pt x="3113" y="180"/>
                    </a:lnTo>
                    <a:lnTo>
                      <a:pt x="2908" y="103"/>
                    </a:lnTo>
                    <a:lnTo>
                      <a:pt x="2690" y="52"/>
                    </a:lnTo>
                    <a:lnTo>
                      <a:pt x="2472" y="14"/>
                    </a:lnTo>
                    <a:lnTo>
                      <a:pt x="22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37"/>
              <p:cNvSpPr/>
              <p:nvPr/>
            </p:nvSpPr>
            <p:spPr>
              <a:xfrm>
                <a:off x="6244842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7"/>
              <p:cNvSpPr/>
              <p:nvPr/>
            </p:nvSpPr>
            <p:spPr>
              <a:xfrm>
                <a:off x="6323673" y="2482932"/>
                <a:ext cx="39226" cy="115248"/>
              </a:xfrm>
              <a:custGeom>
                <a:rect b="b" l="l" r="r" t="t"/>
                <a:pathLst>
                  <a:path extrusionOk="0" h="3652" w="1243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7"/>
              <p:cNvSpPr/>
              <p:nvPr/>
            </p:nvSpPr>
            <p:spPr>
              <a:xfrm>
                <a:off x="6402473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7"/>
              <p:cNvSpPr/>
              <p:nvPr/>
            </p:nvSpPr>
            <p:spPr>
              <a:xfrm>
                <a:off x="6481304" y="2482932"/>
                <a:ext cx="39226" cy="115248"/>
              </a:xfrm>
              <a:custGeom>
                <a:rect b="b" l="l" r="r" t="t"/>
                <a:pathLst>
                  <a:path extrusionOk="0" h="3652" w="1243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7"/>
              <p:cNvSpPr/>
              <p:nvPr/>
            </p:nvSpPr>
            <p:spPr>
              <a:xfrm>
                <a:off x="6560104" y="2482932"/>
                <a:ext cx="39258" cy="115248"/>
              </a:xfrm>
              <a:custGeom>
                <a:rect b="b" l="l" r="r" t="t"/>
                <a:pathLst>
                  <a:path extrusionOk="0" h="3652" w="1244">
                    <a:moveTo>
                      <a:pt x="1" y="1"/>
                    </a:moveTo>
                    <a:lnTo>
                      <a:pt x="1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7"/>
              <p:cNvSpPr/>
              <p:nvPr/>
            </p:nvSpPr>
            <p:spPr>
              <a:xfrm>
                <a:off x="6638525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7"/>
              <p:cNvSpPr/>
              <p:nvPr/>
            </p:nvSpPr>
            <p:spPr>
              <a:xfrm>
                <a:off x="6659542" y="1637787"/>
                <a:ext cx="263978" cy="391692"/>
              </a:xfrm>
              <a:custGeom>
                <a:rect b="b" l="l" r="r" t="t"/>
                <a:pathLst>
                  <a:path extrusionOk="0" h="12412" w="8365">
                    <a:moveTo>
                      <a:pt x="8364" y="1"/>
                    </a:moveTo>
                    <a:lnTo>
                      <a:pt x="1" y="6200"/>
                    </a:lnTo>
                    <a:lnTo>
                      <a:pt x="3062" y="6200"/>
                    </a:lnTo>
                    <a:lnTo>
                      <a:pt x="1" y="12411"/>
                    </a:lnTo>
                    <a:lnTo>
                      <a:pt x="8364" y="6200"/>
                    </a:lnTo>
                    <a:lnTo>
                      <a:pt x="5303" y="6200"/>
                    </a:lnTo>
                    <a:lnTo>
                      <a:pt x="8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37"/>
              <p:cNvSpPr/>
              <p:nvPr/>
            </p:nvSpPr>
            <p:spPr>
              <a:xfrm>
                <a:off x="6034667" y="1487825"/>
                <a:ext cx="264357" cy="392102"/>
              </a:xfrm>
              <a:custGeom>
                <a:rect b="b" l="l" r="r" t="t"/>
                <a:pathLst>
                  <a:path extrusionOk="0" h="12425" w="8377">
                    <a:moveTo>
                      <a:pt x="1" y="1"/>
                    </a:moveTo>
                    <a:lnTo>
                      <a:pt x="3075" y="6213"/>
                    </a:lnTo>
                    <a:lnTo>
                      <a:pt x="1" y="6213"/>
                    </a:lnTo>
                    <a:lnTo>
                      <a:pt x="8377" y="12424"/>
                    </a:lnTo>
                    <a:lnTo>
                      <a:pt x="5316" y="6213"/>
                    </a:lnTo>
                    <a:lnTo>
                      <a:pt x="8377" y="62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37"/>
              <p:cNvSpPr/>
              <p:nvPr/>
            </p:nvSpPr>
            <p:spPr>
              <a:xfrm>
                <a:off x="5816003" y="2744860"/>
                <a:ext cx="603474" cy="155231"/>
              </a:xfrm>
              <a:custGeom>
                <a:rect b="b" l="l" r="r" t="t"/>
                <a:pathLst>
                  <a:path extrusionOk="0" h="4919" w="19123">
                    <a:moveTo>
                      <a:pt x="718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16"/>
                    </a:lnTo>
                    <a:lnTo>
                      <a:pt x="205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3" y="564"/>
                    </a:lnTo>
                    <a:lnTo>
                      <a:pt x="1" y="718"/>
                    </a:lnTo>
                    <a:lnTo>
                      <a:pt x="13" y="859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5" y="1217"/>
                    </a:lnTo>
                    <a:lnTo>
                      <a:pt x="308" y="1307"/>
                    </a:lnTo>
                    <a:lnTo>
                      <a:pt x="436" y="1371"/>
                    </a:lnTo>
                    <a:lnTo>
                      <a:pt x="564" y="1409"/>
                    </a:lnTo>
                    <a:lnTo>
                      <a:pt x="718" y="1435"/>
                    </a:lnTo>
                    <a:lnTo>
                      <a:pt x="14550" y="1435"/>
                    </a:lnTo>
                    <a:lnTo>
                      <a:pt x="17906" y="4714"/>
                    </a:lnTo>
                    <a:lnTo>
                      <a:pt x="18021" y="4803"/>
                    </a:lnTo>
                    <a:lnTo>
                      <a:pt x="18136" y="4867"/>
                    </a:lnTo>
                    <a:lnTo>
                      <a:pt x="18277" y="4906"/>
                    </a:lnTo>
                    <a:lnTo>
                      <a:pt x="18405" y="4919"/>
                    </a:lnTo>
                    <a:lnTo>
                      <a:pt x="18546" y="4906"/>
                    </a:lnTo>
                    <a:lnTo>
                      <a:pt x="18674" y="4867"/>
                    </a:lnTo>
                    <a:lnTo>
                      <a:pt x="18802" y="4803"/>
                    </a:lnTo>
                    <a:lnTo>
                      <a:pt x="18918" y="4701"/>
                    </a:lnTo>
                    <a:lnTo>
                      <a:pt x="19007" y="4598"/>
                    </a:lnTo>
                    <a:lnTo>
                      <a:pt x="19071" y="4470"/>
                    </a:lnTo>
                    <a:lnTo>
                      <a:pt x="19110" y="4329"/>
                    </a:lnTo>
                    <a:lnTo>
                      <a:pt x="19123" y="4201"/>
                    </a:lnTo>
                    <a:lnTo>
                      <a:pt x="19110" y="4060"/>
                    </a:lnTo>
                    <a:lnTo>
                      <a:pt x="19071" y="3932"/>
                    </a:lnTo>
                    <a:lnTo>
                      <a:pt x="18995" y="3804"/>
                    </a:lnTo>
                    <a:lnTo>
                      <a:pt x="18905" y="3689"/>
                    </a:lnTo>
                    <a:lnTo>
                      <a:pt x="15344" y="205"/>
                    </a:lnTo>
                    <a:lnTo>
                      <a:pt x="15229" y="116"/>
                    </a:lnTo>
                    <a:lnTo>
                      <a:pt x="15114" y="52"/>
                    </a:lnTo>
                    <a:lnTo>
                      <a:pt x="14973" y="13"/>
                    </a:lnTo>
                    <a:lnTo>
                      <a:pt x="148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37"/>
              <p:cNvSpPr/>
              <p:nvPr/>
            </p:nvSpPr>
            <p:spPr>
              <a:xfrm>
                <a:off x="5672100" y="3007988"/>
                <a:ext cx="371495" cy="44875"/>
              </a:xfrm>
              <a:custGeom>
                <a:rect b="b" l="l" r="r" t="t"/>
                <a:pathLst>
                  <a:path extrusionOk="0" h="1422" w="11772">
                    <a:moveTo>
                      <a:pt x="718" y="0"/>
                    </a:moveTo>
                    <a:lnTo>
                      <a:pt x="577" y="13"/>
                    </a:lnTo>
                    <a:lnTo>
                      <a:pt x="436" y="52"/>
                    </a:lnTo>
                    <a:lnTo>
                      <a:pt x="321" y="116"/>
                    </a:lnTo>
                    <a:lnTo>
                      <a:pt x="206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4" y="564"/>
                    </a:lnTo>
                    <a:lnTo>
                      <a:pt x="1" y="718"/>
                    </a:lnTo>
                    <a:lnTo>
                      <a:pt x="14" y="858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6" y="1217"/>
                    </a:lnTo>
                    <a:lnTo>
                      <a:pt x="321" y="1307"/>
                    </a:lnTo>
                    <a:lnTo>
                      <a:pt x="436" y="1371"/>
                    </a:lnTo>
                    <a:lnTo>
                      <a:pt x="577" y="1409"/>
                    </a:lnTo>
                    <a:lnTo>
                      <a:pt x="718" y="1422"/>
                    </a:lnTo>
                    <a:lnTo>
                      <a:pt x="11054" y="1422"/>
                    </a:lnTo>
                    <a:lnTo>
                      <a:pt x="11195" y="1409"/>
                    </a:lnTo>
                    <a:lnTo>
                      <a:pt x="11323" y="1371"/>
                    </a:lnTo>
                    <a:lnTo>
                      <a:pt x="11451" y="1307"/>
                    </a:lnTo>
                    <a:lnTo>
                      <a:pt x="11554" y="1217"/>
                    </a:lnTo>
                    <a:lnTo>
                      <a:pt x="11643" y="1115"/>
                    </a:lnTo>
                    <a:lnTo>
                      <a:pt x="11707" y="987"/>
                    </a:lnTo>
                    <a:lnTo>
                      <a:pt x="11746" y="858"/>
                    </a:lnTo>
                    <a:lnTo>
                      <a:pt x="11771" y="718"/>
                    </a:lnTo>
                    <a:lnTo>
                      <a:pt x="11746" y="564"/>
                    </a:lnTo>
                    <a:lnTo>
                      <a:pt x="11707" y="436"/>
                    </a:lnTo>
                    <a:lnTo>
                      <a:pt x="11643" y="308"/>
                    </a:lnTo>
                    <a:lnTo>
                      <a:pt x="11554" y="205"/>
                    </a:lnTo>
                    <a:lnTo>
                      <a:pt x="11451" y="116"/>
                    </a:lnTo>
                    <a:lnTo>
                      <a:pt x="11323" y="52"/>
                    </a:lnTo>
                    <a:lnTo>
                      <a:pt x="11195" y="13"/>
                    </a:lnTo>
                    <a:lnTo>
                      <a:pt x="110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37"/>
              <p:cNvSpPr/>
              <p:nvPr/>
            </p:nvSpPr>
            <p:spPr>
              <a:xfrm>
                <a:off x="5816003" y="3109824"/>
                <a:ext cx="405419" cy="159302"/>
              </a:xfrm>
              <a:custGeom>
                <a:rect b="b" l="l" r="r" t="t"/>
                <a:pathLst>
                  <a:path extrusionOk="0" h="5048" w="12847">
                    <a:moveTo>
                      <a:pt x="12078" y="1"/>
                    </a:moveTo>
                    <a:lnTo>
                      <a:pt x="11937" y="14"/>
                    </a:lnTo>
                    <a:lnTo>
                      <a:pt x="11809" y="65"/>
                    </a:lnTo>
                    <a:lnTo>
                      <a:pt x="11694" y="155"/>
                    </a:lnTo>
                    <a:lnTo>
                      <a:pt x="7352" y="3613"/>
                    </a:lnTo>
                    <a:lnTo>
                      <a:pt x="718" y="3613"/>
                    </a:lnTo>
                    <a:lnTo>
                      <a:pt x="564" y="3626"/>
                    </a:lnTo>
                    <a:lnTo>
                      <a:pt x="436" y="3664"/>
                    </a:lnTo>
                    <a:lnTo>
                      <a:pt x="308" y="3728"/>
                    </a:lnTo>
                    <a:lnTo>
                      <a:pt x="205" y="3818"/>
                    </a:lnTo>
                    <a:lnTo>
                      <a:pt x="116" y="3920"/>
                    </a:lnTo>
                    <a:lnTo>
                      <a:pt x="52" y="4048"/>
                    </a:lnTo>
                    <a:lnTo>
                      <a:pt x="13" y="4176"/>
                    </a:lnTo>
                    <a:lnTo>
                      <a:pt x="1" y="4330"/>
                    </a:lnTo>
                    <a:lnTo>
                      <a:pt x="13" y="4471"/>
                    </a:lnTo>
                    <a:lnTo>
                      <a:pt x="52" y="4599"/>
                    </a:lnTo>
                    <a:lnTo>
                      <a:pt x="116" y="4727"/>
                    </a:lnTo>
                    <a:lnTo>
                      <a:pt x="205" y="4829"/>
                    </a:lnTo>
                    <a:lnTo>
                      <a:pt x="308" y="4919"/>
                    </a:lnTo>
                    <a:lnTo>
                      <a:pt x="436" y="4983"/>
                    </a:lnTo>
                    <a:lnTo>
                      <a:pt x="564" y="5022"/>
                    </a:lnTo>
                    <a:lnTo>
                      <a:pt x="718" y="5047"/>
                    </a:lnTo>
                    <a:lnTo>
                      <a:pt x="7608" y="5047"/>
                    </a:lnTo>
                    <a:lnTo>
                      <a:pt x="7724" y="5034"/>
                    </a:lnTo>
                    <a:lnTo>
                      <a:pt x="7839" y="4996"/>
                    </a:lnTo>
                    <a:lnTo>
                      <a:pt x="7954" y="4958"/>
                    </a:lnTo>
                    <a:lnTo>
                      <a:pt x="8057" y="4881"/>
                    </a:lnTo>
                    <a:lnTo>
                      <a:pt x="12578" y="1269"/>
                    </a:lnTo>
                    <a:lnTo>
                      <a:pt x="12693" y="1166"/>
                    </a:lnTo>
                    <a:lnTo>
                      <a:pt x="12770" y="1051"/>
                    </a:lnTo>
                    <a:lnTo>
                      <a:pt x="12821" y="923"/>
                    </a:lnTo>
                    <a:lnTo>
                      <a:pt x="12847" y="795"/>
                    </a:lnTo>
                    <a:lnTo>
                      <a:pt x="12847" y="654"/>
                    </a:lnTo>
                    <a:lnTo>
                      <a:pt x="12821" y="513"/>
                    </a:lnTo>
                    <a:lnTo>
                      <a:pt x="12770" y="385"/>
                    </a:lnTo>
                    <a:lnTo>
                      <a:pt x="12693" y="257"/>
                    </a:lnTo>
                    <a:lnTo>
                      <a:pt x="12591" y="155"/>
                    </a:lnTo>
                    <a:lnTo>
                      <a:pt x="12475" y="78"/>
                    </a:lnTo>
                    <a:lnTo>
                      <a:pt x="12347" y="27"/>
                    </a:lnTo>
                    <a:lnTo>
                      <a:pt x="122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37"/>
              <p:cNvSpPr/>
              <p:nvPr/>
            </p:nvSpPr>
            <p:spPr>
              <a:xfrm>
                <a:off x="6701577" y="2532667"/>
                <a:ext cx="196856" cy="210615"/>
              </a:xfrm>
              <a:custGeom>
                <a:rect b="b" l="l" r="r" t="t"/>
                <a:pathLst>
                  <a:path extrusionOk="0" h="6674" w="6238">
                    <a:moveTo>
                      <a:pt x="5521" y="0"/>
                    </a:moveTo>
                    <a:lnTo>
                      <a:pt x="5367" y="13"/>
                    </a:lnTo>
                    <a:lnTo>
                      <a:pt x="5239" y="64"/>
                    </a:lnTo>
                    <a:lnTo>
                      <a:pt x="5124" y="128"/>
                    </a:lnTo>
                    <a:lnTo>
                      <a:pt x="5008" y="218"/>
                    </a:lnTo>
                    <a:lnTo>
                      <a:pt x="4919" y="320"/>
                    </a:lnTo>
                    <a:lnTo>
                      <a:pt x="4855" y="436"/>
                    </a:lnTo>
                    <a:lnTo>
                      <a:pt x="4816" y="577"/>
                    </a:lnTo>
                    <a:lnTo>
                      <a:pt x="4804" y="717"/>
                    </a:lnTo>
                    <a:lnTo>
                      <a:pt x="4804" y="5251"/>
                    </a:lnTo>
                    <a:lnTo>
                      <a:pt x="705" y="5251"/>
                    </a:lnTo>
                    <a:lnTo>
                      <a:pt x="564" y="5264"/>
                    </a:lnTo>
                    <a:lnTo>
                      <a:pt x="436" y="5303"/>
                    </a:lnTo>
                    <a:lnTo>
                      <a:pt x="308" y="5367"/>
                    </a:lnTo>
                    <a:lnTo>
                      <a:pt x="205" y="5456"/>
                    </a:lnTo>
                    <a:lnTo>
                      <a:pt x="116" y="5559"/>
                    </a:lnTo>
                    <a:lnTo>
                      <a:pt x="52" y="5687"/>
                    </a:lnTo>
                    <a:lnTo>
                      <a:pt x="13" y="5815"/>
                    </a:lnTo>
                    <a:lnTo>
                      <a:pt x="1" y="5969"/>
                    </a:lnTo>
                    <a:lnTo>
                      <a:pt x="13" y="6110"/>
                    </a:lnTo>
                    <a:lnTo>
                      <a:pt x="52" y="6238"/>
                    </a:lnTo>
                    <a:lnTo>
                      <a:pt x="116" y="6366"/>
                    </a:lnTo>
                    <a:lnTo>
                      <a:pt x="205" y="6468"/>
                    </a:lnTo>
                    <a:lnTo>
                      <a:pt x="308" y="6558"/>
                    </a:lnTo>
                    <a:lnTo>
                      <a:pt x="436" y="6622"/>
                    </a:lnTo>
                    <a:lnTo>
                      <a:pt x="564" y="6660"/>
                    </a:lnTo>
                    <a:lnTo>
                      <a:pt x="705" y="6673"/>
                    </a:lnTo>
                    <a:lnTo>
                      <a:pt x="5521" y="6673"/>
                    </a:lnTo>
                    <a:lnTo>
                      <a:pt x="5662" y="6660"/>
                    </a:lnTo>
                    <a:lnTo>
                      <a:pt x="5803" y="6622"/>
                    </a:lnTo>
                    <a:lnTo>
                      <a:pt x="5918" y="6558"/>
                    </a:lnTo>
                    <a:lnTo>
                      <a:pt x="6020" y="6468"/>
                    </a:lnTo>
                    <a:lnTo>
                      <a:pt x="6110" y="6366"/>
                    </a:lnTo>
                    <a:lnTo>
                      <a:pt x="6174" y="6238"/>
                    </a:lnTo>
                    <a:lnTo>
                      <a:pt x="6225" y="6110"/>
                    </a:lnTo>
                    <a:lnTo>
                      <a:pt x="6238" y="5969"/>
                    </a:lnTo>
                    <a:lnTo>
                      <a:pt x="6238" y="717"/>
                    </a:lnTo>
                    <a:lnTo>
                      <a:pt x="6225" y="577"/>
                    </a:lnTo>
                    <a:lnTo>
                      <a:pt x="6174" y="436"/>
                    </a:lnTo>
                    <a:lnTo>
                      <a:pt x="6110" y="320"/>
                    </a:lnTo>
                    <a:lnTo>
                      <a:pt x="6020" y="218"/>
                    </a:lnTo>
                    <a:lnTo>
                      <a:pt x="5918" y="128"/>
                    </a:lnTo>
                    <a:lnTo>
                      <a:pt x="5803" y="64"/>
                    </a:lnTo>
                    <a:lnTo>
                      <a:pt x="5662" y="13"/>
                    </a:lnTo>
                    <a:lnTo>
                      <a:pt x="55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37"/>
              <p:cNvSpPr/>
              <p:nvPr/>
            </p:nvSpPr>
            <p:spPr>
              <a:xfrm>
                <a:off x="6636915" y="2872164"/>
                <a:ext cx="590535" cy="180698"/>
              </a:xfrm>
              <a:custGeom>
                <a:rect b="b" l="l" r="r" t="t"/>
                <a:pathLst>
                  <a:path extrusionOk="0" h="5726" w="18713">
                    <a:moveTo>
                      <a:pt x="9747" y="1"/>
                    </a:moveTo>
                    <a:lnTo>
                      <a:pt x="9657" y="14"/>
                    </a:lnTo>
                    <a:lnTo>
                      <a:pt x="9581" y="39"/>
                    </a:lnTo>
                    <a:lnTo>
                      <a:pt x="9504" y="78"/>
                    </a:lnTo>
                    <a:lnTo>
                      <a:pt x="9427" y="129"/>
                    </a:lnTo>
                    <a:lnTo>
                      <a:pt x="9363" y="180"/>
                    </a:lnTo>
                    <a:lnTo>
                      <a:pt x="9299" y="244"/>
                    </a:lnTo>
                    <a:lnTo>
                      <a:pt x="9248" y="308"/>
                    </a:lnTo>
                    <a:lnTo>
                      <a:pt x="6545" y="4304"/>
                    </a:lnTo>
                    <a:lnTo>
                      <a:pt x="718" y="4304"/>
                    </a:lnTo>
                    <a:lnTo>
                      <a:pt x="564" y="4317"/>
                    </a:lnTo>
                    <a:lnTo>
                      <a:pt x="436" y="4356"/>
                    </a:lnTo>
                    <a:lnTo>
                      <a:pt x="308" y="4420"/>
                    </a:lnTo>
                    <a:lnTo>
                      <a:pt x="205" y="4509"/>
                    </a:lnTo>
                    <a:lnTo>
                      <a:pt x="116" y="4612"/>
                    </a:lnTo>
                    <a:lnTo>
                      <a:pt x="52" y="4740"/>
                    </a:lnTo>
                    <a:lnTo>
                      <a:pt x="13" y="4868"/>
                    </a:lnTo>
                    <a:lnTo>
                      <a:pt x="0" y="5022"/>
                    </a:lnTo>
                    <a:lnTo>
                      <a:pt x="13" y="5162"/>
                    </a:lnTo>
                    <a:lnTo>
                      <a:pt x="52" y="5291"/>
                    </a:lnTo>
                    <a:lnTo>
                      <a:pt x="116" y="5419"/>
                    </a:lnTo>
                    <a:lnTo>
                      <a:pt x="205" y="5521"/>
                    </a:lnTo>
                    <a:lnTo>
                      <a:pt x="308" y="5611"/>
                    </a:lnTo>
                    <a:lnTo>
                      <a:pt x="436" y="5675"/>
                    </a:lnTo>
                    <a:lnTo>
                      <a:pt x="564" y="5713"/>
                    </a:lnTo>
                    <a:lnTo>
                      <a:pt x="718" y="5726"/>
                    </a:lnTo>
                    <a:lnTo>
                      <a:pt x="7006" y="5726"/>
                    </a:lnTo>
                    <a:lnTo>
                      <a:pt x="7096" y="5713"/>
                    </a:lnTo>
                    <a:lnTo>
                      <a:pt x="7173" y="5688"/>
                    </a:lnTo>
                    <a:lnTo>
                      <a:pt x="7250" y="5649"/>
                    </a:lnTo>
                    <a:lnTo>
                      <a:pt x="7326" y="5598"/>
                    </a:lnTo>
                    <a:lnTo>
                      <a:pt x="7390" y="5547"/>
                    </a:lnTo>
                    <a:lnTo>
                      <a:pt x="7454" y="5483"/>
                    </a:lnTo>
                    <a:lnTo>
                      <a:pt x="7506" y="5419"/>
                    </a:lnTo>
                    <a:lnTo>
                      <a:pt x="10221" y="1423"/>
                    </a:lnTo>
                    <a:lnTo>
                      <a:pt x="18008" y="1423"/>
                    </a:lnTo>
                    <a:lnTo>
                      <a:pt x="18149" y="1410"/>
                    </a:lnTo>
                    <a:lnTo>
                      <a:pt x="18277" y="1371"/>
                    </a:lnTo>
                    <a:lnTo>
                      <a:pt x="18405" y="1307"/>
                    </a:lnTo>
                    <a:lnTo>
                      <a:pt x="18508" y="1218"/>
                    </a:lnTo>
                    <a:lnTo>
                      <a:pt x="18597" y="1115"/>
                    </a:lnTo>
                    <a:lnTo>
                      <a:pt x="18661" y="987"/>
                    </a:lnTo>
                    <a:lnTo>
                      <a:pt x="18700" y="859"/>
                    </a:lnTo>
                    <a:lnTo>
                      <a:pt x="18713" y="718"/>
                    </a:lnTo>
                    <a:lnTo>
                      <a:pt x="18700" y="564"/>
                    </a:lnTo>
                    <a:lnTo>
                      <a:pt x="18661" y="436"/>
                    </a:lnTo>
                    <a:lnTo>
                      <a:pt x="18597" y="308"/>
                    </a:lnTo>
                    <a:lnTo>
                      <a:pt x="18508" y="206"/>
                    </a:lnTo>
                    <a:lnTo>
                      <a:pt x="18405" y="116"/>
                    </a:lnTo>
                    <a:lnTo>
                      <a:pt x="18277" y="52"/>
                    </a:lnTo>
                    <a:lnTo>
                      <a:pt x="18149" y="14"/>
                    </a:lnTo>
                    <a:lnTo>
                      <a:pt x="180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37"/>
              <p:cNvSpPr/>
              <p:nvPr/>
            </p:nvSpPr>
            <p:spPr>
              <a:xfrm>
                <a:off x="6767059" y="3199574"/>
                <a:ext cx="154032" cy="221123"/>
              </a:xfrm>
              <a:custGeom>
                <a:rect b="b" l="l" r="r" t="t"/>
                <a:pathLst>
                  <a:path extrusionOk="0" h="7007" w="4881">
                    <a:moveTo>
                      <a:pt x="718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0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18"/>
                    </a:lnTo>
                    <a:lnTo>
                      <a:pt x="0" y="6289"/>
                    </a:lnTo>
                    <a:lnTo>
                      <a:pt x="13" y="6430"/>
                    </a:lnTo>
                    <a:lnTo>
                      <a:pt x="52" y="6571"/>
                    </a:lnTo>
                    <a:lnTo>
                      <a:pt x="129" y="6686"/>
                    </a:lnTo>
                    <a:lnTo>
                      <a:pt x="205" y="6788"/>
                    </a:lnTo>
                    <a:lnTo>
                      <a:pt x="321" y="6878"/>
                    </a:lnTo>
                    <a:lnTo>
                      <a:pt x="436" y="6942"/>
                    </a:lnTo>
                    <a:lnTo>
                      <a:pt x="577" y="6993"/>
                    </a:lnTo>
                    <a:lnTo>
                      <a:pt x="718" y="7006"/>
                    </a:lnTo>
                    <a:lnTo>
                      <a:pt x="859" y="6993"/>
                    </a:lnTo>
                    <a:lnTo>
                      <a:pt x="999" y="6942"/>
                    </a:lnTo>
                    <a:lnTo>
                      <a:pt x="1115" y="6878"/>
                    </a:lnTo>
                    <a:lnTo>
                      <a:pt x="1217" y="6788"/>
                    </a:lnTo>
                    <a:lnTo>
                      <a:pt x="1307" y="6686"/>
                    </a:lnTo>
                    <a:lnTo>
                      <a:pt x="1371" y="6571"/>
                    </a:lnTo>
                    <a:lnTo>
                      <a:pt x="1422" y="6430"/>
                    </a:lnTo>
                    <a:lnTo>
                      <a:pt x="1435" y="6289"/>
                    </a:lnTo>
                    <a:lnTo>
                      <a:pt x="1435" y="1435"/>
                    </a:lnTo>
                    <a:lnTo>
                      <a:pt x="4163" y="1435"/>
                    </a:lnTo>
                    <a:lnTo>
                      <a:pt x="4304" y="1422"/>
                    </a:lnTo>
                    <a:lnTo>
                      <a:pt x="4445" y="1384"/>
                    </a:lnTo>
                    <a:lnTo>
                      <a:pt x="4560" y="1319"/>
                    </a:lnTo>
                    <a:lnTo>
                      <a:pt x="4663" y="1230"/>
                    </a:lnTo>
                    <a:lnTo>
                      <a:pt x="4752" y="1127"/>
                    </a:lnTo>
                    <a:lnTo>
                      <a:pt x="4816" y="999"/>
                    </a:lnTo>
                    <a:lnTo>
                      <a:pt x="4867" y="871"/>
                    </a:lnTo>
                    <a:lnTo>
                      <a:pt x="4880" y="718"/>
                    </a:lnTo>
                    <a:lnTo>
                      <a:pt x="4867" y="577"/>
                    </a:lnTo>
                    <a:lnTo>
                      <a:pt x="4816" y="449"/>
                    </a:lnTo>
                    <a:lnTo>
                      <a:pt x="4752" y="320"/>
                    </a:lnTo>
                    <a:lnTo>
                      <a:pt x="4663" y="218"/>
                    </a:lnTo>
                    <a:lnTo>
                      <a:pt x="4560" y="128"/>
                    </a:lnTo>
                    <a:lnTo>
                      <a:pt x="4445" y="64"/>
                    </a:lnTo>
                    <a:lnTo>
                      <a:pt x="4304" y="26"/>
                    </a:lnTo>
                    <a:lnTo>
                      <a:pt x="41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37"/>
              <p:cNvSpPr/>
              <p:nvPr/>
            </p:nvSpPr>
            <p:spPr>
              <a:xfrm>
                <a:off x="6253331" y="3407318"/>
                <a:ext cx="44906" cy="199696"/>
              </a:xfrm>
              <a:custGeom>
                <a:rect b="b" l="l" r="r" t="t"/>
                <a:pathLst>
                  <a:path extrusionOk="0" h="6328" w="1423">
                    <a:moveTo>
                      <a:pt x="718" y="1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29"/>
                    </a:lnTo>
                    <a:lnTo>
                      <a:pt x="206" y="205"/>
                    </a:lnTo>
                    <a:lnTo>
                      <a:pt x="116" y="321"/>
                    </a:lnTo>
                    <a:lnTo>
                      <a:pt x="52" y="436"/>
                    </a:lnTo>
                    <a:lnTo>
                      <a:pt x="13" y="577"/>
                    </a:lnTo>
                    <a:lnTo>
                      <a:pt x="1" y="718"/>
                    </a:lnTo>
                    <a:lnTo>
                      <a:pt x="1" y="5610"/>
                    </a:lnTo>
                    <a:lnTo>
                      <a:pt x="13" y="5764"/>
                    </a:lnTo>
                    <a:lnTo>
                      <a:pt x="52" y="5892"/>
                    </a:lnTo>
                    <a:lnTo>
                      <a:pt x="116" y="6020"/>
                    </a:lnTo>
                    <a:lnTo>
                      <a:pt x="206" y="6123"/>
                    </a:lnTo>
                    <a:lnTo>
                      <a:pt x="308" y="6212"/>
                    </a:lnTo>
                    <a:lnTo>
                      <a:pt x="436" y="6276"/>
                    </a:lnTo>
                    <a:lnTo>
                      <a:pt x="564" y="6315"/>
                    </a:lnTo>
                    <a:lnTo>
                      <a:pt x="718" y="6328"/>
                    </a:lnTo>
                    <a:lnTo>
                      <a:pt x="859" y="6315"/>
                    </a:lnTo>
                    <a:lnTo>
                      <a:pt x="987" y="6276"/>
                    </a:lnTo>
                    <a:lnTo>
                      <a:pt x="1115" y="6212"/>
                    </a:lnTo>
                    <a:lnTo>
                      <a:pt x="1217" y="6123"/>
                    </a:lnTo>
                    <a:lnTo>
                      <a:pt x="1307" y="6020"/>
                    </a:lnTo>
                    <a:lnTo>
                      <a:pt x="1371" y="5892"/>
                    </a:lnTo>
                    <a:lnTo>
                      <a:pt x="1410" y="5764"/>
                    </a:lnTo>
                    <a:lnTo>
                      <a:pt x="1422" y="5610"/>
                    </a:lnTo>
                    <a:lnTo>
                      <a:pt x="1422" y="718"/>
                    </a:lnTo>
                    <a:lnTo>
                      <a:pt x="1410" y="577"/>
                    </a:lnTo>
                    <a:lnTo>
                      <a:pt x="1371" y="436"/>
                    </a:lnTo>
                    <a:lnTo>
                      <a:pt x="1307" y="321"/>
                    </a:lnTo>
                    <a:lnTo>
                      <a:pt x="1217" y="205"/>
                    </a:lnTo>
                    <a:lnTo>
                      <a:pt x="1115" y="129"/>
                    </a:lnTo>
                    <a:lnTo>
                      <a:pt x="987" y="52"/>
                    </a:lnTo>
                    <a:lnTo>
                      <a:pt x="859" y="13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37"/>
              <p:cNvSpPr/>
              <p:nvPr/>
            </p:nvSpPr>
            <p:spPr>
              <a:xfrm>
                <a:off x="6399664" y="3287683"/>
                <a:ext cx="150782" cy="147153"/>
              </a:xfrm>
              <a:custGeom>
                <a:rect b="b" l="l" r="r" t="t"/>
                <a:pathLst>
                  <a:path extrusionOk="0" h="4663" w="4778">
                    <a:moveTo>
                      <a:pt x="705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7" y="116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9"/>
                    </a:lnTo>
                    <a:lnTo>
                      <a:pt x="13" y="590"/>
                    </a:lnTo>
                    <a:lnTo>
                      <a:pt x="0" y="730"/>
                    </a:lnTo>
                    <a:lnTo>
                      <a:pt x="13" y="859"/>
                    </a:lnTo>
                    <a:lnTo>
                      <a:pt x="64" y="987"/>
                    </a:lnTo>
                    <a:lnTo>
                      <a:pt x="128" y="1115"/>
                    </a:lnTo>
                    <a:lnTo>
                      <a:pt x="218" y="1230"/>
                    </a:lnTo>
                    <a:lnTo>
                      <a:pt x="3561" y="4458"/>
                    </a:lnTo>
                    <a:lnTo>
                      <a:pt x="3676" y="4547"/>
                    </a:lnTo>
                    <a:lnTo>
                      <a:pt x="3791" y="4611"/>
                    </a:lnTo>
                    <a:lnTo>
                      <a:pt x="3919" y="4650"/>
                    </a:lnTo>
                    <a:lnTo>
                      <a:pt x="4060" y="4662"/>
                    </a:lnTo>
                    <a:lnTo>
                      <a:pt x="4201" y="4650"/>
                    </a:lnTo>
                    <a:lnTo>
                      <a:pt x="4329" y="4598"/>
                    </a:lnTo>
                    <a:lnTo>
                      <a:pt x="4457" y="4534"/>
                    </a:lnTo>
                    <a:lnTo>
                      <a:pt x="4521" y="4496"/>
                    </a:lnTo>
                    <a:lnTo>
                      <a:pt x="4573" y="4445"/>
                    </a:lnTo>
                    <a:lnTo>
                      <a:pt x="4662" y="4329"/>
                    </a:lnTo>
                    <a:lnTo>
                      <a:pt x="4726" y="4201"/>
                    </a:lnTo>
                    <a:lnTo>
                      <a:pt x="4765" y="4073"/>
                    </a:lnTo>
                    <a:lnTo>
                      <a:pt x="4777" y="3932"/>
                    </a:lnTo>
                    <a:lnTo>
                      <a:pt x="4752" y="3792"/>
                    </a:lnTo>
                    <a:lnTo>
                      <a:pt x="4713" y="3663"/>
                    </a:lnTo>
                    <a:lnTo>
                      <a:pt x="4649" y="3535"/>
                    </a:lnTo>
                    <a:lnTo>
                      <a:pt x="4560" y="3433"/>
                    </a:lnTo>
                    <a:lnTo>
                      <a:pt x="1217" y="193"/>
                    </a:lnTo>
                    <a:lnTo>
                      <a:pt x="1102" y="103"/>
                    </a:lnTo>
                    <a:lnTo>
                      <a:pt x="974" y="39"/>
                    </a:lnTo>
                    <a:lnTo>
                      <a:pt x="845" y="13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7"/>
              <p:cNvSpPr/>
              <p:nvPr/>
            </p:nvSpPr>
            <p:spPr>
              <a:xfrm>
                <a:off x="5973634" y="2985361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435" y="0"/>
                    </a:moveTo>
                    <a:lnTo>
                      <a:pt x="1281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5"/>
                    </a:lnTo>
                    <a:lnTo>
                      <a:pt x="743" y="179"/>
                    </a:lnTo>
                    <a:lnTo>
                      <a:pt x="628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1" y="1435"/>
                    </a:lnTo>
                    <a:lnTo>
                      <a:pt x="13" y="1575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3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1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7"/>
              <p:cNvSpPr/>
              <p:nvPr/>
            </p:nvSpPr>
            <p:spPr>
              <a:xfrm>
                <a:off x="6351949" y="2832559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8" y="244"/>
                    </a:lnTo>
                    <a:lnTo>
                      <a:pt x="513" y="321"/>
                    </a:lnTo>
                    <a:lnTo>
                      <a:pt x="411" y="411"/>
                    </a:lnTo>
                    <a:lnTo>
                      <a:pt x="321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03" y="872"/>
                    </a:lnTo>
                    <a:lnTo>
                      <a:pt x="65" y="1000"/>
                    </a:lnTo>
                    <a:lnTo>
                      <a:pt x="26" y="1141"/>
                    </a:lnTo>
                    <a:lnTo>
                      <a:pt x="1" y="1281"/>
                    </a:lnTo>
                    <a:lnTo>
                      <a:pt x="1" y="1422"/>
                    </a:lnTo>
                    <a:lnTo>
                      <a:pt x="1" y="1576"/>
                    </a:lnTo>
                    <a:lnTo>
                      <a:pt x="26" y="1717"/>
                    </a:lnTo>
                    <a:lnTo>
                      <a:pt x="65" y="1845"/>
                    </a:lnTo>
                    <a:lnTo>
                      <a:pt x="103" y="1986"/>
                    </a:lnTo>
                    <a:lnTo>
                      <a:pt x="167" y="2101"/>
                    </a:lnTo>
                    <a:lnTo>
                      <a:pt x="244" y="2229"/>
                    </a:lnTo>
                    <a:lnTo>
                      <a:pt x="321" y="2332"/>
                    </a:lnTo>
                    <a:lnTo>
                      <a:pt x="411" y="2434"/>
                    </a:lnTo>
                    <a:lnTo>
                      <a:pt x="513" y="2524"/>
                    </a:lnTo>
                    <a:lnTo>
                      <a:pt x="628" y="2614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22" y="2857"/>
                    </a:lnTo>
                    <a:lnTo>
                      <a:pt x="1563" y="2844"/>
                    </a:lnTo>
                    <a:lnTo>
                      <a:pt x="1717" y="2831"/>
                    </a:lnTo>
                    <a:lnTo>
                      <a:pt x="1845" y="2793"/>
                    </a:lnTo>
                    <a:lnTo>
                      <a:pt x="1973" y="2742"/>
                    </a:lnTo>
                    <a:lnTo>
                      <a:pt x="2101" y="2678"/>
                    </a:lnTo>
                    <a:lnTo>
                      <a:pt x="2217" y="2614"/>
                    </a:lnTo>
                    <a:lnTo>
                      <a:pt x="2332" y="2524"/>
                    </a:lnTo>
                    <a:lnTo>
                      <a:pt x="2434" y="2434"/>
                    </a:lnTo>
                    <a:lnTo>
                      <a:pt x="2524" y="2332"/>
                    </a:lnTo>
                    <a:lnTo>
                      <a:pt x="2614" y="2229"/>
                    </a:lnTo>
                    <a:lnTo>
                      <a:pt x="2678" y="2101"/>
                    </a:lnTo>
                    <a:lnTo>
                      <a:pt x="2742" y="1986"/>
                    </a:lnTo>
                    <a:lnTo>
                      <a:pt x="2793" y="1845"/>
                    </a:lnTo>
                    <a:lnTo>
                      <a:pt x="2819" y="1717"/>
                    </a:lnTo>
                    <a:lnTo>
                      <a:pt x="2844" y="1576"/>
                    </a:lnTo>
                    <a:lnTo>
                      <a:pt x="2857" y="1422"/>
                    </a:lnTo>
                    <a:lnTo>
                      <a:pt x="2844" y="1281"/>
                    </a:lnTo>
                    <a:lnTo>
                      <a:pt x="2819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78" y="744"/>
                    </a:lnTo>
                    <a:lnTo>
                      <a:pt x="2614" y="628"/>
                    </a:lnTo>
                    <a:lnTo>
                      <a:pt x="2524" y="513"/>
                    </a:lnTo>
                    <a:lnTo>
                      <a:pt x="2434" y="411"/>
                    </a:lnTo>
                    <a:lnTo>
                      <a:pt x="2332" y="321"/>
                    </a:lnTo>
                    <a:lnTo>
                      <a:pt x="2217" y="244"/>
                    </a:lnTo>
                    <a:lnTo>
                      <a:pt x="2101" y="167"/>
                    </a:lnTo>
                    <a:lnTo>
                      <a:pt x="1973" y="116"/>
                    </a:lnTo>
                    <a:lnTo>
                      <a:pt x="1845" y="65"/>
                    </a:lnTo>
                    <a:lnTo>
                      <a:pt x="1717" y="26"/>
                    </a:lnTo>
                    <a:lnTo>
                      <a:pt x="15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37"/>
              <p:cNvSpPr/>
              <p:nvPr/>
            </p:nvSpPr>
            <p:spPr>
              <a:xfrm>
                <a:off x="6619937" y="2985361"/>
                <a:ext cx="90570" cy="90160"/>
              </a:xfrm>
              <a:custGeom>
                <a:rect b="b" l="l" r="r" t="t"/>
                <a:pathLst>
                  <a:path extrusionOk="0" h="2857" w="2870">
                    <a:moveTo>
                      <a:pt x="1435" y="0"/>
                    </a:moveTo>
                    <a:lnTo>
                      <a:pt x="1294" y="13"/>
                    </a:lnTo>
                    <a:lnTo>
                      <a:pt x="1153" y="26"/>
                    </a:lnTo>
                    <a:lnTo>
                      <a:pt x="1012" y="64"/>
                    </a:lnTo>
                    <a:lnTo>
                      <a:pt x="884" y="115"/>
                    </a:lnTo>
                    <a:lnTo>
                      <a:pt x="756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3" y="525"/>
                    </a:lnTo>
                    <a:lnTo>
                      <a:pt x="257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39" y="1140"/>
                    </a:lnTo>
                    <a:lnTo>
                      <a:pt x="13" y="1281"/>
                    </a:lnTo>
                    <a:lnTo>
                      <a:pt x="0" y="1435"/>
                    </a:lnTo>
                    <a:lnTo>
                      <a:pt x="13" y="1575"/>
                    </a:lnTo>
                    <a:lnTo>
                      <a:pt x="39" y="1716"/>
                    </a:lnTo>
                    <a:lnTo>
                      <a:pt x="64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57" y="2229"/>
                    </a:lnTo>
                    <a:lnTo>
                      <a:pt x="333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6" y="2690"/>
                    </a:lnTo>
                    <a:lnTo>
                      <a:pt x="884" y="2741"/>
                    </a:lnTo>
                    <a:lnTo>
                      <a:pt x="1012" y="2792"/>
                    </a:lnTo>
                    <a:lnTo>
                      <a:pt x="1153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47" y="2434"/>
                    </a:lnTo>
                    <a:lnTo>
                      <a:pt x="2536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54" y="1985"/>
                    </a:lnTo>
                    <a:lnTo>
                      <a:pt x="2805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69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805" y="999"/>
                    </a:lnTo>
                    <a:lnTo>
                      <a:pt x="2754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25"/>
                    </a:lnTo>
                    <a:lnTo>
                      <a:pt x="2447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37"/>
              <p:cNvSpPr/>
              <p:nvPr/>
            </p:nvSpPr>
            <p:spPr>
              <a:xfrm>
                <a:off x="6853149" y="3177326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1" y="1"/>
                    </a:moveTo>
                    <a:lnTo>
                      <a:pt x="1140" y="26"/>
                    </a:lnTo>
                    <a:lnTo>
                      <a:pt x="1012" y="65"/>
                    </a:lnTo>
                    <a:lnTo>
                      <a:pt x="871" y="103"/>
                    </a:lnTo>
                    <a:lnTo>
                      <a:pt x="756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80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39" y="1141"/>
                    </a:lnTo>
                    <a:lnTo>
                      <a:pt x="13" y="1282"/>
                    </a:lnTo>
                    <a:lnTo>
                      <a:pt x="1" y="1423"/>
                    </a:lnTo>
                    <a:lnTo>
                      <a:pt x="13" y="1576"/>
                    </a:lnTo>
                    <a:lnTo>
                      <a:pt x="39" y="1717"/>
                    </a:lnTo>
                    <a:lnTo>
                      <a:pt x="65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4"/>
                    </a:lnTo>
                    <a:lnTo>
                      <a:pt x="756" y="2678"/>
                    </a:lnTo>
                    <a:lnTo>
                      <a:pt x="871" y="2742"/>
                    </a:lnTo>
                    <a:lnTo>
                      <a:pt x="1012" y="2793"/>
                    </a:lnTo>
                    <a:lnTo>
                      <a:pt x="1140" y="2831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29" y="2614"/>
                    </a:lnTo>
                    <a:lnTo>
                      <a:pt x="2344" y="2524"/>
                    </a:lnTo>
                    <a:lnTo>
                      <a:pt x="2447" y="2434"/>
                    </a:lnTo>
                    <a:lnTo>
                      <a:pt x="2536" y="2332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54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3"/>
                    </a:lnTo>
                    <a:lnTo>
                      <a:pt x="2857" y="1282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54" y="872"/>
                    </a:lnTo>
                    <a:lnTo>
                      <a:pt x="2690" y="744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47" y="411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6665191" y="2675749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435" y="0"/>
                    </a:moveTo>
                    <a:lnTo>
                      <a:pt x="1282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6"/>
                    </a:lnTo>
                    <a:lnTo>
                      <a:pt x="744" y="180"/>
                    </a:lnTo>
                    <a:lnTo>
                      <a:pt x="628" y="244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21" y="525"/>
                    </a:lnTo>
                    <a:lnTo>
                      <a:pt x="244" y="628"/>
                    </a:lnTo>
                    <a:lnTo>
                      <a:pt x="167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21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4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2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32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32" y="333"/>
                    </a:lnTo>
                    <a:lnTo>
                      <a:pt x="2229" y="244"/>
                    </a:lnTo>
                    <a:lnTo>
                      <a:pt x="2114" y="180"/>
                    </a:lnTo>
                    <a:lnTo>
                      <a:pt x="1986" y="116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7"/>
              <p:cNvSpPr/>
              <p:nvPr/>
            </p:nvSpPr>
            <p:spPr>
              <a:xfrm>
                <a:off x="6377005" y="3265057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435" y="0"/>
                    </a:moveTo>
                    <a:lnTo>
                      <a:pt x="1294" y="13"/>
                    </a:lnTo>
                    <a:lnTo>
                      <a:pt x="1141" y="26"/>
                    </a:lnTo>
                    <a:lnTo>
                      <a:pt x="1013" y="64"/>
                    </a:lnTo>
                    <a:lnTo>
                      <a:pt x="885" y="115"/>
                    </a:lnTo>
                    <a:lnTo>
                      <a:pt x="757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39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39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7" y="2690"/>
                    </a:lnTo>
                    <a:lnTo>
                      <a:pt x="885" y="2741"/>
                    </a:lnTo>
                    <a:lnTo>
                      <a:pt x="1013" y="2792"/>
                    </a:lnTo>
                    <a:lnTo>
                      <a:pt x="1141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5" y="2536"/>
                    </a:lnTo>
                    <a:lnTo>
                      <a:pt x="2447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3"/>
                    </a:lnTo>
                    <a:lnTo>
                      <a:pt x="2755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55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47" y="423"/>
                    </a:lnTo>
                    <a:lnTo>
                      <a:pt x="2345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7"/>
              <p:cNvSpPr/>
              <p:nvPr/>
            </p:nvSpPr>
            <p:spPr>
              <a:xfrm>
                <a:off x="6153892" y="3087198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9" y="244"/>
                    </a:lnTo>
                    <a:lnTo>
                      <a:pt x="526" y="321"/>
                    </a:lnTo>
                    <a:lnTo>
                      <a:pt x="424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27" y="1141"/>
                    </a:lnTo>
                    <a:lnTo>
                      <a:pt x="14" y="1281"/>
                    </a:lnTo>
                    <a:lnTo>
                      <a:pt x="1" y="1422"/>
                    </a:lnTo>
                    <a:lnTo>
                      <a:pt x="14" y="1576"/>
                    </a:lnTo>
                    <a:lnTo>
                      <a:pt x="27" y="1717"/>
                    </a:lnTo>
                    <a:lnTo>
                      <a:pt x="65" y="1858"/>
                    </a:lnTo>
                    <a:lnTo>
                      <a:pt x="116" y="1986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4" y="2434"/>
                    </a:lnTo>
                    <a:lnTo>
                      <a:pt x="526" y="2524"/>
                    </a:lnTo>
                    <a:lnTo>
                      <a:pt x="629" y="2613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30" y="2613"/>
                    </a:lnTo>
                    <a:lnTo>
                      <a:pt x="2345" y="2524"/>
                    </a:lnTo>
                    <a:lnTo>
                      <a:pt x="2434" y="2434"/>
                    </a:lnTo>
                    <a:lnTo>
                      <a:pt x="2537" y="2332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6"/>
                    </a:lnTo>
                    <a:lnTo>
                      <a:pt x="2793" y="1858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91" y="744"/>
                    </a:lnTo>
                    <a:lnTo>
                      <a:pt x="2614" y="628"/>
                    </a:lnTo>
                    <a:lnTo>
                      <a:pt x="2537" y="513"/>
                    </a:lnTo>
                    <a:lnTo>
                      <a:pt x="2434" y="411"/>
                    </a:lnTo>
                    <a:lnTo>
                      <a:pt x="2345" y="321"/>
                    </a:lnTo>
                    <a:lnTo>
                      <a:pt x="2230" y="244"/>
                    </a:lnTo>
                    <a:lnTo>
                      <a:pt x="2114" y="167"/>
                    </a:lnTo>
                    <a:lnTo>
                      <a:pt x="1986" y="116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6230704" y="3361244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1" y="0"/>
                    </a:moveTo>
                    <a:lnTo>
                      <a:pt x="1140" y="26"/>
                    </a:lnTo>
                    <a:lnTo>
                      <a:pt x="999" y="64"/>
                    </a:lnTo>
                    <a:lnTo>
                      <a:pt x="871" y="103"/>
                    </a:lnTo>
                    <a:lnTo>
                      <a:pt x="743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0"/>
                    </a:lnTo>
                    <a:lnTo>
                      <a:pt x="333" y="513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0" y="1422"/>
                    </a:lnTo>
                    <a:lnTo>
                      <a:pt x="13" y="1576"/>
                    </a:lnTo>
                    <a:lnTo>
                      <a:pt x="26" y="1717"/>
                    </a:lnTo>
                    <a:lnTo>
                      <a:pt x="64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3" y="2331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3"/>
                    </a:lnTo>
                    <a:lnTo>
                      <a:pt x="743" y="2677"/>
                    </a:lnTo>
                    <a:lnTo>
                      <a:pt x="871" y="2741"/>
                    </a:lnTo>
                    <a:lnTo>
                      <a:pt x="999" y="2793"/>
                    </a:lnTo>
                    <a:lnTo>
                      <a:pt x="1140" y="2818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18"/>
                    </a:lnTo>
                    <a:lnTo>
                      <a:pt x="1858" y="2793"/>
                    </a:lnTo>
                    <a:lnTo>
                      <a:pt x="1986" y="2741"/>
                    </a:lnTo>
                    <a:lnTo>
                      <a:pt x="2114" y="2677"/>
                    </a:lnTo>
                    <a:lnTo>
                      <a:pt x="2229" y="2613"/>
                    </a:lnTo>
                    <a:lnTo>
                      <a:pt x="2344" y="2524"/>
                    </a:lnTo>
                    <a:lnTo>
                      <a:pt x="2434" y="2434"/>
                    </a:lnTo>
                    <a:lnTo>
                      <a:pt x="2536" y="2331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41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1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34" y="410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6199178" y="2411391"/>
                <a:ext cx="524643" cy="109568"/>
              </a:xfrm>
              <a:custGeom>
                <a:rect b="b" l="l" r="r" t="t"/>
                <a:pathLst>
                  <a:path extrusionOk="0" h="3472" w="16625">
                    <a:moveTo>
                      <a:pt x="0" y="1"/>
                    </a:moveTo>
                    <a:lnTo>
                      <a:pt x="0" y="3472"/>
                    </a:lnTo>
                    <a:lnTo>
                      <a:pt x="16625" y="3472"/>
                    </a:lnTo>
                    <a:lnTo>
                      <a:pt x="166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37"/>
              <p:cNvSpPr/>
              <p:nvPr/>
            </p:nvSpPr>
            <p:spPr>
              <a:xfrm>
                <a:off x="6530218" y="3921455"/>
                <a:ext cx="188367" cy="187956"/>
              </a:xfrm>
              <a:custGeom>
                <a:rect b="b" l="l" r="r" t="t"/>
                <a:pathLst>
                  <a:path extrusionOk="0" h="5956" w="5969">
                    <a:moveTo>
                      <a:pt x="2831" y="0"/>
                    </a:moveTo>
                    <a:lnTo>
                      <a:pt x="2677" y="13"/>
                    </a:lnTo>
                    <a:lnTo>
                      <a:pt x="2382" y="64"/>
                    </a:lnTo>
                    <a:lnTo>
                      <a:pt x="2101" y="128"/>
                    </a:lnTo>
                    <a:lnTo>
                      <a:pt x="1832" y="231"/>
                    </a:lnTo>
                    <a:lnTo>
                      <a:pt x="1563" y="359"/>
                    </a:lnTo>
                    <a:lnTo>
                      <a:pt x="1319" y="512"/>
                    </a:lnTo>
                    <a:lnTo>
                      <a:pt x="1089" y="679"/>
                    </a:lnTo>
                    <a:lnTo>
                      <a:pt x="884" y="871"/>
                    </a:lnTo>
                    <a:lnTo>
                      <a:pt x="692" y="1089"/>
                    </a:lnTo>
                    <a:lnTo>
                      <a:pt x="512" y="1319"/>
                    </a:lnTo>
                    <a:lnTo>
                      <a:pt x="371" y="1563"/>
                    </a:lnTo>
                    <a:lnTo>
                      <a:pt x="243" y="1819"/>
                    </a:lnTo>
                    <a:lnTo>
                      <a:pt x="141" y="2088"/>
                    </a:lnTo>
                    <a:lnTo>
                      <a:pt x="64" y="2382"/>
                    </a:lnTo>
                    <a:lnTo>
                      <a:pt x="26" y="2677"/>
                    </a:lnTo>
                    <a:lnTo>
                      <a:pt x="13" y="2831"/>
                    </a:lnTo>
                    <a:lnTo>
                      <a:pt x="0" y="2984"/>
                    </a:lnTo>
                    <a:lnTo>
                      <a:pt x="13" y="3138"/>
                    </a:lnTo>
                    <a:lnTo>
                      <a:pt x="26" y="3279"/>
                    </a:lnTo>
                    <a:lnTo>
                      <a:pt x="64" y="3586"/>
                    </a:lnTo>
                    <a:lnTo>
                      <a:pt x="141" y="3868"/>
                    </a:lnTo>
                    <a:lnTo>
                      <a:pt x="243" y="4137"/>
                    </a:lnTo>
                    <a:lnTo>
                      <a:pt x="371" y="4406"/>
                    </a:lnTo>
                    <a:lnTo>
                      <a:pt x="512" y="4649"/>
                    </a:lnTo>
                    <a:lnTo>
                      <a:pt x="692" y="4880"/>
                    </a:lnTo>
                    <a:lnTo>
                      <a:pt x="884" y="5085"/>
                    </a:lnTo>
                    <a:lnTo>
                      <a:pt x="1089" y="5277"/>
                    </a:lnTo>
                    <a:lnTo>
                      <a:pt x="1319" y="5456"/>
                    </a:lnTo>
                    <a:lnTo>
                      <a:pt x="1563" y="5597"/>
                    </a:lnTo>
                    <a:lnTo>
                      <a:pt x="1832" y="5725"/>
                    </a:lnTo>
                    <a:lnTo>
                      <a:pt x="2101" y="5828"/>
                    </a:lnTo>
                    <a:lnTo>
                      <a:pt x="2382" y="5905"/>
                    </a:lnTo>
                    <a:lnTo>
                      <a:pt x="2677" y="5943"/>
                    </a:lnTo>
                    <a:lnTo>
                      <a:pt x="2831" y="5956"/>
                    </a:lnTo>
                    <a:lnTo>
                      <a:pt x="3138" y="5956"/>
                    </a:lnTo>
                    <a:lnTo>
                      <a:pt x="3292" y="5943"/>
                    </a:lnTo>
                    <a:lnTo>
                      <a:pt x="3586" y="5905"/>
                    </a:lnTo>
                    <a:lnTo>
                      <a:pt x="3868" y="5828"/>
                    </a:lnTo>
                    <a:lnTo>
                      <a:pt x="4150" y="5725"/>
                    </a:lnTo>
                    <a:lnTo>
                      <a:pt x="4406" y="5597"/>
                    </a:lnTo>
                    <a:lnTo>
                      <a:pt x="4649" y="5456"/>
                    </a:lnTo>
                    <a:lnTo>
                      <a:pt x="4880" y="5277"/>
                    </a:lnTo>
                    <a:lnTo>
                      <a:pt x="5098" y="5085"/>
                    </a:lnTo>
                    <a:lnTo>
                      <a:pt x="5290" y="4880"/>
                    </a:lnTo>
                    <a:lnTo>
                      <a:pt x="5456" y="4649"/>
                    </a:lnTo>
                    <a:lnTo>
                      <a:pt x="5610" y="4406"/>
                    </a:lnTo>
                    <a:lnTo>
                      <a:pt x="5725" y="4137"/>
                    </a:lnTo>
                    <a:lnTo>
                      <a:pt x="5828" y="3868"/>
                    </a:lnTo>
                    <a:lnTo>
                      <a:pt x="5904" y="3586"/>
                    </a:lnTo>
                    <a:lnTo>
                      <a:pt x="5956" y="3279"/>
                    </a:lnTo>
                    <a:lnTo>
                      <a:pt x="5956" y="3138"/>
                    </a:lnTo>
                    <a:lnTo>
                      <a:pt x="5969" y="2984"/>
                    </a:lnTo>
                    <a:lnTo>
                      <a:pt x="5956" y="2831"/>
                    </a:lnTo>
                    <a:lnTo>
                      <a:pt x="5956" y="2677"/>
                    </a:lnTo>
                    <a:lnTo>
                      <a:pt x="5904" y="2382"/>
                    </a:lnTo>
                    <a:lnTo>
                      <a:pt x="5828" y="2088"/>
                    </a:lnTo>
                    <a:lnTo>
                      <a:pt x="5725" y="1819"/>
                    </a:lnTo>
                    <a:lnTo>
                      <a:pt x="5610" y="1563"/>
                    </a:lnTo>
                    <a:lnTo>
                      <a:pt x="5456" y="1319"/>
                    </a:lnTo>
                    <a:lnTo>
                      <a:pt x="5290" y="1089"/>
                    </a:lnTo>
                    <a:lnTo>
                      <a:pt x="5098" y="871"/>
                    </a:lnTo>
                    <a:lnTo>
                      <a:pt x="4880" y="679"/>
                    </a:lnTo>
                    <a:lnTo>
                      <a:pt x="4649" y="512"/>
                    </a:lnTo>
                    <a:lnTo>
                      <a:pt x="4406" y="359"/>
                    </a:lnTo>
                    <a:lnTo>
                      <a:pt x="4150" y="231"/>
                    </a:lnTo>
                    <a:lnTo>
                      <a:pt x="3868" y="128"/>
                    </a:lnTo>
                    <a:lnTo>
                      <a:pt x="3586" y="64"/>
                    </a:lnTo>
                    <a:lnTo>
                      <a:pt x="3292" y="13"/>
                    </a:lnTo>
                    <a:lnTo>
                      <a:pt x="3138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7"/>
              <p:cNvSpPr/>
              <p:nvPr/>
            </p:nvSpPr>
            <p:spPr>
              <a:xfrm>
                <a:off x="6561745" y="3952981"/>
                <a:ext cx="125315" cy="125315"/>
              </a:xfrm>
              <a:custGeom>
                <a:rect b="b" l="l" r="r" t="t"/>
                <a:pathLst>
                  <a:path extrusionOk="0" h="3971" w="3971">
                    <a:moveTo>
                      <a:pt x="1780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37" y="231"/>
                    </a:lnTo>
                    <a:lnTo>
                      <a:pt x="871" y="333"/>
                    </a:lnTo>
                    <a:lnTo>
                      <a:pt x="717" y="448"/>
                    </a:lnTo>
                    <a:lnTo>
                      <a:pt x="576" y="577"/>
                    </a:lnTo>
                    <a:lnTo>
                      <a:pt x="448" y="717"/>
                    </a:lnTo>
                    <a:lnTo>
                      <a:pt x="333" y="871"/>
                    </a:lnTo>
                    <a:lnTo>
                      <a:pt x="243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8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38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3" y="2933"/>
                    </a:lnTo>
                    <a:lnTo>
                      <a:pt x="333" y="3087"/>
                    </a:lnTo>
                    <a:lnTo>
                      <a:pt x="448" y="3241"/>
                    </a:lnTo>
                    <a:lnTo>
                      <a:pt x="576" y="3381"/>
                    </a:lnTo>
                    <a:lnTo>
                      <a:pt x="717" y="3510"/>
                    </a:lnTo>
                    <a:lnTo>
                      <a:pt x="871" y="3625"/>
                    </a:lnTo>
                    <a:lnTo>
                      <a:pt x="1037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80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82" y="3932"/>
                    </a:lnTo>
                    <a:lnTo>
                      <a:pt x="2574" y="3881"/>
                    </a:lnTo>
                    <a:lnTo>
                      <a:pt x="2754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7" y="3087"/>
                    </a:lnTo>
                    <a:lnTo>
                      <a:pt x="3727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2" y="2382"/>
                    </a:lnTo>
                    <a:lnTo>
                      <a:pt x="3958" y="2178"/>
                    </a:lnTo>
                    <a:lnTo>
                      <a:pt x="3970" y="1985"/>
                    </a:lnTo>
                    <a:lnTo>
                      <a:pt x="3958" y="1780"/>
                    </a:lnTo>
                    <a:lnTo>
                      <a:pt x="3932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27" y="1038"/>
                    </a:lnTo>
                    <a:lnTo>
                      <a:pt x="3637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54" y="154"/>
                    </a:lnTo>
                    <a:lnTo>
                      <a:pt x="2574" y="90"/>
                    </a:lnTo>
                    <a:lnTo>
                      <a:pt x="2382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7"/>
              <p:cNvSpPr/>
              <p:nvPr/>
            </p:nvSpPr>
            <p:spPr>
              <a:xfrm>
                <a:off x="6597310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69" y="0"/>
                    </a:moveTo>
                    <a:lnTo>
                      <a:pt x="692" y="13"/>
                    </a:lnTo>
                    <a:lnTo>
                      <a:pt x="602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08" y="192"/>
                    </a:lnTo>
                    <a:lnTo>
                      <a:pt x="256" y="244"/>
                    </a:lnTo>
                    <a:lnTo>
                      <a:pt x="192" y="308"/>
                    </a:lnTo>
                    <a:lnTo>
                      <a:pt x="141" y="372"/>
                    </a:lnTo>
                    <a:lnTo>
                      <a:pt x="103" y="449"/>
                    </a:lnTo>
                    <a:lnTo>
                      <a:pt x="64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0" y="769"/>
                    </a:lnTo>
                    <a:lnTo>
                      <a:pt x="0" y="858"/>
                    </a:lnTo>
                    <a:lnTo>
                      <a:pt x="0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4" y="1191"/>
                    </a:lnTo>
                    <a:lnTo>
                      <a:pt x="103" y="1268"/>
                    </a:lnTo>
                    <a:lnTo>
                      <a:pt x="141" y="1332"/>
                    </a:lnTo>
                    <a:lnTo>
                      <a:pt x="192" y="1396"/>
                    </a:lnTo>
                    <a:lnTo>
                      <a:pt x="256" y="1460"/>
                    </a:lnTo>
                    <a:lnTo>
                      <a:pt x="308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02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191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16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191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7"/>
              <p:cNvSpPr/>
              <p:nvPr/>
            </p:nvSpPr>
            <p:spPr>
              <a:xfrm>
                <a:off x="6202396" y="3921455"/>
                <a:ext cx="187988" cy="187956"/>
              </a:xfrm>
              <a:custGeom>
                <a:rect b="b" l="l" r="r" t="t"/>
                <a:pathLst>
                  <a:path extrusionOk="0" h="5956" w="5957">
                    <a:moveTo>
                      <a:pt x="2819" y="0"/>
                    </a:moveTo>
                    <a:lnTo>
                      <a:pt x="2678" y="13"/>
                    </a:lnTo>
                    <a:lnTo>
                      <a:pt x="2383" y="64"/>
                    </a:lnTo>
                    <a:lnTo>
                      <a:pt x="2089" y="128"/>
                    </a:lnTo>
                    <a:lnTo>
                      <a:pt x="1820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7" y="679"/>
                    </a:lnTo>
                    <a:lnTo>
                      <a:pt x="872" y="871"/>
                    </a:lnTo>
                    <a:lnTo>
                      <a:pt x="680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9" y="2088"/>
                    </a:lnTo>
                    <a:lnTo>
                      <a:pt x="65" y="2382"/>
                    </a:lnTo>
                    <a:lnTo>
                      <a:pt x="14" y="2677"/>
                    </a:lnTo>
                    <a:lnTo>
                      <a:pt x="1" y="2831"/>
                    </a:lnTo>
                    <a:lnTo>
                      <a:pt x="1" y="2984"/>
                    </a:lnTo>
                    <a:lnTo>
                      <a:pt x="1" y="3138"/>
                    </a:lnTo>
                    <a:lnTo>
                      <a:pt x="14" y="3279"/>
                    </a:lnTo>
                    <a:lnTo>
                      <a:pt x="65" y="3586"/>
                    </a:lnTo>
                    <a:lnTo>
                      <a:pt x="129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80" y="4880"/>
                    </a:lnTo>
                    <a:lnTo>
                      <a:pt x="872" y="5085"/>
                    </a:lnTo>
                    <a:lnTo>
                      <a:pt x="1077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20" y="5725"/>
                    </a:lnTo>
                    <a:lnTo>
                      <a:pt x="2089" y="5828"/>
                    </a:lnTo>
                    <a:lnTo>
                      <a:pt x="2383" y="5905"/>
                    </a:lnTo>
                    <a:lnTo>
                      <a:pt x="2678" y="5943"/>
                    </a:lnTo>
                    <a:lnTo>
                      <a:pt x="2819" y="5956"/>
                    </a:lnTo>
                    <a:lnTo>
                      <a:pt x="3126" y="5956"/>
                    </a:lnTo>
                    <a:lnTo>
                      <a:pt x="3280" y="5943"/>
                    </a:lnTo>
                    <a:lnTo>
                      <a:pt x="3574" y="5905"/>
                    </a:lnTo>
                    <a:lnTo>
                      <a:pt x="3869" y="5828"/>
                    </a:lnTo>
                    <a:lnTo>
                      <a:pt x="4138" y="5725"/>
                    </a:lnTo>
                    <a:lnTo>
                      <a:pt x="4394" y="5597"/>
                    </a:lnTo>
                    <a:lnTo>
                      <a:pt x="4650" y="5456"/>
                    </a:lnTo>
                    <a:lnTo>
                      <a:pt x="4868" y="5277"/>
                    </a:lnTo>
                    <a:lnTo>
                      <a:pt x="5086" y="5085"/>
                    </a:lnTo>
                    <a:lnTo>
                      <a:pt x="5278" y="4880"/>
                    </a:lnTo>
                    <a:lnTo>
                      <a:pt x="5444" y="4649"/>
                    </a:lnTo>
                    <a:lnTo>
                      <a:pt x="5598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4" y="3279"/>
                    </a:lnTo>
                    <a:lnTo>
                      <a:pt x="5957" y="3138"/>
                    </a:lnTo>
                    <a:lnTo>
                      <a:pt x="5957" y="2984"/>
                    </a:lnTo>
                    <a:lnTo>
                      <a:pt x="5957" y="2831"/>
                    </a:lnTo>
                    <a:lnTo>
                      <a:pt x="5944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8" y="1563"/>
                    </a:lnTo>
                    <a:lnTo>
                      <a:pt x="5444" y="1319"/>
                    </a:lnTo>
                    <a:lnTo>
                      <a:pt x="5278" y="1089"/>
                    </a:lnTo>
                    <a:lnTo>
                      <a:pt x="5086" y="871"/>
                    </a:lnTo>
                    <a:lnTo>
                      <a:pt x="4868" y="679"/>
                    </a:lnTo>
                    <a:lnTo>
                      <a:pt x="4650" y="512"/>
                    </a:lnTo>
                    <a:lnTo>
                      <a:pt x="4394" y="359"/>
                    </a:lnTo>
                    <a:lnTo>
                      <a:pt x="4138" y="231"/>
                    </a:lnTo>
                    <a:lnTo>
                      <a:pt x="3869" y="128"/>
                    </a:lnTo>
                    <a:lnTo>
                      <a:pt x="3574" y="64"/>
                    </a:lnTo>
                    <a:lnTo>
                      <a:pt x="3280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37"/>
              <p:cNvSpPr/>
              <p:nvPr/>
            </p:nvSpPr>
            <p:spPr>
              <a:xfrm>
                <a:off x="6233544" y="3952981"/>
                <a:ext cx="125725" cy="125315"/>
              </a:xfrm>
              <a:custGeom>
                <a:rect b="b" l="l" r="r" t="t"/>
                <a:pathLst>
                  <a:path extrusionOk="0" h="3971" w="3984">
                    <a:moveTo>
                      <a:pt x="1793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50" y="231"/>
                    </a:lnTo>
                    <a:lnTo>
                      <a:pt x="884" y="333"/>
                    </a:lnTo>
                    <a:lnTo>
                      <a:pt x="730" y="448"/>
                    </a:lnTo>
                    <a:lnTo>
                      <a:pt x="589" y="577"/>
                    </a:lnTo>
                    <a:lnTo>
                      <a:pt x="461" y="717"/>
                    </a:lnTo>
                    <a:lnTo>
                      <a:pt x="346" y="871"/>
                    </a:lnTo>
                    <a:lnTo>
                      <a:pt x="243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51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51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3" y="2933"/>
                    </a:lnTo>
                    <a:lnTo>
                      <a:pt x="346" y="3087"/>
                    </a:lnTo>
                    <a:lnTo>
                      <a:pt x="461" y="3241"/>
                    </a:lnTo>
                    <a:lnTo>
                      <a:pt x="589" y="3381"/>
                    </a:lnTo>
                    <a:lnTo>
                      <a:pt x="730" y="3510"/>
                    </a:lnTo>
                    <a:lnTo>
                      <a:pt x="884" y="3625"/>
                    </a:lnTo>
                    <a:lnTo>
                      <a:pt x="1050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93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95" y="3932"/>
                    </a:lnTo>
                    <a:lnTo>
                      <a:pt x="2587" y="3881"/>
                    </a:lnTo>
                    <a:lnTo>
                      <a:pt x="2767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2" y="2382"/>
                    </a:lnTo>
                    <a:lnTo>
                      <a:pt x="3971" y="2178"/>
                    </a:lnTo>
                    <a:lnTo>
                      <a:pt x="3983" y="1985"/>
                    </a:lnTo>
                    <a:lnTo>
                      <a:pt x="3971" y="1780"/>
                    </a:lnTo>
                    <a:lnTo>
                      <a:pt x="3932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67" y="154"/>
                    </a:lnTo>
                    <a:lnTo>
                      <a:pt x="2587" y="90"/>
                    </a:lnTo>
                    <a:lnTo>
                      <a:pt x="2395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37"/>
              <p:cNvSpPr/>
              <p:nvPr/>
            </p:nvSpPr>
            <p:spPr>
              <a:xfrm>
                <a:off x="6269110" y="3988547"/>
                <a:ext cx="54594" cy="54184"/>
              </a:xfrm>
              <a:custGeom>
                <a:rect b="b" l="l" r="r" t="t"/>
                <a:pathLst>
                  <a:path extrusionOk="0" h="1717" w="1730">
                    <a:moveTo>
                      <a:pt x="781" y="0"/>
                    </a:moveTo>
                    <a:lnTo>
                      <a:pt x="692" y="13"/>
                    </a:lnTo>
                    <a:lnTo>
                      <a:pt x="615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20" y="192"/>
                    </a:lnTo>
                    <a:lnTo>
                      <a:pt x="256" y="244"/>
                    </a:lnTo>
                    <a:lnTo>
                      <a:pt x="205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7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3" y="769"/>
                    </a:lnTo>
                    <a:lnTo>
                      <a:pt x="0" y="858"/>
                    </a:lnTo>
                    <a:lnTo>
                      <a:pt x="13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7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5" y="1396"/>
                    </a:lnTo>
                    <a:lnTo>
                      <a:pt x="256" y="1460"/>
                    </a:lnTo>
                    <a:lnTo>
                      <a:pt x="320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15" y="1678"/>
                    </a:lnTo>
                    <a:lnTo>
                      <a:pt x="692" y="1691"/>
                    </a:lnTo>
                    <a:lnTo>
                      <a:pt x="781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204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91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29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91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204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37"/>
              <p:cNvSpPr/>
              <p:nvPr/>
            </p:nvSpPr>
            <p:spPr>
              <a:xfrm>
                <a:off x="6836581" y="3921455"/>
                <a:ext cx="187988" cy="187956"/>
              </a:xfrm>
              <a:custGeom>
                <a:rect b="b" l="l" r="r" t="t"/>
                <a:pathLst>
                  <a:path extrusionOk="0" h="5956" w="5957">
                    <a:moveTo>
                      <a:pt x="2818" y="0"/>
                    </a:moveTo>
                    <a:lnTo>
                      <a:pt x="2677" y="13"/>
                    </a:lnTo>
                    <a:lnTo>
                      <a:pt x="2383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64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64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83" y="5905"/>
                    </a:lnTo>
                    <a:lnTo>
                      <a:pt x="2677" y="5943"/>
                    </a:lnTo>
                    <a:lnTo>
                      <a:pt x="2818" y="5956"/>
                    </a:lnTo>
                    <a:lnTo>
                      <a:pt x="3126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68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56" y="3138"/>
                    </a:lnTo>
                    <a:lnTo>
                      <a:pt x="5956" y="2984"/>
                    </a:lnTo>
                    <a:lnTo>
                      <a:pt x="5956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68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7"/>
              <p:cNvSpPr/>
              <p:nvPr/>
            </p:nvSpPr>
            <p:spPr>
              <a:xfrm>
                <a:off x="6867697" y="3952981"/>
                <a:ext cx="125346" cy="125315"/>
              </a:xfrm>
              <a:custGeom>
                <a:rect b="b" l="l" r="r" t="t"/>
                <a:pathLst>
                  <a:path extrusionOk="0" h="3971" w="3972">
                    <a:moveTo>
                      <a:pt x="1794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84" y="333"/>
                    </a:lnTo>
                    <a:lnTo>
                      <a:pt x="731" y="448"/>
                    </a:lnTo>
                    <a:lnTo>
                      <a:pt x="590" y="577"/>
                    </a:lnTo>
                    <a:lnTo>
                      <a:pt x="462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62" y="3241"/>
                    </a:lnTo>
                    <a:lnTo>
                      <a:pt x="590" y="3381"/>
                    </a:lnTo>
                    <a:lnTo>
                      <a:pt x="731" y="3510"/>
                    </a:lnTo>
                    <a:lnTo>
                      <a:pt x="884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94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96" y="3932"/>
                    </a:lnTo>
                    <a:lnTo>
                      <a:pt x="2588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3" y="2382"/>
                    </a:lnTo>
                    <a:lnTo>
                      <a:pt x="3971" y="2178"/>
                    </a:lnTo>
                    <a:lnTo>
                      <a:pt x="3971" y="1985"/>
                    </a:lnTo>
                    <a:lnTo>
                      <a:pt x="3971" y="1780"/>
                    </a:lnTo>
                    <a:lnTo>
                      <a:pt x="3933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88" y="90"/>
                    </a:lnTo>
                    <a:lnTo>
                      <a:pt x="2396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7"/>
              <p:cNvSpPr/>
              <p:nvPr/>
            </p:nvSpPr>
            <p:spPr>
              <a:xfrm>
                <a:off x="6903263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82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21" y="192"/>
                    </a:lnTo>
                    <a:lnTo>
                      <a:pt x="257" y="244"/>
                    </a:lnTo>
                    <a:lnTo>
                      <a:pt x="206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8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4" y="769"/>
                    </a:lnTo>
                    <a:lnTo>
                      <a:pt x="1" y="858"/>
                    </a:lnTo>
                    <a:lnTo>
                      <a:pt x="14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8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6" y="1396"/>
                    </a:lnTo>
                    <a:lnTo>
                      <a:pt x="257" y="1460"/>
                    </a:lnTo>
                    <a:lnTo>
                      <a:pt x="321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82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205" y="1640"/>
                    </a:lnTo>
                    <a:lnTo>
                      <a:pt x="1269" y="1614"/>
                    </a:lnTo>
                    <a:lnTo>
                      <a:pt x="1346" y="1563"/>
                    </a:lnTo>
                    <a:lnTo>
                      <a:pt x="1410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9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9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10" y="192"/>
                    </a:lnTo>
                    <a:lnTo>
                      <a:pt x="1346" y="141"/>
                    </a:lnTo>
                    <a:lnTo>
                      <a:pt x="1269" y="103"/>
                    </a:lnTo>
                    <a:lnTo>
                      <a:pt x="1205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7"/>
              <p:cNvSpPr/>
              <p:nvPr/>
            </p:nvSpPr>
            <p:spPr>
              <a:xfrm>
                <a:off x="5896444" y="3921455"/>
                <a:ext cx="187956" cy="187956"/>
              </a:xfrm>
              <a:custGeom>
                <a:rect b="b" l="l" r="r" t="t"/>
                <a:pathLst>
                  <a:path extrusionOk="0" h="5956" w="5956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125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55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13" y="4137"/>
                    </a:lnTo>
                    <a:lnTo>
                      <a:pt x="5815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43" y="3138"/>
                    </a:lnTo>
                    <a:lnTo>
                      <a:pt x="5956" y="2984"/>
                    </a:lnTo>
                    <a:lnTo>
                      <a:pt x="5943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15" y="2088"/>
                    </a:lnTo>
                    <a:lnTo>
                      <a:pt x="5713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55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5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7"/>
              <p:cNvSpPr/>
              <p:nvPr/>
            </p:nvSpPr>
            <p:spPr>
              <a:xfrm>
                <a:off x="5927560" y="3952981"/>
                <a:ext cx="125315" cy="125315"/>
              </a:xfrm>
              <a:custGeom>
                <a:rect b="b" l="l" r="r" t="t"/>
                <a:pathLst>
                  <a:path extrusionOk="0" h="3971" w="3971">
                    <a:moveTo>
                      <a:pt x="1781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71" y="333"/>
                    </a:lnTo>
                    <a:lnTo>
                      <a:pt x="718" y="448"/>
                    </a:lnTo>
                    <a:lnTo>
                      <a:pt x="577" y="577"/>
                    </a:lnTo>
                    <a:lnTo>
                      <a:pt x="449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49" y="3241"/>
                    </a:lnTo>
                    <a:lnTo>
                      <a:pt x="577" y="3381"/>
                    </a:lnTo>
                    <a:lnTo>
                      <a:pt x="718" y="3510"/>
                    </a:lnTo>
                    <a:lnTo>
                      <a:pt x="871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81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83" y="3932"/>
                    </a:lnTo>
                    <a:lnTo>
                      <a:pt x="2575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3" y="2382"/>
                    </a:lnTo>
                    <a:lnTo>
                      <a:pt x="3958" y="2178"/>
                    </a:lnTo>
                    <a:lnTo>
                      <a:pt x="3971" y="1985"/>
                    </a:lnTo>
                    <a:lnTo>
                      <a:pt x="3958" y="1780"/>
                    </a:lnTo>
                    <a:lnTo>
                      <a:pt x="3933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75" y="90"/>
                    </a:lnTo>
                    <a:lnTo>
                      <a:pt x="2383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7"/>
              <p:cNvSpPr/>
              <p:nvPr/>
            </p:nvSpPr>
            <p:spPr>
              <a:xfrm>
                <a:off x="5963126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69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08" y="192"/>
                    </a:lnTo>
                    <a:lnTo>
                      <a:pt x="257" y="244"/>
                    </a:lnTo>
                    <a:lnTo>
                      <a:pt x="193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65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1" y="769"/>
                    </a:lnTo>
                    <a:lnTo>
                      <a:pt x="1" y="858"/>
                    </a:lnTo>
                    <a:lnTo>
                      <a:pt x="1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5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193" y="1396"/>
                    </a:lnTo>
                    <a:lnTo>
                      <a:pt x="257" y="1460"/>
                    </a:lnTo>
                    <a:lnTo>
                      <a:pt x="308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192" y="1640"/>
                    </a:lnTo>
                    <a:lnTo>
                      <a:pt x="1269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9" y="103"/>
                    </a:lnTo>
                    <a:lnTo>
                      <a:pt x="1192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3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Apprentissage et Résultats</a:t>
            </a:r>
            <a:endParaRPr/>
          </a:p>
        </p:txBody>
      </p:sp>
      <p:sp>
        <p:nvSpPr>
          <p:cNvPr id="1325" name="Google Shape;1325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6" name="Google Shape;1326;p38"/>
          <p:cNvSpPr/>
          <p:nvPr/>
        </p:nvSpPr>
        <p:spPr>
          <a:xfrm>
            <a:off x="407700" y="2337750"/>
            <a:ext cx="8328600" cy="22440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Aucun changement observé en changeant les paramètres de la fonction d’apprentissage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La modification de la méthode d'attribution des récompenses n'a pas d'impact sur la séquence de transitions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38"/>
          <p:cNvSpPr txBox="1"/>
          <p:nvPr/>
        </p:nvSpPr>
        <p:spPr>
          <a:xfrm>
            <a:off x="407700" y="1589513"/>
            <a:ext cx="3407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Résultats Obtenus : 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8" name="Google Shape;1328;p38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7425" y="261100"/>
            <a:ext cx="3187976" cy="197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3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Apprentissage et Résultats</a:t>
            </a:r>
            <a:endParaRPr/>
          </a:p>
        </p:txBody>
      </p:sp>
      <p:sp>
        <p:nvSpPr>
          <p:cNvPr id="1334" name="Google Shape;1334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5" name="Google Shape;1335;p39"/>
          <p:cNvSpPr/>
          <p:nvPr/>
        </p:nvSpPr>
        <p:spPr>
          <a:xfrm>
            <a:off x="407700" y="1960925"/>
            <a:ext cx="8328600" cy="28956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Pour un exemple avec 6 nœuds, le calcul des valeurs de la Q-Table prend en moyenne 16 secondes sur un processeur Intel Core i5-7300HQ cadencé à 3.5GHz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Cette rapidité permet de définir une stratégie d'attaque pour un petit système en quelques secondes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Pour des systèmes plus grands avec davantage de composantes, le calcul devient plus complexe et prendrait plus de temps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Le nombre d'états possibles dans de tels systèmes est significatif, ce qui complique la recherche d'une stratégie optimale</a:t>
            </a:r>
            <a:endParaRPr/>
          </a:p>
        </p:txBody>
      </p:sp>
      <p:sp>
        <p:nvSpPr>
          <p:cNvPr id="1336" name="Google Shape;1336;p39"/>
          <p:cNvSpPr txBox="1"/>
          <p:nvPr/>
        </p:nvSpPr>
        <p:spPr>
          <a:xfrm>
            <a:off x="407700" y="1432863"/>
            <a:ext cx="3407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Résultats Obtenus :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37" name="Google Shape;1337;p39"/>
          <p:cNvGrpSpPr/>
          <p:nvPr/>
        </p:nvGrpSpPr>
        <p:grpSpPr>
          <a:xfrm>
            <a:off x="7523106" y="411484"/>
            <a:ext cx="990758" cy="1007202"/>
            <a:chOff x="5142325" y="1951175"/>
            <a:chExt cx="1293925" cy="1315400"/>
          </a:xfrm>
        </p:grpSpPr>
        <p:sp>
          <p:nvSpPr>
            <p:cNvPr id="1338" name="Google Shape;1338;p39"/>
            <p:cNvSpPr/>
            <p:nvPr/>
          </p:nvSpPr>
          <p:spPr>
            <a:xfrm>
              <a:off x="5933850" y="2137850"/>
              <a:ext cx="168775" cy="239200"/>
            </a:xfrm>
            <a:custGeom>
              <a:rect b="b" l="l" r="r" t="t"/>
              <a:pathLst>
                <a:path extrusionOk="0" h="9568" w="6751">
                  <a:moveTo>
                    <a:pt x="5995" y="0"/>
                  </a:moveTo>
                  <a:lnTo>
                    <a:pt x="5854" y="13"/>
                  </a:lnTo>
                  <a:lnTo>
                    <a:pt x="5713" y="64"/>
                  </a:lnTo>
                  <a:lnTo>
                    <a:pt x="423" y="2498"/>
                  </a:lnTo>
                  <a:lnTo>
                    <a:pt x="333" y="2549"/>
                  </a:lnTo>
                  <a:lnTo>
                    <a:pt x="257" y="2613"/>
                  </a:lnTo>
                  <a:lnTo>
                    <a:pt x="180" y="2677"/>
                  </a:lnTo>
                  <a:lnTo>
                    <a:pt x="116" y="2767"/>
                  </a:lnTo>
                  <a:lnTo>
                    <a:pt x="77" y="2856"/>
                  </a:lnTo>
                  <a:lnTo>
                    <a:pt x="39" y="2946"/>
                  </a:lnTo>
                  <a:lnTo>
                    <a:pt x="13" y="3049"/>
                  </a:lnTo>
                  <a:lnTo>
                    <a:pt x="0" y="3151"/>
                  </a:lnTo>
                  <a:lnTo>
                    <a:pt x="0" y="8851"/>
                  </a:lnTo>
                  <a:lnTo>
                    <a:pt x="26" y="8991"/>
                  </a:lnTo>
                  <a:lnTo>
                    <a:pt x="65" y="9132"/>
                  </a:lnTo>
                  <a:lnTo>
                    <a:pt x="129" y="9248"/>
                  </a:lnTo>
                  <a:lnTo>
                    <a:pt x="218" y="9363"/>
                  </a:lnTo>
                  <a:lnTo>
                    <a:pt x="321" y="9452"/>
                  </a:lnTo>
                  <a:lnTo>
                    <a:pt x="449" y="9517"/>
                  </a:lnTo>
                  <a:lnTo>
                    <a:pt x="590" y="9555"/>
                  </a:lnTo>
                  <a:lnTo>
                    <a:pt x="731" y="9568"/>
                  </a:lnTo>
                  <a:lnTo>
                    <a:pt x="884" y="9555"/>
                  </a:lnTo>
                  <a:lnTo>
                    <a:pt x="1012" y="9517"/>
                  </a:lnTo>
                  <a:lnTo>
                    <a:pt x="1140" y="9452"/>
                  </a:lnTo>
                  <a:lnTo>
                    <a:pt x="1243" y="9363"/>
                  </a:lnTo>
                  <a:lnTo>
                    <a:pt x="1333" y="9248"/>
                  </a:lnTo>
                  <a:lnTo>
                    <a:pt x="1409" y="9132"/>
                  </a:lnTo>
                  <a:lnTo>
                    <a:pt x="1448" y="8991"/>
                  </a:lnTo>
                  <a:lnTo>
                    <a:pt x="1461" y="8851"/>
                  </a:lnTo>
                  <a:lnTo>
                    <a:pt x="1461" y="3625"/>
                  </a:lnTo>
                  <a:lnTo>
                    <a:pt x="6328" y="1384"/>
                  </a:lnTo>
                  <a:lnTo>
                    <a:pt x="6456" y="1307"/>
                  </a:lnTo>
                  <a:lnTo>
                    <a:pt x="6558" y="1217"/>
                  </a:lnTo>
                  <a:lnTo>
                    <a:pt x="6648" y="1102"/>
                  </a:lnTo>
                  <a:lnTo>
                    <a:pt x="6712" y="974"/>
                  </a:lnTo>
                  <a:lnTo>
                    <a:pt x="6737" y="846"/>
                  </a:lnTo>
                  <a:lnTo>
                    <a:pt x="6750" y="705"/>
                  </a:lnTo>
                  <a:lnTo>
                    <a:pt x="6737" y="564"/>
                  </a:lnTo>
                  <a:lnTo>
                    <a:pt x="6686" y="423"/>
                  </a:lnTo>
                  <a:lnTo>
                    <a:pt x="6609" y="295"/>
                  </a:lnTo>
                  <a:lnTo>
                    <a:pt x="6520" y="180"/>
                  </a:lnTo>
                  <a:lnTo>
                    <a:pt x="6404" y="103"/>
                  </a:lnTo>
                  <a:lnTo>
                    <a:pt x="6276" y="39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5831700" y="1979025"/>
              <a:ext cx="90325" cy="399625"/>
            </a:xfrm>
            <a:custGeom>
              <a:rect b="b" l="l" r="r" t="t"/>
              <a:pathLst>
                <a:path extrusionOk="0" h="15985" w="3613">
                  <a:moveTo>
                    <a:pt x="2883" y="1"/>
                  </a:moveTo>
                  <a:lnTo>
                    <a:pt x="2742" y="13"/>
                  </a:lnTo>
                  <a:lnTo>
                    <a:pt x="2601" y="52"/>
                  </a:lnTo>
                  <a:lnTo>
                    <a:pt x="2486" y="129"/>
                  </a:lnTo>
                  <a:lnTo>
                    <a:pt x="2370" y="218"/>
                  </a:lnTo>
                  <a:lnTo>
                    <a:pt x="2281" y="321"/>
                  </a:lnTo>
                  <a:lnTo>
                    <a:pt x="2217" y="449"/>
                  </a:lnTo>
                  <a:lnTo>
                    <a:pt x="2178" y="577"/>
                  </a:lnTo>
                  <a:lnTo>
                    <a:pt x="2165" y="731"/>
                  </a:lnTo>
                  <a:lnTo>
                    <a:pt x="2165" y="6020"/>
                  </a:lnTo>
                  <a:lnTo>
                    <a:pt x="244" y="7724"/>
                  </a:lnTo>
                  <a:lnTo>
                    <a:pt x="180" y="7788"/>
                  </a:lnTo>
                  <a:lnTo>
                    <a:pt x="142" y="7839"/>
                  </a:lnTo>
                  <a:lnTo>
                    <a:pt x="90" y="7903"/>
                  </a:lnTo>
                  <a:lnTo>
                    <a:pt x="65" y="7967"/>
                  </a:lnTo>
                  <a:lnTo>
                    <a:pt x="39" y="8044"/>
                  </a:lnTo>
                  <a:lnTo>
                    <a:pt x="14" y="8121"/>
                  </a:lnTo>
                  <a:lnTo>
                    <a:pt x="1" y="8198"/>
                  </a:lnTo>
                  <a:lnTo>
                    <a:pt x="1" y="8274"/>
                  </a:lnTo>
                  <a:lnTo>
                    <a:pt x="1" y="15268"/>
                  </a:lnTo>
                  <a:lnTo>
                    <a:pt x="14" y="15408"/>
                  </a:lnTo>
                  <a:lnTo>
                    <a:pt x="52" y="15549"/>
                  </a:lnTo>
                  <a:lnTo>
                    <a:pt x="116" y="15665"/>
                  </a:lnTo>
                  <a:lnTo>
                    <a:pt x="206" y="15780"/>
                  </a:lnTo>
                  <a:lnTo>
                    <a:pt x="321" y="15870"/>
                  </a:lnTo>
                  <a:lnTo>
                    <a:pt x="436" y="15934"/>
                  </a:lnTo>
                  <a:lnTo>
                    <a:pt x="577" y="15972"/>
                  </a:lnTo>
                  <a:lnTo>
                    <a:pt x="731" y="15985"/>
                  </a:lnTo>
                  <a:lnTo>
                    <a:pt x="872" y="15972"/>
                  </a:lnTo>
                  <a:lnTo>
                    <a:pt x="1013" y="15934"/>
                  </a:lnTo>
                  <a:lnTo>
                    <a:pt x="1128" y="15870"/>
                  </a:lnTo>
                  <a:lnTo>
                    <a:pt x="1243" y="15780"/>
                  </a:lnTo>
                  <a:lnTo>
                    <a:pt x="1333" y="15665"/>
                  </a:lnTo>
                  <a:lnTo>
                    <a:pt x="1397" y="15549"/>
                  </a:lnTo>
                  <a:lnTo>
                    <a:pt x="1435" y="15408"/>
                  </a:lnTo>
                  <a:lnTo>
                    <a:pt x="1461" y="15268"/>
                  </a:lnTo>
                  <a:lnTo>
                    <a:pt x="1461" y="8595"/>
                  </a:lnTo>
                  <a:lnTo>
                    <a:pt x="3369" y="6878"/>
                  </a:lnTo>
                  <a:lnTo>
                    <a:pt x="3433" y="6827"/>
                  </a:lnTo>
                  <a:lnTo>
                    <a:pt x="3472" y="6763"/>
                  </a:lnTo>
                  <a:lnTo>
                    <a:pt x="3523" y="6699"/>
                  </a:lnTo>
                  <a:lnTo>
                    <a:pt x="3549" y="6635"/>
                  </a:lnTo>
                  <a:lnTo>
                    <a:pt x="3574" y="6571"/>
                  </a:lnTo>
                  <a:lnTo>
                    <a:pt x="3600" y="6494"/>
                  </a:lnTo>
                  <a:lnTo>
                    <a:pt x="3613" y="6417"/>
                  </a:lnTo>
                  <a:lnTo>
                    <a:pt x="3613" y="6340"/>
                  </a:lnTo>
                  <a:lnTo>
                    <a:pt x="3613" y="731"/>
                  </a:lnTo>
                  <a:lnTo>
                    <a:pt x="3600" y="577"/>
                  </a:lnTo>
                  <a:lnTo>
                    <a:pt x="3561" y="449"/>
                  </a:lnTo>
                  <a:lnTo>
                    <a:pt x="3497" y="321"/>
                  </a:lnTo>
                  <a:lnTo>
                    <a:pt x="3408" y="218"/>
                  </a:lnTo>
                  <a:lnTo>
                    <a:pt x="3292" y="129"/>
                  </a:lnTo>
                  <a:lnTo>
                    <a:pt x="3177" y="52"/>
                  </a:lnTo>
                  <a:lnTo>
                    <a:pt x="3036" y="13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5705225" y="2077975"/>
              <a:ext cx="36525" cy="299075"/>
            </a:xfrm>
            <a:custGeom>
              <a:rect b="b" l="l" r="r" t="t"/>
              <a:pathLst>
                <a:path extrusionOk="0" h="11963" w="1461">
                  <a:moveTo>
                    <a:pt x="731" y="0"/>
                  </a:moveTo>
                  <a:lnTo>
                    <a:pt x="577" y="13"/>
                  </a:lnTo>
                  <a:lnTo>
                    <a:pt x="436" y="51"/>
                  </a:lnTo>
                  <a:lnTo>
                    <a:pt x="321" y="128"/>
                  </a:lnTo>
                  <a:lnTo>
                    <a:pt x="206" y="205"/>
                  </a:lnTo>
                  <a:lnTo>
                    <a:pt x="116" y="320"/>
                  </a:lnTo>
                  <a:lnTo>
                    <a:pt x="52" y="448"/>
                  </a:lnTo>
                  <a:lnTo>
                    <a:pt x="13" y="577"/>
                  </a:lnTo>
                  <a:lnTo>
                    <a:pt x="1" y="730"/>
                  </a:lnTo>
                  <a:lnTo>
                    <a:pt x="1" y="11246"/>
                  </a:lnTo>
                  <a:lnTo>
                    <a:pt x="13" y="11386"/>
                  </a:lnTo>
                  <a:lnTo>
                    <a:pt x="52" y="11527"/>
                  </a:lnTo>
                  <a:lnTo>
                    <a:pt x="116" y="11643"/>
                  </a:lnTo>
                  <a:lnTo>
                    <a:pt x="206" y="11758"/>
                  </a:lnTo>
                  <a:lnTo>
                    <a:pt x="321" y="11847"/>
                  </a:lnTo>
                  <a:lnTo>
                    <a:pt x="436" y="11912"/>
                  </a:lnTo>
                  <a:lnTo>
                    <a:pt x="577" y="11950"/>
                  </a:lnTo>
                  <a:lnTo>
                    <a:pt x="731" y="11963"/>
                  </a:lnTo>
                  <a:lnTo>
                    <a:pt x="872" y="11950"/>
                  </a:lnTo>
                  <a:lnTo>
                    <a:pt x="1013" y="11912"/>
                  </a:lnTo>
                  <a:lnTo>
                    <a:pt x="1128" y="11847"/>
                  </a:lnTo>
                  <a:lnTo>
                    <a:pt x="1243" y="11758"/>
                  </a:lnTo>
                  <a:lnTo>
                    <a:pt x="1333" y="11643"/>
                  </a:lnTo>
                  <a:lnTo>
                    <a:pt x="1397" y="11527"/>
                  </a:lnTo>
                  <a:lnTo>
                    <a:pt x="1435" y="11386"/>
                  </a:lnTo>
                  <a:lnTo>
                    <a:pt x="1461" y="11246"/>
                  </a:lnTo>
                  <a:lnTo>
                    <a:pt x="1461" y="730"/>
                  </a:lnTo>
                  <a:lnTo>
                    <a:pt x="1435" y="577"/>
                  </a:lnTo>
                  <a:lnTo>
                    <a:pt x="1397" y="448"/>
                  </a:lnTo>
                  <a:lnTo>
                    <a:pt x="1333" y="320"/>
                  </a:lnTo>
                  <a:lnTo>
                    <a:pt x="1243" y="205"/>
                  </a:lnTo>
                  <a:lnTo>
                    <a:pt x="1128" y="128"/>
                  </a:lnTo>
                  <a:lnTo>
                    <a:pt x="1013" y="51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5426975" y="1967500"/>
              <a:ext cx="169725" cy="395800"/>
            </a:xfrm>
            <a:custGeom>
              <a:rect b="b" l="l" r="r" t="t"/>
              <a:pathLst>
                <a:path extrusionOk="0" h="15832" w="6789">
                  <a:moveTo>
                    <a:pt x="731" y="0"/>
                  </a:moveTo>
                  <a:lnTo>
                    <a:pt x="577" y="13"/>
                  </a:lnTo>
                  <a:lnTo>
                    <a:pt x="436" y="64"/>
                  </a:lnTo>
                  <a:lnTo>
                    <a:pt x="321" y="129"/>
                  </a:lnTo>
                  <a:lnTo>
                    <a:pt x="206" y="218"/>
                  </a:lnTo>
                  <a:lnTo>
                    <a:pt x="116" y="321"/>
                  </a:lnTo>
                  <a:lnTo>
                    <a:pt x="52" y="449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" y="7352"/>
                  </a:lnTo>
                  <a:lnTo>
                    <a:pt x="1" y="7467"/>
                  </a:lnTo>
                  <a:lnTo>
                    <a:pt x="26" y="7570"/>
                  </a:lnTo>
                  <a:lnTo>
                    <a:pt x="65" y="7660"/>
                  </a:lnTo>
                  <a:lnTo>
                    <a:pt x="116" y="7762"/>
                  </a:lnTo>
                  <a:lnTo>
                    <a:pt x="180" y="7839"/>
                  </a:lnTo>
                  <a:lnTo>
                    <a:pt x="257" y="7916"/>
                  </a:lnTo>
                  <a:lnTo>
                    <a:pt x="346" y="7980"/>
                  </a:lnTo>
                  <a:lnTo>
                    <a:pt x="449" y="8031"/>
                  </a:lnTo>
                  <a:lnTo>
                    <a:pt x="5329" y="10055"/>
                  </a:lnTo>
                  <a:lnTo>
                    <a:pt x="5329" y="15101"/>
                  </a:lnTo>
                  <a:lnTo>
                    <a:pt x="5342" y="15255"/>
                  </a:lnTo>
                  <a:lnTo>
                    <a:pt x="5393" y="15396"/>
                  </a:lnTo>
                  <a:lnTo>
                    <a:pt x="5457" y="15511"/>
                  </a:lnTo>
                  <a:lnTo>
                    <a:pt x="5546" y="15626"/>
                  </a:lnTo>
                  <a:lnTo>
                    <a:pt x="5649" y="15716"/>
                  </a:lnTo>
                  <a:lnTo>
                    <a:pt x="5777" y="15780"/>
                  </a:lnTo>
                  <a:lnTo>
                    <a:pt x="5918" y="15818"/>
                  </a:lnTo>
                  <a:lnTo>
                    <a:pt x="6059" y="15831"/>
                  </a:lnTo>
                  <a:lnTo>
                    <a:pt x="6212" y="15818"/>
                  </a:lnTo>
                  <a:lnTo>
                    <a:pt x="6341" y="15780"/>
                  </a:lnTo>
                  <a:lnTo>
                    <a:pt x="6469" y="15716"/>
                  </a:lnTo>
                  <a:lnTo>
                    <a:pt x="6571" y="15626"/>
                  </a:lnTo>
                  <a:lnTo>
                    <a:pt x="6661" y="15511"/>
                  </a:lnTo>
                  <a:lnTo>
                    <a:pt x="6738" y="15396"/>
                  </a:lnTo>
                  <a:lnTo>
                    <a:pt x="6776" y="15255"/>
                  </a:lnTo>
                  <a:lnTo>
                    <a:pt x="6789" y="15101"/>
                  </a:lnTo>
                  <a:lnTo>
                    <a:pt x="6789" y="9568"/>
                  </a:lnTo>
                  <a:lnTo>
                    <a:pt x="6776" y="9465"/>
                  </a:lnTo>
                  <a:lnTo>
                    <a:pt x="6763" y="9363"/>
                  </a:lnTo>
                  <a:lnTo>
                    <a:pt x="6725" y="9261"/>
                  </a:lnTo>
                  <a:lnTo>
                    <a:pt x="6674" y="9171"/>
                  </a:lnTo>
                  <a:lnTo>
                    <a:pt x="6597" y="9081"/>
                  </a:lnTo>
                  <a:lnTo>
                    <a:pt x="6520" y="9017"/>
                  </a:lnTo>
                  <a:lnTo>
                    <a:pt x="6443" y="8953"/>
                  </a:lnTo>
                  <a:lnTo>
                    <a:pt x="6341" y="8902"/>
                  </a:lnTo>
                  <a:lnTo>
                    <a:pt x="1448" y="6865"/>
                  </a:lnTo>
                  <a:lnTo>
                    <a:pt x="1448" y="731"/>
                  </a:lnTo>
                  <a:lnTo>
                    <a:pt x="1435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8"/>
                  </a:lnTo>
                  <a:lnTo>
                    <a:pt x="1128" y="129"/>
                  </a:lnTo>
                  <a:lnTo>
                    <a:pt x="1012" y="64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5231975" y="2259525"/>
              <a:ext cx="309025" cy="126175"/>
            </a:xfrm>
            <a:custGeom>
              <a:rect b="b" l="l" r="r" t="t"/>
              <a:pathLst>
                <a:path extrusionOk="0" h="5047" w="12361">
                  <a:moveTo>
                    <a:pt x="679" y="0"/>
                  </a:moveTo>
                  <a:lnTo>
                    <a:pt x="539" y="26"/>
                  </a:lnTo>
                  <a:lnTo>
                    <a:pt x="411" y="77"/>
                  </a:lnTo>
                  <a:lnTo>
                    <a:pt x="282" y="154"/>
                  </a:lnTo>
                  <a:lnTo>
                    <a:pt x="180" y="256"/>
                  </a:lnTo>
                  <a:lnTo>
                    <a:pt x="103" y="372"/>
                  </a:lnTo>
                  <a:lnTo>
                    <a:pt x="39" y="513"/>
                  </a:lnTo>
                  <a:lnTo>
                    <a:pt x="13" y="653"/>
                  </a:lnTo>
                  <a:lnTo>
                    <a:pt x="1" y="794"/>
                  </a:lnTo>
                  <a:lnTo>
                    <a:pt x="26" y="922"/>
                  </a:lnTo>
                  <a:lnTo>
                    <a:pt x="78" y="1051"/>
                  </a:lnTo>
                  <a:lnTo>
                    <a:pt x="154" y="1179"/>
                  </a:lnTo>
                  <a:lnTo>
                    <a:pt x="257" y="1281"/>
                  </a:lnTo>
                  <a:lnTo>
                    <a:pt x="372" y="1371"/>
                  </a:lnTo>
                  <a:lnTo>
                    <a:pt x="6725" y="4957"/>
                  </a:lnTo>
                  <a:lnTo>
                    <a:pt x="6802" y="4995"/>
                  </a:lnTo>
                  <a:lnTo>
                    <a:pt x="6891" y="5021"/>
                  </a:lnTo>
                  <a:lnTo>
                    <a:pt x="6981" y="5047"/>
                  </a:lnTo>
                  <a:lnTo>
                    <a:pt x="11630" y="5047"/>
                  </a:lnTo>
                  <a:lnTo>
                    <a:pt x="11784" y="5034"/>
                  </a:lnTo>
                  <a:lnTo>
                    <a:pt x="11912" y="4995"/>
                  </a:lnTo>
                  <a:lnTo>
                    <a:pt x="12040" y="4918"/>
                  </a:lnTo>
                  <a:lnTo>
                    <a:pt x="12143" y="4829"/>
                  </a:lnTo>
                  <a:lnTo>
                    <a:pt x="12232" y="4726"/>
                  </a:lnTo>
                  <a:lnTo>
                    <a:pt x="12309" y="4598"/>
                  </a:lnTo>
                  <a:lnTo>
                    <a:pt x="12347" y="4470"/>
                  </a:lnTo>
                  <a:lnTo>
                    <a:pt x="12360" y="4317"/>
                  </a:lnTo>
                  <a:lnTo>
                    <a:pt x="12347" y="4176"/>
                  </a:lnTo>
                  <a:lnTo>
                    <a:pt x="12309" y="4035"/>
                  </a:lnTo>
                  <a:lnTo>
                    <a:pt x="12232" y="3907"/>
                  </a:lnTo>
                  <a:lnTo>
                    <a:pt x="12143" y="3804"/>
                  </a:lnTo>
                  <a:lnTo>
                    <a:pt x="12040" y="3715"/>
                  </a:lnTo>
                  <a:lnTo>
                    <a:pt x="11912" y="3651"/>
                  </a:lnTo>
                  <a:lnTo>
                    <a:pt x="11784" y="3599"/>
                  </a:lnTo>
                  <a:lnTo>
                    <a:pt x="11630" y="3586"/>
                  </a:lnTo>
                  <a:lnTo>
                    <a:pt x="7276" y="3586"/>
                  </a:lnTo>
                  <a:lnTo>
                    <a:pt x="1089" y="103"/>
                  </a:lnTo>
                  <a:lnTo>
                    <a:pt x="961" y="39"/>
                  </a:lnTo>
                  <a:lnTo>
                    <a:pt x="820" y="1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9"/>
            <p:cNvSpPr/>
            <p:nvPr/>
          </p:nvSpPr>
          <p:spPr>
            <a:xfrm>
              <a:off x="5158325" y="2470850"/>
              <a:ext cx="382675" cy="36200"/>
            </a:xfrm>
            <a:custGeom>
              <a:rect b="b" l="l" r="r" t="t"/>
              <a:pathLst>
                <a:path extrusionOk="0" h="1448" w="15307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34" y="116"/>
                  </a:lnTo>
                  <a:lnTo>
                    <a:pt x="219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26" y="577"/>
                  </a:lnTo>
                  <a:lnTo>
                    <a:pt x="1" y="731"/>
                  </a:lnTo>
                  <a:lnTo>
                    <a:pt x="26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9" y="1243"/>
                  </a:lnTo>
                  <a:lnTo>
                    <a:pt x="334" y="1332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14576" y="1448"/>
                  </a:lnTo>
                  <a:lnTo>
                    <a:pt x="14730" y="1435"/>
                  </a:lnTo>
                  <a:lnTo>
                    <a:pt x="14858" y="1397"/>
                  </a:lnTo>
                  <a:lnTo>
                    <a:pt x="14986" y="1332"/>
                  </a:lnTo>
                  <a:lnTo>
                    <a:pt x="15089" y="1243"/>
                  </a:lnTo>
                  <a:lnTo>
                    <a:pt x="15178" y="1128"/>
                  </a:lnTo>
                  <a:lnTo>
                    <a:pt x="15255" y="1012"/>
                  </a:lnTo>
                  <a:lnTo>
                    <a:pt x="15293" y="871"/>
                  </a:lnTo>
                  <a:lnTo>
                    <a:pt x="15306" y="731"/>
                  </a:lnTo>
                  <a:lnTo>
                    <a:pt x="15293" y="577"/>
                  </a:lnTo>
                  <a:lnTo>
                    <a:pt x="15255" y="436"/>
                  </a:lnTo>
                  <a:lnTo>
                    <a:pt x="15178" y="321"/>
                  </a:lnTo>
                  <a:lnTo>
                    <a:pt x="15089" y="205"/>
                  </a:lnTo>
                  <a:lnTo>
                    <a:pt x="14986" y="116"/>
                  </a:lnTo>
                  <a:lnTo>
                    <a:pt x="14858" y="52"/>
                  </a:lnTo>
                  <a:lnTo>
                    <a:pt x="14730" y="13"/>
                  </a:lnTo>
                  <a:lnTo>
                    <a:pt x="1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5319400" y="2638950"/>
              <a:ext cx="221600" cy="36525"/>
            </a:xfrm>
            <a:custGeom>
              <a:rect b="b" l="l" r="r" t="t"/>
              <a:pathLst>
                <a:path extrusionOk="0" h="1461" w="8864">
                  <a:moveTo>
                    <a:pt x="730" y="1"/>
                  </a:moveTo>
                  <a:lnTo>
                    <a:pt x="589" y="13"/>
                  </a:lnTo>
                  <a:lnTo>
                    <a:pt x="448" y="65"/>
                  </a:lnTo>
                  <a:lnTo>
                    <a:pt x="320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13" y="884"/>
                  </a:lnTo>
                  <a:lnTo>
                    <a:pt x="64" y="1012"/>
                  </a:lnTo>
                  <a:lnTo>
                    <a:pt x="128" y="1141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89" y="1448"/>
                  </a:lnTo>
                  <a:lnTo>
                    <a:pt x="730" y="1461"/>
                  </a:lnTo>
                  <a:lnTo>
                    <a:pt x="8133" y="1461"/>
                  </a:lnTo>
                  <a:lnTo>
                    <a:pt x="8287" y="1448"/>
                  </a:lnTo>
                  <a:lnTo>
                    <a:pt x="8415" y="1397"/>
                  </a:lnTo>
                  <a:lnTo>
                    <a:pt x="8543" y="1333"/>
                  </a:lnTo>
                  <a:lnTo>
                    <a:pt x="8646" y="1243"/>
                  </a:lnTo>
                  <a:lnTo>
                    <a:pt x="8735" y="1141"/>
                  </a:lnTo>
                  <a:lnTo>
                    <a:pt x="8812" y="1012"/>
                  </a:lnTo>
                  <a:lnTo>
                    <a:pt x="8850" y="884"/>
                  </a:lnTo>
                  <a:lnTo>
                    <a:pt x="8863" y="731"/>
                  </a:lnTo>
                  <a:lnTo>
                    <a:pt x="8850" y="590"/>
                  </a:lnTo>
                  <a:lnTo>
                    <a:pt x="8812" y="449"/>
                  </a:lnTo>
                  <a:lnTo>
                    <a:pt x="8735" y="321"/>
                  </a:lnTo>
                  <a:lnTo>
                    <a:pt x="8646" y="218"/>
                  </a:lnTo>
                  <a:lnTo>
                    <a:pt x="8543" y="129"/>
                  </a:lnTo>
                  <a:lnTo>
                    <a:pt x="8415" y="65"/>
                  </a:lnTo>
                  <a:lnTo>
                    <a:pt x="8287" y="13"/>
                  </a:lnTo>
                  <a:lnTo>
                    <a:pt x="81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5158325" y="2740775"/>
              <a:ext cx="382675" cy="119450"/>
            </a:xfrm>
            <a:custGeom>
              <a:rect b="b" l="l" r="r" t="t"/>
              <a:pathLst>
                <a:path extrusionOk="0" h="4778" w="15307">
                  <a:moveTo>
                    <a:pt x="7660" y="1"/>
                  </a:moveTo>
                  <a:lnTo>
                    <a:pt x="7558" y="13"/>
                  </a:lnTo>
                  <a:lnTo>
                    <a:pt x="7468" y="26"/>
                  </a:lnTo>
                  <a:lnTo>
                    <a:pt x="7378" y="65"/>
                  </a:lnTo>
                  <a:lnTo>
                    <a:pt x="7301" y="103"/>
                  </a:lnTo>
                  <a:lnTo>
                    <a:pt x="7212" y="154"/>
                  </a:lnTo>
                  <a:lnTo>
                    <a:pt x="7148" y="218"/>
                  </a:lnTo>
                  <a:lnTo>
                    <a:pt x="7084" y="282"/>
                  </a:lnTo>
                  <a:lnTo>
                    <a:pt x="7032" y="359"/>
                  </a:lnTo>
                  <a:lnTo>
                    <a:pt x="5291" y="3318"/>
                  </a:lnTo>
                  <a:lnTo>
                    <a:pt x="731" y="3318"/>
                  </a:lnTo>
                  <a:lnTo>
                    <a:pt x="590" y="3331"/>
                  </a:lnTo>
                  <a:lnTo>
                    <a:pt x="449" y="3369"/>
                  </a:lnTo>
                  <a:lnTo>
                    <a:pt x="334" y="3446"/>
                  </a:lnTo>
                  <a:lnTo>
                    <a:pt x="219" y="3536"/>
                  </a:lnTo>
                  <a:lnTo>
                    <a:pt x="129" y="3638"/>
                  </a:lnTo>
                  <a:lnTo>
                    <a:pt x="65" y="3766"/>
                  </a:lnTo>
                  <a:lnTo>
                    <a:pt x="26" y="3894"/>
                  </a:lnTo>
                  <a:lnTo>
                    <a:pt x="1" y="4048"/>
                  </a:lnTo>
                  <a:lnTo>
                    <a:pt x="26" y="4189"/>
                  </a:lnTo>
                  <a:lnTo>
                    <a:pt x="65" y="4330"/>
                  </a:lnTo>
                  <a:lnTo>
                    <a:pt x="129" y="4458"/>
                  </a:lnTo>
                  <a:lnTo>
                    <a:pt x="219" y="4560"/>
                  </a:lnTo>
                  <a:lnTo>
                    <a:pt x="334" y="4650"/>
                  </a:lnTo>
                  <a:lnTo>
                    <a:pt x="449" y="4714"/>
                  </a:lnTo>
                  <a:lnTo>
                    <a:pt x="590" y="4752"/>
                  </a:lnTo>
                  <a:lnTo>
                    <a:pt x="731" y="4778"/>
                  </a:lnTo>
                  <a:lnTo>
                    <a:pt x="5700" y="4778"/>
                  </a:lnTo>
                  <a:lnTo>
                    <a:pt x="5803" y="4765"/>
                  </a:lnTo>
                  <a:lnTo>
                    <a:pt x="5892" y="4752"/>
                  </a:lnTo>
                  <a:lnTo>
                    <a:pt x="5982" y="4714"/>
                  </a:lnTo>
                  <a:lnTo>
                    <a:pt x="6059" y="4675"/>
                  </a:lnTo>
                  <a:lnTo>
                    <a:pt x="6136" y="4624"/>
                  </a:lnTo>
                  <a:lnTo>
                    <a:pt x="6213" y="4560"/>
                  </a:lnTo>
                  <a:lnTo>
                    <a:pt x="6277" y="4496"/>
                  </a:lnTo>
                  <a:lnTo>
                    <a:pt x="6328" y="4419"/>
                  </a:lnTo>
                  <a:lnTo>
                    <a:pt x="8070" y="1461"/>
                  </a:lnTo>
                  <a:lnTo>
                    <a:pt x="14576" y="1461"/>
                  </a:lnTo>
                  <a:lnTo>
                    <a:pt x="14730" y="1448"/>
                  </a:lnTo>
                  <a:lnTo>
                    <a:pt x="14858" y="1409"/>
                  </a:lnTo>
                  <a:lnTo>
                    <a:pt x="14986" y="1333"/>
                  </a:lnTo>
                  <a:lnTo>
                    <a:pt x="15089" y="1243"/>
                  </a:lnTo>
                  <a:lnTo>
                    <a:pt x="15178" y="1140"/>
                  </a:lnTo>
                  <a:lnTo>
                    <a:pt x="15255" y="1012"/>
                  </a:lnTo>
                  <a:lnTo>
                    <a:pt x="15293" y="884"/>
                  </a:lnTo>
                  <a:lnTo>
                    <a:pt x="15306" y="731"/>
                  </a:lnTo>
                  <a:lnTo>
                    <a:pt x="15293" y="590"/>
                  </a:lnTo>
                  <a:lnTo>
                    <a:pt x="15255" y="449"/>
                  </a:lnTo>
                  <a:lnTo>
                    <a:pt x="15178" y="321"/>
                  </a:lnTo>
                  <a:lnTo>
                    <a:pt x="15089" y="218"/>
                  </a:lnTo>
                  <a:lnTo>
                    <a:pt x="14986" y="129"/>
                  </a:lnTo>
                  <a:lnTo>
                    <a:pt x="14858" y="65"/>
                  </a:lnTo>
                  <a:lnTo>
                    <a:pt x="14730" y="13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5575225" y="2823700"/>
              <a:ext cx="36525" cy="173575"/>
            </a:xfrm>
            <a:custGeom>
              <a:rect b="b" l="l" r="r" t="t"/>
              <a:pathLst>
                <a:path extrusionOk="0" h="6943" w="1461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" y="6225"/>
                  </a:lnTo>
                  <a:lnTo>
                    <a:pt x="14" y="6366"/>
                  </a:lnTo>
                  <a:lnTo>
                    <a:pt x="52" y="6507"/>
                  </a:lnTo>
                  <a:lnTo>
                    <a:pt x="129" y="6622"/>
                  </a:lnTo>
                  <a:lnTo>
                    <a:pt x="218" y="6738"/>
                  </a:lnTo>
                  <a:lnTo>
                    <a:pt x="321" y="6827"/>
                  </a:lnTo>
                  <a:lnTo>
                    <a:pt x="449" y="6891"/>
                  </a:lnTo>
                  <a:lnTo>
                    <a:pt x="577" y="6930"/>
                  </a:lnTo>
                  <a:lnTo>
                    <a:pt x="731" y="6943"/>
                  </a:lnTo>
                  <a:lnTo>
                    <a:pt x="872" y="6930"/>
                  </a:lnTo>
                  <a:lnTo>
                    <a:pt x="1013" y="6891"/>
                  </a:lnTo>
                  <a:lnTo>
                    <a:pt x="1141" y="6827"/>
                  </a:lnTo>
                  <a:lnTo>
                    <a:pt x="1243" y="6738"/>
                  </a:lnTo>
                  <a:lnTo>
                    <a:pt x="1333" y="6622"/>
                  </a:lnTo>
                  <a:lnTo>
                    <a:pt x="1397" y="6507"/>
                  </a:lnTo>
                  <a:lnTo>
                    <a:pt x="1448" y="6366"/>
                  </a:lnTo>
                  <a:lnTo>
                    <a:pt x="1461" y="6225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1" y="129"/>
                  </a:lnTo>
                  <a:lnTo>
                    <a:pt x="1013" y="52"/>
                  </a:lnTo>
                  <a:lnTo>
                    <a:pt x="872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9"/>
            <p:cNvSpPr/>
            <p:nvPr/>
          </p:nvSpPr>
          <p:spPr>
            <a:xfrm>
              <a:off x="5575225" y="2823700"/>
              <a:ext cx="129700" cy="426525"/>
            </a:xfrm>
            <a:custGeom>
              <a:rect b="b" l="l" r="r" t="t"/>
              <a:pathLst>
                <a:path extrusionOk="0" h="17061" w="5188">
                  <a:moveTo>
                    <a:pt x="4458" y="1"/>
                  </a:moveTo>
                  <a:lnTo>
                    <a:pt x="4304" y="14"/>
                  </a:lnTo>
                  <a:lnTo>
                    <a:pt x="4176" y="52"/>
                  </a:lnTo>
                  <a:lnTo>
                    <a:pt x="4048" y="129"/>
                  </a:lnTo>
                  <a:lnTo>
                    <a:pt x="3946" y="219"/>
                  </a:lnTo>
                  <a:lnTo>
                    <a:pt x="3856" y="321"/>
                  </a:lnTo>
                  <a:lnTo>
                    <a:pt x="3779" y="449"/>
                  </a:lnTo>
                  <a:lnTo>
                    <a:pt x="3741" y="577"/>
                  </a:lnTo>
                  <a:lnTo>
                    <a:pt x="3728" y="731"/>
                  </a:lnTo>
                  <a:lnTo>
                    <a:pt x="3728" y="7058"/>
                  </a:lnTo>
                  <a:lnTo>
                    <a:pt x="167" y="11361"/>
                  </a:lnTo>
                  <a:lnTo>
                    <a:pt x="90" y="11464"/>
                  </a:lnTo>
                  <a:lnTo>
                    <a:pt x="39" y="11579"/>
                  </a:lnTo>
                  <a:lnTo>
                    <a:pt x="14" y="11707"/>
                  </a:lnTo>
                  <a:lnTo>
                    <a:pt x="1" y="11835"/>
                  </a:lnTo>
                  <a:lnTo>
                    <a:pt x="1" y="16344"/>
                  </a:lnTo>
                  <a:lnTo>
                    <a:pt x="14" y="16485"/>
                  </a:lnTo>
                  <a:lnTo>
                    <a:pt x="52" y="16625"/>
                  </a:lnTo>
                  <a:lnTo>
                    <a:pt x="129" y="16741"/>
                  </a:lnTo>
                  <a:lnTo>
                    <a:pt x="218" y="16856"/>
                  </a:lnTo>
                  <a:lnTo>
                    <a:pt x="321" y="16946"/>
                  </a:lnTo>
                  <a:lnTo>
                    <a:pt x="449" y="17010"/>
                  </a:lnTo>
                  <a:lnTo>
                    <a:pt x="577" y="17048"/>
                  </a:lnTo>
                  <a:lnTo>
                    <a:pt x="731" y="17061"/>
                  </a:lnTo>
                  <a:lnTo>
                    <a:pt x="872" y="17048"/>
                  </a:lnTo>
                  <a:lnTo>
                    <a:pt x="1013" y="17010"/>
                  </a:lnTo>
                  <a:lnTo>
                    <a:pt x="1141" y="16946"/>
                  </a:lnTo>
                  <a:lnTo>
                    <a:pt x="1243" y="16856"/>
                  </a:lnTo>
                  <a:lnTo>
                    <a:pt x="1333" y="16741"/>
                  </a:lnTo>
                  <a:lnTo>
                    <a:pt x="1397" y="16625"/>
                  </a:lnTo>
                  <a:lnTo>
                    <a:pt x="1448" y="16485"/>
                  </a:lnTo>
                  <a:lnTo>
                    <a:pt x="1461" y="16344"/>
                  </a:lnTo>
                  <a:lnTo>
                    <a:pt x="1461" y="12091"/>
                  </a:lnTo>
                  <a:lnTo>
                    <a:pt x="5021" y="7788"/>
                  </a:lnTo>
                  <a:lnTo>
                    <a:pt x="5085" y="7686"/>
                  </a:lnTo>
                  <a:lnTo>
                    <a:pt x="5137" y="7570"/>
                  </a:lnTo>
                  <a:lnTo>
                    <a:pt x="5175" y="7455"/>
                  </a:lnTo>
                  <a:lnTo>
                    <a:pt x="5188" y="7327"/>
                  </a:lnTo>
                  <a:lnTo>
                    <a:pt x="5188" y="731"/>
                  </a:lnTo>
                  <a:lnTo>
                    <a:pt x="5162" y="577"/>
                  </a:lnTo>
                  <a:lnTo>
                    <a:pt x="5124" y="449"/>
                  </a:lnTo>
                  <a:lnTo>
                    <a:pt x="5060" y="321"/>
                  </a:lnTo>
                  <a:lnTo>
                    <a:pt x="4970" y="219"/>
                  </a:lnTo>
                  <a:lnTo>
                    <a:pt x="4868" y="129"/>
                  </a:lnTo>
                  <a:lnTo>
                    <a:pt x="4740" y="52"/>
                  </a:lnTo>
                  <a:lnTo>
                    <a:pt x="4599" y="14"/>
                  </a:lnTo>
                  <a:lnTo>
                    <a:pt x="4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5787850" y="2823700"/>
              <a:ext cx="36525" cy="274750"/>
            </a:xfrm>
            <a:custGeom>
              <a:rect b="b" l="l" r="r" t="t"/>
              <a:pathLst>
                <a:path extrusionOk="0" h="10990" w="1461">
                  <a:moveTo>
                    <a:pt x="730" y="1"/>
                  </a:moveTo>
                  <a:lnTo>
                    <a:pt x="589" y="14"/>
                  </a:lnTo>
                  <a:lnTo>
                    <a:pt x="448" y="52"/>
                  </a:lnTo>
                  <a:lnTo>
                    <a:pt x="320" y="129"/>
                  </a:lnTo>
                  <a:lnTo>
                    <a:pt x="218" y="219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31"/>
                  </a:lnTo>
                  <a:lnTo>
                    <a:pt x="0" y="10273"/>
                  </a:lnTo>
                  <a:lnTo>
                    <a:pt x="13" y="10414"/>
                  </a:lnTo>
                  <a:lnTo>
                    <a:pt x="64" y="10554"/>
                  </a:lnTo>
                  <a:lnTo>
                    <a:pt x="128" y="10670"/>
                  </a:lnTo>
                  <a:lnTo>
                    <a:pt x="218" y="10785"/>
                  </a:lnTo>
                  <a:lnTo>
                    <a:pt x="320" y="10875"/>
                  </a:lnTo>
                  <a:lnTo>
                    <a:pt x="448" y="10939"/>
                  </a:lnTo>
                  <a:lnTo>
                    <a:pt x="589" y="10977"/>
                  </a:lnTo>
                  <a:lnTo>
                    <a:pt x="730" y="10990"/>
                  </a:lnTo>
                  <a:lnTo>
                    <a:pt x="884" y="10977"/>
                  </a:lnTo>
                  <a:lnTo>
                    <a:pt x="1012" y="10939"/>
                  </a:lnTo>
                  <a:lnTo>
                    <a:pt x="1140" y="10875"/>
                  </a:lnTo>
                  <a:lnTo>
                    <a:pt x="1242" y="10785"/>
                  </a:lnTo>
                  <a:lnTo>
                    <a:pt x="1332" y="10670"/>
                  </a:lnTo>
                  <a:lnTo>
                    <a:pt x="1409" y="10554"/>
                  </a:lnTo>
                  <a:lnTo>
                    <a:pt x="1447" y="10414"/>
                  </a:lnTo>
                  <a:lnTo>
                    <a:pt x="1460" y="10273"/>
                  </a:lnTo>
                  <a:lnTo>
                    <a:pt x="1460" y="731"/>
                  </a:lnTo>
                  <a:lnTo>
                    <a:pt x="1447" y="577"/>
                  </a:lnTo>
                  <a:lnTo>
                    <a:pt x="1409" y="449"/>
                  </a:lnTo>
                  <a:lnTo>
                    <a:pt x="1332" y="321"/>
                  </a:lnTo>
                  <a:lnTo>
                    <a:pt x="1242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5933850" y="2823700"/>
              <a:ext cx="150525" cy="332400"/>
            </a:xfrm>
            <a:custGeom>
              <a:rect b="b" l="l" r="r" t="t"/>
              <a:pathLst>
                <a:path extrusionOk="0" h="13296" w="6021">
                  <a:moveTo>
                    <a:pt x="731" y="1"/>
                  </a:moveTo>
                  <a:lnTo>
                    <a:pt x="590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77"/>
                  </a:lnTo>
                  <a:lnTo>
                    <a:pt x="0" y="731"/>
                  </a:lnTo>
                  <a:lnTo>
                    <a:pt x="0" y="4560"/>
                  </a:lnTo>
                  <a:lnTo>
                    <a:pt x="13" y="4688"/>
                  </a:lnTo>
                  <a:lnTo>
                    <a:pt x="52" y="4817"/>
                  </a:lnTo>
                  <a:lnTo>
                    <a:pt x="103" y="4919"/>
                  </a:lnTo>
                  <a:lnTo>
                    <a:pt x="167" y="5021"/>
                  </a:lnTo>
                  <a:lnTo>
                    <a:pt x="257" y="5111"/>
                  </a:lnTo>
                  <a:lnTo>
                    <a:pt x="359" y="5188"/>
                  </a:lnTo>
                  <a:lnTo>
                    <a:pt x="462" y="5239"/>
                  </a:lnTo>
                  <a:lnTo>
                    <a:pt x="590" y="5278"/>
                  </a:lnTo>
                  <a:lnTo>
                    <a:pt x="4560" y="6097"/>
                  </a:lnTo>
                  <a:lnTo>
                    <a:pt x="4560" y="12565"/>
                  </a:lnTo>
                  <a:lnTo>
                    <a:pt x="4573" y="12719"/>
                  </a:lnTo>
                  <a:lnTo>
                    <a:pt x="4611" y="12847"/>
                  </a:lnTo>
                  <a:lnTo>
                    <a:pt x="4688" y="12975"/>
                  </a:lnTo>
                  <a:lnTo>
                    <a:pt x="4778" y="13078"/>
                  </a:lnTo>
                  <a:lnTo>
                    <a:pt x="4880" y="13167"/>
                  </a:lnTo>
                  <a:lnTo>
                    <a:pt x="5008" y="13231"/>
                  </a:lnTo>
                  <a:lnTo>
                    <a:pt x="5136" y="13283"/>
                  </a:lnTo>
                  <a:lnTo>
                    <a:pt x="5290" y="13295"/>
                  </a:lnTo>
                  <a:lnTo>
                    <a:pt x="5431" y="13283"/>
                  </a:lnTo>
                  <a:lnTo>
                    <a:pt x="5572" y="13231"/>
                  </a:lnTo>
                  <a:lnTo>
                    <a:pt x="5700" y="13167"/>
                  </a:lnTo>
                  <a:lnTo>
                    <a:pt x="5802" y="13078"/>
                  </a:lnTo>
                  <a:lnTo>
                    <a:pt x="5892" y="12975"/>
                  </a:lnTo>
                  <a:lnTo>
                    <a:pt x="5956" y="12847"/>
                  </a:lnTo>
                  <a:lnTo>
                    <a:pt x="5995" y="12719"/>
                  </a:lnTo>
                  <a:lnTo>
                    <a:pt x="6020" y="12565"/>
                  </a:lnTo>
                  <a:lnTo>
                    <a:pt x="6020" y="5495"/>
                  </a:lnTo>
                  <a:lnTo>
                    <a:pt x="6007" y="5367"/>
                  </a:lnTo>
                  <a:lnTo>
                    <a:pt x="5969" y="5252"/>
                  </a:lnTo>
                  <a:lnTo>
                    <a:pt x="5918" y="5137"/>
                  </a:lnTo>
                  <a:lnTo>
                    <a:pt x="5854" y="5034"/>
                  </a:lnTo>
                  <a:lnTo>
                    <a:pt x="5764" y="4945"/>
                  </a:lnTo>
                  <a:lnTo>
                    <a:pt x="5662" y="4881"/>
                  </a:lnTo>
                  <a:lnTo>
                    <a:pt x="5559" y="4817"/>
                  </a:lnTo>
                  <a:lnTo>
                    <a:pt x="5431" y="4778"/>
                  </a:lnTo>
                  <a:lnTo>
                    <a:pt x="1461" y="3971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409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6016775" y="2268800"/>
              <a:ext cx="313500" cy="149875"/>
            </a:xfrm>
            <a:custGeom>
              <a:rect b="b" l="l" r="r" t="t"/>
              <a:pathLst>
                <a:path extrusionOk="0" h="5995" w="12540">
                  <a:moveTo>
                    <a:pt x="11822" y="1"/>
                  </a:moveTo>
                  <a:lnTo>
                    <a:pt x="11681" y="13"/>
                  </a:lnTo>
                  <a:lnTo>
                    <a:pt x="11553" y="52"/>
                  </a:lnTo>
                  <a:lnTo>
                    <a:pt x="11413" y="116"/>
                  </a:lnTo>
                  <a:lnTo>
                    <a:pt x="4612" y="4535"/>
                  </a:lnTo>
                  <a:lnTo>
                    <a:pt x="731" y="4535"/>
                  </a:lnTo>
                  <a:lnTo>
                    <a:pt x="577" y="4547"/>
                  </a:lnTo>
                  <a:lnTo>
                    <a:pt x="449" y="4586"/>
                  </a:lnTo>
                  <a:lnTo>
                    <a:pt x="321" y="4663"/>
                  </a:lnTo>
                  <a:lnTo>
                    <a:pt x="218" y="4752"/>
                  </a:lnTo>
                  <a:lnTo>
                    <a:pt x="129" y="4855"/>
                  </a:lnTo>
                  <a:lnTo>
                    <a:pt x="52" y="4983"/>
                  </a:lnTo>
                  <a:lnTo>
                    <a:pt x="14" y="5111"/>
                  </a:lnTo>
                  <a:lnTo>
                    <a:pt x="1" y="5265"/>
                  </a:lnTo>
                  <a:lnTo>
                    <a:pt x="14" y="5406"/>
                  </a:lnTo>
                  <a:lnTo>
                    <a:pt x="52" y="5547"/>
                  </a:lnTo>
                  <a:lnTo>
                    <a:pt x="129" y="5675"/>
                  </a:lnTo>
                  <a:lnTo>
                    <a:pt x="218" y="5777"/>
                  </a:lnTo>
                  <a:lnTo>
                    <a:pt x="321" y="5867"/>
                  </a:lnTo>
                  <a:lnTo>
                    <a:pt x="449" y="5931"/>
                  </a:lnTo>
                  <a:lnTo>
                    <a:pt x="577" y="5982"/>
                  </a:lnTo>
                  <a:lnTo>
                    <a:pt x="731" y="5995"/>
                  </a:lnTo>
                  <a:lnTo>
                    <a:pt x="4816" y="5995"/>
                  </a:lnTo>
                  <a:lnTo>
                    <a:pt x="4932" y="5982"/>
                  </a:lnTo>
                  <a:lnTo>
                    <a:pt x="5034" y="5956"/>
                  </a:lnTo>
                  <a:lnTo>
                    <a:pt x="5124" y="5918"/>
                  </a:lnTo>
                  <a:lnTo>
                    <a:pt x="5214" y="5880"/>
                  </a:lnTo>
                  <a:lnTo>
                    <a:pt x="12207" y="1333"/>
                  </a:lnTo>
                  <a:lnTo>
                    <a:pt x="12322" y="1243"/>
                  </a:lnTo>
                  <a:lnTo>
                    <a:pt x="12412" y="1141"/>
                  </a:lnTo>
                  <a:lnTo>
                    <a:pt x="12488" y="1013"/>
                  </a:lnTo>
                  <a:lnTo>
                    <a:pt x="12527" y="884"/>
                  </a:lnTo>
                  <a:lnTo>
                    <a:pt x="12540" y="744"/>
                  </a:lnTo>
                  <a:lnTo>
                    <a:pt x="12527" y="603"/>
                  </a:lnTo>
                  <a:lnTo>
                    <a:pt x="12488" y="462"/>
                  </a:lnTo>
                  <a:lnTo>
                    <a:pt x="12424" y="334"/>
                  </a:lnTo>
                  <a:lnTo>
                    <a:pt x="12335" y="218"/>
                  </a:lnTo>
                  <a:lnTo>
                    <a:pt x="12219" y="129"/>
                  </a:lnTo>
                  <a:lnTo>
                    <a:pt x="12091" y="52"/>
                  </a:lnTo>
                  <a:lnTo>
                    <a:pt x="11963" y="13"/>
                  </a:lnTo>
                  <a:lnTo>
                    <a:pt x="1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6016775" y="2474700"/>
              <a:ext cx="403150" cy="123300"/>
            </a:xfrm>
            <a:custGeom>
              <a:rect b="b" l="l" r="r" t="t"/>
              <a:pathLst>
                <a:path extrusionOk="0" h="4932" w="16126">
                  <a:moveTo>
                    <a:pt x="731" y="0"/>
                  </a:moveTo>
                  <a:lnTo>
                    <a:pt x="577" y="13"/>
                  </a:lnTo>
                  <a:lnTo>
                    <a:pt x="449" y="51"/>
                  </a:lnTo>
                  <a:lnTo>
                    <a:pt x="321" y="115"/>
                  </a:lnTo>
                  <a:lnTo>
                    <a:pt x="218" y="205"/>
                  </a:lnTo>
                  <a:lnTo>
                    <a:pt x="129" y="320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0"/>
                  </a:lnTo>
                  <a:lnTo>
                    <a:pt x="14" y="871"/>
                  </a:lnTo>
                  <a:lnTo>
                    <a:pt x="52" y="1012"/>
                  </a:lnTo>
                  <a:lnTo>
                    <a:pt x="129" y="1127"/>
                  </a:lnTo>
                  <a:lnTo>
                    <a:pt x="218" y="1243"/>
                  </a:lnTo>
                  <a:lnTo>
                    <a:pt x="321" y="1332"/>
                  </a:lnTo>
                  <a:lnTo>
                    <a:pt x="449" y="1396"/>
                  </a:lnTo>
                  <a:lnTo>
                    <a:pt x="577" y="1435"/>
                  </a:lnTo>
                  <a:lnTo>
                    <a:pt x="731" y="1447"/>
                  </a:lnTo>
                  <a:lnTo>
                    <a:pt x="5944" y="1447"/>
                  </a:lnTo>
                  <a:lnTo>
                    <a:pt x="8787" y="4688"/>
                  </a:lnTo>
                  <a:lnTo>
                    <a:pt x="8838" y="4739"/>
                  </a:lnTo>
                  <a:lnTo>
                    <a:pt x="8902" y="4790"/>
                  </a:lnTo>
                  <a:lnTo>
                    <a:pt x="8966" y="4829"/>
                  </a:lnTo>
                  <a:lnTo>
                    <a:pt x="9030" y="4867"/>
                  </a:lnTo>
                  <a:lnTo>
                    <a:pt x="9094" y="4893"/>
                  </a:lnTo>
                  <a:lnTo>
                    <a:pt x="9171" y="4918"/>
                  </a:lnTo>
                  <a:lnTo>
                    <a:pt x="9248" y="4931"/>
                  </a:lnTo>
                  <a:lnTo>
                    <a:pt x="15396" y="4931"/>
                  </a:lnTo>
                  <a:lnTo>
                    <a:pt x="15549" y="4918"/>
                  </a:lnTo>
                  <a:lnTo>
                    <a:pt x="15678" y="4867"/>
                  </a:lnTo>
                  <a:lnTo>
                    <a:pt x="15806" y="4803"/>
                  </a:lnTo>
                  <a:lnTo>
                    <a:pt x="15921" y="4713"/>
                  </a:lnTo>
                  <a:lnTo>
                    <a:pt x="15998" y="4611"/>
                  </a:lnTo>
                  <a:lnTo>
                    <a:pt x="16075" y="4483"/>
                  </a:lnTo>
                  <a:lnTo>
                    <a:pt x="16113" y="4342"/>
                  </a:lnTo>
                  <a:lnTo>
                    <a:pt x="16126" y="4201"/>
                  </a:lnTo>
                  <a:lnTo>
                    <a:pt x="16113" y="4060"/>
                  </a:lnTo>
                  <a:lnTo>
                    <a:pt x="16075" y="3919"/>
                  </a:lnTo>
                  <a:lnTo>
                    <a:pt x="15998" y="3791"/>
                  </a:lnTo>
                  <a:lnTo>
                    <a:pt x="15921" y="3689"/>
                  </a:lnTo>
                  <a:lnTo>
                    <a:pt x="15806" y="3599"/>
                  </a:lnTo>
                  <a:lnTo>
                    <a:pt x="15678" y="3535"/>
                  </a:lnTo>
                  <a:lnTo>
                    <a:pt x="15549" y="3484"/>
                  </a:lnTo>
                  <a:lnTo>
                    <a:pt x="15396" y="3471"/>
                  </a:lnTo>
                  <a:lnTo>
                    <a:pt x="9658" y="3471"/>
                  </a:lnTo>
                  <a:lnTo>
                    <a:pt x="6814" y="244"/>
                  </a:lnTo>
                  <a:lnTo>
                    <a:pt x="6763" y="192"/>
                  </a:lnTo>
                  <a:lnTo>
                    <a:pt x="6699" y="141"/>
                  </a:lnTo>
                  <a:lnTo>
                    <a:pt x="6635" y="90"/>
                  </a:lnTo>
                  <a:lnTo>
                    <a:pt x="6571" y="64"/>
                  </a:lnTo>
                  <a:lnTo>
                    <a:pt x="6494" y="39"/>
                  </a:lnTo>
                  <a:lnTo>
                    <a:pt x="6430" y="13"/>
                  </a:lnTo>
                  <a:lnTo>
                    <a:pt x="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6016775" y="2606925"/>
              <a:ext cx="313500" cy="211675"/>
            </a:xfrm>
            <a:custGeom>
              <a:rect b="b" l="l" r="r" t="t"/>
              <a:pathLst>
                <a:path extrusionOk="0" h="8467" w="1254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6"/>
                  </a:lnTo>
                  <a:lnTo>
                    <a:pt x="129" y="321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4" y="872"/>
                  </a:lnTo>
                  <a:lnTo>
                    <a:pt x="52" y="1013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5918" y="1448"/>
                  </a:lnTo>
                  <a:lnTo>
                    <a:pt x="11246" y="8198"/>
                  </a:lnTo>
                  <a:lnTo>
                    <a:pt x="11297" y="8262"/>
                  </a:lnTo>
                  <a:lnTo>
                    <a:pt x="11361" y="8313"/>
                  </a:lnTo>
                  <a:lnTo>
                    <a:pt x="11425" y="8364"/>
                  </a:lnTo>
                  <a:lnTo>
                    <a:pt x="11502" y="8403"/>
                  </a:lnTo>
                  <a:lnTo>
                    <a:pt x="11579" y="8428"/>
                  </a:lnTo>
                  <a:lnTo>
                    <a:pt x="11656" y="8454"/>
                  </a:lnTo>
                  <a:lnTo>
                    <a:pt x="11733" y="8467"/>
                  </a:lnTo>
                  <a:lnTo>
                    <a:pt x="11925" y="8467"/>
                  </a:lnTo>
                  <a:lnTo>
                    <a:pt x="12053" y="8428"/>
                  </a:lnTo>
                  <a:lnTo>
                    <a:pt x="12155" y="8377"/>
                  </a:lnTo>
                  <a:lnTo>
                    <a:pt x="12258" y="8313"/>
                  </a:lnTo>
                  <a:lnTo>
                    <a:pt x="12373" y="8211"/>
                  </a:lnTo>
                  <a:lnTo>
                    <a:pt x="12450" y="8095"/>
                  </a:lnTo>
                  <a:lnTo>
                    <a:pt x="12501" y="7967"/>
                  </a:lnTo>
                  <a:lnTo>
                    <a:pt x="12540" y="7826"/>
                  </a:lnTo>
                  <a:lnTo>
                    <a:pt x="12540" y="7686"/>
                  </a:lnTo>
                  <a:lnTo>
                    <a:pt x="12514" y="7545"/>
                  </a:lnTo>
                  <a:lnTo>
                    <a:pt x="12463" y="7417"/>
                  </a:lnTo>
                  <a:lnTo>
                    <a:pt x="12386" y="7289"/>
                  </a:lnTo>
                  <a:lnTo>
                    <a:pt x="6840" y="270"/>
                  </a:lnTo>
                  <a:lnTo>
                    <a:pt x="6789" y="206"/>
                  </a:lnTo>
                  <a:lnTo>
                    <a:pt x="6725" y="155"/>
                  </a:lnTo>
                  <a:lnTo>
                    <a:pt x="6661" y="103"/>
                  </a:lnTo>
                  <a:lnTo>
                    <a:pt x="6584" y="65"/>
                  </a:lnTo>
                  <a:lnTo>
                    <a:pt x="6507" y="39"/>
                  </a:lnTo>
                  <a:lnTo>
                    <a:pt x="6430" y="14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6016775" y="2740775"/>
              <a:ext cx="143475" cy="36525"/>
            </a:xfrm>
            <a:custGeom>
              <a:rect b="b" l="l" r="r" t="t"/>
              <a:pathLst>
                <a:path extrusionOk="0" h="1461" w="5739">
                  <a:moveTo>
                    <a:pt x="731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1"/>
                  </a:lnTo>
                  <a:lnTo>
                    <a:pt x="14" y="884"/>
                  </a:lnTo>
                  <a:lnTo>
                    <a:pt x="52" y="1012"/>
                  </a:lnTo>
                  <a:lnTo>
                    <a:pt x="129" y="1140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5009" y="1461"/>
                  </a:lnTo>
                  <a:lnTo>
                    <a:pt x="5149" y="1448"/>
                  </a:lnTo>
                  <a:lnTo>
                    <a:pt x="5290" y="1409"/>
                  </a:lnTo>
                  <a:lnTo>
                    <a:pt x="5418" y="1333"/>
                  </a:lnTo>
                  <a:lnTo>
                    <a:pt x="5521" y="1243"/>
                  </a:lnTo>
                  <a:lnTo>
                    <a:pt x="5611" y="1140"/>
                  </a:lnTo>
                  <a:lnTo>
                    <a:pt x="5675" y="1012"/>
                  </a:lnTo>
                  <a:lnTo>
                    <a:pt x="5713" y="884"/>
                  </a:lnTo>
                  <a:lnTo>
                    <a:pt x="5739" y="731"/>
                  </a:lnTo>
                  <a:lnTo>
                    <a:pt x="5713" y="590"/>
                  </a:lnTo>
                  <a:lnTo>
                    <a:pt x="5675" y="449"/>
                  </a:lnTo>
                  <a:lnTo>
                    <a:pt x="5611" y="321"/>
                  </a:lnTo>
                  <a:lnTo>
                    <a:pt x="5521" y="218"/>
                  </a:lnTo>
                  <a:lnTo>
                    <a:pt x="5418" y="129"/>
                  </a:lnTo>
                  <a:lnTo>
                    <a:pt x="5290" y="65"/>
                  </a:lnTo>
                  <a:lnTo>
                    <a:pt x="5149" y="13"/>
                  </a:lnTo>
                  <a:lnTo>
                    <a:pt x="5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5142325" y="2807375"/>
              <a:ext cx="68875" cy="68875"/>
            </a:xfrm>
            <a:custGeom>
              <a:rect b="b" l="l" r="r" t="t"/>
              <a:pathLst>
                <a:path extrusionOk="0" h="2755" w="2755">
                  <a:moveTo>
                    <a:pt x="1371" y="1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5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21"/>
                  </a:lnTo>
                  <a:lnTo>
                    <a:pt x="398" y="410"/>
                  </a:lnTo>
                  <a:lnTo>
                    <a:pt x="308" y="500"/>
                  </a:lnTo>
                  <a:lnTo>
                    <a:pt x="231" y="615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5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9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9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5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15"/>
                  </a:lnTo>
                  <a:lnTo>
                    <a:pt x="2434" y="500"/>
                  </a:lnTo>
                  <a:lnTo>
                    <a:pt x="2357" y="410"/>
                  </a:lnTo>
                  <a:lnTo>
                    <a:pt x="2255" y="321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5"/>
                  </a:lnTo>
                  <a:lnTo>
                    <a:pt x="1653" y="26"/>
                  </a:lnTo>
                  <a:lnTo>
                    <a:pt x="1512" y="1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5303075" y="262262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3" y="0"/>
                  </a:moveTo>
                  <a:lnTo>
                    <a:pt x="1242" y="13"/>
                  </a:lnTo>
                  <a:lnTo>
                    <a:pt x="1101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30" y="167"/>
                  </a:lnTo>
                  <a:lnTo>
                    <a:pt x="615" y="244"/>
                  </a:lnTo>
                  <a:lnTo>
                    <a:pt x="512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43" y="615"/>
                  </a:lnTo>
                  <a:lnTo>
                    <a:pt x="167" y="730"/>
                  </a:lnTo>
                  <a:lnTo>
                    <a:pt x="115" y="846"/>
                  </a:lnTo>
                  <a:lnTo>
                    <a:pt x="64" y="974"/>
                  </a:lnTo>
                  <a:lnTo>
                    <a:pt x="38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8" y="1665"/>
                  </a:lnTo>
                  <a:lnTo>
                    <a:pt x="64" y="1794"/>
                  </a:lnTo>
                  <a:lnTo>
                    <a:pt x="115" y="1922"/>
                  </a:lnTo>
                  <a:lnTo>
                    <a:pt x="167" y="2037"/>
                  </a:lnTo>
                  <a:lnTo>
                    <a:pt x="243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12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1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65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6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600" y="2037"/>
                  </a:lnTo>
                  <a:lnTo>
                    <a:pt x="2651" y="1922"/>
                  </a:lnTo>
                  <a:lnTo>
                    <a:pt x="2702" y="1794"/>
                  </a:lnTo>
                  <a:lnTo>
                    <a:pt x="2741" y="1665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2" y="974"/>
                  </a:lnTo>
                  <a:lnTo>
                    <a:pt x="2651" y="846"/>
                  </a:lnTo>
                  <a:lnTo>
                    <a:pt x="2600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44"/>
                  </a:lnTo>
                  <a:lnTo>
                    <a:pt x="2036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65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5142325" y="2454525"/>
              <a:ext cx="68875" cy="68850"/>
            </a:xfrm>
            <a:custGeom>
              <a:rect b="b" l="l" r="r" t="t"/>
              <a:pathLst>
                <a:path extrusionOk="0" h="2754" w="2755">
                  <a:moveTo>
                    <a:pt x="1230" y="0"/>
                  </a:moveTo>
                  <a:lnTo>
                    <a:pt x="1102" y="26"/>
                  </a:lnTo>
                  <a:lnTo>
                    <a:pt x="961" y="64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08"/>
                  </a:lnTo>
                  <a:lnTo>
                    <a:pt x="398" y="397"/>
                  </a:lnTo>
                  <a:lnTo>
                    <a:pt x="308" y="500"/>
                  </a:lnTo>
                  <a:lnTo>
                    <a:pt x="231" y="602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52"/>
                  </a:lnTo>
                  <a:lnTo>
                    <a:pt x="52" y="1793"/>
                  </a:lnTo>
                  <a:lnTo>
                    <a:pt x="103" y="1909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587"/>
                  </a:lnTo>
                  <a:lnTo>
                    <a:pt x="833" y="2652"/>
                  </a:lnTo>
                  <a:lnTo>
                    <a:pt x="961" y="2690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8"/>
                  </a:lnTo>
                  <a:lnTo>
                    <a:pt x="1781" y="2690"/>
                  </a:lnTo>
                  <a:lnTo>
                    <a:pt x="1909" y="2652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09"/>
                  </a:lnTo>
                  <a:lnTo>
                    <a:pt x="2690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2"/>
                  </a:lnTo>
                  <a:lnTo>
                    <a:pt x="2434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4"/>
                  </a:lnTo>
                  <a:lnTo>
                    <a:pt x="1653" y="26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5215650" y="2243200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31" y="167"/>
                  </a:lnTo>
                  <a:lnTo>
                    <a:pt x="615" y="243"/>
                  </a:lnTo>
                  <a:lnTo>
                    <a:pt x="513" y="320"/>
                  </a:lnTo>
                  <a:lnTo>
                    <a:pt x="410" y="410"/>
                  </a:lnTo>
                  <a:lnTo>
                    <a:pt x="321" y="512"/>
                  </a:lnTo>
                  <a:lnTo>
                    <a:pt x="244" y="615"/>
                  </a:lnTo>
                  <a:lnTo>
                    <a:pt x="167" y="730"/>
                  </a:lnTo>
                  <a:lnTo>
                    <a:pt x="116" y="845"/>
                  </a:lnTo>
                  <a:lnTo>
                    <a:pt x="65" y="973"/>
                  </a:lnTo>
                  <a:lnTo>
                    <a:pt x="39" y="1102"/>
                  </a:lnTo>
                  <a:lnTo>
                    <a:pt x="13" y="1242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39" y="1665"/>
                  </a:lnTo>
                  <a:lnTo>
                    <a:pt x="65" y="1793"/>
                  </a:lnTo>
                  <a:lnTo>
                    <a:pt x="116" y="1921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67"/>
                  </a:lnTo>
                  <a:lnTo>
                    <a:pt x="410" y="2357"/>
                  </a:lnTo>
                  <a:lnTo>
                    <a:pt x="513" y="2446"/>
                  </a:lnTo>
                  <a:lnTo>
                    <a:pt x="615" y="2523"/>
                  </a:lnTo>
                  <a:lnTo>
                    <a:pt x="731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65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50" y="2600"/>
                  </a:lnTo>
                  <a:lnTo>
                    <a:pt x="2152" y="2523"/>
                  </a:lnTo>
                  <a:lnTo>
                    <a:pt x="2267" y="2446"/>
                  </a:lnTo>
                  <a:lnTo>
                    <a:pt x="2357" y="2357"/>
                  </a:lnTo>
                  <a:lnTo>
                    <a:pt x="2447" y="2267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41" y="1665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2"/>
                  </a:lnTo>
                  <a:lnTo>
                    <a:pt x="2741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600" y="730"/>
                  </a:lnTo>
                  <a:lnTo>
                    <a:pt x="2536" y="615"/>
                  </a:lnTo>
                  <a:lnTo>
                    <a:pt x="2447" y="512"/>
                  </a:lnTo>
                  <a:lnTo>
                    <a:pt x="2357" y="410"/>
                  </a:lnTo>
                  <a:lnTo>
                    <a:pt x="2267" y="320"/>
                  </a:lnTo>
                  <a:lnTo>
                    <a:pt x="2152" y="243"/>
                  </a:lnTo>
                  <a:lnTo>
                    <a:pt x="2050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65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5410650" y="1951175"/>
              <a:ext cx="68875" cy="69175"/>
            </a:xfrm>
            <a:custGeom>
              <a:rect b="b" l="l" r="r" t="t"/>
              <a:pathLst>
                <a:path extrusionOk="0" h="2767" w="2755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4"/>
                  </a:lnTo>
                  <a:lnTo>
                    <a:pt x="846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0"/>
                  </a:lnTo>
                  <a:lnTo>
                    <a:pt x="398" y="410"/>
                  </a:lnTo>
                  <a:lnTo>
                    <a:pt x="321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28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55" y="320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2" y="116"/>
                  </a:lnTo>
                  <a:lnTo>
                    <a:pt x="1794" y="64"/>
                  </a:lnTo>
                  <a:lnTo>
                    <a:pt x="1653" y="26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5688900" y="2061625"/>
              <a:ext cx="68875" cy="68875"/>
            </a:xfrm>
            <a:custGeom>
              <a:rect b="b" l="l" r="r" t="t"/>
              <a:pathLst>
                <a:path extrusionOk="0" h="2755" w="2755">
                  <a:moveTo>
                    <a:pt x="1384" y="1"/>
                  </a:moveTo>
                  <a:lnTo>
                    <a:pt x="1243" y="14"/>
                  </a:lnTo>
                  <a:lnTo>
                    <a:pt x="1102" y="27"/>
                  </a:lnTo>
                  <a:lnTo>
                    <a:pt x="974" y="65"/>
                  </a:lnTo>
                  <a:lnTo>
                    <a:pt x="846" y="103"/>
                  </a:lnTo>
                  <a:lnTo>
                    <a:pt x="718" y="167"/>
                  </a:lnTo>
                  <a:lnTo>
                    <a:pt x="602" y="232"/>
                  </a:lnTo>
                  <a:lnTo>
                    <a:pt x="500" y="321"/>
                  </a:lnTo>
                  <a:lnTo>
                    <a:pt x="398" y="411"/>
                  </a:lnTo>
                  <a:lnTo>
                    <a:pt x="321" y="500"/>
                  </a:lnTo>
                  <a:lnTo>
                    <a:pt x="231" y="603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65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21" y="2255"/>
                  </a:lnTo>
                  <a:lnTo>
                    <a:pt x="398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5"/>
                  </a:lnTo>
                  <a:lnTo>
                    <a:pt x="1525" y="2755"/>
                  </a:lnTo>
                  <a:lnTo>
                    <a:pt x="1653" y="2729"/>
                  </a:lnTo>
                  <a:lnTo>
                    <a:pt x="1794" y="2703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8"/>
                  </a:lnTo>
                  <a:lnTo>
                    <a:pt x="2447" y="2255"/>
                  </a:lnTo>
                  <a:lnTo>
                    <a:pt x="2524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3"/>
                  </a:lnTo>
                  <a:lnTo>
                    <a:pt x="2447" y="500"/>
                  </a:lnTo>
                  <a:lnTo>
                    <a:pt x="2357" y="411"/>
                  </a:lnTo>
                  <a:lnTo>
                    <a:pt x="2255" y="321"/>
                  </a:lnTo>
                  <a:lnTo>
                    <a:pt x="2152" y="232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5"/>
                  </a:lnTo>
                  <a:lnTo>
                    <a:pt x="1653" y="27"/>
                  </a:lnTo>
                  <a:lnTo>
                    <a:pt x="1525" y="1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5869500" y="1962700"/>
              <a:ext cx="68850" cy="69175"/>
            </a:xfrm>
            <a:custGeom>
              <a:rect b="b" l="l" r="r" t="t"/>
              <a:pathLst>
                <a:path extrusionOk="0" h="2767" w="2754">
                  <a:moveTo>
                    <a:pt x="1371" y="0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4"/>
                  </a:lnTo>
                  <a:lnTo>
                    <a:pt x="833" y="116"/>
                  </a:lnTo>
                  <a:lnTo>
                    <a:pt x="717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0"/>
                  </a:lnTo>
                  <a:lnTo>
                    <a:pt x="307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7" y="2255"/>
                  </a:lnTo>
                  <a:lnTo>
                    <a:pt x="397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7" y="2600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371" y="2767"/>
                  </a:lnTo>
                  <a:lnTo>
                    <a:pt x="1511" y="2754"/>
                  </a:lnTo>
                  <a:lnTo>
                    <a:pt x="1652" y="2728"/>
                  </a:lnTo>
                  <a:lnTo>
                    <a:pt x="1780" y="2703"/>
                  </a:lnTo>
                  <a:lnTo>
                    <a:pt x="1908" y="2652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55"/>
                  </a:lnTo>
                  <a:lnTo>
                    <a:pt x="2523" y="2152"/>
                  </a:lnTo>
                  <a:lnTo>
                    <a:pt x="2587" y="2037"/>
                  </a:lnTo>
                  <a:lnTo>
                    <a:pt x="2651" y="1922"/>
                  </a:lnTo>
                  <a:lnTo>
                    <a:pt x="2690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00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8" y="116"/>
                  </a:lnTo>
                  <a:lnTo>
                    <a:pt x="1780" y="64"/>
                  </a:lnTo>
                  <a:lnTo>
                    <a:pt x="1652" y="26"/>
                  </a:lnTo>
                  <a:lnTo>
                    <a:pt x="1511" y="1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9"/>
            <p:cNvSpPr/>
            <p:nvPr/>
          </p:nvSpPr>
          <p:spPr>
            <a:xfrm>
              <a:off x="6049750" y="2121525"/>
              <a:ext cx="69200" cy="68850"/>
            </a:xfrm>
            <a:custGeom>
              <a:rect b="b" l="l" r="r" t="t"/>
              <a:pathLst>
                <a:path extrusionOk="0" h="2754" w="2768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7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33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30"/>
                  </a:lnTo>
                  <a:lnTo>
                    <a:pt x="1" y="1370"/>
                  </a:lnTo>
                  <a:lnTo>
                    <a:pt x="14" y="1511"/>
                  </a:lnTo>
                  <a:lnTo>
                    <a:pt x="39" y="1652"/>
                  </a:lnTo>
                  <a:lnTo>
                    <a:pt x="65" y="1780"/>
                  </a:lnTo>
                  <a:lnTo>
                    <a:pt x="116" y="1908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1" y="2357"/>
                  </a:lnTo>
                  <a:lnTo>
                    <a:pt x="513" y="2446"/>
                  </a:lnTo>
                  <a:lnTo>
                    <a:pt x="616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50" y="2587"/>
                  </a:lnTo>
                  <a:lnTo>
                    <a:pt x="2153" y="2523"/>
                  </a:lnTo>
                  <a:lnTo>
                    <a:pt x="2268" y="2446"/>
                  </a:lnTo>
                  <a:lnTo>
                    <a:pt x="2358" y="2357"/>
                  </a:lnTo>
                  <a:lnTo>
                    <a:pt x="2447" y="2254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8"/>
                  </a:lnTo>
                  <a:lnTo>
                    <a:pt x="2703" y="1780"/>
                  </a:lnTo>
                  <a:lnTo>
                    <a:pt x="2742" y="1652"/>
                  </a:lnTo>
                  <a:lnTo>
                    <a:pt x="2755" y="1511"/>
                  </a:lnTo>
                  <a:lnTo>
                    <a:pt x="2767" y="1370"/>
                  </a:lnTo>
                  <a:lnTo>
                    <a:pt x="2755" y="1230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33"/>
                  </a:lnTo>
                  <a:lnTo>
                    <a:pt x="2601" y="717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7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9"/>
            <p:cNvSpPr/>
            <p:nvPr/>
          </p:nvSpPr>
          <p:spPr>
            <a:xfrm>
              <a:off x="6277425" y="225247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5"/>
                  </a:lnTo>
                  <a:lnTo>
                    <a:pt x="846" y="116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21"/>
                  </a:lnTo>
                  <a:lnTo>
                    <a:pt x="410" y="410"/>
                  </a:lnTo>
                  <a:lnTo>
                    <a:pt x="321" y="500"/>
                  </a:lnTo>
                  <a:lnTo>
                    <a:pt x="244" y="615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74"/>
                  </a:lnTo>
                  <a:lnTo>
                    <a:pt x="39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9" y="1653"/>
                  </a:lnTo>
                  <a:lnTo>
                    <a:pt x="64" y="1794"/>
                  </a:lnTo>
                  <a:lnTo>
                    <a:pt x="116" y="1922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4" y="2754"/>
                  </a:lnTo>
                  <a:lnTo>
                    <a:pt x="1665" y="2729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50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41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16"/>
                  </a:lnTo>
                  <a:lnTo>
                    <a:pt x="1793" y="65"/>
                  </a:lnTo>
                  <a:lnTo>
                    <a:pt x="1665" y="26"/>
                  </a:lnTo>
                  <a:lnTo>
                    <a:pt x="152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6367400" y="2545125"/>
              <a:ext cx="68850" cy="69200"/>
            </a:xfrm>
            <a:custGeom>
              <a:rect b="b" l="l" r="r" t="t"/>
              <a:pathLst>
                <a:path extrusionOk="0" h="2768" w="2754">
                  <a:moveTo>
                    <a:pt x="1371" y="1"/>
                  </a:moveTo>
                  <a:lnTo>
                    <a:pt x="1230" y="14"/>
                  </a:lnTo>
                  <a:lnTo>
                    <a:pt x="1102" y="27"/>
                  </a:lnTo>
                  <a:lnTo>
                    <a:pt x="961" y="65"/>
                  </a:lnTo>
                  <a:lnTo>
                    <a:pt x="833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1"/>
                  </a:lnTo>
                  <a:lnTo>
                    <a:pt x="308" y="500"/>
                  </a:lnTo>
                  <a:lnTo>
                    <a:pt x="231" y="616"/>
                  </a:lnTo>
                  <a:lnTo>
                    <a:pt x="167" y="731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66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08" y="2268"/>
                  </a:lnTo>
                  <a:lnTo>
                    <a:pt x="397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601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42"/>
                  </a:lnTo>
                  <a:lnTo>
                    <a:pt x="1230" y="2755"/>
                  </a:lnTo>
                  <a:lnTo>
                    <a:pt x="1371" y="2767"/>
                  </a:lnTo>
                  <a:lnTo>
                    <a:pt x="1512" y="2755"/>
                  </a:lnTo>
                  <a:lnTo>
                    <a:pt x="1653" y="2742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601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44" y="2358"/>
                  </a:lnTo>
                  <a:lnTo>
                    <a:pt x="2434" y="2268"/>
                  </a:lnTo>
                  <a:lnTo>
                    <a:pt x="2523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8" y="1666"/>
                  </a:lnTo>
                  <a:lnTo>
                    <a:pt x="2741" y="1525"/>
                  </a:lnTo>
                  <a:lnTo>
                    <a:pt x="2754" y="1384"/>
                  </a:lnTo>
                  <a:lnTo>
                    <a:pt x="2741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31"/>
                  </a:lnTo>
                  <a:lnTo>
                    <a:pt x="2523" y="616"/>
                  </a:lnTo>
                  <a:lnTo>
                    <a:pt x="2434" y="500"/>
                  </a:lnTo>
                  <a:lnTo>
                    <a:pt x="2344" y="411"/>
                  </a:lnTo>
                  <a:lnTo>
                    <a:pt x="2255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9" y="116"/>
                  </a:lnTo>
                  <a:lnTo>
                    <a:pt x="1781" y="65"/>
                  </a:lnTo>
                  <a:lnTo>
                    <a:pt x="1653" y="27"/>
                  </a:lnTo>
                  <a:lnTo>
                    <a:pt x="1512" y="1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6277425" y="2766075"/>
              <a:ext cx="69175" cy="68875"/>
            </a:xfrm>
            <a:custGeom>
              <a:rect b="b" l="l" r="r" t="t"/>
              <a:pathLst>
                <a:path extrusionOk="0" h="2755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61"/>
                  </a:lnTo>
                  <a:lnTo>
                    <a:pt x="39" y="1102"/>
                  </a:lnTo>
                  <a:lnTo>
                    <a:pt x="13" y="1230"/>
                  </a:lnTo>
                  <a:lnTo>
                    <a:pt x="0" y="1371"/>
                  </a:lnTo>
                  <a:lnTo>
                    <a:pt x="13" y="1512"/>
                  </a:lnTo>
                  <a:lnTo>
                    <a:pt x="39" y="1653"/>
                  </a:lnTo>
                  <a:lnTo>
                    <a:pt x="64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4" y="2754"/>
                  </a:lnTo>
                  <a:lnTo>
                    <a:pt x="1665" y="2728"/>
                  </a:lnTo>
                  <a:lnTo>
                    <a:pt x="1793" y="2690"/>
                  </a:lnTo>
                  <a:lnTo>
                    <a:pt x="1921" y="2652"/>
                  </a:lnTo>
                  <a:lnTo>
                    <a:pt x="2050" y="2588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41" y="1653"/>
                  </a:lnTo>
                  <a:lnTo>
                    <a:pt x="2754" y="1512"/>
                  </a:lnTo>
                  <a:lnTo>
                    <a:pt x="2767" y="1371"/>
                  </a:lnTo>
                  <a:lnTo>
                    <a:pt x="2754" y="1230"/>
                  </a:lnTo>
                  <a:lnTo>
                    <a:pt x="2741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67" y="308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03"/>
                  </a:lnTo>
                  <a:lnTo>
                    <a:pt x="1793" y="64"/>
                  </a:lnTo>
                  <a:lnTo>
                    <a:pt x="1665" y="2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9"/>
            <p:cNvSpPr/>
            <p:nvPr/>
          </p:nvSpPr>
          <p:spPr>
            <a:xfrm>
              <a:off x="6104525" y="2724450"/>
              <a:ext cx="68850" cy="69175"/>
            </a:xfrm>
            <a:custGeom>
              <a:rect b="b" l="l" r="r" t="t"/>
              <a:pathLst>
                <a:path extrusionOk="0" h="2767" w="2754">
                  <a:moveTo>
                    <a:pt x="1383" y="0"/>
                  </a:moveTo>
                  <a:lnTo>
                    <a:pt x="1242" y="13"/>
                  </a:lnTo>
                  <a:lnTo>
                    <a:pt x="1102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17" y="167"/>
                  </a:lnTo>
                  <a:lnTo>
                    <a:pt x="615" y="244"/>
                  </a:lnTo>
                  <a:lnTo>
                    <a:pt x="500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50"/>
                  </a:lnTo>
                  <a:lnTo>
                    <a:pt x="231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36"/>
                  </a:lnTo>
                  <a:lnTo>
                    <a:pt x="717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2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52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7" y="2600"/>
                  </a:lnTo>
                  <a:lnTo>
                    <a:pt x="2152" y="2536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587" y="2050"/>
                  </a:lnTo>
                  <a:lnTo>
                    <a:pt x="2651" y="1922"/>
                  </a:lnTo>
                  <a:lnTo>
                    <a:pt x="2703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703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52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9"/>
            <p:cNvSpPr/>
            <p:nvPr/>
          </p:nvSpPr>
          <p:spPr>
            <a:xfrm>
              <a:off x="6031500" y="3103250"/>
              <a:ext cx="68875" cy="69175"/>
            </a:xfrm>
            <a:custGeom>
              <a:rect b="b" l="l" r="r" t="t"/>
              <a:pathLst>
                <a:path extrusionOk="0" h="2767" w="2755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18" y="167"/>
                  </a:lnTo>
                  <a:lnTo>
                    <a:pt x="616" y="243"/>
                  </a:lnTo>
                  <a:lnTo>
                    <a:pt x="500" y="320"/>
                  </a:lnTo>
                  <a:lnTo>
                    <a:pt x="411" y="410"/>
                  </a:lnTo>
                  <a:lnTo>
                    <a:pt x="321" y="512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5"/>
                  </a:lnTo>
                  <a:lnTo>
                    <a:pt x="65" y="973"/>
                  </a:lnTo>
                  <a:lnTo>
                    <a:pt x="26" y="1102"/>
                  </a:lnTo>
                  <a:lnTo>
                    <a:pt x="14" y="1242"/>
                  </a:lnTo>
                  <a:lnTo>
                    <a:pt x="1" y="1383"/>
                  </a:lnTo>
                  <a:lnTo>
                    <a:pt x="14" y="1524"/>
                  </a:lnTo>
                  <a:lnTo>
                    <a:pt x="26" y="1665"/>
                  </a:lnTo>
                  <a:lnTo>
                    <a:pt x="65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67"/>
                  </a:lnTo>
                  <a:lnTo>
                    <a:pt x="411" y="2357"/>
                  </a:lnTo>
                  <a:lnTo>
                    <a:pt x="500" y="2446"/>
                  </a:lnTo>
                  <a:lnTo>
                    <a:pt x="616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3" y="2523"/>
                  </a:lnTo>
                  <a:lnTo>
                    <a:pt x="2255" y="2446"/>
                  </a:lnTo>
                  <a:lnTo>
                    <a:pt x="2358" y="2357"/>
                  </a:lnTo>
                  <a:lnTo>
                    <a:pt x="2447" y="2267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5" y="1524"/>
                  </a:lnTo>
                  <a:lnTo>
                    <a:pt x="2755" y="1383"/>
                  </a:lnTo>
                  <a:lnTo>
                    <a:pt x="2755" y="1242"/>
                  </a:lnTo>
                  <a:lnTo>
                    <a:pt x="2729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12"/>
                  </a:lnTo>
                  <a:lnTo>
                    <a:pt x="2358" y="410"/>
                  </a:lnTo>
                  <a:lnTo>
                    <a:pt x="2255" y="320"/>
                  </a:lnTo>
                  <a:lnTo>
                    <a:pt x="2153" y="243"/>
                  </a:lnTo>
                  <a:lnTo>
                    <a:pt x="2037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53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9"/>
            <p:cNvSpPr/>
            <p:nvPr/>
          </p:nvSpPr>
          <p:spPr>
            <a:xfrm>
              <a:off x="5771500" y="3045925"/>
              <a:ext cx="69200" cy="68875"/>
            </a:xfrm>
            <a:custGeom>
              <a:rect b="b" l="l" r="r" t="t"/>
              <a:pathLst>
                <a:path extrusionOk="0" h="2755" w="2768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8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43"/>
                  </a:lnTo>
                  <a:lnTo>
                    <a:pt x="1" y="1384"/>
                  </a:lnTo>
                  <a:lnTo>
                    <a:pt x="14" y="1525"/>
                  </a:lnTo>
                  <a:lnTo>
                    <a:pt x="39" y="1653"/>
                  </a:lnTo>
                  <a:lnTo>
                    <a:pt x="65" y="1794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1" y="2357"/>
                  </a:lnTo>
                  <a:lnTo>
                    <a:pt x="513" y="2447"/>
                  </a:lnTo>
                  <a:lnTo>
                    <a:pt x="616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9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50" y="2588"/>
                  </a:lnTo>
                  <a:lnTo>
                    <a:pt x="2153" y="2524"/>
                  </a:lnTo>
                  <a:lnTo>
                    <a:pt x="2268" y="2447"/>
                  </a:lnTo>
                  <a:lnTo>
                    <a:pt x="2358" y="2357"/>
                  </a:lnTo>
                  <a:lnTo>
                    <a:pt x="2447" y="2255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9"/>
                  </a:lnTo>
                  <a:lnTo>
                    <a:pt x="2703" y="1794"/>
                  </a:lnTo>
                  <a:lnTo>
                    <a:pt x="2742" y="1653"/>
                  </a:lnTo>
                  <a:lnTo>
                    <a:pt x="2755" y="1525"/>
                  </a:lnTo>
                  <a:lnTo>
                    <a:pt x="2767" y="1384"/>
                  </a:lnTo>
                  <a:lnTo>
                    <a:pt x="2755" y="1243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1" y="718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8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5558900" y="3197700"/>
              <a:ext cx="69175" cy="68875"/>
            </a:xfrm>
            <a:custGeom>
              <a:rect b="b" l="l" r="r" t="t"/>
              <a:pathLst>
                <a:path extrusionOk="0" h="2755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26" y="1653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9"/>
            <p:cNvSpPr/>
            <p:nvPr/>
          </p:nvSpPr>
          <p:spPr>
            <a:xfrm>
              <a:off x="5558900" y="2944750"/>
              <a:ext cx="69175" cy="68850"/>
            </a:xfrm>
            <a:custGeom>
              <a:rect b="b" l="l" r="r" t="t"/>
              <a:pathLst>
                <a:path extrusionOk="0" h="2754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45"/>
                  </a:lnTo>
                  <a:lnTo>
                    <a:pt x="65" y="961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26" y="1652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0" y="2357"/>
                  </a:lnTo>
                  <a:lnTo>
                    <a:pt x="500" y="2446"/>
                  </a:lnTo>
                  <a:lnTo>
                    <a:pt x="615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6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61"/>
                  </a:lnTo>
                  <a:lnTo>
                    <a:pt x="2652" y="845"/>
                  </a:lnTo>
                  <a:lnTo>
                    <a:pt x="2600" y="717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9"/>
            <p:cNvSpPr/>
            <p:nvPr/>
          </p:nvSpPr>
          <p:spPr>
            <a:xfrm>
              <a:off x="5527200" y="2346925"/>
              <a:ext cx="524175" cy="524200"/>
            </a:xfrm>
            <a:custGeom>
              <a:rect b="b" l="l" r="r" t="t"/>
              <a:pathLst>
                <a:path extrusionOk="0" h="20968" w="20967">
                  <a:moveTo>
                    <a:pt x="1" y="1"/>
                  </a:moveTo>
                  <a:lnTo>
                    <a:pt x="1" y="20967"/>
                  </a:lnTo>
                  <a:lnTo>
                    <a:pt x="20967" y="20967"/>
                  </a:lnTo>
                  <a:lnTo>
                    <a:pt x="20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9"/>
            <p:cNvSpPr/>
            <p:nvPr/>
          </p:nvSpPr>
          <p:spPr>
            <a:xfrm>
              <a:off x="5527200" y="2346925"/>
              <a:ext cx="261950" cy="524200"/>
            </a:xfrm>
            <a:custGeom>
              <a:rect b="b" l="l" r="r" t="t"/>
              <a:pathLst>
                <a:path extrusionOk="0" h="20968" w="10478">
                  <a:moveTo>
                    <a:pt x="1" y="1"/>
                  </a:moveTo>
                  <a:lnTo>
                    <a:pt x="1" y="20967"/>
                  </a:lnTo>
                  <a:lnTo>
                    <a:pt x="10477" y="10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9"/>
            <p:cNvSpPr/>
            <p:nvPr/>
          </p:nvSpPr>
          <p:spPr>
            <a:xfrm>
              <a:off x="5789125" y="2346925"/>
              <a:ext cx="262250" cy="524200"/>
            </a:xfrm>
            <a:custGeom>
              <a:rect b="b" l="l" r="r" t="t"/>
              <a:pathLst>
                <a:path extrusionOk="0" h="20968" w="10490">
                  <a:moveTo>
                    <a:pt x="10490" y="1"/>
                  </a:moveTo>
                  <a:lnTo>
                    <a:pt x="0" y="10478"/>
                  </a:lnTo>
                  <a:lnTo>
                    <a:pt x="10490" y="20967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9"/>
            <p:cNvSpPr/>
            <p:nvPr/>
          </p:nvSpPr>
          <p:spPr>
            <a:xfrm>
              <a:off x="5622300" y="2442025"/>
              <a:ext cx="334000" cy="333675"/>
            </a:xfrm>
            <a:custGeom>
              <a:rect b="b" l="l" r="r" t="t"/>
              <a:pathLst>
                <a:path extrusionOk="0" h="13347" w="13360">
                  <a:moveTo>
                    <a:pt x="0" y="1"/>
                  </a:moveTo>
                  <a:lnTo>
                    <a:pt x="0" y="13347"/>
                  </a:lnTo>
                  <a:lnTo>
                    <a:pt x="13359" y="13347"/>
                  </a:lnTo>
                  <a:lnTo>
                    <a:pt x="13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4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Apprentissage et Résultats</a:t>
            </a:r>
            <a:endParaRPr/>
          </a:p>
        </p:txBody>
      </p:sp>
      <p:sp>
        <p:nvSpPr>
          <p:cNvPr id="1379" name="Google Shape;1379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0" name="Google Shape;1380;p40"/>
          <p:cNvSpPr/>
          <p:nvPr/>
        </p:nvSpPr>
        <p:spPr>
          <a:xfrm>
            <a:off x="407700" y="1960925"/>
            <a:ext cx="8328600" cy="28956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Pour un exemple comportant 6 nœuds, il existe 4096 états différents et 30 actions distinctes, totalisant 122880 valeurs dans la Q-Table.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Cependant, le nombre réel de Q-values à calculer est moindre en raison des limitations sur les transitions réalisables dans chaque état.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Pour des systèmes plus complexes avec davantage de nœuds, même ce nombre réduit de valeurs à calculer peut poser des problèmes.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Il est donc nécessaire d'envisager d'autres méthodes pour trouver une séquence de transitions optimale dans de tels systèmes.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40"/>
          <p:cNvSpPr txBox="1"/>
          <p:nvPr/>
        </p:nvSpPr>
        <p:spPr>
          <a:xfrm>
            <a:off x="407700" y="1432863"/>
            <a:ext cx="3407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Résultats Obtenus : 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82" name="Google Shape;1382;p40"/>
          <p:cNvGrpSpPr/>
          <p:nvPr/>
        </p:nvGrpSpPr>
        <p:grpSpPr>
          <a:xfrm>
            <a:off x="7438234" y="411483"/>
            <a:ext cx="1298078" cy="1145747"/>
            <a:chOff x="3268225" y="2120225"/>
            <a:chExt cx="1107575" cy="977600"/>
          </a:xfrm>
        </p:grpSpPr>
        <p:sp>
          <p:nvSpPr>
            <p:cNvPr id="1383" name="Google Shape;1383;p40"/>
            <p:cNvSpPr/>
            <p:nvPr/>
          </p:nvSpPr>
          <p:spPr>
            <a:xfrm>
              <a:off x="3783725" y="2149375"/>
              <a:ext cx="30450" cy="180600"/>
            </a:xfrm>
            <a:custGeom>
              <a:rect b="b" l="l" r="r" t="t"/>
              <a:pathLst>
                <a:path extrusionOk="0" h="7224" w="1218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3953425" y="2135275"/>
              <a:ext cx="226425" cy="251075"/>
            </a:xfrm>
            <a:custGeom>
              <a:rect b="b" l="l" r="r" t="t"/>
              <a:pathLst>
                <a:path extrusionOk="0" h="10043" w="9057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4051425" y="2316525"/>
              <a:ext cx="108875" cy="208450"/>
            </a:xfrm>
            <a:custGeom>
              <a:rect b="b" l="l" r="r" t="t"/>
              <a:pathLst>
                <a:path extrusionOk="0" h="8338" w="4355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4057825" y="2603100"/>
              <a:ext cx="302925" cy="116900"/>
            </a:xfrm>
            <a:custGeom>
              <a:rect b="b" l="l" r="r" t="t"/>
              <a:pathLst>
                <a:path extrusionOk="0" h="4676" w="12117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4025475" y="2700750"/>
              <a:ext cx="248825" cy="167175"/>
            </a:xfrm>
            <a:custGeom>
              <a:rect b="b" l="l" r="r" t="t"/>
              <a:pathLst>
                <a:path extrusionOk="0" h="6687" w="9953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3967200" y="2775025"/>
              <a:ext cx="114650" cy="266750"/>
            </a:xfrm>
            <a:custGeom>
              <a:rect b="b" l="l" r="r" t="t"/>
              <a:pathLst>
                <a:path extrusionOk="0" h="10670" w="4586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3400125" y="2793925"/>
              <a:ext cx="254275" cy="218400"/>
            </a:xfrm>
            <a:custGeom>
              <a:rect b="b" l="l" r="r" t="t"/>
              <a:pathLst>
                <a:path extrusionOk="0" h="8736" w="10171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3283275" y="2700750"/>
              <a:ext cx="289150" cy="104725"/>
            </a:xfrm>
            <a:custGeom>
              <a:rect b="b" l="l" r="r" t="t"/>
              <a:pathLst>
                <a:path extrusionOk="0" h="4189" w="11566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3350175" y="2633825"/>
              <a:ext cx="192475" cy="30450"/>
            </a:xfrm>
            <a:custGeom>
              <a:rect b="b" l="l" r="r" t="t"/>
              <a:pathLst>
                <a:path extrusionOk="0" h="1218" w="7699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3283275" y="2447150"/>
              <a:ext cx="256800" cy="130675"/>
            </a:xfrm>
            <a:custGeom>
              <a:rect b="b" l="l" r="r" t="t"/>
              <a:pathLst>
                <a:path extrusionOk="0" h="5227" w="10272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0"/>
            <p:cNvSpPr/>
            <p:nvPr/>
          </p:nvSpPr>
          <p:spPr>
            <a:xfrm>
              <a:off x="3366825" y="2191000"/>
              <a:ext cx="205600" cy="281150"/>
            </a:xfrm>
            <a:custGeom>
              <a:rect b="b" l="l" r="r" t="t"/>
              <a:pathLst>
                <a:path extrusionOk="0" h="11246" w="8224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0"/>
            <p:cNvSpPr/>
            <p:nvPr/>
          </p:nvSpPr>
          <p:spPr>
            <a:xfrm>
              <a:off x="3483700" y="2207650"/>
              <a:ext cx="209125" cy="147950"/>
            </a:xfrm>
            <a:custGeom>
              <a:rect b="b" l="l" r="r" t="t"/>
              <a:pathLst>
                <a:path extrusionOk="0" h="5918" w="8365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3709450" y="2843550"/>
              <a:ext cx="166525" cy="254275"/>
            </a:xfrm>
            <a:custGeom>
              <a:rect b="b" l="l" r="r" t="t"/>
              <a:pathLst>
                <a:path extrusionOk="0" h="10171" w="6661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3669425" y="2834275"/>
              <a:ext cx="246250" cy="188625"/>
            </a:xfrm>
            <a:custGeom>
              <a:rect b="b" l="l" r="r" t="t"/>
              <a:pathLst>
                <a:path extrusionOk="0" h="7545" w="985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0"/>
            <p:cNvSpPr/>
            <p:nvPr/>
          </p:nvSpPr>
          <p:spPr>
            <a:xfrm>
              <a:off x="3522125" y="2312350"/>
              <a:ext cx="548200" cy="548200"/>
            </a:xfrm>
            <a:custGeom>
              <a:rect b="b" l="l" r="r" t="t"/>
              <a:pathLst>
                <a:path extrusionOk="0" h="21928" w="21928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3652775" y="2882300"/>
              <a:ext cx="279875" cy="36200"/>
            </a:xfrm>
            <a:custGeom>
              <a:rect b="b" l="l" r="r" t="t"/>
              <a:pathLst>
                <a:path extrusionOk="0" h="1448" w="11195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0"/>
            <p:cNvSpPr/>
            <p:nvPr/>
          </p:nvSpPr>
          <p:spPr>
            <a:xfrm>
              <a:off x="3652775" y="2949550"/>
              <a:ext cx="279875" cy="36200"/>
            </a:xfrm>
            <a:custGeom>
              <a:rect b="b" l="l" r="r" t="t"/>
              <a:pathLst>
                <a:path extrusionOk="0" h="1448" w="11195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0"/>
            <p:cNvSpPr/>
            <p:nvPr/>
          </p:nvSpPr>
          <p:spPr>
            <a:xfrm>
              <a:off x="3678075" y="2576200"/>
              <a:ext cx="229275" cy="270275"/>
            </a:xfrm>
            <a:custGeom>
              <a:rect b="b" l="l" r="r" t="t"/>
              <a:pathLst>
                <a:path extrusionOk="0" h="10811" w="9171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4134025" y="2120225"/>
              <a:ext cx="60875" cy="60550"/>
            </a:xfrm>
            <a:custGeom>
              <a:rect b="b" l="l" r="r" t="t"/>
              <a:pathLst>
                <a:path extrusionOk="0" h="2422" w="2435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4114500" y="2301150"/>
              <a:ext cx="60850" cy="60850"/>
            </a:xfrm>
            <a:custGeom>
              <a:rect b="b" l="l" r="r" t="t"/>
              <a:pathLst>
                <a:path extrusionOk="0" h="2434" w="2434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3768675" y="2134000"/>
              <a:ext cx="60875" cy="60875"/>
            </a:xfrm>
            <a:custGeom>
              <a:rect b="b" l="l" r="r" t="t"/>
              <a:pathLst>
                <a:path extrusionOk="0" h="2435" w="2435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3468650" y="2192600"/>
              <a:ext cx="60550" cy="60850"/>
            </a:xfrm>
            <a:custGeom>
              <a:rect b="b" l="l" r="r" t="t"/>
              <a:pathLst>
                <a:path extrusionOk="0" h="2434" w="2422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3351775" y="2175950"/>
              <a:ext cx="60550" cy="60550"/>
            </a:xfrm>
            <a:custGeom>
              <a:rect b="b" l="l" r="r" t="t"/>
              <a:pathLst>
                <a:path extrusionOk="0" h="2422" w="2422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3268225" y="2432100"/>
              <a:ext cx="60525" cy="60550"/>
            </a:xfrm>
            <a:custGeom>
              <a:rect b="b" l="l" r="r" t="t"/>
              <a:pathLst>
                <a:path extrusionOk="0" h="2422" w="2421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3334825" y="2618775"/>
              <a:ext cx="60850" cy="60550"/>
            </a:xfrm>
            <a:custGeom>
              <a:rect b="b" l="l" r="r" t="t"/>
              <a:pathLst>
                <a:path extrusionOk="0" h="2422" w="2434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3268225" y="2759675"/>
              <a:ext cx="60525" cy="60850"/>
            </a:xfrm>
            <a:custGeom>
              <a:rect b="b" l="l" r="r" t="t"/>
              <a:pathLst>
                <a:path extrusionOk="0" h="2434" w="2421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0"/>
            <p:cNvSpPr/>
            <p:nvPr/>
          </p:nvSpPr>
          <p:spPr>
            <a:xfrm>
              <a:off x="3385075" y="2966825"/>
              <a:ext cx="60875" cy="60550"/>
            </a:xfrm>
            <a:custGeom>
              <a:rect b="b" l="l" r="r" t="t"/>
              <a:pathLst>
                <a:path extrusionOk="0" h="2422" w="2435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0"/>
            <p:cNvSpPr/>
            <p:nvPr/>
          </p:nvSpPr>
          <p:spPr>
            <a:xfrm>
              <a:off x="4036050" y="2993100"/>
              <a:ext cx="60850" cy="60850"/>
            </a:xfrm>
            <a:custGeom>
              <a:rect b="b" l="l" r="r" t="t"/>
              <a:pathLst>
                <a:path extrusionOk="0" h="2434" w="2434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4228800" y="2822425"/>
              <a:ext cx="60875" cy="60875"/>
            </a:xfrm>
            <a:custGeom>
              <a:rect b="b" l="l" r="r" t="t"/>
              <a:pathLst>
                <a:path extrusionOk="0" h="2435" w="2435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4315250" y="2674175"/>
              <a:ext cx="60550" cy="60850"/>
            </a:xfrm>
            <a:custGeom>
              <a:rect b="b" l="l" r="r" t="t"/>
              <a:pathLst>
                <a:path extrusionOk="0" h="2434" w="2422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41"/>
          <p:cNvSpPr/>
          <p:nvPr/>
        </p:nvSpPr>
        <p:spPr>
          <a:xfrm>
            <a:off x="5046425" y="1147875"/>
            <a:ext cx="3510300" cy="3786900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 de la Q-Table 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raison de la croissance exponentielle du nombre d'états avec la taille du système.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Non-prise en compte du coût total des actions, ce qui conduit à des stratégies sous-optimales.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L'inefficacité de l'algorithme de Q-Learning pour les systèmes complexes comme celui des véhicules autonomes.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41"/>
          <p:cNvSpPr/>
          <p:nvPr/>
        </p:nvSpPr>
        <p:spPr>
          <a:xfrm>
            <a:off x="474800" y="1147800"/>
            <a:ext cx="3768000" cy="3786900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daptation d'une simulation de cyber-attaque pour le Q-Learning.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Réalisation d'un simulateur fonctionnel et implémentation de l'algorithme de Q-Learning.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 rapide d'une stratégie d'attaque pour un petit système.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identifiées pour des systèmes complexes.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4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et Piste d’Amélioration </a:t>
            </a:r>
            <a:endParaRPr/>
          </a:p>
        </p:txBody>
      </p:sp>
      <p:sp>
        <p:nvSpPr>
          <p:cNvPr id="1420" name="Google Shape;1420;p41"/>
          <p:cNvSpPr/>
          <p:nvPr/>
        </p:nvSpPr>
        <p:spPr>
          <a:xfrm>
            <a:off x="931700" y="1147875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 sur nos Recherches</a:t>
            </a:r>
            <a:endParaRPr b="1" sz="21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21" name="Google Shape;1421;p41"/>
          <p:cNvSpPr/>
          <p:nvPr/>
        </p:nvSpPr>
        <p:spPr>
          <a:xfrm>
            <a:off x="5358563" y="1147875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41"/>
          <p:cNvSpPr txBox="1"/>
          <p:nvPr/>
        </p:nvSpPr>
        <p:spPr>
          <a:xfrm>
            <a:off x="5046425" y="1147877"/>
            <a:ext cx="35103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Limitations </a:t>
            </a:r>
            <a:endParaRPr b="1" sz="2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  Q-Learning </a:t>
            </a:r>
            <a:endParaRPr b="1"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423" name="Google Shape;1423;p41"/>
          <p:cNvGrpSpPr/>
          <p:nvPr/>
        </p:nvGrpSpPr>
        <p:grpSpPr>
          <a:xfrm>
            <a:off x="7961822" y="130507"/>
            <a:ext cx="1019622" cy="745589"/>
            <a:chOff x="1188850" y="432475"/>
            <a:chExt cx="1188925" cy="1058925"/>
          </a:xfrm>
        </p:grpSpPr>
        <p:sp>
          <p:nvSpPr>
            <p:cNvPr id="1424" name="Google Shape;1424;p41"/>
            <p:cNvSpPr/>
            <p:nvPr/>
          </p:nvSpPr>
          <p:spPr>
            <a:xfrm>
              <a:off x="1746975" y="1078000"/>
              <a:ext cx="458525" cy="413400"/>
            </a:xfrm>
            <a:custGeom>
              <a:rect b="b" l="l" r="r" t="t"/>
              <a:pathLst>
                <a:path extrusionOk="0" h="16536" w="18341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1"/>
            <p:cNvSpPr/>
            <p:nvPr/>
          </p:nvSpPr>
          <p:spPr>
            <a:xfrm>
              <a:off x="1559650" y="861850"/>
              <a:ext cx="746075" cy="429725"/>
            </a:xfrm>
            <a:custGeom>
              <a:rect b="b" l="l" r="r" t="t"/>
              <a:pathLst>
                <a:path extrusionOk="0" h="17189" w="29843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1188850" y="444325"/>
              <a:ext cx="1188925" cy="915150"/>
            </a:xfrm>
            <a:custGeom>
              <a:rect b="b" l="l" r="r" t="t"/>
              <a:pathLst>
                <a:path extrusionOk="0" h="36606" w="47557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1658275" y="720000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1720075" y="720000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1783475" y="720000"/>
              <a:ext cx="31400" cy="332075"/>
            </a:xfrm>
            <a:custGeom>
              <a:rect b="b" l="l" r="r" t="t"/>
              <a:pathLst>
                <a:path extrusionOk="0" h="13283" w="1256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1570525" y="932625"/>
              <a:ext cx="332075" cy="31725"/>
            </a:xfrm>
            <a:custGeom>
              <a:rect b="b" l="l" r="r" t="t"/>
              <a:pathLst>
                <a:path extrusionOk="0" h="1269" w="13283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1570525" y="870825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1570525" y="807750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1"/>
            <p:cNvSpPr/>
            <p:nvPr/>
          </p:nvSpPr>
          <p:spPr>
            <a:xfrm>
              <a:off x="1617275" y="767400"/>
              <a:ext cx="237300" cy="237300"/>
            </a:xfrm>
            <a:custGeom>
              <a:rect b="b" l="l" r="r" t="t"/>
              <a:pathLst>
                <a:path extrusionOk="0" h="9492" w="9492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1617275" y="767400"/>
              <a:ext cx="118500" cy="237300"/>
            </a:xfrm>
            <a:custGeom>
              <a:rect b="b" l="l" r="r" t="t"/>
              <a:pathLst>
                <a:path extrusionOk="0" h="9492" w="474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1735750" y="767400"/>
              <a:ext cx="118825" cy="237300"/>
            </a:xfrm>
            <a:custGeom>
              <a:rect b="b" l="l" r="r" t="t"/>
              <a:pathLst>
                <a:path extrusionOk="0" h="9492" w="4753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1656675" y="806775"/>
              <a:ext cx="158200" cy="158200"/>
            </a:xfrm>
            <a:custGeom>
              <a:rect b="b" l="l" r="r" t="t"/>
              <a:pathLst>
                <a:path extrusionOk="0" h="6328" w="6328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2035450" y="552225"/>
              <a:ext cx="89050" cy="345200"/>
            </a:xfrm>
            <a:custGeom>
              <a:rect b="b" l="l" r="r" t="t"/>
              <a:pathLst>
                <a:path extrusionOk="0" h="13808" w="3562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2215400" y="721925"/>
              <a:ext cx="80075" cy="173250"/>
            </a:xfrm>
            <a:custGeom>
              <a:rect b="b" l="l" r="r" t="t"/>
              <a:pathLst>
                <a:path extrusionOk="0" h="6930" w="3203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2016250" y="986725"/>
              <a:ext cx="127150" cy="171025"/>
            </a:xfrm>
            <a:custGeom>
              <a:rect b="b" l="l" r="r" t="t"/>
              <a:pathLst>
                <a:path extrusionOk="0" h="6841" w="5086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1"/>
            <p:cNvSpPr/>
            <p:nvPr/>
          </p:nvSpPr>
          <p:spPr>
            <a:xfrm>
              <a:off x="1636825" y="432475"/>
              <a:ext cx="325325" cy="175500"/>
            </a:xfrm>
            <a:custGeom>
              <a:rect b="b" l="l" r="r" t="t"/>
              <a:pathLst>
                <a:path extrusionOk="0" h="7020" w="13013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1382575" y="555100"/>
              <a:ext cx="204950" cy="139650"/>
            </a:xfrm>
            <a:custGeom>
              <a:rect b="b" l="l" r="r" t="t"/>
              <a:pathLst>
                <a:path extrusionOk="0" h="5586" w="8198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1286200" y="717775"/>
              <a:ext cx="120425" cy="148600"/>
            </a:xfrm>
            <a:custGeom>
              <a:rect b="b" l="l" r="r" t="t"/>
              <a:pathLst>
                <a:path extrusionOk="0" h="5944" w="4817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1684200" y="1149400"/>
              <a:ext cx="111125" cy="186375"/>
            </a:xfrm>
            <a:custGeom>
              <a:rect b="b" l="l" r="r" t="t"/>
              <a:pathLst>
                <a:path extrusionOk="0" h="7455" w="4445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1399875" y="986725"/>
              <a:ext cx="244650" cy="379150"/>
            </a:xfrm>
            <a:custGeom>
              <a:rect b="b" l="l" r="r" t="t"/>
              <a:pathLst>
                <a:path extrusionOk="0" h="15166" w="9786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1920500" y="1064550"/>
              <a:ext cx="24375" cy="166850"/>
            </a:xfrm>
            <a:custGeom>
              <a:rect b="b" l="l" r="r" t="t"/>
              <a:pathLst>
                <a:path extrusionOk="0" h="6674" w="975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1386100" y="972975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1360175" y="818625"/>
              <a:ext cx="51875" cy="52225"/>
            </a:xfrm>
            <a:custGeom>
              <a:rect b="b" l="l" r="r" t="t"/>
              <a:pathLst>
                <a:path extrusionOk="0" h="2089" w="2075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1"/>
            <p:cNvSpPr/>
            <p:nvPr/>
          </p:nvSpPr>
          <p:spPr>
            <a:xfrm>
              <a:off x="1549400" y="656600"/>
              <a:ext cx="52225" cy="51900"/>
            </a:xfrm>
            <a:custGeom>
              <a:rect b="b" l="l" r="r" t="t"/>
              <a:pathLst>
                <a:path extrusionOk="0" h="2076" w="2089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1924025" y="569825"/>
              <a:ext cx="52225" cy="52225"/>
            </a:xfrm>
            <a:custGeom>
              <a:rect b="b" l="l" r="r" t="t"/>
              <a:pathLst>
                <a:path extrusionOk="0" h="2089" w="2089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2174100" y="857050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2021375" y="859300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2101425" y="982250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1"/>
            <p:cNvSpPr/>
            <p:nvPr/>
          </p:nvSpPr>
          <p:spPr>
            <a:xfrm>
              <a:off x="1906750" y="1052050"/>
              <a:ext cx="51875" cy="51900"/>
            </a:xfrm>
            <a:custGeom>
              <a:rect b="b" l="l" r="r" t="t"/>
              <a:pathLst>
                <a:path extrusionOk="0" h="2076" w="2075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1"/>
            <p:cNvSpPr/>
            <p:nvPr/>
          </p:nvSpPr>
          <p:spPr>
            <a:xfrm>
              <a:off x="1670425" y="1135625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1"/>
            <p:cNvSpPr/>
            <p:nvPr/>
          </p:nvSpPr>
          <p:spPr>
            <a:xfrm>
              <a:off x="1515775" y="1060050"/>
              <a:ext cx="24375" cy="97700"/>
            </a:xfrm>
            <a:custGeom>
              <a:rect b="b" l="l" r="r" t="t"/>
              <a:pathLst>
                <a:path extrusionOk="0" h="3908" w="975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1"/>
            <p:cNvSpPr/>
            <p:nvPr/>
          </p:nvSpPr>
          <p:spPr>
            <a:xfrm>
              <a:off x="1502025" y="1052050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1"/>
            <p:cNvSpPr/>
            <p:nvPr/>
          </p:nvSpPr>
          <p:spPr>
            <a:xfrm>
              <a:off x="1988075" y="721925"/>
              <a:ext cx="136425" cy="24375"/>
            </a:xfrm>
            <a:custGeom>
              <a:rect b="b" l="l" r="r" t="t"/>
              <a:pathLst>
                <a:path extrusionOk="0" h="975" w="5457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1"/>
            <p:cNvSpPr/>
            <p:nvPr/>
          </p:nvSpPr>
          <p:spPr>
            <a:xfrm>
              <a:off x="1974300" y="708150"/>
              <a:ext cx="51900" cy="52225"/>
            </a:xfrm>
            <a:custGeom>
              <a:rect b="b" l="l" r="r" t="t"/>
              <a:pathLst>
                <a:path extrusionOk="0" h="2089" w="2076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9" name="Google Shape;145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/>
          <p:nvPr/>
        </p:nvSpPr>
        <p:spPr>
          <a:xfrm>
            <a:off x="530050" y="1850975"/>
            <a:ext cx="3947700" cy="21930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2111510" y="1275063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 txBox="1"/>
          <p:nvPr>
            <p:ph type="title"/>
          </p:nvPr>
        </p:nvSpPr>
        <p:spPr>
          <a:xfrm>
            <a:off x="457200" y="51592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Introduction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15"/>
          <p:cNvGrpSpPr/>
          <p:nvPr/>
        </p:nvGrpSpPr>
        <p:grpSpPr>
          <a:xfrm>
            <a:off x="2267822" y="1431419"/>
            <a:ext cx="472142" cy="472112"/>
            <a:chOff x="-44512325" y="3176075"/>
            <a:chExt cx="300900" cy="300900"/>
          </a:xfrm>
        </p:grpSpPr>
        <p:sp>
          <p:nvSpPr>
            <p:cNvPr id="162" name="Google Shape;162;p15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15"/>
          <p:cNvGrpSpPr/>
          <p:nvPr/>
        </p:nvGrpSpPr>
        <p:grpSpPr>
          <a:xfrm>
            <a:off x="529955" y="2280800"/>
            <a:ext cx="3569108" cy="2351575"/>
            <a:chOff x="1866265" y="2192660"/>
            <a:chExt cx="6239700" cy="1946668"/>
          </a:xfrm>
        </p:grpSpPr>
        <p:sp>
          <p:nvSpPr>
            <p:cNvPr id="166" name="Google Shape;166;p15"/>
            <p:cNvSpPr txBox="1"/>
            <p:nvPr/>
          </p:nvSpPr>
          <p:spPr>
            <a:xfrm>
              <a:off x="2305629" y="2192660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Contexte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7" name="Google Shape;167;p15"/>
            <p:cNvSpPr txBox="1"/>
            <p:nvPr/>
          </p:nvSpPr>
          <p:spPr>
            <a:xfrm>
              <a:off x="1866265" y="2481228"/>
              <a:ext cx="6239700" cy="16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Avancée technologique majeure.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Importants défis, notamment en cybersécurité.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8" name="Google Shape;16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500" y="104450"/>
            <a:ext cx="514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et Piste d’Amélioration</a:t>
            </a:r>
            <a:endParaRPr/>
          </a:p>
        </p:txBody>
      </p:sp>
      <p:sp>
        <p:nvSpPr>
          <p:cNvPr id="1465" name="Google Shape;1465;p42"/>
          <p:cNvSpPr/>
          <p:nvPr/>
        </p:nvSpPr>
        <p:spPr>
          <a:xfrm>
            <a:off x="519750" y="1103075"/>
            <a:ext cx="3189300" cy="532500"/>
          </a:xfrm>
          <a:prstGeom prst="roundRect">
            <a:avLst>
              <a:gd fmla="val 50000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42"/>
          <p:cNvSpPr/>
          <p:nvPr/>
        </p:nvSpPr>
        <p:spPr>
          <a:xfrm>
            <a:off x="4726650" y="1892625"/>
            <a:ext cx="4150200" cy="3159600"/>
          </a:xfrm>
          <a:prstGeom prst="roundRect">
            <a:avLst>
              <a:gd fmla="val 16667" name="adj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VA-learning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Décompose la fonction Q en deux parties : valeur de l'état actuel</a:t>
            </a:r>
            <a:r>
              <a:rPr lang="en"/>
              <a:t> et </a:t>
            </a:r>
            <a:r>
              <a:rPr lang="en"/>
              <a:t>avantage résiduel de l'action.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Algorithme acteur-critique 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Acteur : décide de l'action optimale pour l'agent.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Critique : évalue cette action en fonction de l'état du système.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Utilisation de réseaux de neurones pour approximer les fonctions.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42"/>
          <p:cNvSpPr/>
          <p:nvPr/>
        </p:nvSpPr>
        <p:spPr>
          <a:xfrm>
            <a:off x="457175" y="1955775"/>
            <a:ext cx="3819600" cy="30963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</a:t>
            </a:r>
            <a:r>
              <a:rPr lang="en">
                <a:solidFill>
                  <a:schemeClr val="dk1"/>
                </a:solidFill>
              </a:rPr>
              <a:t>Deep Q-Learning.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</a:t>
            </a:r>
            <a:r>
              <a:rPr lang="en">
                <a:solidFill>
                  <a:schemeClr val="dk1"/>
                </a:solidFill>
              </a:rPr>
              <a:t>Passer à un système à deux agents (attaque et défense) et appliquer un algorithme de Q-Learning multi-agent pour calculer les stratégies.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42"/>
          <p:cNvSpPr txBox="1"/>
          <p:nvPr/>
        </p:nvSpPr>
        <p:spPr>
          <a:xfrm>
            <a:off x="69875" y="1199675"/>
            <a:ext cx="47508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         D’autres approches de Q-learning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69" name="Google Shape;1469;p42"/>
          <p:cNvCxnSpPr>
            <a:stCxn id="1465" idx="2"/>
            <a:endCxn id="1467" idx="0"/>
          </p:cNvCxnSpPr>
          <p:nvPr/>
        </p:nvCxnSpPr>
        <p:spPr>
          <a:xfrm flipH="1" rot="-5400000">
            <a:off x="2080650" y="1669325"/>
            <a:ext cx="320100" cy="2526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70" name="Google Shape;1470;p42"/>
          <p:cNvGrpSpPr/>
          <p:nvPr/>
        </p:nvGrpSpPr>
        <p:grpSpPr>
          <a:xfrm>
            <a:off x="7845934" y="796458"/>
            <a:ext cx="1298078" cy="1145747"/>
            <a:chOff x="3268225" y="2120225"/>
            <a:chExt cx="1107575" cy="977600"/>
          </a:xfrm>
        </p:grpSpPr>
        <p:sp>
          <p:nvSpPr>
            <p:cNvPr id="1471" name="Google Shape;1471;p42"/>
            <p:cNvSpPr/>
            <p:nvPr/>
          </p:nvSpPr>
          <p:spPr>
            <a:xfrm>
              <a:off x="3783725" y="2149375"/>
              <a:ext cx="30450" cy="180600"/>
            </a:xfrm>
            <a:custGeom>
              <a:rect b="b" l="l" r="r" t="t"/>
              <a:pathLst>
                <a:path extrusionOk="0" h="7224" w="1218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2"/>
            <p:cNvSpPr/>
            <p:nvPr/>
          </p:nvSpPr>
          <p:spPr>
            <a:xfrm>
              <a:off x="3953425" y="2135275"/>
              <a:ext cx="226425" cy="251075"/>
            </a:xfrm>
            <a:custGeom>
              <a:rect b="b" l="l" r="r" t="t"/>
              <a:pathLst>
                <a:path extrusionOk="0" h="10043" w="9057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2"/>
            <p:cNvSpPr/>
            <p:nvPr/>
          </p:nvSpPr>
          <p:spPr>
            <a:xfrm>
              <a:off x="4051425" y="2316525"/>
              <a:ext cx="108875" cy="208450"/>
            </a:xfrm>
            <a:custGeom>
              <a:rect b="b" l="l" r="r" t="t"/>
              <a:pathLst>
                <a:path extrusionOk="0" h="8338" w="4355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2"/>
            <p:cNvSpPr/>
            <p:nvPr/>
          </p:nvSpPr>
          <p:spPr>
            <a:xfrm>
              <a:off x="4057825" y="2603100"/>
              <a:ext cx="302925" cy="116900"/>
            </a:xfrm>
            <a:custGeom>
              <a:rect b="b" l="l" r="r" t="t"/>
              <a:pathLst>
                <a:path extrusionOk="0" h="4676" w="12117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2"/>
            <p:cNvSpPr/>
            <p:nvPr/>
          </p:nvSpPr>
          <p:spPr>
            <a:xfrm>
              <a:off x="4025475" y="2700750"/>
              <a:ext cx="248825" cy="167175"/>
            </a:xfrm>
            <a:custGeom>
              <a:rect b="b" l="l" r="r" t="t"/>
              <a:pathLst>
                <a:path extrusionOk="0" h="6687" w="9953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2"/>
            <p:cNvSpPr/>
            <p:nvPr/>
          </p:nvSpPr>
          <p:spPr>
            <a:xfrm>
              <a:off x="3967200" y="2775025"/>
              <a:ext cx="114650" cy="266750"/>
            </a:xfrm>
            <a:custGeom>
              <a:rect b="b" l="l" r="r" t="t"/>
              <a:pathLst>
                <a:path extrusionOk="0" h="10670" w="4586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2"/>
            <p:cNvSpPr/>
            <p:nvPr/>
          </p:nvSpPr>
          <p:spPr>
            <a:xfrm>
              <a:off x="3400125" y="2793925"/>
              <a:ext cx="254275" cy="218400"/>
            </a:xfrm>
            <a:custGeom>
              <a:rect b="b" l="l" r="r" t="t"/>
              <a:pathLst>
                <a:path extrusionOk="0" h="8736" w="10171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2"/>
            <p:cNvSpPr/>
            <p:nvPr/>
          </p:nvSpPr>
          <p:spPr>
            <a:xfrm>
              <a:off x="3283275" y="2700750"/>
              <a:ext cx="289150" cy="104725"/>
            </a:xfrm>
            <a:custGeom>
              <a:rect b="b" l="l" r="r" t="t"/>
              <a:pathLst>
                <a:path extrusionOk="0" h="4189" w="11566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2"/>
            <p:cNvSpPr/>
            <p:nvPr/>
          </p:nvSpPr>
          <p:spPr>
            <a:xfrm>
              <a:off x="3350175" y="2633825"/>
              <a:ext cx="192475" cy="30450"/>
            </a:xfrm>
            <a:custGeom>
              <a:rect b="b" l="l" r="r" t="t"/>
              <a:pathLst>
                <a:path extrusionOk="0" h="1218" w="7699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2"/>
            <p:cNvSpPr/>
            <p:nvPr/>
          </p:nvSpPr>
          <p:spPr>
            <a:xfrm>
              <a:off x="3283275" y="2447150"/>
              <a:ext cx="256800" cy="130675"/>
            </a:xfrm>
            <a:custGeom>
              <a:rect b="b" l="l" r="r" t="t"/>
              <a:pathLst>
                <a:path extrusionOk="0" h="5227" w="10272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2"/>
            <p:cNvSpPr/>
            <p:nvPr/>
          </p:nvSpPr>
          <p:spPr>
            <a:xfrm>
              <a:off x="3366825" y="2191000"/>
              <a:ext cx="205600" cy="281150"/>
            </a:xfrm>
            <a:custGeom>
              <a:rect b="b" l="l" r="r" t="t"/>
              <a:pathLst>
                <a:path extrusionOk="0" h="11246" w="8224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>
              <a:off x="3483700" y="2207650"/>
              <a:ext cx="209125" cy="147950"/>
            </a:xfrm>
            <a:custGeom>
              <a:rect b="b" l="l" r="r" t="t"/>
              <a:pathLst>
                <a:path extrusionOk="0" h="5918" w="8365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2"/>
            <p:cNvSpPr/>
            <p:nvPr/>
          </p:nvSpPr>
          <p:spPr>
            <a:xfrm>
              <a:off x="3709450" y="2843550"/>
              <a:ext cx="166525" cy="254275"/>
            </a:xfrm>
            <a:custGeom>
              <a:rect b="b" l="l" r="r" t="t"/>
              <a:pathLst>
                <a:path extrusionOk="0" h="10171" w="6661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2"/>
            <p:cNvSpPr/>
            <p:nvPr/>
          </p:nvSpPr>
          <p:spPr>
            <a:xfrm>
              <a:off x="3669425" y="2834275"/>
              <a:ext cx="246250" cy="188625"/>
            </a:xfrm>
            <a:custGeom>
              <a:rect b="b" l="l" r="r" t="t"/>
              <a:pathLst>
                <a:path extrusionOk="0" h="7545" w="985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2"/>
            <p:cNvSpPr/>
            <p:nvPr/>
          </p:nvSpPr>
          <p:spPr>
            <a:xfrm>
              <a:off x="3522125" y="2312350"/>
              <a:ext cx="548200" cy="548200"/>
            </a:xfrm>
            <a:custGeom>
              <a:rect b="b" l="l" r="r" t="t"/>
              <a:pathLst>
                <a:path extrusionOk="0" h="21928" w="21928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2"/>
            <p:cNvSpPr/>
            <p:nvPr/>
          </p:nvSpPr>
          <p:spPr>
            <a:xfrm>
              <a:off x="3652775" y="2882300"/>
              <a:ext cx="279875" cy="36200"/>
            </a:xfrm>
            <a:custGeom>
              <a:rect b="b" l="l" r="r" t="t"/>
              <a:pathLst>
                <a:path extrusionOk="0" h="1448" w="11195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2"/>
            <p:cNvSpPr/>
            <p:nvPr/>
          </p:nvSpPr>
          <p:spPr>
            <a:xfrm>
              <a:off x="3652775" y="2949550"/>
              <a:ext cx="279875" cy="36200"/>
            </a:xfrm>
            <a:custGeom>
              <a:rect b="b" l="l" r="r" t="t"/>
              <a:pathLst>
                <a:path extrusionOk="0" h="1448" w="11195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3678075" y="2576200"/>
              <a:ext cx="229275" cy="270275"/>
            </a:xfrm>
            <a:custGeom>
              <a:rect b="b" l="l" r="r" t="t"/>
              <a:pathLst>
                <a:path extrusionOk="0" h="10811" w="9171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4134025" y="2120225"/>
              <a:ext cx="60875" cy="60550"/>
            </a:xfrm>
            <a:custGeom>
              <a:rect b="b" l="l" r="r" t="t"/>
              <a:pathLst>
                <a:path extrusionOk="0" h="2422" w="2435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4114500" y="2301150"/>
              <a:ext cx="60850" cy="60850"/>
            </a:xfrm>
            <a:custGeom>
              <a:rect b="b" l="l" r="r" t="t"/>
              <a:pathLst>
                <a:path extrusionOk="0" h="2434" w="2434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3768675" y="2134000"/>
              <a:ext cx="60875" cy="60875"/>
            </a:xfrm>
            <a:custGeom>
              <a:rect b="b" l="l" r="r" t="t"/>
              <a:pathLst>
                <a:path extrusionOk="0" h="2435" w="2435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3468650" y="2192600"/>
              <a:ext cx="60550" cy="60850"/>
            </a:xfrm>
            <a:custGeom>
              <a:rect b="b" l="l" r="r" t="t"/>
              <a:pathLst>
                <a:path extrusionOk="0" h="2434" w="2422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3351775" y="2175950"/>
              <a:ext cx="60550" cy="60550"/>
            </a:xfrm>
            <a:custGeom>
              <a:rect b="b" l="l" r="r" t="t"/>
              <a:pathLst>
                <a:path extrusionOk="0" h="2422" w="2422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3268225" y="2432100"/>
              <a:ext cx="60525" cy="60550"/>
            </a:xfrm>
            <a:custGeom>
              <a:rect b="b" l="l" r="r" t="t"/>
              <a:pathLst>
                <a:path extrusionOk="0" h="2422" w="2421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3334825" y="2618775"/>
              <a:ext cx="60850" cy="60550"/>
            </a:xfrm>
            <a:custGeom>
              <a:rect b="b" l="l" r="r" t="t"/>
              <a:pathLst>
                <a:path extrusionOk="0" h="2422" w="2434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3268225" y="2759675"/>
              <a:ext cx="60525" cy="60850"/>
            </a:xfrm>
            <a:custGeom>
              <a:rect b="b" l="l" r="r" t="t"/>
              <a:pathLst>
                <a:path extrusionOk="0" h="2434" w="2421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3385075" y="2966825"/>
              <a:ext cx="60875" cy="60550"/>
            </a:xfrm>
            <a:custGeom>
              <a:rect b="b" l="l" r="r" t="t"/>
              <a:pathLst>
                <a:path extrusionOk="0" h="2422" w="2435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4036050" y="2993100"/>
              <a:ext cx="60850" cy="60850"/>
            </a:xfrm>
            <a:custGeom>
              <a:rect b="b" l="l" r="r" t="t"/>
              <a:pathLst>
                <a:path extrusionOk="0" h="2434" w="2434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4228800" y="2822425"/>
              <a:ext cx="60875" cy="60875"/>
            </a:xfrm>
            <a:custGeom>
              <a:rect b="b" l="l" r="r" t="t"/>
              <a:pathLst>
                <a:path extrusionOk="0" h="2435" w="2435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4315250" y="2674175"/>
              <a:ext cx="60550" cy="60850"/>
            </a:xfrm>
            <a:custGeom>
              <a:rect b="b" l="l" r="r" t="t"/>
              <a:pathLst>
                <a:path extrusionOk="0" h="2434" w="2422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1" name="Google Shape;1501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2" name="Google Shape;1502;p42"/>
          <p:cNvSpPr/>
          <p:nvPr/>
        </p:nvSpPr>
        <p:spPr>
          <a:xfrm>
            <a:off x="4726650" y="1071500"/>
            <a:ext cx="3189300" cy="532500"/>
          </a:xfrm>
          <a:prstGeom prst="roundRect">
            <a:avLst>
              <a:gd fmla="val 50000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42"/>
          <p:cNvSpPr txBox="1"/>
          <p:nvPr/>
        </p:nvSpPr>
        <p:spPr>
          <a:xfrm>
            <a:off x="4276775" y="1168100"/>
            <a:ext cx="47508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         </a:t>
            </a: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Alternatives</a:t>
            </a: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au Q-learning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504" name="Google Shape;1504;p42"/>
          <p:cNvCxnSpPr>
            <a:stCxn id="1502" idx="2"/>
          </p:cNvCxnSpPr>
          <p:nvPr/>
        </p:nvCxnSpPr>
        <p:spPr>
          <a:xfrm flipH="1" rot="-5400000">
            <a:off x="6287550" y="1637750"/>
            <a:ext cx="320100" cy="25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BB92"/>
        </a:solidFill>
      </p:bgPr>
    </p:bg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0" name="Google Shape;1510;p43"/>
          <p:cNvSpPr/>
          <p:nvPr/>
        </p:nvSpPr>
        <p:spPr>
          <a:xfrm>
            <a:off x="2124300" y="1840700"/>
            <a:ext cx="4895400" cy="913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CBC5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Merci pour votre attention ! </a:t>
            </a:r>
            <a:endParaRPr b="1" sz="2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/>
          <p:nvPr/>
        </p:nvSpPr>
        <p:spPr>
          <a:xfrm>
            <a:off x="522175" y="1497550"/>
            <a:ext cx="4425600" cy="32523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2251122" y="101710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 txBox="1"/>
          <p:nvPr>
            <p:ph type="title"/>
          </p:nvPr>
        </p:nvSpPr>
        <p:spPr>
          <a:xfrm>
            <a:off x="457200" y="51592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Introduction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16"/>
          <p:cNvGrpSpPr/>
          <p:nvPr/>
        </p:nvGrpSpPr>
        <p:grpSpPr>
          <a:xfrm>
            <a:off x="744125" y="1575875"/>
            <a:ext cx="4268755" cy="2819632"/>
            <a:chOff x="348326" y="1660296"/>
            <a:chExt cx="2556600" cy="1862127"/>
          </a:xfrm>
        </p:grpSpPr>
        <p:sp>
          <p:nvSpPr>
            <p:cNvPr id="178" name="Google Shape;178;p16"/>
            <p:cNvSpPr txBox="1"/>
            <p:nvPr/>
          </p:nvSpPr>
          <p:spPr>
            <a:xfrm>
              <a:off x="489063" y="1660296"/>
              <a:ext cx="2197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Objectifs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9" name="Google Shape;179;p16"/>
            <p:cNvSpPr txBox="1"/>
            <p:nvPr/>
          </p:nvSpPr>
          <p:spPr>
            <a:xfrm>
              <a:off x="348326" y="1903923"/>
              <a:ext cx="2556600" cy="161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Utiliser le Q-Learning, pour apprendre des stratégies d'attaque efficaces contre ces véhicules.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Identifier les vulnérabilités de sécurité au sein de ces systèmes.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0" name="Google Shape;180;p16"/>
          <p:cNvGrpSpPr/>
          <p:nvPr/>
        </p:nvGrpSpPr>
        <p:grpSpPr>
          <a:xfrm>
            <a:off x="2407454" y="1179645"/>
            <a:ext cx="472143" cy="459719"/>
            <a:chOff x="3204349" y="4054012"/>
            <a:chExt cx="370978" cy="361187"/>
          </a:xfrm>
        </p:grpSpPr>
        <p:sp>
          <p:nvSpPr>
            <p:cNvPr id="181" name="Google Shape;181;p16"/>
            <p:cNvSpPr/>
            <p:nvPr/>
          </p:nvSpPr>
          <p:spPr>
            <a:xfrm>
              <a:off x="3204349" y="4054012"/>
              <a:ext cx="118239" cy="279645"/>
            </a:xfrm>
            <a:custGeom>
              <a:rect b="b" l="l" r="r" t="t"/>
              <a:pathLst>
                <a:path extrusionOk="0" h="8169" w="3454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451371" y="4303464"/>
              <a:ext cx="41627" cy="35568"/>
            </a:xfrm>
            <a:custGeom>
              <a:rect b="b" l="l" r="r" t="t"/>
              <a:pathLst>
                <a:path extrusionOk="0" h="1039" w="1216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3381263" y="4227639"/>
              <a:ext cx="194064" cy="187560"/>
            </a:xfrm>
            <a:custGeom>
              <a:rect b="b" l="l" r="r" t="t"/>
              <a:pathLst>
                <a:path extrusionOk="0" h="5479" w="5669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3343744" y="4054012"/>
              <a:ext cx="114987" cy="278036"/>
            </a:xfrm>
            <a:custGeom>
              <a:rect b="b" l="l" r="r" t="t"/>
              <a:pathLst>
                <a:path extrusionOk="0" h="8122" w="3359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280" y="1039725"/>
            <a:ext cx="3826320" cy="3355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fmla="val 14082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Principe</a:t>
            </a:r>
            <a:endParaRPr b="1" sz="21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3" name="Google Shape;193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Simulation de Cyberattaques</a:t>
            </a:r>
            <a:endParaRPr sz="2300"/>
          </a:p>
        </p:txBody>
      </p:sp>
      <p:sp>
        <p:nvSpPr>
          <p:cNvPr id="194" name="Google Shape;194;p17"/>
          <p:cNvSpPr/>
          <p:nvPr/>
        </p:nvSpPr>
        <p:spPr>
          <a:xfrm>
            <a:off x="1796350" y="3501400"/>
            <a:ext cx="579582" cy="597724"/>
          </a:xfrm>
          <a:custGeom>
            <a:rect b="b" l="l" r="r" t="t"/>
            <a:pathLst>
              <a:path extrusionOk="0" fill="none" h="9222" w="9236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1914525" y="1841624"/>
            <a:ext cx="2325366" cy="1796939"/>
          </a:xfrm>
          <a:custGeom>
            <a:rect b="b" l="l" r="r" t="t"/>
            <a:pathLst>
              <a:path extrusionOk="0" h="90106" w="91631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196" name="Google Shape;196;p17"/>
          <p:cNvSpPr/>
          <p:nvPr/>
        </p:nvSpPr>
        <p:spPr>
          <a:xfrm>
            <a:off x="4122150" y="1587050"/>
            <a:ext cx="4564800" cy="650100"/>
          </a:xfrm>
          <a:prstGeom prst="roundRect">
            <a:avLst>
              <a:gd fmla="val 50000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 txBox="1"/>
          <p:nvPr/>
        </p:nvSpPr>
        <p:spPr>
          <a:xfrm>
            <a:off x="4239900" y="1666550"/>
            <a:ext cx="43293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Défi Majeur des Systèmes Cyberphysiques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1914575" y="2792221"/>
            <a:ext cx="2240750" cy="804561"/>
          </a:xfrm>
          <a:custGeom>
            <a:rect b="b" l="l" r="r" t="t"/>
            <a:pathLst>
              <a:path extrusionOk="0" h="50673" w="8963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199" name="Google Shape;199;p17"/>
          <p:cNvGrpSpPr/>
          <p:nvPr/>
        </p:nvGrpSpPr>
        <p:grpSpPr>
          <a:xfrm>
            <a:off x="4122280" y="3397024"/>
            <a:ext cx="4412143" cy="331802"/>
            <a:chOff x="4122280" y="3397024"/>
            <a:chExt cx="4412143" cy="331802"/>
          </a:xfrm>
        </p:grpSpPr>
        <p:sp>
          <p:nvSpPr>
            <p:cNvPr id="200" name="Google Shape;200;p17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17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Risk assessment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02" name="Google Shape;202;p17"/>
          <p:cNvSpPr/>
          <p:nvPr/>
        </p:nvSpPr>
        <p:spPr>
          <a:xfrm>
            <a:off x="4122150" y="2568950"/>
            <a:ext cx="4564800" cy="650100"/>
          </a:xfrm>
          <a:prstGeom prst="roundRect">
            <a:avLst>
              <a:gd fmla="val 50000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Nature des Cyberattaques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17"/>
          <p:cNvGrpSpPr/>
          <p:nvPr/>
        </p:nvGrpSpPr>
        <p:grpSpPr>
          <a:xfrm>
            <a:off x="4123522" y="2491722"/>
            <a:ext cx="6840603" cy="804553"/>
            <a:chOff x="4134997" y="1921122"/>
            <a:chExt cx="6840603" cy="804553"/>
          </a:xfrm>
        </p:grpSpPr>
        <p:sp>
          <p:nvSpPr>
            <p:cNvPr id="204" name="Google Shape;204;p17"/>
            <p:cNvSpPr txBox="1"/>
            <p:nvPr/>
          </p:nvSpPr>
          <p:spPr>
            <a:xfrm>
              <a:off x="8851000" y="1921122"/>
              <a:ext cx="21246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17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06" name="Google Shape;206;p17"/>
          <p:cNvSpPr/>
          <p:nvPr/>
        </p:nvSpPr>
        <p:spPr>
          <a:xfrm>
            <a:off x="4087500" y="3689550"/>
            <a:ext cx="4481700" cy="650100"/>
          </a:xfrm>
          <a:prstGeom prst="roundRect">
            <a:avLst>
              <a:gd fmla="val 50000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Importance de la Détection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 txBox="1"/>
          <p:nvPr/>
        </p:nvSpPr>
        <p:spPr>
          <a:xfrm>
            <a:off x="6553223" y="4400167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00" y="2326675"/>
            <a:ext cx="2546700" cy="24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7"/>
          <p:cNvSpPr/>
          <p:nvPr/>
        </p:nvSpPr>
        <p:spPr>
          <a:xfrm rot="5400000">
            <a:off x="2826253" y="2591295"/>
            <a:ext cx="443893" cy="2415202"/>
          </a:xfrm>
          <a:custGeom>
            <a:rect b="b" l="l" r="r" t="t"/>
            <a:pathLst>
              <a:path extrusionOk="0" h="50673" w="8963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210" name="Google Shape;21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type="title"/>
          </p:nvPr>
        </p:nvSpPr>
        <p:spPr>
          <a:xfrm>
            <a:off x="457200" y="41150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des Cyberattaques</a:t>
            </a:r>
            <a:endParaRPr/>
          </a:p>
        </p:txBody>
      </p:sp>
      <p:grpSp>
        <p:nvGrpSpPr>
          <p:cNvPr id="216" name="Google Shape;216;p18"/>
          <p:cNvGrpSpPr/>
          <p:nvPr/>
        </p:nvGrpSpPr>
        <p:grpSpPr>
          <a:xfrm>
            <a:off x="3033388" y="928788"/>
            <a:ext cx="2391988" cy="749875"/>
            <a:chOff x="3568438" y="953475"/>
            <a:chExt cx="2391988" cy="749875"/>
          </a:xfrm>
        </p:grpSpPr>
        <p:sp>
          <p:nvSpPr>
            <p:cNvPr id="217" name="Google Shape;217;p18"/>
            <p:cNvSpPr txBox="1"/>
            <p:nvPr/>
          </p:nvSpPr>
          <p:spPr>
            <a:xfrm>
              <a:off x="3568438" y="1425250"/>
              <a:ext cx="17346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Approche utilisée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8" name="Google Shape;218;p18"/>
            <p:cNvSpPr txBox="1"/>
            <p:nvPr/>
          </p:nvSpPr>
          <p:spPr>
            <a:xfrm>
              <a:off x="4435825" y="953475"/>
              <a:ext cx="1524600" cy="7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" name="Google Shape;219;p18"/>
          <p:cNvGrpSpPr/>
          <p:nvPr/>
        </p:nvGrpSpPr>
        <p:grpSpPr>
          <a:xfrm>
            <a:off x="5714175" y="3035988"/>
            <a:ext cx="3429900" cy="2004413"/>
            <a:chOff x="5724600" y="2883738"/>
            <a:chExt cx="3429900" cy="2004413"/>
          </a:xfrm>
        </p:grpSpPr>
        <p:sp>
          <p:nvSpPr>
            <p:cNvPr id="220" name="Google Shape;220;p18"/>
            <p:cNvSpPr/>
            <p:nvPr/>
          </p:nvSpPr>
          <p:spPr>
            <a:xfrm>
              <a:off x="7514630" y="2883738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1" name="Google Shape;221;p18"/>
            <p:cNvSpPr txBox="1"/>
            <p:nvPr/>
          </p:nvSpPr>
          <p:spPr>
            <a:xfrm>
              <a:off x="6949580" y="3591510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Calcul du coût des transitions 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2" name="Google Shape;222;p18"/>
            <p:cNvSpPr txBox="1"/>
            <p:nvPr/>
          </p:nvSpPr>
          <p:spPr>
            <a:xfrm>
              <a:off x="5724600" y="4026550"/>
              <a:ext cx="3429900" cy="8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3" name="Google Shape;223;p18"/>
          <p:cNvGrpSpPr/>
          <p:nvPr/>
        </p:nvGrpSpPr>
        <p:grpSpPr>
          <a:xfrm>
            <a:off x="6266200" y="1001783"/>
            <a:ext cx="2877900" cy="2034217"/>
            <a:chOff x="6266200" y="1001783"/>
            <a:chExt cx="2877900" cy="2034217"/>
          </a:xfrm>
        </p:grpSpPr>
        <p:sp>
          <p:nvSpPr>
            <p:cNvPr id="224" name="Google Shape;224;p18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" name="Google Shape;225;p18"/>
            <p:cNvSpPr txBox="1"/>
            <p:nvPr/>
          </p:nvSpPr>
          <p:spPr>
            <a:xfrm>
              <a:off x="6949580" y="21585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" name="Google Shape;226;p18"/>
            <p:cNvSpPr txBox="1"/>
            <p:nvPr/>
          </p:nvSpPr>
          <p:spPr>
            <a:xfrm>
              <a:off x="6266200" y="2228100"/>
              <a:ext cx="2877900" cy="8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7" name="Google Shape;227;p18"/>
          <p:cNvGrpSpPr/>
          <p:nvPr/>
        </p:nvGrpSpPr>
        <p:grpSpPr>
          <a:xfrm>
            <a:off x="106850" y="699521"/>
            <a:ext cx="2551200" cy="2576092"/>
            <a:chOff x="106850" y="845458"/>
            <a:chExt cx="2551200" cy="2576092"/>
          </a:xfrm>
        </p:grpSpPr>
        <p:sp>
          <p:nvSpPr>
            <p:cNvPr id="228" name="Google Shape;228;p18"/>
            <p:cNvSpPr/>
            <p:nvPr/>
          </p:nvSpPr>
          <p:spPr>
            <a:xfrm>
              <a:off x="1021803" y="84545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9" name="Google Shape;229;p18"/>
            <p:cNvSpPr txBox="1"/>
            <p:nvPr/>
          </p:nvSpPr>
          <p:spPr>
            <a:xfrm>
              <a:off x="456753" y="1943050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Composants </a:t>
              </a: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Logicielle et Matérielle </a:t>
              </a: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0" name="Google Shape;230;p18"/>
            <p:cNvSpPr txBox="1"/>
            <p:nvPr/>
          </p:nvSpPr>
          <p:spPr>
            <a:xfrm>
              <a:off x="106850" y="2585150"/>
              <a:ext cx="2551200" cy="8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1" name="Google Shape;231;p18"/>
          <p:cNvGrpSpPr/>
          <p:nvPr/>
        </p:nvGrpSpPr>
        <p:grpSpPr>
          <a:xfrm>
            <a:off x="-221975" y="3469650"/>
            <a:ext cx="3616200" cy="1944100"/>
            <a:chOff x="-208900" y="3079275"/>
            <a:chExt cx="3616200" cy="1944100"/>
          </a:xfrm>
        </p:grpSpPr>
        <p:sp>
          <p:nvSpPr>
            <p:cNvPr id="232" name="Google Shape;232;p18"/>
            <p:cNvSpPr/>
            <p:nvPr/>
          </p:nvSpPr>
          <p:spPr>
            <a:xfrm>
              <a:off x="1021803" y="30792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" name="Google Shape;233;p18"/>
            <p:cNvSpPr txBox="1"/>
            <p:nvPr/>
          </p:nvSpPr>
          <p:spPr>
            <a:xfrm>
              <a:off x="456753" y="41116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Modélisation du Système 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4" name="Google Shape;234;p18"/>
            <p:cNvSpPr txBox="1"/>
            <p:nvPr/>
          </p:nvSpPr>
          <p:spPr>
            <a:xfrm>
              <a:off x="-208900" y="4109575"/>
              <a:ext cx="3616200" cy="9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5" name="Google Shape;235;p18"/>
          <p:cNvCxnSpPr>
            <a:stCxn id="236" idx="2"/>
            <a:endCxn id="228" idx="6"/>
          </p:cNvCxnSpPr>
          <p:nvPr/>
        </p:nvCxnSpPr>
        <p:spPr>
          <a:xfrm flipH="1">
            <a:off x="1626303" y="1001171"/>
            <a:ext cx="238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37" name="Google Shape;237;p18"/>
          <p:cNvCxnSpPr>
            <a:stCxn id="232" idx="6"/>
            <a:endCxn id="238" idx="2"/>
          </p:cNvCxnSpPr>
          <p:nvPr/>
        </p:nvCxnSpPr>
        <p:spPr>
          <a:xfrm flipH="1" rot="10800000">
            <a:off x="1613228" y="3585900"/>
            <a:ext cx="1162200" cy="186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39" name="Google Shape;239;p18"/>
          <p:cNvCxnSpPr>
            <a:stCxn id="224" idx="2"/>
          </p:cNvCxnSpPr>
          <p:nvPr/>
        </p:nvCxnSpPr>
        <p:spPr>
          <a:xfrm flipH="1">
            <a:off x="5208830" y="1304033"/>
            <a:ext cx="2305800" cy="758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0" name="Google Shape;240;p18"/>
          <p:cNvCxnSpPr/>
          <p:nvPr/>
        </p:nvCxnSpPr>
        <p:spPr>
          <a:xfrm flipH="1">
            <a:off x="5195780" y="3381513"/>
            <a:ext cx="2331900" cy="453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1" name="Google Shape;2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775" y="1929000"/>
            <a:ext cx="2061175" cy="21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8"/>
          <p:cNvSpPr txBox="1"/>
          <p:nvPr/>
        </p:nvSpPr>
        <p:spPr>
          <a:xfrm>
            <a:off x="6974700" y="1519975"/>
            <a:ext cx="16896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Automate des composants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18"/>
          <p:cNvSpPr txBox="1"/>
          <p:nvPr/>
        </p:nvSpPr>
        <p:spPr>
          <a:xfrm>
            <a:off x="106850" y="4620300"/>
            <a:ext cx="858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Guillaume Hutzler, Hanna Klaudel, Witold Klaudel, Franck Pommereau, Artur Rataj, "Automatic discovery of cyberattacks", technical report, IBISC, 2024,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https://doi.org/10.5281/zenodo.11084685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9"/>
          <p:cNvGrpSpPr/>
          <p:nvPr/>
        </p:nvGrpSpPr>
        <p:grpSpPr>
          <a:xfrm>
            <a:off x="163068" y="105891"/>
            <a:ext cx="3870667" cy="700968"/>
            <a:chOff x="326675" y="1036100"/>
            <a:chExt cx="2792084" cy="1211700"/>
          </a:xfrm>
        </p:grpSpPr>
        <p:sp>
          <p:nvSpPr>
            <p:cNvPr id="250" name="Google Shape;250;p19"/>
            <p:cNvSpPr/>
            <p:nvPr/>
          </p:nvSpPr>
          <p:spPr>
            <a:xfrm>
              <a:off x="326675" y="1036100"/>
              <a:ext cx="2628900" cy="1211700"/>
            </a:xfrm>
            <a:prstGeom prst="roundRect">
              <a:avLst>
                <a:gd fmla="val 50000" name="adj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2765059" y="1311440"/>
              <a:ext cx="353700" cy="62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52" name="Google Shape;252;p19"/>
          <p:cNvSpPr txBox="1"/>
          <p:nvPr/>
        </p:nvSpPr>
        <p:spPr>
          <a:xfrm>
            <a:off x="0" y="285925"/>
            <a:ext cx="3691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Composants Logiciels &amp; Matériels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" name="Google Shape;253;p19"/>
          <p:cNvSpPr/>
          <p:nvPr/>
        </p:nvSpPr>
        <p:spPr>
          <a:xfrm>
            <a:off x="3653651" y="357436"/>
            <a:ext cx="303348" cy="197877"/>
          </a:xfrm>
          <a:custGeom>
            <a:rect b="b" l="l" r="r" t="t"/>
            <a:pathLst>
              <a:path extrusionOk="0" h="10712" w="11432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888" y="1539573"/>
            <a:ext cx="6540326" cy="2064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19"/>
          <p:cNvGrpSpPr/>
          <p:nvPr/>
        </p:nvGrpSpPr>
        <p:grpSpPr>
          <a:xfrm>
            <a:off x="7940709" y="163554"/>
            <a:ext cx="990758" cy="828702"/>
            <a:chOff x="5142325" y="1951175"/>
            <a:chExt cx="1293925" cy="1315400"/>
          </a:xfrm>
        </p:grpSpPr>
        <p:sp>
          <p:nvSpPr>
            <p:cNvPr id="256" name="Google Shape;256;p19"/>
            <p:cNvSpPr/>
            <p:nvPr/>
          </p:nvSpPr>
          <p:spPr>
            <a:xfrm>
              <a:off x="5933850" y="2137850"/>
              <a:ext cx="168775" cy="239200"/>
            </a:xfrm>
            <a:custGeom>
              <a:rect b="b" l="l" r="r" t="t"/>
              <a:pathLst>
                <a:path extrusionOk="0" h="9568" w="6751">
                  <a:moveTo>
                    <a:pt x="5995" y="0"/>
                  </a:moveTo>
                  <a:lnTo>
                    <a:pt x="5854" y="13"/>
                  </a:lnTo>
                  <a:lnTo>
                    <a:pt x="5713" y="64"/>
                  </a:lnTo>
                  <a:lnTo>
                    <a:pt x="423" y="2498"/>
                  </a:lnTo>
                  <a:lnTo>
                    <a:pt x="333" y="2549"/>
                  </a:lnTo>
                  <a:lnTo>
                    <a:pt x="257" y="2613"/>
                  </a:lnTo>
                  <a:lnTo>
                    <a:pt x="180" y="2677"/>
                  </a:lnTo>
                  <a:lnTo>
                    <a:pt x="116" y="2767"/>
                  </a:lnTo>
                  <a:lnTo>
                    <a:pt x="77" y="2856"/>
                  </a:lnTo>
                  <a:lnTo>
                    <a:pt x="39" y="2946"/>
                  </a:lnTo>
                  <a:lnTo>
                    <a:pt x="13" y="3049"/>
                  </a:lnTo>
                  <a:lnTo>
                    <a:pt x="0" y="3151"/>
                  </a:lnTo>
                  <a:lnTo>
                    <a:pt x="0" y="8851"/>
                  </a:lnTo>
                  <a:lnTo>
                    <a:pt x="26" y="8991"/>
                  </a:lnTo>
                  <a:lnTo>
                    <a:pt x="65" y="9132"/>
                  </a:lnTo>
                  <a:lnTo>
                    <a:pt x="129" y="9248"/>
                  </a:lnTo>
                  <a:lnTo>
                    <a:pt x="218" y="9363"/>
                  </a:lnTo>
                  <a:lnTo>
                    <a:pt x="321" y="9452"/>
                  </a:lnTo>
                  <a:lnTo>
                    <a:pt x="449" y="9517"/>
                  </a:lnTo>
                  <a:lnTo>
                    <a:pt x="590" y="9555"/>
                  </a:lnTo>
                  <a:lnTo>
                    <a:pt x="731" y="9568"/>
                  </a:lnTo>
                  <a:lnTo>
                    <a:pt x="884" y="9555"/>
                  </a:lnTo>
                  <a:lnTo>
                    <a:pt x="1012" y="9517"/>
                  </a:lnTo>
                  <a:lnTo>
                    <a:pt x="1140" y="9452"/>
                  </a:lnTo>
                  <a:lnTo>
                    <a:pt x="1243" y="9363"/>
                  </a:lnTo>
                  <a:lnTo>
                    <a:pt x="1333" y="9248"/>
                  </a:lnTo>
                  <a:lnTo>
                    <a:pt x="1409" y="9132"/>
                  </a:lnTo>
                  <a:lnTo>
                    <a:pt x="1448" y="8991"/>
                  </a:lnTo>
                  <a:lnTo>
                    <a:pt x="1461" y="8851"/>
                  </a:lnTo>
                  <a:lnTo>
                    <a:pt x="1461" y="3625"/>
                  </a:lnTo>
                  <a:lnTo>
                    <a:pt x="6328" y="1384"/>
                  </a:lnTo>
                  <a:lnTo>
                    <a:pt x="6456" y="1307"/>
                  </a:lnTo>
                  <a:lnTo>
                    <a:pt x="6558" y="1217"/>
                  </a:lnTo>
                  <a:lnTo>
                    <a:pt x="6648" y="1102"/>
                  </a:lnTo>
                  <a:lnTo>
                    <a:pt x="6712" y="974"/>
                  </a:lnTo>
                  <a:lnTo>
                    <a:pt x="6737" y="846"/>
                  </a:lnTo>
                  <a:lnTo>
                    <a:pt x="6750" y="705"/>
                  </a:lnTo>
                  <a:lnTo>
                    <a:pt x="6737" y="564"/>
                  </a:lnTo>
                  <a:lnTo>
                    <a:pt x="6686" y="423"/>
                  </a:lnTo>
                  <a:lnTo>
                    <a:pt x="6609" y="295"/>
                  </a:lnTo>
                  <a:lnTo>
                    <a:pt x="6520" y="180"/>
                  </a:lnTo>
                  <a:lnTo>
                    <a:pt x="6404" y="103"/>
                  </a:lnTo>
                  <a:lnTo>
                    <a:pt x="6276" y="39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5831700" y="1979025"/>
              <a:ext cx="90325" cy="399625"/>
            </a:xfrm>
            <a:custGeom>
              <a:rect b="b" l="l" r="r" t="t"/>
              <a:pathLst>
                <a:path extrusionOk="0" h="15985" w="3613">
                  <a:moveTo>
                    <a:pt x="2883" y="1"/>
                  </a:moveTo>
                  <a:lnTo>
                    <a:pt x="2742" y="13"/>
                  </a:lnTo>
                  <a:lnTo>
                    <a:pt x="2601" y="52"/>
                  </a:lnTo>
                  <a:lnTo>
                    <a:pt x="2486" y="129"/>
                  </a:lnTo>
                  <a:lnTo>
                    <a:pt x="2370" y="218"/>
                  </a:lnTo>
                  <a:lnTo>
                    <a:pt x="2281" y="321"/>
                  </a:lnTo>
                  <a:lnTo>
                    <a:pt x="2217" y="449"/>
                  </a:lnTo>
                  <a:lnTo>
                    <a:pt x="2178" y="577"/>
                  </a:lnTo>
                  <a:lnTo>
                    <a:pt x="2165" y="731"/>
                  </a:lnTo>
                  <a:lnTo>
                    <a:pt x="2165" y="6020"/>
                  </a:lnTo>
                  <a:lnTo>
                    <a:pt x="244" y="7724"/>
                  </a:lnTo>
                  <a:lnTo>
                    <a:pt x="180" y="7788"/>
                  </a:lnTo>
                  <a:lnTo>
                    <a:pt x="142" y="7839"/>
                  </a:lnTo>
                  <a:lnTo>
                    <a:pt x="90" y="7903"/>
                  </a:lnTo>
                  <a:lnTo>
                    <a:pt x="65" y="7967"/>
                  </a:lnTo>
                  <a:lnTo>
                    <a:pt x="39" y="8044"/>
                  </a:lnTo>
                  <a:lnTo>
                    <a:pt x="14" y="8121"/>
                  </a:lnTo>
                  <a:lnTo>
                    <a:pt x="1" y="8198"/>
                  </a:lnTo>
                  <a:lnTo>
                    <a:pt x="1" y="8274"/>
                  </a:lnTo>
                  <a:lnTo>
                    <a:pt x="1" y="15268"/>
                  </a:lnTo>
                  <a:lnTo>
                    <a:pt x="14" y="15408"/>
                  </a:lnTo>
                  <a:lnTo>
                    <a:pt x="52" y="15549"/>
                  </a:lnTo>
                  <a:lnTo>
                    <a:pt x="116" y="15665"/>
                  </a:lnTo>
                  <a:lnTo>
                    <a:pt x="206" y="15780"/>
                  </a:lnTo>
                  <a:lnTo>
                    <a:pt x="321" y="15870"/>
                  </a:lnTo>
                  <a:lnTo>
                    <a:pt x="436" y="15934"/>
                  </a:lnTo>
                  <a:lnTo>
                    <a:pt x="577" y="15972"/>
                  </a:lnTo>
                  <a:lnTo>
                    <a:pt x="731" y="15985"/>
                  </a:lnTo>
                  <a:lnTo>
                    <a:pt x="872" y="15972"/>
                  </a:lnTo>
                  <a:lnTo>
                    <a:pt x="1013" y="15934"/>
                  </a:lnTo>
                  <a:lnTo>
                    <a:pt x="1128" y="15870"/>
                  </a:lnTo>
                  <a:lnTo>
                    <a:pt x="1243" y="15780"/>
                  </a:lnTo>
                  <a:lnTo>
                    <a:pt x="1333" y="15665"/>
                  </a:lnTo>
                  <a:lnTo>
                    <a:pt x="1397" y="15549"/>
                  </a:lnTo>
                  <a:lnTo>
                    <a:pt x="1435" y="15408"/>
                  </a:lnTo>
                  <a:lnTo>
                    <a:pt x="1461" y="15268"/>
                  </a:lnTo>
                  <a:lnTo>
                    <a:pt x="1461" y="8595"/>
                  </a:lnTo>
                  <a:lnTo>
                    <a:pt x="3369" y="6878"/>
                  </a:lnTo>
                  <a:lnTo>
                    <a:pt x="3433" y="6827"/>
                  </a:lnTo>
                  <a:lnTo>
                    <a:pt x="3472" y="6763"/>
                  </a:lnTo>
                  <a:lnTo>
                    <a:pt x="3523" y="6699"/>
                  </a:lnTo>
                  <a:lnTo>
                    <a:pt x="3549" y="6635"/>
                  </a:lnTo>
                  <a:lnTo>
                    <a:pt x="3574" y="6571"/>
                  </a:lnTo>
                  <a:lnTo>
                    <a:pt x="3600" y="6494"/>
                  </a:lnTo>
                  <a:lnTo>
                    <a:pt x="3613" y="6417"/>
                  </a:lnTo>
                  <a:lnTo>
                    <a:pt x="3613" y="6340"/>
                  </a:lnTo>
                  <a:lnTo>
                    <a:pt x="3613" y="731"/>
                  </a:lnTo>
                  <a:lnTo>
                    <a:pt x="3600" y="577"/>
                  </a:lnTo>
                  <a:lnTo>
                    <a:pt x="3561" y="449"/>
                  </a:lnTo>
                  <a:lnTo>
                    <a:pt x="3497" y="321"/>
                  </a:lnTo>
                  <a:lnTo>
                    <a:pt x="3408" y="218"/>
                  </a:lnTo>
                  <a:lnTo>
                    <a:pt x="3292" y="129"/>
                  </a:lnTo>
                  <a:lnTo>
                    <a:pt x="3177" y="52"/>
                  </a:lnTo>
                  <a:lnTo>
                    <a:pt x="3036" y="13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5705225" y="2077975"/>
              <a:ext cx="36525" cy="299075"/>
            </a:xfrm>
            <a:custGeom>
              <a:rect b="b" l="l" r="r" t="t"/>
              <a:pathLst>
                <a:path extrusionOk="0" h="11963" w="1461">
                  <a:moveTo>
                    <a:pt x="731" y="0"/>
                  </a:moveTo>
                  <a:lnTo>
                    <a:pt x="577" y="13"/>
                  </a:lnTo>
                  <a:lnTo>
                    <a:pt x="436" y="51"/>
                  </a:lnTo>
                  <a:lnTo>
                    <a:pt x="321" y="128"/>
                  </a:lnTo>
                  <a:lnTo>
                    <a:pt x="206" y="205"/>
                  </a:lnTo>
                  <a:lnTo>
                    <a:pt x="116" y="320"/>
                  </a:lnTo>
                  <a:lnTo>
                    <a:pt x="52" y="448"/>
                  </a:lnTo>
                  <a:lnTo>
                    <a:pt x="13" y="577"/>
                  </a:lnTo>
                  <a:lnTo>
                    <a:pt x="1" y="730"/>
                  </a:lnTo>
                  <a:lnTo>
                    <a:pt x="1" y="11246"/>
                  </a:lnTo>
                  <a:lnTo>
                    <a:pt x="13" y="11386"/>
                  </a:lnTo>
                  <a:lnTo>
                    <a:pt x="52" y="11527"/>
                  </a:lnTo>
                  <a:lnTo>
                    <a:pt x="116" y="11643"/>
                  </a:lnTo>
                  <a:lnTo>
                    <a:pt x="206" y="11758"/>
                  </a:lnTo>
                  <a:lnTo>
                    <a:pt x="321" y="11847"/>
                  </a:lnTo>
                  <a:lnTo>
                    <a:pt x="436" y="11912"/>
                  </a:lnTo>
                  <a:lnTo>
                    <a:pt x="577" y="11950"/>
                  </a:lnTo>
                  <a:lnTo>
                    <a:pt x="731" y="11963"/>
                  </a:lnTo>
                  <a:lnTo>
                    <a:pt x="872" y="11950"/>
                  </a:lnTo>
                  <a:lnTo>
                    <a:pt x="1013" y="11912"/>
                  </a:lnTo>
                  <a:lnTo>
                    <a:pt x="1128" y="11847"/>
                  </a:lnTo>
                  <a:lnTo>
                    <a:pt x="1243" y="11758"/>
                  </a:lnTo>
                  <a:lnTo>
                    <a:pt x="1333" y="11643"/>
                  </a:lnTo>
                  <a:lnTo>
                    <a:pt x="1397" y="11527"/>
                  </a:lnTo>
                  <a:lnTo>
                    <a:pt x="1435" y="11386"/>
                  </a:lnTo>
                  <a:lnTo>
                    <a:pt x="1461" y="11246"/>
                  </a:lnTo>
                  <a:lnTo>
                    <a:pt x="1461" y="730"/>
                  </a:lnTo>
                  <a:lnTo>
                    <a:pt x="1435" y="577"/>
                  </a:lnTo>
                  <a:lnTo>
                    <a:pt x="1397" y="448"/>
                  </a:lnTo>
                  <a:lnTo>
                    <a:pt x="1333" y="320"/>
                  </a:lnTo>
                  <a:lnTo>
                    <a:pt x="1243" y="205"/>
                  </a:lnTo>
                  <a:lnTo>
                    <a:pt x="1128" y="128"/>
                  </a:lnTo>
                  <a:lnTo>
                    <a:pt x="1013" y="51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5426975" y="1967500"/>
              <a:ext cx="169725" cy="395800"/>
            </a:xfrm>
            <a:custGeom>
              <a:rect b="b" l="l" r="r" t="t"/>
              <a:pathLst>
                <a:path extrusionOk="0" h="15832" w="6789">
                  <a:moveTo>
                    <a:pt x="731" y="0"/>
                  </a:moveTo>
                  <a:lnTo>
                    <a:pt x="577" y="13"/>
                  </a:lnTo>
                  <a:lnTo>
                    <a:pt x="436" y="64"/>
                  </a:lnTo>
                  <a:lnTo>
                    <a:pt x="321" y="129"/>
                  </a:lnTo>
                  <a:lnTo>
                    <a:pt x="206" y="218"/>
                  </a:lnTo>
                  <a:lnTo>
                    <a:pt x="116" y="321"/>
                  </a:lnTo>
                  <a:lnTo>
                    <a:pt x="52" y="449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" y="7352"/>
                  </a:lnTo>
                  <a:lnTo>
                    <a:pt x="1" y="7467"/>
                  </a:lnTo>
                  <a:lnTo>
                    <a:pt x="26" y="7570"/>
                  </a:lnTo>
                  <a:lnTo>
                    <a:pt x="65" y="7660"/>
                  </a:lnTo>
                  <a:lnTo>
                    <a:pt x="116" y="7762"/>
                  </a:lnTo>
                  <a:lnTo>
                    <a:pt x="180" y="7839"/>
                  </a:lnTo>
                  <a:lnTo>
                    <a:pt x="257" y="7916"/>
                  </a:lnTo>
                  <a:lnTo>
                    <a:pt x="346" y="7980"/>
                  </a:lnTo>
                  <a:lnTo>
                    <a:pt x="449" y="8031"/>
                  </a:lnTo>
                  <a:lnTo>
                    <a:pt x="5329" y="10055"/>
                  </a:lnTo>
                  <a:lnTo>
                    <a:pt x="5329" y="15101"/>
                  </a:lnTo>
                  <a:lnTo>
                    <a:pt x="5342" y="15255"/>
                  </a:lnTo>
                  <a:lnTo>
                    <a:pt x="5393" y="15396"/>
                  </a:lnTo>
                  <a:lnTo>
                    <a:pt x="5457" y="15511"/>
                  </a:lnTo>
                  <a:lnTo>
                    <a:pt x="5546" y="15626"/>
                  </a:lnTo>
                  <a:lnTo>
                    <a:pt x="5649" y="15716"/>
                  </a:lnTo>
                  <a:lnTo>
                    <a:pt x="5777" y="15780"/>
                  </a:lnTo>
                  <a:lnTo>
                    <a:pt x="5918" y="15818"/>
                  </a:lnTo>
                  <a:lnTo>
                    <a:pt x="6059" y="15831"/>
                  </a:lnTo>
                  <a:lnTo>
                    <a:pt x="6212" y="15818"/>
                  </a:lnTo>
                  <a:lnTo>
                    <a:pt x="6341" y="15780"/>
                  </a:lnTo>
                  <a:lnTo>
                    <a:pt x="6469" y="15716"/>
                  </a:lnTo>
                  <a:lnTo>
                    <a:pt x="6571" y="15626"/>
                  </a:lnTo>
                  <a:lnTo>
                    <a:pt x="6661" y="15511"/>
                  </a:lnTo>
                  <a:lnTo>
                    <a:pt x="6738" y="15396"/>
                  </a:lnTo>
                  <a:lnTo>
                    <a:pt x="6776" y="15255"/>
                  </a:lnTo>
                  <a:lnTo>
                    <a:pt x="6789" y="15101"/>
                  </a:lnTo>
                  <a:lnTo>
                    <a:pt x="6789" y="9568"/>
                  </a:lnTo>
                  <a:lnTo>
                    <a:pt x="6776" y="9465"/>
                  </a:lnTo>
                  <a:lnTo>
                    <a:pt x="6763" y="9363"/>
                  </a:lnTo>
                  <a:lnTo>
                    <a:pt x="6725" y="9261"/>
                  </a:lnTo>
                  <a:lnTo>
                    <a:pt x="6674" y="9171"/>
                  </a:lnTo>
                  <a:lnTo>
                    <a:pt x="6597" y="9081"/>
                  </a:lnTo>
                  <a:lnTo>
                    <a:pt x="6520" y="9017"/>
                  </a:lnTo>
                  <a:lnTo>
                    <a:pt x="6443" y="8953"/>
                  </a:lnTo>
                  <a:lnTo>
                    <a:pt x="6341" y="8902"/>
                  </a:lnTo>
                  <a:lnTo>
                    <a:pt x="1448" y="6865"/>
                  </a:lnTo>
                  <a:lnTo>
                    <a:pt x="1448" y="731"/>
                  </a:lnTo>
                  <a:lnTo>
                    <a:pt x="1435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8"/>
                  </a:lnTo>
                  <a:lnTo>
                    <a:pt x="1128" y="129"/>
                  </a:lnTo>
                  <a:lnTo>
                    <a:pt x="1012" y="64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5231975" y="2259525"/>
              <a:ext cx="309025" cy="126175"/>
            </a:xfrm>
            <a:custGeom>
              <a:rect b="b" l="l" r="r" t="t"/>
              <a:pathLst>
                <a:path extrusionOk="0" h="5047" w="12361">
                  <a:moveTo>
                    <a:pt x="679" y="0"/>
                  </a:moveTo>
                  <a:lnTo>
                    <a:pt x="539" y="26"/>
                  </a:lnTo>
                  <a:lnTo>
                    <a:pt x="411" y="77"/>
                  </a:lnTo>
                  <a:lnTo>
                    <a:pt x="282" y="154"/>
                  </a:lnTo>
                  <a:lnTo>
                    <a:pt x="180" y="256"/>
                  </a:lnTo>
                  <a:lnTo>
                    <a:pt x="103" y="372"/>
                  </a:lnTo>
                  <a:lnTo>
                    <a:pt x="39" y="513"/>
                  </a:lnTo>
                  <a:lnTo>
                    <a:pt x="13" y="653"/>
                  </a:lnTo>
                  <a:lnTo>
                    <a:pt x="1" y="794"/>
                  </a:lnTo>
                  <a:lnTo>
                    <a:pt x="26" y="922"/>
                  </a:lnTo>
                  <a:lnTo>
                    <a:pt x="78" y="1051"/>
                  </a:lnTo>
                  <a:lnTo>
                    <a:pt x="154" y="1179"/>
                  </a:lnTo>
                  <a:lnTo>
                    <a:pt x="257" y="1281"/>
                  </a:lnTo>
                  <a:lnTo>
                    <a:pt x="372" y="1371"/>
                  </a:lnTo>
                  <a:lnTo>
                    <a:pt x="6725" y="4957"/>
                  </a:lnTo>
                  <a:lnTo>
                    <a:pt x="6802" y="4995"/>
                  </a:lnTo>
                  <a:lnTo>
                    <a:pt x="6891" y="5021"/>
                  </a:lnTo>
                  <a:lnTo>
                    <a:pt x="6981" y="5047"/>
                  </a:lnTo>
                  <a:lnTo>
                    <a:pt x="11630" y="5047"/>
                  </a:lnTo>
                  <a:lnTo>
                    <a:pt x="11784" y="5034"/>
                  </a:lnTo>
                  <a:lnTo>
                    <a:pt x="11912" y="4995"/>
                  </a:lnTo>
                  <a:lnTo>
                    <a:pt x="12040" y="4918"/>
                  </a:lnTo>
                  <a:lnTo>
                    <a:pt x="12143" y="4829"/>
                  </a:lnTo>
                  <a:lnTo>
                    <a:pt x="12232" y="4726"/>
                  </a:lnTo>
                  <a:lnTo>
                    <a:pt x="12309" y="4598"/>
                  </a:lnTo>
                  <a:lnTo>
                    <a:pt x="12347" y="4470"/>
                  </a:lnTo>
                  <a:lnTo>
                    <a:pt x="12360" y="4317"/>
                  </a:lnTo>
                  <a:lnTo>
                    <a:pt x="12347" y="4176"/>
                  </a:lnTo>
                  <a:lnTo>
                    <a:pt x="12309" y="4035"/>
                  </a:lnTo>
                  <a:lnTo>
                    <a:pt x="12232" y="3907"/>
                  </a:lnTo>
                  <a:lnTo>
                    <a:pt x="12143" y="3804"/>
                  </a:lnTo>
                  <a:lnTo>
                    <a:pt x="12040" y="3715"/>
                  </a:lnTo>
                  <a:lnTo>
                    <a:pt x="11912" y="3651"/>
                  </a:lnTo>
                  <a:lnTo>
                    <a:pt x="11784" y="3599"/>
                  </a:lnTo>
                  <a:lnTo>
                    <a:pt x="11630" y="3586"/>
                  </a:lnTo>
                  <a:lnTo>
                    <a:pt x="7276" y="3586"/>
                  </a:lnTo>
                  <a:lnTo>
                    <a:pt x="1089" y="103"/>
                  </a:lnTo>
                  <a:lnTo>
                    <a:pt x="961" y="39"/>
                  </a:lnTo>
                  <a:lnTo>
                    <a:pt x="820" y="1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5158325" y="2470850"/>
              <a:ext cx="382675" cy="36200"/>
            </a:xfrm>
            <a:custGeom>
              <a:rect b="b" l="l" r="r" t="t"/>
              <a:pathLst>
                <a:path extrusionOk="0" h="1448" w="15307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34" y="116"/>
                  </a:lnTo>
                  <a:lnTo>
                    <a:pt x="219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26" y="577"/>
                  </a:lnTo>
                  <a:lnTo>
                    <a:pt x="1" y="731"/>
                  </a:lnTo>
                  <a:lnTo>
                    <a:pt x="26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9" y="1243"/>
                  </a:lnTo>
                  <a:lnTo>
                    <a:pt x="334" y="1332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14576" y="1448"/>
                  </a:lnTo>
                  <a:lnTo>
                    <a:pt x="14730" y="1435"/>
                  </a:lnTo>
                  <a:lnTo>
                    <a:pt x="14858" y="1397"/>
                  </a:lnTo>
                  <a:lnTo>
                    <a:pt x="14986" y="1332"/>
                  </a:lnTo>
                  <a:lnTo>
                    <a:pt x="15089" y="1243"/>
                  </a:lnTo>
                  <a:lnTo>
                    <a:pt x="15178" y="1128"/>
                  </a:lnTo>
                  <a:lnTo>
                    <a:pt x="15255" y="1012"/>
                  </a:lnTo>
                  <a:lnTo>
                    <a:pt x="15293" y="871"/>
                  </a:lnTo>
                  <a:lnTo>
                    <a:pt x="15306" y="731"/>
                  </a:lnTo>
                  <a:lnTo>
                    <a:pt x="15293" y="577"/>
                  </a:lnTo>
                  <a:lnTo>
                    <a:pt x="15255" y="436"/>
                  </a:lnTo>
                  <a:lnTo>
                    <a:pt x="15178" y="321"/>
                  </a:lnTo>
                  <a:lnTo>
                    <a:pt x="15089" y="205"/>
                  </a:lnTo>
                  <a:lnTo>
                    <a:pt x="14986" y="116"/>
                  </a:lnTo>
                  <a:lnTo>
                    <a:pt x="14858" y="52"/>
                  </a:lnTo>
                  <a:lnTo>
                    <a:pt x="14730" y="13"/>
                  </a:lnTo>
                  <a:lnTo>
                    <a:pt x="1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5319400" y="2638950"/>
              <a:ext cx="221600" cy="36525"/>
            </a:xfrm>
            <a:custGeom>
              <a:rect b="b" l="l" r="r" t="t"/>
              <a:pathLst>
                <a:path extrusionOk="0" h="1461" w="8864">
                  <a:moveTo>
                    <a:pt x="730" y="1"/>
                  </a:moveTo>
                  <a:lnTo>
                    <a:pt x="589" y="13"/>
                  </a:lnTo>
                  <a:lnTo>
                    <a:pt x="448" y="65"/>
                  </a:lnTo>
                  <a:lnTo>
                    <a:pt x="320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13" y="884"/>
                  </a:lnTo>
                  <a:lnTo>
                    <a:pt x="64" y="1012"/>
                  </a:lnTo>
                  <a:lnTo>
                    <a:pt x="128" y="1141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89" y="1448"/>
                  </a:lnTo>
                  <a:lnTo>
                    <a:pt x="730" y="1461"/>
                  </a:lnTo>
                  <a:lnTo>
                    <a:pt x="8133" y="1461"/>
                  </a:lnTo>
                  <a:lnTo>
                    <a:pt x="8287" y="1448"/>
                  </a:lnTo>
                  <a:lnTo>
                    <a:pt x="8415" y="1397"/>
                  </a:lnTo>
                  <a:lnTo>
                    <a:pt x="8543" y="1333"/>
                  </a:lnTo>
                  <a:lnTo>
                    <a:pt x="8646" y="1243"/>
                  </a:lnTo>
                  <a:lnTo>
                    <a:pt x="8735" y="1141"/>
                  </a:lnTo>
                  <a:lnTo>
                    <a:pt x="8812" y="1012"/>
                  </a:lnTo>
                  <a:lnTo>
                    <a:pt x="8850" y="884"/>
                  </a:lnTo>
                  <a:lnTo>
                    <a:pt x="8863" y="731"/>
                  </a:lnTo>
                  <a:lnTo>
                    <a:pt x="8850" y="590"/>
                  </a:lnTo>
                  <a:lnTo>
                    <a:pt x="8812" y="449"/>
                  </a:lnTo>
                  <a:lnTo>
                    <a:pt x="8735" y="321"/>
                  </a:lnTo>
                  <a:lnTo>
                    <a:pt x="8646" y="218"/>
                  </a:lnTo>
                  <a:lnTo>
                    <a:pt x="8543" y="129"/>
                  </a:lnTo>
                  <a:lnTo>
                    <a:pt x="8415" y="65"/>
                  </a:lnTo>
                  <a:lnTo>
                    <a:pt x="8287" y="13"/>
                  </a:lnTo>
                  <a:lnTo>
                    <a:pt x="81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5158325" y="2740775"/>
              <a:ext cx="382675" cy="119450"/>
            </a:xfrm>
            <a:custGeom>
              <a:rect b="b" l="l" r="r" t="t"/>
              <a:pathLst>
                <a:path extrusionOk="0" h="4778" w="15307">
                  <a:moveTo>
                    <a:pt x="7660" y="1"/>
                  </a:moveTo>
                  <a:lnTo>
                    <a:pt x="7558" y="13"/>
                  </a:lnTo>
                  <a:lnTo>
                    <a:pt x="7468" y="26"/>
                  </a:lnTo>
                  <a:lnTo>
                    <a:pt x="7378" y="65"/>
                  </a:lnTo>
                  <a:lnTo>
                    <a:pt x="7301" y="103"/>
                  </a:lnTo>
                  <a:lnTo>
                    <a:pt x="7212" y="154"/>
                  </a:lnTo>
                  <a:lnTo>
                    <a:pt x="7148" y="218"/>
                  </a:lnTo>
                  <a:lnTo>
                    <a:pt x="7084" y="282"/>
                  </a:lnTo>
                  <a:lnTo>
                    <a:pt x="7032" y="359"/>
                  </a:lnTo>
                  <a:lnTo>
                    <a:pt x="5291" y="3318"/>
                  </a:lnTo>
                  <a:lnTo>
                    <a:pt x="731" y="3318"/>
                  </a:lnTo>
                  <a:lnTo>
                    <a:pt x="590" y="3331"/>
                  </a:lnTo>
                  <a:lnTo>
                    <a:pt x="449" y="3369"/>
                  </a:lnTo>
                  <a:lnTo>
                    <a:pt x="334" y="3446"/>
                  </a:lnTo>
                  <a:lnTo>
                    <a:pt x="219" y="3536"/>
                  </a:lnTo>
                  <a:lnTo>
                    <a:pt x="129" y="3638"/>
                  </a:lnTo>
                  <a:lnTo>
                    <a:pt x="65" y="3766"/>
                  </a:lnTo>
                  <a:lnTo>
                    <a:pt x="26" y="3894"/>
                  </a:lnTo>
                  <a:lnTo>
                    <a:pt x="1" y="4048"/>
                  </a:lnTo>
                  <a:lnTo>
                    <a:pt x="26" y="4189"/>
                  </a:lnTo>
                  <a:lnTo>
                    <a:pt x="65" y="4330"/>
                  </a:lnTo>
                  <a:lnTo>
                    <a:pt x="129" y="4458"/>
                  </a:lnTo>
                  <a:lnTo>
                    <a:pt x="219" y="4560"/>
                  </a:lnTo>
                  <a:lnTo>
                    <a:pt x="334" y="4650"/>
                  </a:lnTo>
                  <a:lnTo>
                    <a:pt x="449" y="4714"/>
                  </a:lnTo>
                  <a:lnTo>
                    <a:pt x="590" y="4752"/>
                  </a:lnTo>
                  <a:lnTo>
                    <a:pt x="731" y="4778"/>
                  </a:lnTo>
                  <a:lnTo>
                    <a:pt x="5700" y="4778"/>
                  </a:lnTo>
                  <a:lnTo>
                    <a:pt x="5803" y="4765"/>
                  </a:lnTo>
                  <a:lnTo>
                    <a:pt x="5892" y="4752"/>
                  </a:lnTo>
                  <a:lnTo>
                    <a:pt x="5982" y="4714"/>
                  </a:lnTo>
                  <a:lnTo>
                    <a:pt x="6059" y="4675"/>
                  </a:lnTo>
                  <a:lnTo>
                    <a:pt x="6136" y="4624"/>
                  </a:lnTo>
                  <a:lnTo>
                    <a:pt x="6213" y="4560"/>
                  </a:lnTo>
                  <a:lnTo>
                    <a:pt x="6277" y="4496"/>
                  </a:lnTo>
                  <a:lnTo>
                    <a:pt x="6328" y="4419"/>
                  </a:lnTo>
                  <a:lnTo>
                    <a:pt x="8070" y="1461"/>
                  </a:lnTo>
                  <a:lnTo>
                    <a:pt x="14576" y="1461"/>
                  </a:lnTo>
                  <a:lnTo>
                    <a:pt x="14730" y="1448"/>
                  </a:lnTo>
                  <a:lnTo>
                    <a:pt x="14858" y="1409"/>
                  </a:lnTo>
                  <a:lnTo>
                    <a:pt x="14986" y="1333"/>
                  </a:lnTo>
                  <a:lnTo>
                    <a:pt x="15089" y="1243"/>
                  </a:lnTo>
                  <a:lnTo>
                    <a:pt x="15178" y="1140"/>
                  </a:lnTo>
                  <a:lnTo>
                    <a:pt x="15255" y="1012"/>
                  </a:lnTo>
                  <a:lnTo>
                    <a:pt x="15293" y="884"/>
                  </a:lnTo>
                  <a:lnTo>
                    <a:pt x="15306" y="731"/>
                  </a:lnTo>
                  <a:lnTo>
                    <a:pt x="15293" y="590"/>
                  </a:lnTo>
                  <a:lnTo>
                    <a:pt x="15255" y="449"/>
                  </a:lnTo>
                  <a:lnTo>
                    <a:pt x="15178" y="321"/>
                  </a:lnTo>
                  <a:lnTo>
                    <a:pt x="15089" y="218"/>
                  </a:lnTo>
                  <a:lnTo>
                    <a:pt x="14986" y="129"/>
                  </a:lnTo>
                  <a:lnTo>
                    <a:pt x="14858" y="65"/>
                  </a:lnTo>
                  <a:lnTo>
                    <a:pt x="14730" y="13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5575225" y="2823700"/>
              <a:ext cx="36525" cy="173575"/>
            </a:xfrm>
            <a:custGeom>
              <a:rect b="b" l="l" r="r" t="t"/>
              <a:pathLst>
                <a:path extrusionOk="0" h="6943" w="1461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" y="6225"/>
                  </a:lnTo>
                  <a:lnTo>
                    <a:pt x="14" y="6366"/>
                  </a:lnTo>
                  <a:lnTo>
                    <a:pt x="52" y="6507"/>
                  </a:lnTo>
                  <a:lnTo>
                    <a:pt x="129" y="6622"/>
                  </a:lnTo>
                  <a:lnTo>
                    <a:pt x="218" y="6738"/>
                  </a:lnTo>
                  <a:lnTo>
                    <a:pt x="321" y="6827"/>
                  </a:lnTo>
                  <a:lnTo>
                    <a:pt x="449" y="6891"/>
                  </a:lnTo>
                  <a:lnTo>
                    <a:pt x="577" y="6930"/>
                  </a:lnTo>
                  <a:lnTo>
                    <a:pt x="731" y="6943"/>
                  </a:lnTo>
                  <a:lnTo>
                    <a:pt x="872" y="6930"/>
                  </a:lnTo>
                  <a:lnTo>
                    <a:pt x="1013" y="6891"/>
                  </a:lnTo>
                  <a:lnTo>
                    <a:pt x="1141" y="6827"/>
                  </a:lnTo>
                  <a:lnTo>
                    <a:pt x="1243" y="6738"/>
                  </a:lnTo>
                  <a:lnTo>
                    <a:pt x="1333" y="6622"/>
                  </a:lnTo>
                  <a:lnTo>
                    <a:pt x="1397" y="6507"/>
                  </a:lnTo>
                  <a:lnTo>
                    <a:pt x="1448" y="6366"/>
                  </a:lnTo>
                  <a:lnTo>
                    <a:pt x="1461" y="6225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1" y="129"/>
                  </a:lnTo>
                  <a:lnTo>
                    <a:pt x="1013" y="52"/>
                  </a:lnTo>
                  <a:lnTo>
                    <a:pt x="872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5575225" y="2823700"/>
              <a:ext cx="129700" cy="426525"/>
            </a:xfrm>
            <a:custGeom>
              <a:rect b="b" l="l" r="r" t="t"/>
              <a:pathLst>
                <a:path extrusionOk="0" h="17061" w="5188">
                  <a:moveTo>
                    <a:pt x="4458" y="1"/>
                  </a:moveTo>
                  <a:lnTo>
                    <a:pt x="4304" y="14"/>
                  </a:lnTo>
                  <a:lnTo>
                    <a:pt x="4176" y="52"/>
                  </a:lnTo>
                  <a:lnTo>
                    <a:pt x="4048" y="129"/>
                  </a:lnTo>
                  <a:lnTo>
                    <a:pt x="3946" y="219"/>
                  </a:lnTo>
                  <a:lnTo>
                    <a:pt x="3856" y="321"/>
                  </a:lnTo>
                  <a:lnTo>
                    <a:pt x="3779" y="449"/>
                  </a:lnTo>
                  <a:lnTo>
                    <a:pt x="3741" y="577"/>
                  </a:lnTo>
                  <a:lnTo>
                    <a:pt x="3728" y="731"/>
                  </a:lnTo>
                  <a:lnTo>
                    <a:pt x="3728" y="7058"/>
                  </a:lnTo>
                  <a:lnTo>
                    <a:pt x="167" y="11361"/>
                  </a:lnTo>
                  <a:lnTo>
                    <a:pt x="90" y="11464"/>
                  </a:lnTo>
                  <a:lnTo>
                    <a:pt x="39" y="11579"/>
                  </a:lnTo>
                  <a:lnTo>
                    <a:pt x="14" y="11707"/>
                  </a:lnTo>
                  <a:lnTo>
                    <a:pt x="1" y="11835"/>
                  </a:lnTo>
                  <a:lnTo>
                    <a:pt x="1" y="16344"/>
                  </a:lnTo>
                  <a:lnTo>
                    <a:pt x="14" y="16485"/>
                  </a:lnTo>
                  <a:lnTo>
                    <a:pt x="52" y="16625"/>
                  </a:lnTo>
                  <a:lnTo>
                    <a:pt x="129" y="16741"/>
                  </a:lnTo>
                  <a:lnTo>
                    <a:pt x="218" y="16856"/>
                  </a:lnTo>
                  <a:lnTo>
                    <a:pt x="321" y="16946"/>
                  </a:lnTo>
                  <a:lnTo>
                    <a:pt x="449" y="17010"/>
                  </a:lnTo>
                  <a:lnTo>
                    <a:pt x="577" y="17048"/>
                  </a:lnTo>
                  <a:lnTo>
                    <a:pt x="731" y="17061"/>
                  </a:lnTo>
                  <a:lnTo>
                    <a:pt x="872" y="17048"/>
                  </a:lnTo>
                  <a:lnTo>
                    <a:pt x="1013" y="17010"/>
                  </a:lnTo>
                  <a:lnTo>
                    <a:pt x="1141" y="16946"/>
                  </a:lnTo>
                  <a:lnTo>
                    <a:pt x="1243" y="16856"/>
                  </a:lnTo>
                  <a:lnTo>
                    <a:pt x="1333" y="16741"/>
                  </a:lnTo>
                  <a:lnTo>
                    <a:pt x="1397" y="16625"/>
                  </a:lnTo>
                  <a:lnTo>
                    <a:pt x="1448" y="16485"/>
                  </a:lnTo>
                  <a:lnTo>
                    <a:pt x="1461" y="16344"/>
                  </a:lnTo>
                  <a:lnTo>
                    <a:pt x="1461" y="12091"/>
                  </a:lnTo>
                  <a:lnTo>
                    <a:pt x="5021" y="7788"/>
                  </a:lnTo>
                  <a:lnTo>
                    <a:pt x="5085" y="7686"/>
                  </a:lnTo>
                  <a:lnTo>
                    <a:pt x="5137" y="7570"/>
                  </a:lnTo>
                  <a:lnTo>
                    <a:pt x="5175" y="7455"/>
                  </a:lnTo>
                  <a:lnTo>
                    <a:pt x="5188" y="7327"/>
                  </a:lnTo>
                  <a:lnTo>
                    <a:pt x="5188" y="731"/>
                  </a:lnTo>
                  <a:lnTo>
                    <a:pt x="5162" y="577"/>
                  </a:lnTo>
                  <a:lnTo>
                    <a:pt x="5124" y="449"/>
                  </a:lnTo>
                  <a:lnTo>
                    <a:pt x="5060" y="321"/>
                  </a:lnTo>
                  <a:lnTo>
                    <a:pt x="4970" y="219"/>
                  </a:lnTo>
                  <a:lnTo>
                    <a:pt x="4868" y="129"/>
                  </a:lnTo>
                  <a:lnTo>
                    <a:pt x="4740" y="52"/>
                  </a:lnTo>
                  <a:lnTo>
                    <a:pt x="4599" y="14"/>
                  </a:lnTo>
                  <a:lnTo>
                    <a:pt x="4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5787850" y="2823700"/>
              <a:ext cx="36525" cy="274750"/>
            </a:xfrm>
            <a:custGeom>
              <a:rect b="b" l="l" r="r" t="t"/>
              <a:pathLst>
                <a:path extrusionOk="0" h="10990" w="1461">
                  <a:moveTo>
                    <a:pt x="730" y="1"/>
                  </a:moveTo>
                  <a:lnTo>
                    <a:pt x="589" y="14"/>
                  </a:lnTo>
                  <a:lnTo>
                    <a:pt x="448" y="52"/>
                  </a:lnTo>
                  <a:lnTo>
                    <a:pt x="320" y="129"/>
                  </a:lnTo>
                  <a:lnTo>
                    <a:pt x="218" y="219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31"/>
                  </a:lnTo>
                  <a:lnTo>
                    <a:pt x="0" y="10273"/>
                  </a:lnTo>
                  <a:lnTo>
                    <a:pt x="13" y="10414"/>
                  </a:lnTo>
                  <a:lnTo>
                    <a:pt x="64" y="10554"/>
                  </a:lnTo>
                  <a:lnTo>
                    <a:pt x="128" y="10670"/>
                  </a:lnTo>
                  <a:lnTo>
                    <a:pt x="218" y="10785"/>
                  </a:lnTo>
                  <a:lnTo>
                    <a:pt x="320" y="10875"/>
                  </a:lnTo>
                  <a:lnTo>
                    <a:pt x="448" y="10939"/>
                  </a:lnTo>
                  <a:lnTo>
                    <a:pt x="589" y="10977"/>
                  </a:lnTo>
                  <a:lnTo>
                    <a:pt x="730" y="10990"/>
                  </a:lnTo>
                  <a:lnTo>
                    <a:pt x="884" y="10977"/>
                  </a:lnTo>
                  <a:lnTo>
                    <a:pt x="1012" y="10939"/>
                  </a:lnTo>
                  <a:lnTo>
                    <a:pt x="1140" y="10875"/>
                  </a:lnTo>
                  <a:lnTo>
                    <a:pt x="1242" y="10785"/>
                  </a:lnTo>
                  <a:lnTo>
                    <a:pt x="1332" y="10670"/>
                  </a:lnTo>
                  <a:lnTo>
                    <a:pt x="1409" y="10554"/>
                  </a:lnTo>
                  <a:lnTo>
                    <a:pt x="1447" y="10414"/>
                  </a:lnTo>
                  <a:lnTo>
                    <a:pt x="1460" y="10273"/>
                  </a:lnTo>
                  <a:lnTo>
                    <a:pt x="1460" y="731"/>
                  </a:lnTo>
                  <a:lnTo>
                    <a:pt x="1447" y="577"/>
                  </a:lnTo>
                  <a:lnTo>
                    <a:pt x="1409" y="449"/>
                  </a:lnTo>
                  <a:lnTo>
                    <a:pt x="1332" y="321"/>
                  </a:lnTo>
                  <a:lnTo>
                    <a:pt x="1242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5933850" y="2823700"/>
              <a:ext cx="150525" cy="332400"/>
            </a:xfrm>
            <a:custGeom>
              <a:rect b="b" l="l" r="r" t="t"/>
              <a:pathLst>
                <a:path extrusionOk="0" h="13296" w="6021">
                  <a:moveTo>
                    <a:pt x="731" y="1"/>
                  </a:moveTo>
                  <a:lnTo>
                    <a:pt x="590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77"/>
                  </a:lnTo>
                  <a:lnTo>
                    <a:pt x="0" y="731"/>
                  </a:lnTo>
                  <a:lnTo>
                    <a:pt x="0" y="4560"/>
                  </a:lnTo>
                  <a:lnTo>
                    <a:pt x="13" y="4688"/>
                  </a:lnTo>
                  <a:lnTo>
                    <a:pt x="52" y="4817"/>
                  </a:lnTo>
                  <a:lnTo>
                    <a:pt x="103" y="4919"/>
                  </a:lnTo>
                  <a:lnTo>
                    <a:pt x="167" y="5021"/>
                  </a:lnTo>
                  <a:lnTo>
                    <a:pt x="257" y="5111"/>
                  </a:lnTo>
                  <a:lnTo>
                    <a:pt x="359" y="5188"/>
                  </a:lnTo>
                  <a:lnTo>
                    <a:pt x="462" y="5239"/>
                  </a:lnTo>
                  <a:lnTo>
                    <a:pt x="590" y="5278"/>
                  </a:lnTo>
                  <a:lnTo>
                    <a:pt x="4560" y="6097"/>
                  </a:lnTo>
                  <a:lnTo>
                    <a:pt x="4560" y="12565"/>
                  </a:lnTo>
                  <a:lnTo>
                    <a:pt x="4573" y="12719"/>
                  </a:lnTo>
                  <a:lnTo>
                    <a:pt x="4611" y="12847"/>
                  </a:lnTo>
                  <a:lnTo>
                    <a:pt x="4688" y="12975"/>
                  </a:lnTo>
                  <a:lnTo>
                    <a:pt x="4778" y="13078"/>
                  </a:lnTo>
                  <a:lnTo>
                    <a:pt x="4880" y="13167"/>
                  </a:lnTo>
                  <a:lnTo>
                    <a:pt x="5008" y="13231"/>
                  </a:lnTo>
                  <a:lnTo>
                    <a:pt x="5136" y="13283"/>
                  </a:lnTo>
                  <a:lnTo>
                    <a:pt x="5290" y="13295"/>
                  </a:lnTo>
                  <a:lnTo>
                    <a:pt x="5431" y="13283"/>
                  </a:lnTo>
                  <a:lnTo>
                    <a:pt x="5572" y="13231"/>
                  </a:lnTo>
                  <a:lnTo>
                    <a:pt x="5700" y="13167"/>
                  </a:lnTo>
                  <a:lnTo>
                    <a:pt x="5802" y="13078"/>
                  </a:lnTo>
                  <a:lnTo>
                    <a:pt x="5892" y="12975"/>
                  </a:lnTo>
                  <a:lnTo>
                    <a:pt x="5956" y="12847"/>
                  </a:lnTo>
                  <a:lnTo>
                    <a:pt x="5995" y="12719"/>
                  </a:lnTo>
                  <a:lnTo>
                    <a:pt x="6020" y="12565"/>
                  </a:lnTo>
                  <a:lnTo>
                    <a:pt x="6020" y="5495"/>
                  </a:lnTo>
                  <a:lnTo>
                    <a:pt x="6007" y="5367"/>
                  </a:lnTo>
                  <a:lnTo>
                    <a:pt x="5969" y="5252"/>
                  </a:lnTo>
                  <a:lnTo>
                    <a:pt x="5918" y="5137"/>
                  </a:lnTo>
                  <a:lnTo>
                    <a:pt x="5854" y="5034"/>
                  </a:lnTo>
                  <a:lnTo>
                    <a:pt x="5764" y="4945"/>
                  </a:lnTo>
                  <a:lnTo>
                    <a:pt x="5662" y="4881"/>
                  </a:lnTo>
                  <a:lnTo>
                    <a:pt x="5559" y="4817"/>
                  </a:lnTo>
                  <a:lnTo>
                    <a:pt x="5431" y="4778"/>
                  </a:lnTo>
                  <a:lnTo>
                    <a:pt x="1461" y="3971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409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6016775" y="2268800"/>
              <a:ext cx="313500" cy="149875"/>
            </a:xfrm>
            <a:custGeom>
              <a:rect b="b" l="l" r="r" t="t"/>
              <a:pathLst>
                <a:path extrusionOk="0" h="5995" w="12540">
                  <a:moveTo>
                    <a:pt x="11822" y="1"/>
                  </a:moveTo>
                  <a:lnTo>
                    <a:pt x="11681" y="13"/>
                  </a:lnTo>
                  <a:lnTo>
                    <a:pt x="11553" y="52"/>
                  </a:lnTo>
                  <a:lnTo>
                    <a:pt x="11413" y="116"/>
                  </a:lnTo>
                  <a:lnTo>
                    <a:pt x="4612" y="4535"/>
                  </a:lnTo>
                  <a:lnTo>
                    <a:pt x="731" y="4535"/>
                  </a:lnTo>
                  <a:lnTo>
                    <a:pt x="577" y="4547"/>
                  </a:lnTo>
                  <a:lnTo>
                    <a:pt x="449" y="4586"/>
                  </a:lnTo>
                  <a:lnTo>
                    <a:pt x="321" y="4663"/>
                  </a:lnTo>
                  <a:lnTo>
                    <a:pt x="218" y="4752"/>
                  </a:lnTo>
                  <a:lnTo>
                    <a:pt x="129" y="4855"/>
                  </a:lnTo>
                  <a:lnTo>
                    <a:pt x="52" y="4983"/>
                  </a:lnTo>
                  <a:lnTo>
                    <a:pt x="14" y="5111"/>
                  </a:lnTo>
                  <a:lnTo>
                    <a:pt x="1" y="5265"/>
                  </a:lnTo>
                  <a:lnTo>
                    <a:pt x="14" y="5406"/>
                  </a:lnTo>
                  <a:lnTo>
                    <a:pt x="52" y="5547"/>
                  </a:lnTo>
                  <a:lnTo>
                    <a:pt x="129" y="5675"/>
                  </a:lnTo>
                  <a:lnTo>
                    <a:pt x="218" y="5777"/>
                  </a:lnTo>
                  <a:lnTo>
                    <a:pt x="321" y="5867"/>
                  </a:lnTo>
                  <a:lnTo>
                    <a:pt x="449" y="5931"/>
                  </a:lnTo>
                  <a:lnTo>
                    <a:pt x="577" y="5982"/>
                  </a:lnTo>
                  <a:lnTo>
                    <a:pt x="731" y="5995"/>
                  </a:lnTo>
                  <a:lnTo>
                    <a:pt x="4816" y="5995"/>
                  </a:lnTo>
                  <a:lnTo>
                    <a:pt x="4932" y="5982"/>
                  </a:lnTo>
                  <a:lnTo>
                    <a:pt x="5034" y="5956"/>
                  </a:lnTo>
                  <a:lnTo>
                    <a:pt x="5124" y="5918"/>
                  </a:lnTo>
                  <a:lnTo>
                    <a:pt x="5214" y="5880"/>
                  </a:lnTo>
                  <a:lnTo>
                    <a:pt x="12207" y="1333"/>
                  </a:lnTo>
                  <a:lnTo>
                    <a:pt x="12322" y="1243"/>
                  </a:lnTo>
                  <a:lnTo>
                    <a:pt x="12412" y="1141"/>
                  </a:lnTo>
                  <a:lnTo>
                    <a:pt x="12488" y="1013"/>
                  </a:lnTo>
                  <a:lnTo>
                    <a:pt x="12527" y="884"/>
                  </a:lnTo>
                  <a:lnTo>
                    <a:pt x="12540" y="744"/>
                  </a:lnTo>
                  <a:lnTo>
                    <a:pt x="12527" y="603"/>
                  </a:lnTo>
                  <a:lnTo>
                    <a:pt x="12488" y="462"/>
                  </a:lnTo>
                  <a:lnTo>
                    <a:pt x="12424" y="334"/>
                  </a:lnTo>
                  <a:lnTo>
                    <a:pt x="12335" y="218"/>
                  </a:lnTo>
                  <a:lnTo>
                    <a:pt x="12219" y="129"/>
                  </a:lnTo>
                  <a:lnTo>
                    <a:pt x="12091" y="52"/>
                  </a:lnTo>
                  <a:lnTo>
                    <a:pt x="11963" y="13"/>
                  </a:lnTo>
                  <a:lnTo>
                    <a:pt x="1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6016775" y="2474700"/>
              <a:ext cx="403150" cy="123300"/>
            </a:xfrm>
            <a:custGeom>
              <a:rect b="b" l="l" r="r" t="t"/>
              <a:pathLst>
                <a:path extrusionOk="0" h="4932" w="16126">
                  <a:moveTo>
                    <a:pt x="731" y="0"/>
                  </a:moveTo>
                  <a:lnTo>
                    <a:pt x="577" y="13"/>
                  </a:lnTo>
                  <a:lnTo>
                    <a:pt x="449" y="51"/>
                  </a:lnTo>
                  <a:lnTo>
                    <a:pt x="321" y="115"/>
                  </a:lnTo>
                  <a:lnTo>
                    <a:pt x="218" y="205"/>
                  </a:lnTo>
                  <a:lnTo>
                    <a:pt x="129" y="320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0"/>
                  </a:lnTo>
                  <a:lnTo>
                    <a:pt x="14" y="871"/>
                  </a:lnTo>
                  <a:lnTo>
                    <a:pt x="52" y="1012"/>
                  </a:lnTo>
                  <a:lnTo>
                    <a:pt x="129" y="1127"/>
                  </a:lnTo>
                  <a:lnTo>
                    <a:pt x="218" y="1243"/>
                  </a:lnTo>
                  <a:lnTo>
                    <a:pt x="321" y="1332"/>
                  </a:lnTo>
                  <a:lnTo>
                    <a:pt x="449" y="1396"/>
                  </a:lnTo>
                  <a:lnTo>
                    <a:pt x="577" y="1435"/>
                  </a:lnTo>
                  <a:lnTo>
                    <a:pt x="731" y="1447"/>
                  </a:lnTo>
                  <a:lnTo>
                    <a:pt x="5944" y="1447"/>
                  </a:lnTo>
                  <a:lnTo>
                    <a:pt x="8787" y="4688"/>
                  </a:lnTo>
                  <a:lnTo>
                    <a:pt x="8838" y="4739"/>
                  </a:lnTo>
                  <a:lnTo>
                    <a:pt x="8902" y="4790"/>
                  </a:lnTo>
                  <a:lnTo>
                    <a:pt x="8966" y="4829"/>
                  </a:lnTo>
                  <a:lnTo>
                    <a:pt x="9030" y="4867"/>
                  </a:lnTo>
                  <a:lnTo>
                    <a:pt x="9094" y="4893"/>
                  </a:lnTo>
                  <a:lnTo>
                    <a:pt x="9171" y="4918"/>
                  </a:lnTo>
                  <a:lnTo>
                    <a:pt x="9248" y="4931"/>
                  </a:lnTo>
                  <a:lnTo>
                    <a:pt x="15396" y="4931"/>
                  </a:lnTo>
                  <a:lnTo>
                    <a:pt x="15549" y="4918"/>
                  </a:lnTo>
                  <a:lnTo>
                    <a:pt x="15678" y="4867"/>
                  </a:lnTo>
                  <a:lnTo>
                    <a:pt x="15806" y="4803"/>
                  </a:lnTo>
                  <a:lnTo>
                    <a:pt x="15921" y="4713"/>
                  </a:lnTo>
                  <a:lnTo>
                    <a:pt x="15998" y="4611"/>
                  </a:lnTo>
                  <a:lnTo>
                    <a:pt x="16075" y="4483"/>
                  </a:lnTo>
                  <a:lnTo>
                    <a:pt x="16113" y="4342"/>
                  </a:lnTo>
                  <a:lnTo>
                    <a:pt x="16126" y="4201"/>
                  </a:lnTo>
                  <a:lnTo>
                    <a:pt x="16113" y="4060"/>
                  </a:lnTo>
                  <a:lnTo>
                    <a:pt x="16075" y="3919"/>
                  </a:lnTo>
                  <a:lnTo>
                    <a:pt x="15998" y="3791"/>
                  </a:lnTo>
                  <a:lnTo>
                    <a:pt x="15921" y="3689"/>
                  </a:lnTo>
                  <a:lnTo>
                    <a:pt x="15806" y="3599"/>
                  </a:lnTo>
                  <a:lnTo>
                    <a:pt x="15678" y="3535"/>
                  </a:lnTo>
                  <a:lnTo>
                    <a:pt x="15549" y="3484"/>
                  </a:lnTo>
                  <a:lnTo>
                    <a:pt x="15396" y="3471"/>
                  </a:lnTo>
                  <a:lnTo>
                    <a:pt x="9658" y="3471"/>
                  </a:lnTo>
                  <a:lnTo>
                    <a:pt x="6814" y="244"/>
                  </a:lnTo>
                  <a:lnTo>
                    <a:pt x="6763" y="192"/>
                  </a:lnTo>
                  <a:lnTo>
                    <a:pt x="6699" y="141"/>
                  </a:lnTo>
                  <a:lnTo>
                    <a:pt x="6635" y="90"/>
                  </a:lnTo>
                  <a:lnTo>
                    <a:pt x="6571" y="64"/>
                  </a:lnTo>
                  <a:lnTo>
                    <a:pt x="6494" y="39"/>
                  </a:lnTo>
                  <a:lnTo>
                    <a:pt x="6430" y="13"/>
                  </a:lnTo>
                  <a:lnTo>
                    <a:pt x="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016775" y="2606925"/>
              <a:ext cx="313500" cy="211675"/>
            </a:xfrm>
            <a:custGeom>
              <a:rect b="b" l="l" r="r" t="t"/>
              <a:pathLst>
                <a:path extrusionOk="0" h="8467" w="1254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6"/>
                  </a:lnTo>
                  <a:lnTo>
                    <a:pt x="129" y="321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4" y="872"/>
                  </a:lnTo>
                  <a:lnTo>
                    <a:pt x="52" y="1013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5918" y="1448"/>
                  </a:lnTo>
                  <a:lnTo>
                    <a:pt x="11246" y="8198"/>
                  </a:lnTo>
                  <a:lnTo>
                    <a:pt x="11297" y="8262"/>
                  </a:lnTo>
                  <a:lnTo>
                    <a:pt x="11361" y="8313"/>
                  </a:lnTo>
                  <a:lnTo>
                    <a:pt x="11425" y="8364"/>
                  </a:lnTo>
                  <a:lnTo>
                    <a:pt x="11502" y="8403"/>
                  </a:lnTo>
                  <a:lnTo>
                    <a:pt x="11579" y="8428"/>
                  </a:lnTo>
                  <a:lnTo>
                    <a:pt x="11656" y="8454"/>
                  </a:lnTo>
                  <a:lnTo>
                    <a:pt x="11733" y="8467"/>
                  </a:lnTo>
                  <a:lnTo>
                    <a:pt x="11925" y="8467"/>
                  </a:lnTo>
                  <a:lnTo>
                    <a:pt x="12053" y="8428"/>
                  </a:lnTo>
                  <a:lnTo>
                    <a:pt x="12155" y="8377"/>
                  </a:lnTo>
                  <a:lnTo>
                    <a:pt x="12258" y="8313"/>
                  </a:lnTo>
                  <a:lnTo>
                    <a:pt x="12373" y="8211"/>
                  </a:lnTo>
                  <a:lnTo>
                    <a:pt x="12450" y="8095"/>
                  </a:lnTo>
                  <a:lnTo>
                    <a:pt x="12501" y="7967"/>
                  </a:lnTo>
                  <a:lnTo>
                    <a:pt x="12540" y="7826"/>
                  </a:lnTo>
                  <a:lnTo>
                    <a:pt x="12540" y="7686"/>
                  </a:lnTo>
                  <a:lnTo>
                    <a:pt x="12514" y="7545"/>
                  </a:lnTo>
                  <a:lnTo>
                    <a:pt x="12463" y="7417"/>
                  </a:lnTo>
                  <a:lnTo>
                    <a:pt x="12386" y="7289"/>
                  </a:lnTo>
                  <a:lnTo>
                    <a:pt x="6840" y="270"/>
                  </a:lnTo>
                  <a:lnTo>
                    <a:pt x="6789" y="206"/>
                  </a:lnTo>
                  <a:lnTo>
                    <a:pt x="6725" y="155"/>
                  </a:lnTo>
                  <a:lnTo>
                    <a:pt x="6661" y="103"/>
                  </a:lnTo>
                  <a:lnTo>
                    <a:pt x="6584" y="65"/>
                  </a:lnTo>
                  <a:lnTo>
                    <a:pt x="6507" y="39"/>
                  </a:lnTo>
                  <a:lnTo>
                    <a:pt x="6430" y="14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6016775" y="2740775"/>
              <a:ext cx="143475" cy="36525"/>
            </a:xfrm>
            <a:custGeom>
              <a:rect b="b" l="l" r="r" t="t"/>
              <a:pathLst>
                <a:path extrusionOk="0" h="1461" w="5739">
                  <a:moveTo>
                    <a:pt x="731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1"/>
                  </a:lnTo>
                  <a:lnTo>
                    <a:pt x="14" y="884"/>
                  </a:lnTo>
                  <a:lnTo>
                    <a:pt x="52" y="1012"/>
                  </a:lnTo>
                  <a:lnTo>
                    <a:pt x="129" y="1140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5009" y="1461"/>
                  </a:lnTo>
                  <a:lnTo>
                    <a:pt x="5149" y="1448"/>
                  </a:lnTo>
                  <a:lnTo>
                    <a:pt x="5290" y="1409"/>
                  </a:lnTo>
                  <a:lnTo>
                    <a:pt x="5418" y="1333"/>
                  </a:lnTo>
                  <a:lnTo>
                    <a:pt x="5521" y="1243"/>
                  </a:lnTo>
                  <a:lnTo>
                    <a:pt x="5611" y="1140"/>
                  </a:lnTo>
                  <a:lnTo>
                    <a:pt x="5675" y="1012"/>
                  </a:lnTo>
                  <a:lnTo>
                    <a:pt x="5713" y="884"/>
                  </a:lnTo>
                  <a:lnTo>
                    <a:pt x="5739" y="731"/>
                  </a:lnTo>
                  <a:lnTo>
                    <a:pt x="5713" y="590"/>
                  </a:lnTo>
                  <a:lnTo>
                    <a:pt x="5675" y="449"/>
                  </a:lnTo>
                  <a:lnTo>
                    <a:pt x="5611" y="321"/>
                  </a:lnTo>
                  <a:lnTo>
                    <a:pt x="5521" y="218"/>
                  </a:lnTo>
                  <a:lnTo>
                    <a:pt x="5418" y="129"/>
                  </a:lnTo>
                  <a:lnTo>
                    <a:pt x="5290" y="65"/>
                  </a:lnTo>
                  <a:lnTo>
                    <a:pt x="5149" y="13"/>
                  </a:lnTo>
                  <a:lnTo>
                    <a:pt x="5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5142325" y="2807375"/>
              <a:ext cx="68875" cy="68875"/>
            </a:xfrm>
            <a:custGeom>
              <a:rect b="b" l="l" r="r" t="t"/>
              <a:pathLst>
                <a:path extrusionOk="0" h="2755" w="2755">
                  <a:moveTo>
                    <a:pt x="1371" y="1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5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21"/>
                  </a:lnTo>
                  <a:lnTo>
                    <a:pt x="398" y="410"/>
                  </a:lnTo>
                  <a:lnTo>
                    <a:pt x="308" y="500"/>
                  </a:lnTo>
                  <a:lnTo>
                    <a:pt x="231" y="615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5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9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9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5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15"/>
                  </a:lnTo>
                  <a:lnTo>
                    <a:pt x="2434" y="500"/>
                  </a:lnTo>
                  <a:lnTo>
                    <a:pt x="2357" y="410"/>
                  </a:lnTo>
                  <a:lnTo>
                    <a:pt x="2255" y="321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5"/>
                  </a:lnTo>
                  <a:lnTo>
                    <a:pt x="1653" y="26"/>
                  </a:lnTo>
                  <a:lnTo>
                    <a:pt x="1512" y="1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5303075" y="262262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3" y="0"/>
                  </a:moveTo>
                  <a:lnTo>
                    <a:pt x="1242" y="13"/>
                  </a:lnTo>
                  <a:lnTo>
                    <a:pt x="1101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30" y="167"/>
                  </a:lnTo>
                  <a:lnTo>
                    <a:pt x="615" y="244"/>
                  </a:lnTo>
                  <a:lnTo>
                    <a:pt x="512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43" y="615"/>
                  </a:lnTo>
                  <a:lnTo>
                    <a:pt x="167" y="730"/>
                  </a:lnTo>
                  <a:lnTo>
                    <a:pt x="115" y="846"/>
                  </a:lnTo>
                  <a:lnTo>
                    <a:pt x="64" y="974"/>
                  </a:lnTo>
                  <a:lnTo>
                    <a:pt x="38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8" y="1665"/>
                  </a:lnTo>
                  <a:lnTo>
                    <a:pt x="64" y="1794"/>
                  </a:lnTo>
                  <a:lnTo>
                    <a:pt x="115" y="1922"/>
                  </a:lnTo>
                  <a:lnTo>
                    <a:pt x="167" y="2037"/>
                  </a:lnTo>
                  <a:lnTo>
                    <a:pt x="243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12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1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65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6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600" y="2037"/>
                  </a:lnTo>
                  <a:lnTo>
                    <a:pt x="2651" y="1922"/>
                  </a:lnTo>
                  <a:lnTo>
                    <a:pt x="2702" y="1794"/>
                  </a:lnTo>
                  <a:lnTo>
                    <a:pt x="2741" y="1665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2" y="974"/>
                  </a:lnTo>
                  <a:lnTo>
                    <a:pt x="2651" y="846"/>
                  </a:lnTo>
                  <a:lnTo>
                    <a:pt x="2600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44"/>
                  </a:lnTo>
                  <a:lnTo>
                    <a:pt x="2036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65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5142325" y="2454525"/>
              <a:ext cx="68875" cy="68850"/>
            </a:xfrm>
            <a:custGeom>
              <a:rect b="b" l="l" r="r" t="t"/>
              <a:pathLst>
                <a:path extrusionOk="0" h="2754" w="2755">
                  <a:moveTo>
                    <a:pt x="1230" y="0"/>
                  </a:moveTo>
                  <a:lnTo>
                    <a:pt x="1102" y="26"/>
                  </a:lnTo>
                  <a:lnTo>
                    <a:pt x="961" y="64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08"/>
                  </a:lnTo>
                  <a:lnTo>
                    <a:pt x="398" y="397"/>
                  </a:lnTo>
                  <a:lnTo>
                    <a:pt x="308" y="500"/>
                  </a:lnTo>
                  <a:lnTo>
                    <a:pt x="231" y="602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52"/>
                  </a:lnTo>
                  <a:lnTo>
                    <a:pt x="52" y="1793"/>
                  </a:lnTo>
                  <a:lnTo>
                    <a:pt x="103" y="1909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587"/>
                  </a:lnTo>
                  <a:lnTo>
                    <a:pt x="833" y="2652"/>
                  </a:lnTo>
                  <a:lnTo>
                    <a:pt x="961" y="2690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8"/>
                  </a:lnTo>
                  <a:lnTo>
                    <a:pt x="1781" y="2690"/>
                  </a:lnTo>
                  <a:lnTo>
                    <a:pt x="1909" y="2652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09"/>
                  </a:lnTo>
                  <a:lnTo>
                    <a:pt x="2690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2"/>
                  </a:lnTo>
                  <a:lnTo>
                    <a:pt x="2434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4"/>
                  </a:lnTo>
                  <a:lnTo>
                    <a:pt x="1653" y="26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5215650" y="2243200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31" y="167"/>
                  </a:lnTo>
                  <a:lnTo>
                    <a:pt x="615" y="243"/>
                  </a:lnTo>
                  <a:lnTo>
                    <a:pt x="513" y="320"/>
                  </a:lnTo>
                  <a:lnTo>
                    <a:pt x="410" y="410"/>
                  </a:lnTo>
                  <a:lnTo>
                    <a:pt x="321" y="512"/>
                  </a:lnTo>
                  <a:lnTo>
                    <a:pt x="244" y="615"/>
                  </a:lnTo>
                  <a:lnTo>
                    <a:pt x="167" y="730"/>
                  </a:lnTo>
                  <a:lnTo>
                    <a:pt x="116" y="845"/>
                  </a:lnTo>
                  <a:lnTo>
                    <a:pt x="65" y="973"/>
                  </a:lnTo>
                  <a:lnTo>
                    <a:pt x="39" y="1102"/>
                  </a:lnTo>
                  <a:lnTo>
                    <a:pt x="13" y="1242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39" y="1665"/>
                  </a:lnTo>
                  <a:lnTo>
                    <a:pt x="65" y="1793"/>
                  </a:lnTo>
                  <a:lnTo>
                    <a:pt x="116" y="1921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67"/>
                  </a:lnTo>
                  <a:lnTo>
                    <a:pt x="410" y="2357"/>
                  </a:lnTo>
                  <a:lnTo>
                    <a:pt x="513" y="2446"/>
                  </a:lnTo>
                  <a:lnTo>
                    <a:pt x="615" y="2523"/>
                  </a:lnTo>
                  <a:lnTo>
                    <a:pt x="731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65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50" y="2600"/>
                  </a:lnTo>
                  <a:lnTo>
                    <a:pt x="2152" y="2523"/>
                  </a:lnTo>
                  <a:lnTo>
                    <a:pt x="2267" y="2446"/>
                  </a:lnTo>
                  <a:lnTo>
                    <a:pt x="2357" y="2357"/>
                  </a:lnTo>
                  <a:lnTo>
                    <a:pt x="2447" y="2267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41" y="1665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2"/>
                  </a:lnTo>
                  <a:lnTo>
                    <a:pt x="2741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600" y="730"/>
                  </a:lnTo>
                  <a:lnTo>
                    <a:pt x="2536" y="615"/>
                  </a:lnTo>
                  <a:lnTo>
                    <a:pt x="2447" y="512"/>
                  </a:lnTo>
                  <a:lnTo>
                    <a:pt x="2357" y="410"/>
                  </a:lnTo>
                  <a:lnTo>
                    <a:pt x="2267" y="320"/>
                  </a:lnTo>
                  <a:lnTo>
                    <a:pt x="2152" y="243"/>
                  </a:lnTo>
                  <a:lnTo>
                    <a:pt x="2050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65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5410650" y="1951175"/>
              <a:ext cx="68875" cy="69175"/>
            </a:xfrm>
            <a:custGeom>
              <a:rect b="b" l="l" r="r" t="t"/>
              <a:pathLst>
                <a:path extrusionOk="0" h="2767" w="2755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4"/>
                  </a:lnTo>
                  <a:lnTo>
                    <a:pt x="846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0"/>
                  </a:lnTo>
                  <a:lnTo>
                    <a:pt x="398" y="410"/>
                  </a:lnTo>
                  <a:lnTo>
                    <a:pt x="321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28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55" y="320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2" y="116"/>
                  </a:lnTo>
                  <a:lnTo>
                    <a:pt x="1794" y="64"/>
                  </a:lnTo>
                  <a:lnTo>
                    <a:pt x="1653" y="26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5688900" y="2061625"/>
              <a:ext cx="68875" cy="68875"/>
            </a:xfrm>
            <a:custGeom>
              <a:rect b="b" l="l" r="r" t="t"/>
              <a:pathLst>
                <a:path extrusionOk="0" h="2755" w="2755">
                  <a:moveTo>
                    <a:pt x="1384" y="1"/>
                  </a:moveTo>
                  <a:lnTo>
                    <a:pt x="1243" y="14"/>
                  </a:lnTo>
                  <a:lnTo>
                    <a:pt x="1102" y="27"/>
                  </a:lnTo>
                  <a:lnTo>
                    <a:pt x="974" y="65"/>
                  </a:lnTo>
                  <a:lnTo>
                    <a:pt x="846" y="103"/>
                  </a:lnTo>
                  <a:lnTo>
                    <a:pt x="718" y="167"/>
                  </a:lnTo>
                  <a:lnTo>
                    <a:pt x="602" y="232"/>
                  </a:lnTo>
                  <a:lnTo>
                    <a:pt x="500" y="321"/>
                  </a:lnTo>
                  <a:lnTo>
                    <a:pt x="398" y="411"/>
                  </a:lnTo>
                  <a:lnTo>
                    <a:pt x="321" y="500"/>
                  </a:lnTo>
                  <a:lnTo>
                    <a:pt x="231" y="603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65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21" y="2255"/>
                  </a:lnTo>
                  <a:lnTo>
                    <a:pt x="398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5"/>
                  </a:lnTo>
                  <a:lnTo>
                    <a:pt x="1525" y="2755"/>
                  </a:lnTo>
                  <a:lnTo>
                    <a:pt x="1653" y="2729"/>
                  </a:lnTo>
                  <a:lnTo>
                    <a:pt x="1794" y="2703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8"/>
                  </a:lnTo>
                  <a:lnTo>
                    <a:pt x="2447" y="2255"/>
                  </a:lnTo>
                  <a:lnTo>
                    <a:pt x="2524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3"/>
                  </a:lnTo>
                  <a:lnTo>
                    <a:pt x="2447" y="500"/>
                  </a:lnTo>
                  <a:lnTo>
                    <a:pt x="2357" y="411"/>
                  </a:lnTo>
                  <a:lnTo>
                    <a:pt x="2255" y="321"/>
                  </a:lnTo>
                  <a:lnTo>
                    <a:pt x="2152" y="232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5"/>
                  </a:lnTo>
                  <a:lnTo>
                    <a:pt x="1653" y="27"/>
                  </a:lnTo>
                  <a:lnTo>
                    <a:pt x="1525" y="1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5869500" y="1962700"/>
              <a:ext cx="68850" cy="69175"/>
            </a:xfrm>
            <a:custGeom>
              <a:rect b="b" l="l" r="r" t="t"/>
              <a:pathLst>
                <a:path extrusionOk="0" h="2767" w="2754">
                  <a:moveTo>
                    <a:pt x="1371" y="0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4"/>
                  </a:lnTo>
                  <a:lnTo>
                    <a:pt x="833" y="116"/>
                  </a:lnTo>
                  <a:lnTo>
                    <a:pt x="717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0"/>
                  </a:lnTo>
                  <a:lnTo>
                    <a:pt x="307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7" y="2255"/>
                  </a:lnTo>
                  <a:lnTo>
                    <a:pt x="397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7" y="2600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371" y="2767"/>
                  </a:lnTo>
                  <a:lnTo>
                    <a:pt x="1511" y="2754"/>
                  </a:lnTo>
                  <a:lnTo>
                    <a:pt x="1652" y="2728"/>
                  </a:lnTo>
                  <a:lnTo>
                    <a:pt x="1780" y="2703"/>
                  </a:lnTo>
                  <a:lnTo>
                    <a:pt x="1908" y="2652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55"/>
                  </a:lnTo>
                  <a:lnTo>
                    <a:pt x="2523" y="2152"/>
                  </a:lnTo>
                  <a:lnTo>
                    <a:pt x="2587" y="2037"/>
                  </a:lnTo>
                  <a:lnTo>
                    <a:pt x="2651" y="1922"/>
                  </a:lnTo>
                  <a:lnTo>
                    <a:pt x="2690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00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8" y="116"/>
                  </a:lnTo>
                  <a:lnTo>
                    <a:pt x="1780" y="64"/>
                  </a:lnTo>
                  <a:lnTo>
                    <a:pt x="1652" y="26"/>
                  </a:lnTo>
                  <a:lnTo>
                    <a:pt x="1511" y="1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6049750" y="2121525"/>
              <a:ext cx="69200" cy="68850"/>
            </a:xfrm>
            <a:custGeom>
              <a:rect b="b" l="l" r="r" t="t"/>
              <a:pathLst>
                <a:path extrusionOk="0" h="2754" w="2768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7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33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30"/>
                  </a:lnTo>
                  <a:lnTo>
                    <a:pt x="1" y="1370"/>
                  </a:lnTo>
                  <a:lnTo>
                    <a:pt x="14" y="1511"/>
                  </a:lnTo>
                  <a:lnTo>
                    <a:pt x="39" y="1652"/>
                  </a:lnTo>
                  <a:lnTo>
                    <a:pt x="65" y="1780"/>
                  </a:lnTo>
                  <a:lnTo>
                    <a:pt x="116" y="1908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1" y="2357"/>
                  </a:lnTo>
                  <a:lnTo>
                    <a:pt x="513" y="2446"/>
                  </a:lnTo>
                  <a:lnTo>
                    <a:pt x="616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50" y="2587"/>
                  </a:lnTo>
                  <a:lnTo>
                    <a:pt x="2153" y="2523"/>
                  </a:lnTo>
                  <a:lnTo>
                    <a:pt x="2268" y="2446"/>
                  </a:lnTo>
                  <a:lnTo>
                    <a:pt x="2358" y="2357"/>
                  </a:lnTo>
                  <a:lnTo>
                    <a:pt x="2447" y="2254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8"/>
                  </a:lnTo>
                  <a:lnTo>
                    <a:pt x="2703" y="1780"/>
                  </a:lnTo>
                  <a:lnTo>
                    <a:pt x="2742" y="1652"/>
                  </a:lnTo>
                  <a:lnTo>
                    <a:pt x="2755" y="1511"/>
                  </a:lnTo>
                  <a:lnTo>
                    <a:pt x="2767" y="1370"/>
                  </a:lnTo>
                  <a:lnTo>
                    <a:pt x="2755" y="1230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33"/>
                  </a:lnTo>
                  <a:lnTo>
                    <a:pt x="2601" y="717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7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6277425" y="225247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5"/>
                  </a:lnTo>
                  <a:lnTo>
                    <a:pt x="846" y="116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21"/>
                  </a:lnTo>
                  <a:lnTo>
                    <a:pt x="410" y="410"/>
                  </a:lnTo>
                  <a:lnTo>
                    <a:pt x="321" y="500"/>
                  </a:lnTo>
                  <a:lnTo>
                    <a:pt x="244" y="615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74"/>
                  </a:lnTo>
                  <a:lnTo>
                    <a:pt x="39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9" y="1653"/>
                  </a:lnTo>
                  <a:lnTo>
                    <a:pt x="64" y="1794"/>
                  </a:lnTo>
                  <a:lnTo>
                    <a:pt x="116" y="1922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4" y="2754"/>
                  </a:lnTo>
                  <a:lnTo>
                    <a:pt x="1665" y="2729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50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41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16"/>
                  </a:lnTo>
                  <a:lnTo>
                    <a:pt x="1793" y="65"/>
                  </a:lnTo>
                  <a:lnTo>
                    <a:pt x="1665" y="26"/>
                  </a:lnTo>
                  <a:lnTo>
                    <a:pt x="152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6367400" y="2545125"/>
              <a:ext cx="68850" cy="69200"/>
            </a:xfrm>
            <a:custGeom>
              <a:rect b="b" l="l" r="r" t="t"/>
              <a:pathLst>
                <a:path extrusionOk="0" h="2768" w="2754">
                  <a:moveTo>
                    <a:pt x="1371" y="1"/>
                  </a:moveTo>
                  <a:lnTo>
                    <a:pt x="1230" y="14"/>
                  </a:lnTo>
                  <a:lnTo>
                    <a:pt x="1102" y="27"/>
                  </a:lnTo>
                  <a:lnTo>
                    <a:pt x="961" y="65"/>
                  </a:lnTo>
                  <a:lnTo>
                    <a:pt x="833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1"/>
                  </a:lnTo>
                  <a:lnTo>
                    <a:pt x="308" y="500"/>
                  </a:lnTo>
                  <a:lnTo>
                    <a:pt x="231" y="616"/>
                  </a:lnTo>
                  <a:lnTo>
                    <a:pt x="167" y="731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66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08" y="2268"/>
                  </a:lnTo>
                  <a:lnTo>
                    <a:pt x="397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601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42"/>
                  </a:lnTo>
                  <a:lnTo>
                    <a:pt x="1230" y="2755"/>
                  </a:lnTo>
                  <a:lnTo>
                    <a:pt x="1371" y="2767"/>
                  </a:lnTo>
                  <a:lnTo>
                    <a:pt x="1512" y="2755"/>
                  </a:lnTo>
                  <a:lnTo>
                    <a:pt x="1653" y="2742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601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44" y="2358"/>
                  </a:lnTo>
                  <a:lnTo>
                    <a:pt x="2434" y="2268"/>
                  </a:lnTo>
                  <a:lnTo>
                    <a:pt x="2523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8" y="1666"/>
                  </a:lnTo>
                  <a:lnTo>
                    <a:pt x="2741" y="1525"/>
                  </a:lnTo>
                  <a:lnTo>
                    <a:pt x="2754" y="1384"/>
                  </a:lnTo>
                  <a:lnTo>
                    <a:pt x="2741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31"/>
                  </a:lnTo>
                  <a:lnTo>
                    <a:pt x="2523" y="616"/>
                  </a:lnTo>
                  <a:lnTo>
                    <a:pt x="2434" y="500"/>
                  </a:lnTo>
                  <a:lnTo>
                    <a:pt x="2344" y="411"/>
                  </a:lnTo>
                  <a:lnTo>
                    <a:pt x="2255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9" y="116"/>
                  </a:lnTo>
                  <a:lnTo>
                    <a:pt x="1781" y="65"/>
                  </a:lnTo>
                  <a:lnTo>
                    <a:pt x="1653" y="27"/>
                  </a:lnTo>
                  <a:lnTo>
                    <a:pt x="1512" y="1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6277425" y="2766075"/>
              <a:ext cx="69175" cy="68875"/>
            </a:xfrm>
            <a:custGeom>
              <a:rect b="b" l="l" r="r" t="t"/>
              <a:pathLst>
                <a:path extrusionOk="0" h="2755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61"/>
                  </a:lnTo>
                  <a:lnTo>
                    <a:pt x="39" y="1102"/>
                  </a:lnTo>
                  <a:lnTo>
                    <a:pt x="13" y="1230"/>
                  </a:lnTo>
                  <a:lnTo>
                    <a:pt x="0" y="1371"/>
                  </a:lnTo>
                  <a:lnTo>
                    <a:pt x="13" y="1512"/>
                  </a:lnTo>
                  <a:lnTo>
                    <a:pt x="39" y="1653"/>
                  </a:lnTo>
                  <a:lnTo>
                    <a:pt x="64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4" y="2754"/>
                  </a:lnTo>
                  <a:lnTo>
                    <a:pt x="1665" y="2728"/>
                  </a:lnTo>
                  <a:lnTo>
                    <a:pt x="1793" y="2690"/>
                  </a:lnTo>
                  <a:lnTo>
                    <a:pt x="1921" y="2652"/>
                  </a:lnTo>
                  <a:lnTo>
                    <a:pt x="2050" y="2588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41" y="1653"/>
                  </a:lnTo>
                  <a:lnTo>
                    <a:pt x="2754" y="1512"/>
                  </a:lnTo>
                  <a:lnTo>
                    <a:pt x="2767" y="1371"/>
                  </a:lnTo>
                  <a:lnTo>
                    <a:pt x="2754" y="1230"/>
                  </a:lnTo>
                  <a:lnTo>
                    <a:pt x="2741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67" y="308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03"/>
                  </a:lnTo>
                  <a:lnTo>
                    <a:pt x="1793" y="64"/>
                  </a:lnTo>
                  <a:lnTo>
                    <a:pt x="1665" y="2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6104525" y="2724450"/>
              <a:ext cx="68850" cy="69175"/>
            </a:xfrm>
            <a:custGeom>
              <a:rect b="b" l="l" r="r" t="t"/>
              <a:pathLst>
                <a:path extrusionOk="0" h="2767" w="2754">
                  <a:moveTo>
                    <a:pt x="1383" y="0"/>
                  </a:moveTo>
                  <a:lnTo>
                    <a:pt x="1242" y="13"/>
                  </a:lnTo>
                  <a:lnTo>
                    <a:pt x="1102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17" y="167"/>
                  </a:lnTo>
                  <a:lnTo>
                    <a:pt x="615" y="244"/>
                  </a:lnTo>
                  <a:lnTo>
                    <a:pt x="500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50"/>
                  </a:lnTo>
                  <a:lnTo>
                    <a:pt x="231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36"/>
                  </a:lnTo>
                  <a:lnTo>
                    <a:pt x="717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2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52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7" y="2600"/>
                  </a:lnTo>
                  <a:lnTo>
                    <a:pt x="2152" y="2536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587" y="2050"/>
                  </a:lnTo>
                  <a:lnTo>
                    <a:pt x="2651" y="1922"/>
                  </a:lnTo>
                  <a:lnTo>
                    <a:pt x="2703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703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52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031500" y="3103250"/>
              <a:ext cx="68875" cy="69175"/>
            </a:xfrm>
            <a:custGeom>
              <a:rect b="b" l="l" r="r" t="t"/>
              <a:pathLst>
                <a:path extrusionOk="0" h="2767" w="2755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18" y="167"/>
                  </a:lnTo>
                  <a:lnTo>
                    <a:pt x="616" y="243"/>
                  </a:lnTo>
                  <a:lnTo>
                    <a:pt x="500" y="320"/>
                  </a:lnTo>
                  <a:lnTo>
                    <a:pt x="411" y="410"/>
                  </a:lnTo>
                  <a:lnTo>
                    <a:pt x="321" y="512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5"/>
                  </a:lnTo>
                  <a:lnTo>
                    <a:pt x="65" y="973"/>
                  </a:lnTo>
                  <a:lnTo>
                    <a:pt x="26" y="1102"/>
                  </a:lnTo>
                  <a:lnTo>
                    <a:pt x="14" y="1242"/>
                  </a:lnTo>
                  <a:lnTo>
                    <a:pt x="1" y="1383"/>
                  </a:lnTo>
                  <a:lnTo>
                    <a:pt x="14" y="1524"/>
                  </a:lnTo>
                  <a:lnTo>
                    <a:pt x="26" y="1665"/>
                  </a:lnTo>
                  <a:lnTo>
                    <a:pt x="65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67"/>
                  </a:lnTo>
                  <a:lnTo>
                    <a:pt x="411" y="2357"/>
                  </a:lnTo>
                  <a:lnTo>
                    <a:pt x="500" y="2446"/>
                  </a:lnTo>
                  <a:lnTo>
                    <a:pt x="616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3" y="2523"/>
                  </a:lnTo>
                  <a:lnTo>
                    <a:pt x="2255" y="2446"/>
                  </a:lnTo>
                  <a:lnTo>
                    <a:pt x="2358" y="2357"/>
                  </a:lnTo>
                  <a:lnTo>
                    <a:pt x="2447" y="2267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5" y="1524"/>
                  </a:lnTo>
                  <a:lnTo>
                    <a:pt x="2755" y="1383"/>
                  </a:lnTo>
                  <a:lnTo>
                    <a:pt x="2755" y="1242"/>
                  </a:lnTo>
                  <a:lnTo>
                    <a:pt x="2729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12"/>
                  </a:lnTo>
                  <a:lnTo>
                    <a:pt x="2358" y="410"/>
                  </a:lnTo>
                  <a:lnTo>
                    <a:pt x="2255" y="320"/>
                  </a:lnTo>
                  <a:lnTo>
                    <a:pt x="2153" y="243"/>
                  </a:lnTo>
                  <a:lnTo>
                    <a:pt x="2037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53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5771500" y="3045925"/>
              <a:ext cx="69200" cy="68875"/>
            </a:xfrm>
            <a:custGeom>
              <a:rect b="b" l="l" r="r" t="t"/>
              <a:pathLst>
                <a:path extrusionOk="0" h="2755" w="2768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8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43"/>
                  </a:lnTo>
                  <a:lnTo>
                    <a:pt x="1" y="1384"/>
                  </a:lnTo>
                  <a:lnTo>
                    <a:pt x="14" y="1525"/>
                  </a:lnTo>
                  <a:lnTo>
                    <a:pt x="39" y="1653"/>
                  </a:lnTo>
                  <a:lnTo>
                    <a:pt x="65" y="1794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1" y="2357"/>
                  </a:lnTo>
                  <a:lnTo>
                    <a:pt x="513" y="2447"/>
                  </a:lnTo>
                  <a:lnTo>
                    <a:pt x="616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9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50" y="2588"/>
                  </a:lnTo>
                  <a:lnTo>
                    <a:pt x="2153" y="2524"/>
                  </a:lnTo>
                  <a:lnTo>
                    <a:pt x="2268" y="2447"/>
                  </a:lnTo>
                  <a:lnTo>
                    <a:pt x="2358" y="2357"/>
                  </a:lnTo>
                  <a:lnTo>
                    <a:pt x="2447" y="2255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9"/>
                  </a:lnTo>
                  <a:lnTo>
                    <a:pt x="2703" y="1794"/>
                  </a:lnTo>
                  <a:lnTo>
                    <a:pt x="2742" y="1653"/>
                  </a:lnTo>
                  <a:lnTo>
                    <a:pt x="2755" y="1525"/>
                  </a:lnTo>
                  <a:lnTo>
                    <a:pt x="2767" y="1384"/>
                  </a:lnTo>
                  <a:lnTo>
                    <a:pt x="2755" y="1243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1" y="718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8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5558900" y="3197700"/>
              <a:ext cx="69175" cy="68875"/>
            </a:xfrm>
            <a:custGeom>
              <a:rect b="b" l="l" r="r" t="t"/>
              <a:pathLst>
                <a:path extrusionOk="0" h="2755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26" y="1653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558900" y="2944750"/>
              <a:ext cx="69175" cy="68850"/>
            </a:xfrm>
            <a:custGeom>
              <a:rect b="b" l="l" r="r" t="t"/>
              <a:pathLst>
                <a:path extrusionOk="0" h="2754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45"/>
                  </a:lnTo>
                  <a:lnTo>
                    <a:pt x="65" y="961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26" y="1652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0" y="2357"/>
                  </a:lnTo>
                  <a:lnTo>
                    <a:pt x="500" y="2446"/>
                  </a:lnTo>
                  <a:lnTo>
                    <a:pt x="615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6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61"/>
                  </a:lnTo>
                  <a:lnTo>
                    <a:pt x="2652" y="845"/>
                  </a:lnTo>
                  <a:lnTo>
                    <a:pt x="2600" y="717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5527200" y="2346925"/>
              <a:ext cx="524175" cy="524200"/>
            </a:xfrm>
            <a:custGeom>
              <a:rect b="b" l="l" r="r" t="t"/>
              <a:pathLst>
                <a:path extrusionOk="0" h="20968" w="20967">
                  <a:moveTo>
                    <a:pt x="1" y="1"/>
                  </a:moveTo>
                  <a:lnTo>
                    <a:pt x="1" y="20967"/>
                  </a:lnTo>
                  <a:lnTo>
                    <a:pt x="20967" y="20967"/>
                  </a:lnTo>
                  <a:lnTo>
                    <a:pt x="20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527200" y="2346925"/>
              <a:ext cx="261950" cy="524200"/>
            </a:xfrm>
            <a:custGeom>
              <a:rect b="b" l="l" r="r" t="t"/>
              <a:pathLst>
                <a:path extrusionOk="0" h="20968" w="10478">
                  <a:moveTo>
                    <a:pt x="1" y="1"/>
                  </a:moveTo>
                  <a:lnTo>
                    <a:pt x="1" y="20967"/>
                  </a:lnTo>
                  <a:lnTo>
                    <a:pt x="10477" y="10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5789125" y="2346925"/>
              <a:ext cx="262250" cy="524200"/>
            </a:xfrm>
            <a:custGeom>
              <a:rect b="b" l="l" r="r" t="t"/>
              <a:pathLst>
                <a:path extrusionOk="0" h="20968" w="10490">
                  <a:moveTo>
                    <a:pt x="10490" y="1"/>
                  </a:moveTo>
                  <a:lnTo>
                    <a:pt x="0" y="10478"/>
                  </a:lnTo>
                  <a:lnTo>
                    <a:pt x="10490" y="20967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5622300" y="2442025"/>
              <a:ext cx="334000" cy="333675"/>
            </a:xfrm>
            <a:custGeom>
              <a:rect b="b" l="l" r="r" t="t"/>
              <a:pathLst>
                <a:path extrusionOk="0" h="13347" w="13360">
                  <a:moveTo>
                    <a:pt x="0" y="1"/>
                  </a:moveTo>
                  <a:lnTo>
                    <a:pt x="0" y="13347"/>
                  </a:lnTo>
                  <a:lnTo>
                    <a:pt x="13359" y="13347"/>
                  </a:lnTo>
                  <a:lnTo>
                    <a:pt x="13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19"/>
          <p:cNvSpPr txBox="1"/>
          <p:nvPr/>
        </p:nvSpPr>
        <p:spPr>
          <a:xfrm>
            <a:off x="417725" y="865413"/>
            <a:ext cx="677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Chaque composant logiciel est associé à un composant matériel spécifique, avec des règles de routage propres à chaque composant matériel.</a:t>
            </a:r>
            <a:endParaRPr/>
          </a:p>
        </p:txBody>
      </p:sp>
      <p:cxnSp>
        <p:nvCxnSpPr>
          <p:cNvPr id="294" name="Google Shape;294;p19"/>
          <p:cNvCxnSpPr/>
          <p:nvPr/>
        </p:nvCxnSpPr>
        <p:spPr>
          <a:xfrm>
            <a:off x="7284425" y="3589925"/>
            <a:ext cx="13200" cy="5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19"/>
          <p:cNvSpPr/>
          <p:nvPr/>
        </p:nvSpPr>
        <p:spPr>
          <a:xfrm>
            <a:off x="5554750" y="4177325"/>
            <a:ext cx="3263700" cy="8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Les composants matériels sont reliés par des liens réseau simples.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6" name="Google Shape;296;p19"/>
          <p:cNvCxnSpPr/>
          <p:nvPr/>
        </p:nvCxnSpPr>
        <p:spPr>
          <a:xfrm>
            <a:off x="1725422" y="3589925"/>
            <a:ext cx="15300" cy="5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19"/>
          <p:cNvSpPr/>
          <p:nvPr/>
        </p:nvSpPr>
        <p:spPr>
          <a:xfrm>
            <a:off x="163075" y="4177325"/>
            <a:ext cx="3411600" cy="8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les composants logiciels sont connectés via des interactions fonctionnelles.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0"/>
          <p:cNvGrpSpPr/>
          <p:nvPr/>
        </p:nvGrpSpPr>
        <p:grpSpPr>
          <a:xfrm>
            <a:off x="156914" y="132134"/>
            <a:ext cx="3449466" cy="650709"/>
            <a:chOff x="737850" y="1035250"/>
            <a:chExt cx="2879594" cy="1021200"/>
          </a:xfrm>
        </p:grpSpPr>
        <p:sp>
          <p:nvSpPr>
            <p:cNvPr id="303" name="Google Shape;303;p20"/>
            <p:cNvSpPr/>
            <p:nvPr/>
          </p:nvSpPr>
          <p:spPr>
            <a:xfrm>
              <a:off x="737850" y="1035250"/>
              <a:ext cx="2628900" cy="1021200"/>
            </a:xfrm>
            <a:prstGeom prst="roundRect">
              <a:avLst>
                <a:gd fmla="val 50000" name="adj"/>
              </a:avLst>
            </a:prstGeom>
            <a:solidFill>
              <a:srgbClr val="E4EA27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3159344" y="1236999"/>
              <a:ext cx="458100" cy="61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05" name="Google Shape;305;p20"/>
          <p:cNvGrpSpPr/>
          <p:nvPr/>
        </p:nvGrpSpPr>
        <p:grpSpPr>
          <a:xfrm>
            <a:off x="606095" y="292148"/>
            <a:ext cx="2373284" cy="490713"/>
            <a:chOff x="6053048" y="880908"/>
            <a:chExt cx="1981204" cy="490713"/>
          </a:xfrm>
        </p:grpSpPr>
        <p:sp>
          <p:nvSpPr>
            <p:cNvPr id="306" name="Google Shape;306;p20"/>
            <p:cNvSpPr txBox="1"/>
            <p:nvPr/>
          </p:nvSpPr>
          <p:spPr>
            <a:xfrm>
              <a:off x="6053052" y="88090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Graphe de visibilité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7" name="Google Shape;307;p20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8" name="Google Shape;308;p20"/>
          <p:cNvSpPr/>
          <p:nvPr/>
        </p:nvSpPr>
        <p:spPr>
          <a:xfrm>
            <a:off x="3147801" y="333509"/>
            <a:ext cx="313298" cy="247963"/>
          </a:xfrm>
          <a:custGeom>
            <a:rect b="b" l="l" r="r" t="t"/>
            <a:pathLst>
              <a:path extrusionOk="0" h="9687" w="11623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0" name="Google Shape;3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963" y="953075"/>
            <a:ext cx="6733875" cy="384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20"/>
          <p:cNvCxnSpPr>
            <a:endCxn id="312" idx="1"/>
          </p:cNvCxnSpPr>
          <p:nvPr/>
        </p:nvCxnSpPr>
        <p:spPr>
          <a:xfrm flipH="1" rot="10800000">
            <a:off x="5352400" y="552275"/>
            <a:ext cx="1801500" cy="544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20"/>
          <p:cNvCxnSpPr/>
          <p:nvPr/>
        </p:nvCxnSpPr>
        <p:spPr>
          <a:xfrm rot="10800000">
            <a:off x="7676000" y="972425"/>
            <a:ext cx="600600" cy="1514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20"/>
          <p:cNvSpPr/>
          <p:nvPr/>
        </p:nvSpPr>
        <p:spPr>
          <a:xfrm>
            <a:off x="7153900" y="132125"/>
            <a:ext cx="1879800" cy="840300"/>
          </a:xfrm>
          <a:prstGeom prst="flowChartAlternateProcess">
            <a:avLst/>
          </a:prstGeom>
          <a:solidFill>
            <a:srgbClr val="E4EA27">
              <a:alpha val="2509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œuds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représentant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les composants de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système.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4" name="Google Shape;314;p20"/>
          <p:cNvCxnSpPr>
            <a:endCxn id="315" idx="0"/>
          </p:cNvCxnSpPr>
          <p:nvPr/>
        </p:nvCxnSpPr>
        <p:spPr>
          <a:xfrm flipH="1">
            <a:off x="1090175" y="1827625"/>
            <a:ext cx="1843800" cy="809400"/>
          </a:xfrm>
          <a:prstGeom prst="curvedConnector2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0"/>
          <p:cNvCxnSpPr/>
          <p:nvPr/>
        </p:nvCxnSpPr>
        <p:spPr>
          <a:xfrm flipH="1">
            <a:off x="1879900" y="3851150"/>
            <a:ext cx="966000" cy="378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20"/>
          <p:cNvSpPr/>
          <p:nvPr/>
        </p:nvSpPr>
        <p:spPr>
          <a:xfrm>
            <a:off x="300425" y="2637025"/>
            <a:ext cx="1579500" cy="2349900"/>
          </a:xfrm>
          <a:prstGeom prst="roundRect">
            <a:avLst>
              <a:gd fmla="val 14082" name="adj"/>
            </a:avLst>
          </a:prstGeom>
          <a:solidFill>
            <a:srgbClr val="E4EA27">
              <a:alpha val="250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rêtes orientées, </a:t>
            </a:r>
            <a:r>
              <a:rPr lang="en"/>
              <a:t>représentant</a:t>
            </a:r>
            <a:r>
              <a:rPr lang="en"/>
              <a:t> les liens entre les composants partant d’un nœud et terminant sur un rôle d’un autre nœud.</a:t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6932150" y="4112250"/>
            <a:ext cx="1879800" cy="840300"/>
          </a:xfrm>
          <a:prstGeom prst="flowChartAlternateProcess">
            <a:avLst/>
          </a:prstGeom>
          <a:solidFill>
            <a:srgbClr val="E4EA27">
              <a:alpha val="2509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Sous-n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œuds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représentant les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rôles.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8" name="Google Shape;318;p20"/>
          <p:cNvCxnSpPr/>
          <p:nvPr/>
        </p:nvCxnSpPr>
        <p:spPr>
          <a:xfrm>
            <a:off x="8237425" y="3224475"/>
            <a:ext cx="209100" cy="874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20"/>
          <p:cNvCxnSpPr/>
          <p:nvPr/>
        </p:nvCxnSpPr>
        <p:spPr>
          <a:xfrm flipH="1" rot="-5400000">
            <a:off x="6834200" y="3439750"/>
            <a:ext cx="861600" cy="535500"/>
          </a:xfrm>
          <a:prstGeom prst="curvedConnector3">
            <a:avLst>
              <a:gd fmla="val 4544" name="adj1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20"/>
          <p:cNvSpPr txBox="1"/>
          <p:nvPr/>
        </p:nvSpPr>
        <p:spPr>
          <a:xfrm>
            <a:off x="235000" y="971188"/>
            <a:ext cx="224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Graphe de Visibilité </a:t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457200" y="1788700"/>
            <a:ext cx="1771800" cy="1272900"/>
          </a:xfrm>
          <a:prstGeom prst="roundRect">
            <a:avLst>
              <a:gd fmla="val 1521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2849563" y="2826875"/>
            <a:ext cx="1848000" cy="1198500"/>
          </a:xfrm>
          <a:prstGeom prst="roundRect">
            <a:avLst>
              <a:gd fmla="val 15217" name="adj"/>
            </a:avLst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5382025" y="3634463"/>
            <a:ext cx="1771800" cy="1198500"/>
          </a:xfrm>
          <a:prstGeom prst="roundRect">
            <a:avLst>
              <a:gd fmla="val 1521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21"/>
          <p:cNvGrpSpPr/>
          <p:nvPr/>
        </p:nvGrpSpPr>
        <p:grpSpPr>
          <a:xfrm>
            <a:off x="5287375" y="3509490"/>
            <a:ext cx="3527426" cy="1427211"/>
            <a:chOff x="5682219" y="2620791"/>
            <a:chExt cx="3527074" cy="2514466"/>
          </a:xfrm>
        </p:grpSpPr>
        <p:sp>
          <p:nvSpPr>
            <p:cNvPr id="330" name="Google Shape;330;p21"/>
            <p:cNvSpPr/>
            <p:nvPr/>
          </p:nvSpPr>
          <p:spPr>
            <a:xfrm>
              <a:off x="5838753" y="3093700"/>
              <a:ext cx="1085100" cy="605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Side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1" name="Google Shape;331;p21"/>
            <p:cNvSpPr txBox="1"/>
            <p:nvPr/>
          </p:nvSpPr>
          <p:spPr>
            <a:xfrm>
              <a:off x="7742292" y="2620791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2" name="Google Shape;332;p21"/>
            <p:cNvSpPr txBox="1"/>
            <p:nvPr/>
          </p:nvSpPr>
          <p:spPr>
            <a:xfrm>
              <a:off x="5682219" y="3877657"/>
              <a:ext cx="2004000" cy="12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Si les règles de routage permettent au attaquant de voir le rôle cible </a:t>
              </a:r>
              <a:endPara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" name="Google Shape;333;p21"/>
            <p:cNvSpPr txBox="1"/>
            <p:nvPr/>
          </p:nvSpPr>
          <p:spPr>
            <a:xfrm>
              <a:off x="71768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34" name="Google Shape;334;p21"/>
          <p:cNvSpPr txBox="1"/>
          <p:nvPr/>
        </p:nvSpPr>
        <p:spPr>
          <a:xfrm>
            <a:off x="449625" y="1007800"/>
            <a:ext cx="3342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Étiquetage des Arêtes du Graphe: </a:t>
            </a:r>
            <a:endParaRPr b="1" sz="17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2868251" y="2932165"/>
            <a:ext cx="1233000" cy="286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MITM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6" name="Google Shape;336;p21"/>
          <p:cNvSpPr txBox="1"/>
          <p:nvPr/>
        </p:nvSpPr>
        <p:spPr>
          <a:xfrm>
            <a:off x="3002376" y="4051355"/>
            <a:ext cx="1764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7" name="Google Shape;337;p21"/>
          <p:cNvSpPr txBox="1"/>
          <p:nvPr/>
        </p:nvSpPr>
        <p:spPr>
          <a:xfrm>
            <a:off x="2816557" y="3485790"/>
            <a:ext cx="1764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Si le nœud se trouve sur un chemin de routage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21"/>
          <p:cNvSpPr txBox="1"/>
          <p:nvPr/>
        </p:nvSpPr>
        <p:spPr>
          <a:xfrm>
            <a:off x="4250375" y="2970228"/>
            <a:ext cx="4473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2418076" y="1604125"/>
            <a:ext cx="1467147" cy="299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519249" y="2455400"/>
            <a:ext cx="1633663" cy="371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Si l'attaquant est un pair fonctionnel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21"/>
          <p:cNvSpPr txBox="1"/>
          <p:nvPr/>
        </p:nvSpPr>
        <p:spPr>
          <a:xfrm>
            <a:off x="1781165" y="1962801"/>
            <a:ext cx="371737" cy="183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493100" y="1903367"/>
            <a:ext cx="924092" cy="299249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Peer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43" name="Google Shape;343;p21"/>
          <p:cNvGrpSpPr/>
          <p:nvPr/>
        </p:nvGrpSpPr>
        <p:grpSpPr>
          <a:xfrm>
            <a:off x="6967188" y="548407"/>
            <a:ext cx="1371604" cy="2961228"/>
            <a:chOff x="3886200" y="1114550"/>
            <a:chExt cx="1371604" cy="3617430"/>
          </a:xfrm>
        </p:grpSpPr>
        <p:grpSp>
          <p:nvGrpSpPr>
            <p:cNvPr id="344" name="Google Shape;344;p21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345" name="Google Shape;345;p21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rect b="b" l="l" r="r" t="t"/>
                <a:pathLst>
                  <a:path extrusionOk="0" h="28077" w="6277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1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rect b="b" l="l" r="r" t="t"/>
                <a:pathLst>
                  <a:path extrusionOk="0" h="14003" w="5066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1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rect b="b" l="l" r="r" t="t"/>
                <a:pathLst>
                  <a:path extrusionOk="0" h="14900" w="5067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1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rect b="b" l="l" r="r" t="t"/>
                <a:pathLst>
                  <a:path extrusionOk="0" h="32502" w="20065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1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rect b="b" l="l" r="r" t="t"/>
                <a:pathLst>
                  <a:path extrusionOk="0" h="5579" w="20065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1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rect b="b" l="l" r="r" t="t"/>
                <a:pathLst>
                  <a:path extrusionOk="0" h="37639" w="36288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1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rect b="b" l="l" r="r" t="t"/>
                <a:pathLst>
                  <a:path extrusionOk="0" h="22996" w="22996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1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rect b="b" l="l" r="r" t="t"/>
                <a:pathLst>
                  <a:path extrusionOk="0" h="13890" w="1389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1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rect b="b" l="l" r="r" t="t"/>
                <a:pathLst>
                  <a:path extrusionOk="0" h="3046" w="3046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1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rect b="b" l="l" r="r" t="t"/>
                <a:pathLst>
                  <a:path extrusionOk="0" h="41509" w="14558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1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rect b="b" l="l" r="r" t="t"/>
                <a:pathLst>
                  <a:path extrusionOk="0" h="35988" w="14359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1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rect b="b" l="l" r="r" t="t"/>
                <a:pathLst>
                  <a:path extrusionOk="0" h="21146" w="17305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1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rect b="b" l="l" r="r" t="t"/>
                <a:pathLst>
                  <a:path extrusionOk="0" h="29144" w="9577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1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rect b="b" l="l" r="r" t="t"/>
                <a:pathLst>
                  <a:path extrusionOk="0" h="23595" w="8625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1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rect b="b" l="l" r="r" t="t"/>
                <a:pathLst>
                  <a:path extrusionOk="0" h="10346" w="3487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1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rect b="b" l="l" r="r" t="t"/>
                <a:pathLst>
                  <a:path extrusionOk="0" h="7884" w="6205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1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rect b="b" l="l" r="r" t="t"/>
                <a:pathLst>
                  <a:path extrusionOk="0" h="10346" w="3473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1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rect b="b" l="l" r="r" t="t"/>
                <a:pathLst>
                  <a:path extrusionOk="0" h="35775" w="24619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3" name="Google Shape;363;p21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21"/>
          <p:cNvSpPr txBox="1"/>
          <p:nvPr/>
        </p:nvSpPr>
        <p:spPr>
          <a:xfrm>
            <a:off x="194275" y="3471100"/>
            <a:ext cx="254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Attribution des Rôles : </a:t>
            </a:r>
            <a:endParaRPr b="1" sz="17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7" name="Google Shape;367;p21"/>
          <p:cNvSpPr/>
          <p:nvPr/>
        </p:nvSpPr>
        <p:spPr>
          <a:xfrm>
            <a:off x="194275" y="3903075"/>
            <a:ext cx="2065500" cy="1013700"/>
          </a:xfrm>
          <a:prstGeom prst="roundRect">
            <a:avLst>
              <a:gd fmla="val 1521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Chaque rôle d’un nœud peut être obligatoire, optionnel ou transparent.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