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4660"/>
  </p:normalViewPr>
  <p:slideViewPr>
    <p:cSldViewPr>
      <p:cViewPr varScale="1">
        <p:scale>
          <a:sx n="87" d="100"/>
          <a:sy n="87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0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52E0-6895-4582-877A-7C9C26466FA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(Let’s do a </a:t>
            </a:r>
            <a:r>
              <a:rPr lang="en-US" sz="2800" dirty="0" err="1" smtClean="0"/>
              <a:t>git</a:t>
            </a:r>
            <a:r>
              <a:rPr lang="en-US" sz="2800" dirty="0" smtClean="0"/>
              <a:t> pull request, and then everyone pull my edits)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Status:</a:t>
            </a:r>
          </a:p>
          <a:p>
            <a:r>
              <a:rPr lang="en-US" sz="2400" dirty="0" smtClean="0"/>
              <a:t>Have a general .</a:t>
            </a:r>
            <a:r>
              <a:rPr lang="en-US" sz="2400" dirty="0" err="1" smtClean="0"/>
              <a:t>stan</a:t>
            </a:r>
            <a:r>
              <a:rPr lang="en-US" sz="2400" dirty="0"/>
              <a:t> </a:t>
            </a:r>
            <a:r>
              <a:rPr lang="en-US" sz="2400" dirty="0" smtClean="0"/>
              <a:t>code that will accommodate simple/multiple regression for J0 and b as a function of input variables</a:t>
            </a:r>
          </a:p>
          <a:p>
            <a:r>
              <a:rPr lang="en-US" sz="2400" dirty="0" smtClean="0"/>
              <a:t>Have done some expanding and QA/QC with the dataset:</a:t>
            </a:r>
          </a:p>
          <a:p>
            <a:pPr lvl="1"/>
            <a:r>
              <a:rPr lang="en-US" sz="2000" dirty="0" smtClean="0"/>
              <a:t>Use a new Location x Month x Year ID (too much cross-profile variability)</a:t>
            </a:r>
          </a:p>
          <a:p>
            <a:pPr lvl="1"/>
            <a:r>
              <a:rPr lang="en-US" sz="2000" dirty="0" smtClean="0"/>
              <a:t>Added climatological surface nutrient, subsurface temperature and oxygen, cell size</a:t>
            </a:r>
          </a:p>
          <a:p>
            <a:pPr lvl="1"/>
            <a:r>
              <a:rPr lang="en-US" sz="2000" dirty="0" smtClean="0"/>
              <a:t>Removed traps deployed longer than a month</a:t>
            </a:r>
          </a:p>
          <a:p>
            <a:pPr lvl="1"/>
            <a:r>
              <a:rPr lang="en-US" sz="2000" dirty="0" smtClean="0"/>
              <a:t>Removed </a:t>
            </a:r>
          </a:p>
          <a:p>
            <a:pPr lvl="1"/>
            <a:r>
              <a:rPr lang="en-US" sz="2000" dirty="0" smtClean="0"/>
              <a:t>Environmental variables are available for: Location x Month x Year (_</a:t>
            </a:r>
            <a:r>
              <a:rPr lang="en-US" sz="2000" dirty="0" err="1" smtClean="0"/>
              <a:t>mon_yr</a:t>
            </a:r>
            <a:r>
              <a:rPr lang="en-US" sz="2000" dirty="0" smtClean="0"/>
              <a:t>), Location x Month (_</a:t>
            </a:r>
            <a:r>
              <a:rPr lang="en-US" sz="2000" dirty="0" err="1" smtClean="0"/>
              <a:t>mon</a:t>
            </a:r>
            <a:r>
              <a:rPr lang="en-US" sz="2000" dirty="0" smtClean="0"/>
              <a:t>), Location (_id)</a:t>
            </a:r>
          </a:p>
          <a:p>
            <a:pPr lvl="2"/>
            <a:r>
              <a:rPr lang="en-US" sz="1600" dirty="0" smtClean="0"/>
              <a:t>Satellite SST, NPP (despite missing values), only available for Location x Month for subsurface O2, T, surface phosphate, cell size. </a:t>
            </a:r>
          </a:p>
          <a:p>
            <a:pPr marL="0" indent="0">
              <a:buNone/>
            </a:pPr>
            <a:r>
              <a:rPr lang="en-US" sz="2800" dirty="0" smtClean="0"/>
              <a:t>Plan:</a:t>
            </a:r>
          </a:p>
          <a:p>
            <a:r>
              <a:rPr lang="en-US" sz="2400" dirty="0" smtClean="0"/>
              <a:t>Everyone choose a variable, or two, and fit the model, analyze results:</a:t>
            </a:r>
          </a:p>
          <a:p>
            <a:pPr lvl="1"/>
            <a:r>
              <a:rPr lang="en-US" sz="2000" dirty="0" smtClean="0"/>
              <a:t>Fit the global model and fit to individual ocean regions</a:t>
            </a:r>
          </a:p>
          <a:p>
            <a:pPr lvl="1"/>
            <a:r>
              <a:rPr lang="en-US" sz="2000" dirty="0" smtClean="0"/>
              <a:t>Show results in two weeks</a:t>
            </a:r>
          </a:p>
          <a:p>
            <a:pPr lvl="1"/>
            <a:r>
              <a:rPr lang="en-US" sz="2000" dirty="0" smtClean="0"/>
              <a:t>Variables: </a:t>
            </a:r>
            <a:r>
              <a:rPr lang="en-US" sz="1600" dirty="0"/>
              <a:t>Net primary </a:t>
            </a:r>
            <a:r>
              <a:rPr lang="en-US" sz="1600" dirty="0" smtClean="0"/>
              <a:t>productivity, </a:t>
            </a:r>
            <a:r>
              <a:rPr lang="en-US" sz="1600" dirty="0"/>
              <a:t>sea surface </a:t>
            </a:r>
            <a:r>
              <a:rPr lang="en-US" sz="1600" dirty="0" smtClean="0"/>
              <a:t>temperature, </a:t>
            </a:r>
            <a:r>
              <a:rPr lang="en-US" sz="1600" dirty="0"/>
              <a:t>surface nutrient </a:t>
            </a:r>
            <a:r>
              <a:rPr lang="en-US" sz="1600" dirty="0" smtClean="0"/>
              <a:t>concentration, </a:t>
            </a:r>
            <a:r>
              <a:rPr lang="en-US" sz="1600" dirty="0"/>
              <a:t>mineral </a:t>
            </a:r>
            <a:r>
              <a:rPr lang="en-US" sz="1600" dirty="0" smtClean="0"/>
              <a:t>ballast, </a:t>
            </a:r>
            <a:r>
              <a:rPr lang="en-US" sz="1600" dirty="0"/>
              <a:t>phytoplankton cell </a:t>
            </a:r>
            <a:r>
              <a:rPr lang="en-US" sz="1600" dirty="0" smtClean="0"/>
              <a:t>size, </a:t>
            </a:r>
            <a:r>
              <a:rPr lang="en-US" sz="1600" dirty="0"/>
              <a:t>subsurface </a:t>
            </a:r>
            <a:r>
              <a:rPr lang="en-US" sz="1600" dirty="0" smtClean="0"/>
              <a:t>temperature, </a:t>
            </a:r>
            <a:r>
              <a:rPr lang="en-US" sz="1600" dirty="0"/>
              <a:t>subsurface </a:t>
            </a:r>
            <a:r>
              <a:rPr lang="en-US" sz="1600" dirty="0" smtClean="0"/>
              <a:t>oxygen</a:t>
            </a:r>
            <a:endParaRPr lang="en-US" sz="1600" dirty="0"/>
          </a:p>
          <a:p>
            <a:pPr lvl="1"/>
            <a:r>
              <a:rPr lang="en-US" sz="2200" dirty="0" smtClean="0"/>
              <a:t>Then we’ll compare the fits via model selection analysis and write a paper about the empirical evidence for drivers of organic matter flux</a:t>
            </a:r>
          </a:p>
          <a:p>
            <a:pPr lvl="1"/>
            <a:r>
              <a:rPr lang="en-US" sz="2200" dirty="0" smtClean="0"/>
              <a:t>I’ve started a Word manuscript in the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 (take a look)</a:t>
            </a:r>
          </a:p>
        </p:txBody>
      </p:sp>
    </p:spTree>
    <p:extLst>
      <p:ext uri="{BB962C8B-B14F-4D97-AF65-F5344CB8AC3E}">
        <p14:creationId xmlns:p14="http://schemas.microsoft.com/office/powerpoint/2010/main" val="7079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57400" y="82434"/>
            <a:ext cx="6665120" cy="6705600"/>
            <a:chOff x="1219200" y="76200"/>
            <a:chExt cx="6665120" cy="67056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76201"/>
              <a:ext cx="3365500" cy="3327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76200"/>
              <a:ext cx="3312319" cy="331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900" y="3422534"/>
              <a:ext cx="3352800" cy="3359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028" y="3435234"/>
              <a:ext cx="3280292" cy="330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9" r="37379" b="92640"/>
          <a:stretch/>
        </p:blipFill>
        <p:spPr bwMode="auto">
          <a:xfrm>
            <a:off x="304800" y="81282"/>
            <a:ext cx="1485900" cy="49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0668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1-100 </a:t>
            </a:r>
            <a:br>
              <a:rPr lang="en-US" dirty="0" smtClean="0"/>
            </a:br>
            <a:r>
              <a:rPr lang="en-US" dirty="0" smtClean="0"/>
              <a:t>of 562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8400" y="146510"/>
            <a:ext cx="6477000" cy="6525845"/>
            <a:chOff x="1295400" y="146510"/>
            <a:chExt cx="5308784" cy="534881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52400"/>
              <a:ext cx="2657475" cy="267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146510"/>
              <a:ext cx="2651309" cy="267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819400"/>
              <a:ext cx="2657475" cy="2675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819400"/>
              <a:ext cx="2651309" cy="2672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1372" b="93331"/>
          <a:stretch/>
        </p:blipFill>
        <p:spPr bwMode="auto">
          <a:xfrm>
            <a:off x="142875" y="237189"/>
            <a:ext cx="2066925" cy="39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10668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1-100 </a:t>
            </a:r>
            <a:br>
              <a:rPr lang="en-US" dirty="0" smtClean="0"/>
            </a:br>
            <a:r>
              <a:rPr lang="en-US" dirty="0" smtClean="0"/>
              <a:t>of 2040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82420" y="76200"/>
            <a:ext cx="6609180" cy="6629400"/>
            <a:chOff x="1600200" y="152400"/>
            <a:chExt cx="5638492" cy="565574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152400"/>
              <a:ext cx="2809875" cy="2822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076" y="152400"/>
              <a:ext cx="2816410" cy="2822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975314"/>
              <a:ext cx="2809876" cy="283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652" y="2975314"/>
              <a:ext cx="2800040" cy="283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0" y="10668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1-100 </a:t>
            </a:r>
            <a:br>
              <a:rPr lang="en-US" dirty="0" smtClean="0"/>
            </a:br>
            <a:r>
              <a:rPr lang="en-US" dirty="0" smtClean="0"/>
              <a:t>of 3344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0" t="1431" r="28480" b="93130"/>
          <a:stretch/>
        </p:blipFill>
        <p:spPr bwMode="auto">
          <a:xfrm>
            <a:off x="19050" y="200024"/>
            <a:ext cx="2230020" cy="27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Tips for analysis (see previous codes)</a:t>
            </a:r>
          </a:p>
          <a:p>
            <a:pPr marL="0" indent="0">
              <a:buNone/>
            </a:pPr>
            <a:r>
              <a:rPr lang="en-US" sz="2400" dirty="0" smtClean="0"/>
              <a:t>Plots to make:</a:t>
            </a:r>
          </a:p>
          <a:p>
            <a:r>
              <a:rPr lang="en-US" sz="2400" dirty="0" smtClean="0"/>
              <a:t>Histograms of parameters with uncertainty intervals</a:t>
            </a:r>
          </a:p>
          <a:p>
            <a:pPr marL="0" indent="0">
              <a:buNone/>
            </a:pPr>
            <a:r>
              <a:rPr lang="en-US" sz="2400" dirty="0" smtClean="0"/>
              <a:t>Watch </a:t>
            </a:r>
            <a:r>
              <a:rPr lang="en-US" sz="2400" dirty="0" smtClean="0"/>
              <a:t>out for:</a:t>
            </a:r>
          </a:p>
          <a:p>
            <a:r>
              <a:rPr lang="en-US" sz="2400" dirty="0" smtClean="0"/>
              <a:t>Use station ID according to </a:t>
            </a:r>
            <a:r>
              <a:rPr lang="en-US" sz="2400" dirty="0" err="1" smtClean="0"/>
              <a:t>id_mon</a:t>
            </a:r>
            <a:r>
              <a:rPr lang="en-US" sz="2400" dirty="0" err="1" smtClean="0"/>
              <a:t>_yr</a:t>
            </a:r>
            <a:endParaRPr lang="en-US" sz="2000" dirty="0" smtClean="0"/>
          </a:p>
          <a:p>
            <a:r>
              <a:rPr lang="en-US" sz="2400" dirty="0" smtClean="0"/>
              <a:t>Steps to analysis</a:t>
            </a:r>
          </a:p>
          <a:p>
            <a:pPr lvl="1"/>
            <a:r>
              <a:rPr lang="en-US" sz="1800" dirty="0" smtClean="0"/>
              <a:t>Construct  two design matrices, one for J0, one for b; remember the design matrix contains the environmental variables as columns and a column of all ones</a:t>
            </a:r>
          </a:p>
          <a:p>
            <a:pPr lvl="1"/>
            <a:r>
              <a:rPr lang="en-US" sz="1800" dirty="0" smtClean="0"/>
              <a:t>They both should contain the same number of rows and </a:t>
            </a:r>
            <a:r>
              <a:rPr lang="en-US" sz="1800" u="sng" dirty="0" smtClean="0"/>
              <a:t>no NA</a:t>
            </a:r>
            <a:r>
              <a:rPr lang="en-US" sz="1800" dirty="0" smtClean="0"/>
              <a:t>s (take a new subset of the data for each model; subset columns first, then remove NAs, because each environmental variable will have different number of NAs)</a:t>
            </a:r>
          </a:p>
          <a:p>
            <a:pPr lvl="1"/>
            <a:r>
              <a:rPr lang="en-US" sz="1800" dirty="0" smtClean="0"/>
              <a:t>Feed x, y, and design matrices to Stan, along with info Re: # of variables, etc. </a:t>
            </a:r>
          </a:p>
          <a:p>
            <a:pPr lvl="1"/>
            <a:r>
              <a:rPr lang="en-US" sz="1800" dirty="0" smtClean="0"/>
              <a:t>Make some plots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 Sign-Up</a:t>
            </a:r>
          </a:p>
          <a:p>
            <a:pPr marL="0" lvl="1" indent="0">
              <a:buNone/>
            </a:pPr>
            <a:endParaRPr lang="en-US" sz="1600" dirty="0" smtClean="0"/>
          </a:p>
          <a:p>
            <a:pPr marL="0" lvl="1" indent="0">
              <a:buNone/>
            </a:pPr>
            <a:r>
              <a:rPr lang="en-US" sz="1600" dirty="0" smtClean="0"/>
              <a:t>Net </a:t>
            </a:r>
            <a:r>
              <a:rPr lang="en-US" sz="1600" dirty="0"/>
              <a:t>primary </a:t>
            </a:r>
            <a:r>
              <a:rPr lang="en-US" sz="1600" dirty="0" smtClean="0"/>
              <a:t>productivity</a:t>
            </a:r>
            <a:r>
              <a:rPr lang="en-US" sz="1600" dirty="0" smtClean="0"/>
              <a:t>: Benoit</a:t>
            </a:r>
            <a:endParaRPr lang="en-US" sz="1600" dirty="0" smtClean="0"/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Sea </a:t>
            </a:r>
            <a:r>
              <a:rPr lang="en-US" sz="1600" dirty="0"/>
              <a:t>surface </a:t>
            </a:r>
            <a:r>
              <a:rPr lang="en-US" sz="1600" dirty="0" smtClean="0"/>
              <a:t>temperature</a:t>
            </a:r>
            <a:r>
              <a:rPr lang="en-US" sz="1600" dirty="0" smtClean="0"/>
              <a:t>: </a:t>
            </a:r>
            <a:r>
              <a:rPr lang="en-US" sz="1600" dirty="0" err="1" smtClean="0"/>
              <a:t>Weilei</a:t>
            </a:r>
            <a:endParaRPr lang="en-US" sz="1600" dirty="0" smtClean="0"/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Surface </a:t>
            </a:r>
            <a:r>
              <a:rPr lang="en-US" sz="1600" dirty="0"/>
              <a:t>nutrient </a:t>
            </a:r>
            <a:r>
              <a:rPr lang="en-US" sz="1600" dirty="0" smtClean="0"/>
              <a:t>concentration</a:t>
            </a:r>
            <a:r>
              <a:rPr lang="en-US" sz="1600" dirty="0" smtClean="0"/>
              <a:t>: </a:t>
            </a:r>
            <a:r>
              <a:rPr lang="en-US" sz="1600" dirty="0" err="1" smtClean="0"/>
              <a:t>Megha</a:t>
            </a:r>
            <a:r>
              <a:rPr lang="en-US" sz="1600" dirty="0" smtClean="0"/>
              <a:t>, Mariam</a:t>
            </a:r>
            <a:endParaRPr lang="en-US" sz="1600" dirty="0" smtClean="0"/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Mineral ballast</a:t>
            </a:r>
            <a:r>
              <a:rPr lang="en-US" sz="1600" dirty="0" smtClean="0"/>
              <a:t>: Louis &amp; Francois</a:t>
            </a:r>
            <a:endParaRPr lang="en-US" sz="1600" dirty="0" smtClean="0"/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Phytoplankton </a:t>
            </a:r>
            <a:r>
              <a:rPr lang="en-US" sz="1600" dirty="0"/>
              <a:t>cell </a:t>
            </a:r>
            <a:r>
              <a:rPr lang="en-US" sz="1600" dirty="0" smtClean="0"/>
              <a:t>size: </a:t>
            </a:r>
            <a:r>
              <a:rPr lang="en-US" sz="1600" dirty="0" smtClean="0"/>
              <a:t>Cathy</a:t>
            </a:r>
            <a:endParaRPr lang="en-US" sz="1600" dirty="0" smtClean="0"/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Subsurface temperature:  Greg</a:t>
            </a:r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Subsurface oxygen: </a:t>
            </a:r>
            <a:r>
              <a:rPr lang="en-US" sz="1600" dirty="0" smtClean="0"/>
              <a:t>Greg</a:t>
            </a:r>
          </a:p>
          <a:p>
            <a:pPr marL="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1600" dirty="0" smtClean="0"/>
              <a:t>Additional function .</a:t>
            </a:r>
            <a:r>
              <a:rPr lang="en-US" sz="1600" dirty="0" err="1" smtClean="0"/>
              <a:t>stan</a:t>
            </a:r>
            <a:r>
              <a:rPr lang="en-US" sz="1600" dirty="0" smtClean="0"/>
              <a:t> file: </a:t>
            </a:r>
            <a:r>
              <a:rPr lang="en-US" sz="1600" dirty="0" err="1" smtClean="0"/>
              <a:t>Yara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Greg: add silicic acid</a:t>
            </a:r>
          </a:p>
        </p:txBody>
      </p:sp>
    </p:spTree>
    <p:extLst>
      <p:ext uri="{BB962C8B-B14F-4D97-AF65-F5344CB8AC3E}">
        <p14:creationId xmlns:p14="http://schemas.microsoft.com/office/powerpoint/2010/main" val="24988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409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PHYTOGREG</dc:creator>
  <cp:lastModifiedBy>GREG</cp:lastModifiedBy>
  <cp:revision>38</cp:revision>
  <dcterms:created xsi:type="dcterms:W3CDTF">2018-04-03T01:09:51Z</dcterms:created>
  <dcterms:modified xsi:type="dcterms:W3CDTF">2018-04-20T00:36:22Z</dcterms:modified>
</cp:coreProperties>
</file>