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3" r:id="rId4"/>
    <p:sldId id="271" r:id="rId5"/>
    <p:sldId id="275" r:id="rId6"/>
    <p:sldId id="274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F976-C813-44F5-A17A-4CA5971D3777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8B45-EE0F-4B4F-A0B2-070F17DD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49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ways to compare models</a:t>
            </a:r>
          </a:p>
          <a:p>
            <a:endParaRPr lang="en-US" sz="2400" dirty="0" smtClean="0"/>
          </a:p>
          <a:p>
            <a:r>
              <a:rPr lang="en-US" sz="2400" dirty="0" smtClean="0"/>
              <a:t>One common and intuitive way is to test them according to their </a:t>
            </a:r>
            <a:r>
              <a:rPr lang="en-US" sz="2400" u="sng" dirty="0" smtClean="0"/>
              <a:t>predictive accuracy</a:t>
            </a:r>
          </a:p>
          <a:p>
            <a:pPr lvl="1"/>
            <a:r>
              <a:rPr lang="en-US" sz="2000" dirty="0" smtClean="0"/>
              <a:t>Best case scenarios, rarely met in practice: </a:t>
            </a:r>
          </a:p>
          <a:p>
            <a:pPr lvl="2"/>
            <a:r>
              <a:rPr lang="en-US" sz="1600" dirty="0" smtClean="0"/>
              <a:t>i) know the true data-generating model</a:t>
            </a:r>
          </a:p>
          <a:p>
            <a:pPr lvl="2"/>
            <a:r>
              <a:rPr lang="en-US" sz="1600" dirty="0" smtClean="0"/>
              <a:t>ii) have lots of new validation data to compare fitted model to</a:t>
            </a:r>
          </a:p>
          <a:p>
            <a:pPr lvl="1"/>
            <a:r>
              <a:rPr lang="en-US" sz="2000" dirty="0" smtClean="0"/>
              <a:t>Alternative: Cross-validation</a:t>
            </a:r>
          </a:p>
          <a:p>
            <a:pPr lvl="2"/>
            <a:r>
              <a:rPr lang="en-US" sz="1600" dirty="0" smtClean="0"/>
              <a:t>Evaluate </a:t>
            </a:r>
          </a:p>
          <a:p>
            <a:pPr lvl="2"/>
            <a:r>
              <a:rPr lang="en-US" sz="1600" dirty="0" smtClean="0"/>
              <a:t>But: a Bayesian model yields a predictive </a:t>
            </a:r>
            <a:r>
              <a:rPr lang="en-US" sz="1600" i="1" u="sng" dirty="0" smtClean="0"/>
              <a:t>distribution</a:t>
            </a:r>
            <a:r>
              <a:rPr lang="en-US" sz="1600" dirty="0"/>
              <a:t> </a:t>
            </a:r>
            <a:r>
              <a:rPr lang="en-US" sz="1600" dirty="0" smtClean="0"/>
              <a:t>(from uncertainty in the parameters0 so we have to propagate distribution through to the predictions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good is our model, and how do we know if one model is better than the other?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40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08476"/>
            <a:ext cx="3886200" cy="36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237634" cy="92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0"/>
            <a:ext cx="5181600" cy="101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37" y="5384845"/>
            <a:ext cx="4910363" cy="10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29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estimating the parameters of a model using Bayes theorem we have a posterior distribution</a:t>
            </a:r>
            <a:br>
              <a:rPr lang="en-US" dirty="0" smtClean="0"/>
            </a:br>
            <a:r>
              <a:rPr lang="en-US" dirty="0" smtClean="0"/>
              <a:t>for the parameters, given the data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58469" y="534110"/>
            <a:ext cx="2356531" cy="380290"/>
            <a:chOff x="3089661" y="765572"/>
            <a:chExt cx="2710640" cy="4374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661" y="795145"/>
              <a:ext cx="1600200" cy="37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854" y="765572"/>
              <a:ext cx="1019447" cy="43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48401" y="926068"/>
            <a:ext cx="894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predictive distribution for a new data point after integrating over parameter uncertainty: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1752600"/>
            <a:ext cx="893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best test for its accuracy? We would know the true model from which we can </a:t>
            </a:r>
            <a:br>
              <a:rPr lang="en-US" dirty="0" smtClean="0"/>
            </a:br>
            <a:r>
              <a:rPr lang="en-US" dirty="0" smtClean="0"/>
              <a:t>generate data and compare to the predictions. The model that perform best in this exercise is</a:t>
            </a:r>
            <a:br>
              <a:rPr lang="en-US" dirty="0" smtClean="0"/>
            </a:br>
            <a:r>
              <a:rPr lang="en-US" dirty="0" smtClean="0"/>
              <a:t>then the ‘best model’.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01" y="3620869"/>
            <a:ext cx="8967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not the case in practice. We </a:t>
            </a:r>
            <a:r>
              <a:rPr lang="en-US" u="sng" dirty="0"/>
              <a:t>CAN</a:t>
            </a:r>
            <a:r>
              <a:rPr lang="en-US" dirty="0"/>
              <a:t> compute the within-sample </a:t>
            </a:r>
            <a:r>
              <a:rPr lang="en-US" dirty="0" smtClean="0"/>
              <a:t>data, but </a:t>
            </a:r>
            <a:r>
              <a:rPr lang="en-US" dirty="0"/>
              <a:t>that is an overestimate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" y="5040868"/>
            <a:ext cx="896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Using MCMC samples: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746" y="6525574"/>
            <a:ext cx="896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WAIC and related ‘information criteria’ try to correct this quantity for model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6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19536"/>
            <a:ext cx="2939514" cy="47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7485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correction for unknown model bias from Watanabe 2010 (Watanabe Information Criterion)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01" y="2714625"/>
            <a:ext cx="339149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42" y="3780624"/>
            <a:ext cx="3409950" cy="39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53" y="4648200"/>
            <a:ext cx="280338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554470" y="588738"/>
            <a:ext cx="4031620" cy="937459"/>
            <a:chOff x="1519013" y="2683662"/>
            <a:chExt cx="3205388" cy="745338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249" b="70136"/>
            <a:stretch/>
          </p:blipFill>
          <p:spPr bwMode="auto">
            <a:xfrm>
              <a:off x="1519013" y="2895601"/>
              <a:ext cx="822536" cy="326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1" t="31755" r="34980"/>
            <a:stretch/>
          </p:blipFill>
          <p:spPr bwMode="auto">
            <a:xfrm>
              <a:off x="2017353" y="2683662"/>
              <a:ext cx="2707048" cy="745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516301" y="5676900"/>
            <a:ext cx="3017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Seems weird</a:t>
            </a:r>
            <a:endParaRPr lang="en-US" sz="2000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3215444" y="1007842"/>
            <a:ext cx="383197" cy="8059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67802" y="1608410"/>
            <a:ext cx="389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 term related to model complexity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599" y="2160627"/>
            <a:ext cx="830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WAIC approximates this bias by the sample variance of the predictive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6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534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log_lik</a:t>
            </a:r>
            <a:r>
              <a:rPr lang="en-US" sz="1800" dirty="0" smtClean="0"/>
              <a:t> will contain point-wise log likelihood samples, from which we sum the point-wise mean likelihood and sum the point-wise variances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659042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9" t="31178" r="35161"/>
          <a:stretch/>
        </p:blipFill>
        <p:spPr bwMode="auto">
          <a:xfrm>
            <a:off x="834639" y="5166262"/>
            <a:ext cx="2451564" cy="79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5195131"/>
            <a:ext cx="3295945" cy="74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4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56" y="294385"/>
            <a:ext cx="6120043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438400" y="914400"/>
            <a:ext cx="914400" cy="304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491" y="441121"/>
            <a:ext cx="209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number of data</a:t>
            </a:r>
            <a:br>
              <a:rPr lang="en-US" dirty="0" smtClean="0"/>
            </a:br>
            <a:r>
              <a:rPr lang="en-US" dirty="0" smtClean="0"/>
              <a:t>points per station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468845" y="4534479"/>
            <a:ext cx="250311" cy="1675465"/>
          </a:xfrm>
          <a:prstGeom prst="lef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82" y="4648200"/>
            <a:ext cx="2413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individual</a:t>
            </a:r>
            <a:br>
              <a:rPr lang="en-US" dirty="0" smtClean="0"/>
            </a:br>
            <a:r>
              <a:rPr lang="en-US" dirty="0" smtClean="0"/>
              <a:t>data points j, keeping </a:t>
            </a:r>
            <a:br>
              <a:rPr lang="en-US" dirty="0" smtClean="0"/>
            </a:br>
            <a:r>
              <a:rPr lang="en-US" dirty="0" smtClean="0"/>
              <a:t>track of station-specific </a:t>
            </a:r>
            <a:br>
              <a:rPr lang="en-US" dirty="0" smtClean="0"/>
            </a:br>
            <a:r>
              <a:rPr lang="en-US" dirty="0" smtClean="0"/>
              <a:t>parameters 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0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0521"/>
            <a:ext cx="8534400" cy="472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76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1" y="837503"/>
            <a:ext cx="5105845" cy="6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362200"/>
            <a:ext cx="5724525" cy="63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3886200"/>
            <a:ext cx="6404145" cy="68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49" y="4663725"/>
            <a:ext cx="7086600" cy="94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Two more diagnostics we can calculate with the likelihood: AIC and DIC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64268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theta_MLE</a:t>
            </a:r>
            <a:r>
              <a:rPr lang="en-US" dirty="0" smtClean="0"/>
              <a:t>: Choose the value of the parameters that maximize the likelihood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308073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theta_Bayes</a:t>
            </a:r>
            <a:r>
              <a:rPr lang="en-US" dirty="0" smtClean="0"/>
              <a:t>: Choose the value of the parameters that maximize the posterior; </a:t>
            </a:r>
            <a:r>
              <a:rPr lang="en-US" dirty="0" err="1" smtClean="0"/>
              <a:t>theta_MLE</a:t>
            </a:r>
            <a:r>
              <a:rPr lang="en-US" dirty="0" smtClean="0"/>
              <a:t> and </a:t>
            </a:r>
            <a:r>
              <a:rPr lang="en-US" dirty="0" err="1" smtClean="0"/>
              <a:t>theta_Bayes</a:t>
            </a:r>
            <a:r>
              <a:rPr lang="en-US" dirty="0" smtClean="0"/>
              <a:t> converge for n -&gt; infinity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Additionally, we can compute the cross-validation directly: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28" y="1493614"/>
            <a:ext cx="4158054" cy="33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581400" cy="42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8" y="2362200"/>
            <a:ext cx="7467600" cy="75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42" y="3657600"/>
            <a:ext cx="3199558" cy="86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60" y="5181600"/>
            <a:ext cx="27838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762000"/>
            <a:ext cx="908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take K subsets of a size n, where a particular subset is </a:t>
            </a:r>
            <a:r>
              <a:rPr lang="en-US" dirty="0" err="1" smtClean="0"/>
              <a:t>y_k</a:t>
            </a:r>
            <a:r>
              <a:rPr lang="en-US" dirty="0" smtClean="0"/>
              <a:t>. We fit the model leaving </a:t>
            </a:r>
            <a:r>
              <a:rPr lang="en-US" dirty="0" err="1" smtClean="0"/>
              <a:t>y_k</a:t>
            </a:r>
            <a:r>
              <a:rPr lang="en-US" dirty="0" smtClean="0"/>
              <a:t> out</a:t>
            </a:r>
            <a:br>
              <a:rPr lang="en-US" dirty="0" smtClean="0"/>
            </a:br>
            <a:r>
              <a:rPr lang="en-US" dirty="0" smtClean="0"/>
              <a:t>and get the </a:t>
            </a:r>
            <a:r>
              <a:rPr lang="en-US" dirty="0" err="1" smtClean="0"/>
              <a:t>positerior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2057400"/>
            <a:ext cx="777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have the predictive distribution for each data point in the validation set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83" y="3212068"/>
            <a:ext cx="771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take the average of the predictive density for point i across MCMC samples 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702" y="4572000"/>
            <a:ext cx="886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have our model selection diagnostic; the ‘best’ model maximizes this quantity for a </a:t>
            </a:r>
            <a:br>
              <a:rPr lang="en-US" dirty="0" smtClean="0"/>
            </a:br>
            <a:r>
              <a:rPr lang="en-US" dirty="0" smtClean="0"/>
              <a:t>validation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9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0439" y="762000"/>
            <a:ext cx="6725155" cy="4648200"/>
            <a:chOff x="381000" y="1"/>
            <a:chExt cx="4495800" cy="310734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"/>
              <a:ext cx="4495800" cy="2802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3" y="2802547"/>
              <a:ext cx="225397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ight Brace 5"/>
          <p:cNvSpPr/>
          <p:nvPr/>
        </p:nvSpPr>
        <p:spPr>
          <a:xfrm>
            <a:off x="3686175" y="1981200"/>
            <a:ext cx="304800" cy="457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3016" y="1629174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Separate the validation (‘holdout’) </a:t>
            </a:r>
            <a:br>
              <a:rPr lang="en-US" sz="2400" dirty="0" smtClean="0"/>
            </a:br>
            <a:r>
              <a:rPr lang="en-US" sz="2400" dirty="0" smtClean="0"/>
              <a:t>dataset in advance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76601" y="3276600"/>
            <a:ext cx="561974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967335"/>
            <a:ext cx="420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Fit the model to the training set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5486400"/>
            <a:ext cx="4090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the predictive density </a:t>
            </a:r>
            <a:br>
              <a:rPr lang="en-US" sz="2400" dirty="0" smtClean="0"/>
            </a:br>
            <a:r>
              <a:rPr lang="en-US" sz="2400" dirty="0" smtClean="0"/>
              <a:t>with the validation set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90975" y="4954260"/>
            <a:ext cx="352425" cy="532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2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391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good is our model, and how do we know if one model is better than the other?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more diagnostics we can calculate with the likelihood: AIC and DIC </vt:lpstr>
      <vt:lpstr>Additionally, we can compute the cross-validation directly: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PHYTOGREG</dc:creator>
  <cp:lastModifiedBy>GREG</cp:lastModifiedBy>
  <cp:revision>31</cp:revision>
  <dcterms:created xsi:type="dcterms:W3CDTF">2018-05-01T16:50:30Z</dcterms:created>
  <dcterms:modified xsi:type="dcterms:W3CDTF">2018-05-16T21:55:31Z</dcterms:modified>
</cp:coreProperties>
</file>