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69" r:id="rId16"/>
    <p:sldId id="278" r:id="rId17"/>
    <p:sldId id="272" r:id="rId18"/>
    <p:sldId id="273" r:id="rId19"/>
    <p:sldId id="277" r:id="rId20"/>
    <p:sldId id="274" r:id="rId21"/>
    <p:sldId id="275" r:id="rId22"/>
    <p:sldId id="279" r:id="rId23"/>
    <p:sldId id="281" r:id="rId24"/>
    <p:sldId id="280" r:id="rId25"/>
    <p:sldId id="282" r:id="rId26"/>
    <p:sldId id="283" r:id="rId27"/>
    <p:sldId id="285" r:id="rId28"/>
    <p:sldId id="284" r:id="rId29"/>
    <p:sldId id="286" r:id="rId30"/>
    <p:sldId id="276" r:id="rId31"/>
    <p:sldId id="288" r:id="rId32"/>
    <p:sldId id="291" r:id="rId3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09/04/2024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09/04/2024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09/04/2024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09/04/2024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09/04/2024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09/04/2024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09/04/2024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09/04/2024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09/04/2024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09/04/2024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09/04/2024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09/04/2024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vel.bernatsky.isit@yandex.b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Введение в системное программирование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1861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1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E8962CA-EF52-D508-7599-05852D593D29}"/>
              </a:ext>
            </a:extLst>
          </p:cNvPr>
          <p:cNvSpPr txBox="1">
            <a:spLocks/>
          </p:cNvSpPr>
          <p:nvPr/>
        </p:nvSpPr>
        <p:spPr>
          <a:xfrm>
            <a:off x="234461" y="4851488"/>
            <a:ext cx="11558954" cy="960194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Лектор: Ассистент Бернацкий Павел Владимирович</a:t>
            </a:r>
            <a:endParaRPr lang="LID4096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60651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Функции системного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К функциям системного ПО принято относить: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операционной среды функционирования для программ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Автоматизация разработки новых программ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Обеспечение надежной и эффективной работы компьютера и компьютерной сети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Проведение диагностики и профилактики аппаратуры компьютера и компьютерных сетей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Выполнение вспомогательных технологических процессов (копирование, архивирование, восстановление после сбоев и т.д.)</a:t>
            </a:r>
          </a:p>
          <a:p>
            <a:pPr>
              <a:buFont typeface="Wingdings" panose="05000000000000000000" pitchFamily="2" charset="2"/>
              <a:buChar char="Ø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1324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679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Группы системного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Существуют следующие группы Системного ПО: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Операционные системы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Интерфейсные оболочки (ОС)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Системы управления файлами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Системы программирования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Утилиты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Драйверы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Средства сетевого доступа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4543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420317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Классификация системного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Управляющее ПО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системные программы, реализующие набор функций, который включает в себя управление ресурсами и взаимодействие с внешней средой СОИ, восстановление работы системы после проявления неисправностей в технических средствах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Обслуживающее ПО (утилиты)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 – программы, предназначенные для оказания услуг общего характера пользователям и обслуживающему персоналу СОИ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48150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Классификация системного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Базовое системное ПО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минимальный набор программных средств, обеспечивающий работу компьютера и компьютерной сети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Сервисное системное ПО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программы и программные комплексы, которые расширяют возможности базового ПО и организуют удобную среду для работы других программ и пользователя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7107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Группы системного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9677401" cy="46167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Операционные системы – Базовое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Интерфейсные оболочки (ОС) – Базовое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Системы управления файлами – Базовое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Системы программирования – Сервисное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Утилиты – Сервисное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Драйверы – Базовое/Сервисное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Средства сетевого доступа – Базовое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2DAD947-C147-26CA-D888-1869F54A0F37}"/>
              </a:ext>
            </a:extLst>
          </p:cNvPr>
          <p:cNvSpPr/>
          <p:nvPr/>
        </p:nvSpPr>
        <p:spPr>
          <a:xfrm>
            <a:off x="5766955" y="1662545"/>
            <a:ext cx="1859972" cy="366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2E4424-0F88-B1BB-44BF-B2050A124827}"/>
              </a:ext>
            </a:extLst>
          </p:cNvPr>
          <p:cNvSpPr/>
          <p:nvPr/>
        </p:nvSpPr>
        <p:spPr>
          <a:xfrm>
            <a:off x="6832023" y="2253383"/>
            <a:ext cx="1859972" cy="366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FDA02FB-1682-AD1E-6E88-D7E730C2BB74}"/>
              </a:ext>
            </a:extLst>
          </p:cNvPr>
          <p:cNvSpPr/>
          <p:nvPr/>
        </p:nvSpPr>
        <p:spPr>
          <a:xfrm>
            <a:off x="6942860" y="2818533"/>
            <a:ext cx="1859972" cy="3668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2915A38-94E8-ABEB-21ED-D953DBCB64B0}"/>
              </a:ext>
            </a:extLst>
          </p:cNvPr>
          <p:cNvSpPr/>
          <p:nvPr/>
        </p:nvSpPr>
        <p:spPr>
          <a:xfrm>
            <a:off x="6670964" y="3383683"/>
            <a:ext cx="2337954" cy="447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0080AEB-E7F4-48EE-AB9A-BEDF2976D1F0}"/>
              </a:ext>
            </a:extLst>
          </p:cNvPr>
          <p:cNvSpPr/>
          <p:nvPr/>
        </p:nvSpPr>
        <p:spPr>
          <a:xfrm>
            <a:off x="2989119" y="3915784"/>
            <a:ext cx="2337954" cy="4716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2429A2-742E-7749-CA60-DD0338B9DCDB}"/>
              </a:ext>
            </a:extLst>
          </p:cNvPr>
          <p:cNvSpPr/>
          <p:nvPr/>
        </p:nvSpPr>
        <p:spPr>
          <a:xfrm>
            <a:off x="3113808" y="4481656"/>
            <a:ext cx="4045527" cy="447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57D5252-AE41-2DEA-6A1F-A9D4565FF66F}"/>
              </a:ext>
            </a:extLst>
          </p:cNvPr>
          <p:cNvSpPr/>
          <p:nvPr/>
        </p:nvSpPr>
        <p:spPr>
          <a:xfrm>
            <a:off x="6251864" y="5023573"/>
            <a:ext cx="2337954" cy="447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553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Системное программирование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это процесс разработки системного ПО</a:t>
            </a:r>
          </a:p>
          <a:p>
            <a:pPr marL="0" indent="0">
              <a:buNone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это процесс разработки программ сложной структуры</a:t>
            </a:r>
          </a:p>
          <a:p>
            <a:pPr marL="0" indent="0">
              <a:buNone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Разработка системного ПО предполагает знание и использование </a:t>
            </a: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ассемблера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 для создания модулей и </a:t>
            </a: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ассемблерных вставок</a:t>
            </a:r>
          </a:p>
        </p:txBody>
      </p:sp>
    </p:spTree>
    <p:extLst>
      <p:ext uri="{BB962C8B-B14F-4D97-AF65-F5344CB8AC3E}">
        <p14:creationId xmlns:p14="http://schemas.microsoft.com/office/powerpoint/2010/main" val="889377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19765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Программный модуль -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программа или функционально завершенный фрагмент программы, предназначенный для хранения, трансляции, объединения с другими программными модулями и загрузки в оперативную память</a:t>
            </a:r>
          </a:p>
          <a:p>
            <a:pPr marL="0" indent="0">
              <a:buNone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Требования к программным модулям: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Функциональность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Несвязность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b="1" dirty="0" err="1">
                <a:latin typeface="Cambria" panose="02040503050406030204" pitchFamily="18" charset="0"/>
                <a:ea typeface="Cambria" panose="02040503050406030204" pitchFamily="18" charset="0"/>
              </a:rPr>
              <a:t>Специфицируемость</a:t>
            </a:r>
            <a:endParaRPr lang="ru-RU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08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1642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Системы программирования 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Система программирования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набор специализированных программ, которые выступают инструментальными средствами разработчика для полной поддержки процессов совместной разработки, доступа к коду, проектирования, разработки, отладки и тестирования создаваемых программ, их развертывания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3198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Системы программирования 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Системы программирования включают в себя следующие средства: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Редактор текста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Транслятор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Компоновщик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Отладчик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Библиотеки подпрограмм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11441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9861"/>
              </p:ext>
            </p:extLst>
          </p:nvPr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Редактор текста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Исходный модуль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программный модуль на исходном языке, обрабатываемый транслятором и представляемый для него как целое, достаточное для проведения трансляции</a:t>
            </a:r>
          </a:p>
          <a:p>
            <a:pPr marL="0" indent="0">
              <a:buNone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EBC586-BAD4-7569-3CB6-8A43B0F03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6328" y="3617783"/>
            <a:ext cx="5019343" cy="28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36 часа лекций, 36 часа лабораторных работ, 36 часов консультаций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Итоговая проверка знаний в виде </a:t>
            </a:r>
            <a:r>
              <a:rPr lang="ru-RU" altLang="ru-RU" sz="3200" b="1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Экзамена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Задания на лабораторные работы и презентации лекций </a:t>
            </a:r>
            <a:r>
              <a:rPr lang="en-US" altLang="ru-RU" sz="32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diskstation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/Преподаватели/Бернацкий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Рефераты и доклады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Мысли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или замечания по поводу курса «Системное программирование» можно оставить тут –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  <a:hlinkClick r:id="rId2"/>
              </a:rPr>
              <a:t>pavel.bernatsky.isit@yandex.by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16832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До того, как начать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34222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Трансляторы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Транслятор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 – системная программа, преобразующая исходную программу на одном языке программирования в программу на другом языке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361070-ACF8-574A-BE2C-C34CF7BCD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3132186"/>
            <a:ext cx="10046279" cy="28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89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Трансляторы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Виды трансляторов: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Ассемблер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Компилятор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Интерпретатор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Эмулятор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Перекодировщик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Макропроцессор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25729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229749"/>
              </p:ext>
            </p:extLst>
          </p:nvPr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Компилятор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Шаг первый – Предварительная обработка кода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Присоединение исходных файлов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Работа макропроцессоров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65FB0C-330E-7A87-A121-701D9C829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939" y="3719892"/>
            <a:ext cx="4298122" cy="27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79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Компилятор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6"/>
            <a:ext cx="5257801" cy="3847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Шаг второй – Анализ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Лексический анализ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99EA53-A834-9B8F-CAC9-054FB8905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15" y="2909455"/>
            <a:ext cx="11490969" cy="32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63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Компилятор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6"/>
            <a:ext cx="5257801" cy="3847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Шаг второй – Анализ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Синтаксический анализ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Семантический анализ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2CDC40-812C-7B5D-83FE-C973337A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44" y="3219595"/>
            <a:ext cx="11305111" cy="258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11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Компилятор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Шаг третий – Синтез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Генерация машинно-независимого кода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9BAEE7-9567-1598-2288-3ADB9FC8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91" y="3443208"/>
            <a:ext cx="10952018" cy="180737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2984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Компилятор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Шаг третий – Синтез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Оптимизация машинно-независимого кода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1102FF-F3C8-ADF7-0C17-760D810A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04" y="3209202"/>
            <a:ext cx="11005144" cy="141316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5337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Компилятор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Шаг третий – Синтез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Распределение памяти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Генерация машинного кода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Оптимизация машинного кода</a:t>
            </a:r>
          </a:p>
        </p:txBody>
      </p:sp>
    </p:spTree>
    <p:extLst>
      <p:ext uri="{BB962C8B-B14F-4D97-AF65-F5344CB8AC3E}">
        <p14:creationId xmlns:p14="http://schemas.microsoft.com/office/powerpoint/2010/main" val="608622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Компилятор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Результатом работы компилятора является объектный модуль</a:t>
            </a:r>
          </a:p>
          <a:p>
            <a:pPr marL="0" indent="0">
              <a:buNone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Объектный модуль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программный модуль, получаемый в результате трансляции исходного модуля</a:t>
            </a:r>
          </a:p>
          <a:p>
            <a:pPr marL="0" indent="0">
              <a:buNone/>
            </a:pPr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Содержимое объектного модуля не содержит признаков на каком языке был написан исходный модуль</a:t>
            </a:r>
          </a:p>
        </p:txBody>
      </p:sp>
    </p:spTree>
    <p:extLst>
      <p:ext uri="{BB962C8B-B14F-4D97-AF65-F5344CB8AC3E}">
        <p14:creationId xmlns:p14="http://schemas.microsoft.com/office/powerpoint/2010/main" val="4134890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811688"/>
              </p:ext>
            </p:extLst>
          </p:nvPr>
        </p:nvGraphicFramePr>
        <p:xfrm>
          <a:off x="838199" y="365126"/>
          <a:ext cx="10872355" cy="1018309"/>
        </p:xfrm>
        <a:graphic>
          <a:graphicData uri="http://schemas.openxmlformats.org/drawingml/2006/table">
            <a:tbl>
              <a:tblPr/>
              <a:tblGrid>
                <a:gridCol w="1087235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3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Этапы подготовки программы – Компоновщик</a:t>
                      </a:r>
                      <a:endParaRPr lang="LID4096" sz="1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0872355" cy="4616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Поскольку транслятор обрабатывает только один конкретный модуль, он не может должным образом обработать те части этого модуля, в которых запрограммированы обращения к данным или процедурам, определенным в другом модуле</a:t>
            </a:r>
          </a:p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Компоновщик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 (Редактор связей) соединяет вместе все объектные модули, входящие в программу</a:t>
            </a:r>
          </a:p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Загрузочный модуль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программный модуль, представленный в форме, пригодной для загрузки в оперативную память для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10606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Управление процессами и потоками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Управление памятью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Управление файлами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Отображение файлов в память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Создание статических/динамических библиотек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Component Object Model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Написание сервисов и драйверов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Перехват API вызовов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Безопасное программирование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И др.</a:t>
            </a: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55791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Системное программирование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080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9462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Архитектура системного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1353801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Архитектурная модель ПО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принципиальная организация ПО, воплощенная в его элементах, их взаимоотношениях друг с другом и со средой, а также принципы, направляющие проектирование и эволюцию ПО</a:t>
            </a:r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Классификация ПО </a:t>
            </a:r>
            <a:r>
              <a:rPr lang="ru-RU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по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 количеству звеньев (уровней):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Одноуровневая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Двухуровневая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Трёхуровневая</a:t>
            </a:r>
          </a:p>
        </p:txBody>
      </p:sp>
    </p:spTree>
    <p:extLst>
      <p:ext uri="{BB962C8B-B14F-4D97-AF65-F5344CB8AC3E}">
        <p14:creationId xmlns:p14="http://schemas.microsoft.com/office/powerpoint/2010/main" val="3994079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Архитектура системного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66EBCAA6-93F2-C739-0BB5-7C1B105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7415"/>
            <a:ext cx="11353801" cy="461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Виды организации межпрограммного взаимодействия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На уровне библиотек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На уровне сервисов, осуществляющих обмен данными по различным протоколам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На уровне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Через различные технологии интеграции (</a:t>
            </a: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ESB, CORBA, COM, DCOM, ActiveX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и др.)</a:t>
            </a:r>
          </a:p>
        </p:txBody>
      </p:sp>
    </p:spTree>
    <p:extLst>
      <p:ext uri="{BB962C8B-B14F-4D97-AF65-F5344CB8AC3E}">
        <p14:creationId xmlns:p14="http://schemas.microsoft.com/office/powerpoint/2010/main" val="2467271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Введение в системное программирование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1861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1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E8962CA-EF52-D508-7599-05852D593D29}"/>
              </a:ext>
            </a:extLst>
          </p:cNvPr>
          <p:cNvSpPr txBox="1">
            <a:spLocks/>
          </p:cNvSpPr>
          <p:nvPr/>
        </p:nvSpPr>
        <p:spPr>
          <a:xfrm>
            <a:off x="234461" y="4851488"/>
            <a:ext cx="11558954" cy="960194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Лектор: Ассистент Бернацкий Павел Владимирович</a:t>
            </a:r>
            <a:endParaRPr lang="LID4096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15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674927" cy="4998183"/>
          </a:xfrm>
        </p:spPr>
        <p:txBody>
          <a:bodyPr wrap="square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Программа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это данные, предназначенные для управления конкретными компонентами системы обработки информации (СОИ) в целях реализации определенного алгоритма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Программное обеспечение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– совокупность программ СОИ и программных документов, необходимых для их эксплуатации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84822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Основы программирования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00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0674927" cy="4998183"/>
          </a:xfrm>
        </p:spPr>
        <p:txBody>
          <a:bodyPr wrap="square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Необходимость документирования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Эффективность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Надежность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Возможность сопровождения</a:t>
            </a: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79021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Необходимые свойства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6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4691"/>
            <a:ext cx="11059392" cy="4998183"/>
          </a:xfrm>
        </p:spPr>
        <p:txBody>
          <a:bodyPr wrap="square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Системная программа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программа, предназначенная для поддержания работы СОИ или повышения эффективности её использования</a:t>
            </a:r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Например: операционные системы, файловые системы, драйверы, утилиты, системы программирования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Прикладная программа 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– программа, предназначенная для решения задачи или класса задач в определенной области применения СОИ</a:t>
            </a:r>
            <a:endParaRPr lang="ru-RU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Например: Текстовые редакторы, табличные редакторы, графические редакторы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6968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Основы программирования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33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94691"/>
            <a:ext cx="11277601" cy="4998183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Современное деление ПО предусматривает следующие градации: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Промежуточное (связующее) ПО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Прикладное ПО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Основы программирования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00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94691"/>
            <a:ext cx="11277601" cy="4998183"/>
          </a:xfrm>
        </p:spPr>
        <p:txBody>
          <a:bodyPr wrap="square">
            <a:normAutofit lnSpcReduction="10000"/>
          </a:bodyPr>
          <a:lstStyle/>
          <a:p>
            <a:pPr marL="0" indent="0">
              <a:buNone/>
            </a:pPr>
            <a:r>
              <a:rPr lang="ru-RU" sz="3200" b="1" dirty="0">
                <a:latin typeface="Cambria" panose="02040503050406030204" pitchFamily="18" charset="0"/>
                <a:ea typeface="Cambria" panose="02040503050406030204" pitchFamily="18" charset="0"/>
              </a:rPr>
              <a:t>Промежуточное (связующее) ПО</a:t>
            </a:r>
            <a:r>
              <a:rPr lang="ru-RU" sz="3200" dirty="0">
                <a:latin typeface="Cambria" panose="02040503050406030204" pitchFamily="18" charset="0"/>
                <a:ea typeface="Cambria" panose="02040503050406030204" pitchFamily="18" charset="0"/>
              </a:rPr>
              <a:t> – совокупность программ, осуществляющих управление программными ресурсами, порожденными программами и ориентированными на решение широкого спектра задач</a:t>
            </a:r>
          </a:p>
          <a:p>
            <a:pPr marL="0" indent="0">
              <a:buNone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Например: СУБД, модули управления языком интерфейса ИС, программы сбора и предварительной обработки информации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Промежуточное (связующее) ПО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– комплекс технологического ПО для обеспечения взаимодействия между различными приложениями, системами, компонентами</a:t>
            </a:r>
          </a:p>
          <a:p>
            <a:pPr marL="0" indent="0">
              <a:buNone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Например: Веб-сервер, сервер приложений, сервисная шина, система управления контентом</a:t>
            </a:r>
          </a:p>
          <a:p>
            <a:pPr marL="0" indent="0">
              <a:buNone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21080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Промежуточное ПО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17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875255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Системное ПО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pic>
        <p:nvPicPr>
          <p:cNvPr id="9" name="Объект 8">
            <a:extLst>
              <a:ext uri="{FF2B5EF4-FFF2-40B4-BE49-F238E27FC236}">
                <a16:creationId xmlns:a16="http://schemas.microsoft.com/office/drawing/2014/main" id="{141419EA-49A2-D01A-955B-C6DBDB864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70" y="1825625"/>
            <a:ext cx="5826059" cy="4351338"/>
          </a:xfrm>
        </p:spPr>
      </p:pic>
    </p:spTree>
    <p:extLst>
      <p:ext uri="{BB962C8B-B14F-4D97-AF65-F5344CB8AC3E}">
        <p14:creationId xmlns:p14="http://schemas.microsoft.com/office/powerpoint/2010/main" val="2818220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996</Words>
  <Application>Microsoft Office PowerPoint</Application>
  <PresentationFormat>Широкоэкранный</PresentationFormat>
  <Paragraphs>160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Системное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37</cp:revision>
  <dcterms:created xsi:type="dcterms:W3CDTF">2024-09-04T11:03:42Z</dcterms:created>
  <dcterms:modified xsi:type="dcterms:W3CDTF">2024-09-05T21:12:05Z</dcterms:modified>
</cp:coreProperties>
</file>