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418" r:id="rId4"/>
    <p:sldId id="514" r:id="rId5"/>
    <p:sldId id="515" r:id="rId6"/>
    <p:sldId id="516" r:id="rId7"/>
    <p:sldId id="517" r:id="rId8"/>
    <p:sldId id="519" r:id="rId9"/>
    <p:sldId id="520" r:id="rId10"/>
    <p:sldId id="522" r:id="rId11"/>
    <p:sldId id="521" r:id="rId12"/>
    <p:sldId id="524" r:id="rId13"/>
    <p:sldId id="525" r:id="rId14"/>
    <p:sldId id="526" r:id="rId15"/>
    <p:sldId id="528" r:id="rId16"/>
    <p:sldId id="529" r:id="rId17"/>
    <p:sldId id="530" r:id="rId18"/>
    <p:sldId id="531" r:id="rId19"/>
    <p:sldId id="533" r:id="rId20"/>
    <p:sldId id="534" r:id="rId21"/>
    <p:sldId id="536" r:id="rId22"/>
    <p:sldId id="538" r:id="rId23"/>
    <p:sldId id="539" r:id="rId24"/>
    <p:sldId id="540" r:id="rId25"/>
    <p:sldId id="537" r:id="rId26"/>
    <p:sldId id="541" r:id="rId27"/>
    <p:sldId id="532" r:id="rId28"/>
    <p:sldId id="535" r:id="rId29"/>
    <p:sldId id="543" r:id="rId30"/>
    <p:sldId id="544" r:id="rId31"/>
    <p:sldId id="545" r:id="rId32"/>
    <p:sldId id="547" r:id="rId33"/>
    <p:sldId id="563" r:id="rId34"/>
    <p:sldId id="546" r:id="rId35"/>
    <p:sldId id="564" r:id="rId36"/>
    <p:sldId id="567" r:id="rId37"/>
    <p:sldId id="549" r:id="rId38"/>
    <p:sldId id="548" r:id="rId39"/>
    <p:sldId id="550" r:id="rId40"/>
    <p:sldId id="551" r:id="rId41"/>
    <p:sldId id="552" r:id="rId42"/>
    <p:sldId id="553" r:id="rId43"/>
    <p:sldId id="561" r:id="rId44"/>
    <p:sldId id="562" r:id="rId45"/>
    <p:sldId id="554" r:id="rId46"/>
    <p:sldId id="555" r:id="rId47"/>
    <p:sldId id="556" r:id="rId48"/>
    <p:sldId id="557" r:id="rId49"/>
    <p:sldId id="558" r:id="rId50"/>
    <p:sldId id="568" r:id="rId51"/>
    <p:sldId id="573" r:id="rId52"/>
    <p:sldId id="569" r:id="rId53"/>
    <p:sldId id="571" r:id="rId54"/>
    <p:sldId id="576" r:id="rId55"/>
    <p:sldId id="572" r:id="rId56"/>
    <p:sldId id="570" r:id="rId57"/>
    <p:sldId id="574" r:id="rId58"/>
    <p:sldId id="575" r:id="rId59"/>
    <p:sldId id="577" r:id="rId60"/>
    <p:sldId id="513" r:id="rId6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65B88BE-7067-4E01-A3DC-10AFCF848BC8}">
          <p14:sldIdLst>
            <p14:sldId id="256"/>
            <p14:sldId id="257"/>
            <p14:sldId id="418"/>
            <p14:sldId id="514"/>
            <p14:sldId id="515"/>
            <p14:sldId id="516"/>
            <p14:sldId id="517"/>
            <p14:sldId id="519"/>
            <p14:sldId id="520"/>
            <p14:sldId id="522"/>
            <p14:sldId id="521"/>
            <p14:sldId id="524"/>
            <p14:sldId id="525"/>
            <p14:sldId id="526"/>
            <p14:sldId id="528"/>
            <p14:sldId id="529"/>
            <p14:sldId id="530"/>
            <p14:sldId id="531"/>
            <p14:sldId id="533"/>
            <p14:sldId id="534"/>
            <p14:sldId id="536"/>
            <p14:sldId id="538"/>
            <p14:sldId id="539"/>
            <p14:sldId id="540"/>
            <p14:sldId id="537"/>
            <p14:sldId id="541"/>
            <p14:sldId id="532"/>
            <p14:sldId id="535"/>
            <p14:sldId id="543"/>
            <p14:sldId id="544"/>
            <p14:sldId id="545"/>
            <p14:sldId id="547"/>
            <p14:sldId id="563"/>
            <p14:sldId id="546"/>
            <p14:sldId id="564"/>
            <p14:sldId id="567"/>
            <p14:sldId id="549"/>
            <p14:sldId id="548"/>
            <p14:sldId id="550"/>
            <p14:sldId id="551"/>
            <p14:sldId id="552"/>
            <p14:sldId id="553"/>
            <p14:sldId id="561"/>
            <p14:sldId id="562"/>
            <p14:sldId id="554"/>
            <p14:sldId id="555"/>
            <p14:sldId id="556"/>
            <p14:sldId id="557"/>
            <p14:sldId id="558"/>
            <p14:sldId id="568"/>
            <p14:sldId id="573"/>
            <p14:sldId id="569"/>
            <p14:sldId id="571"/>
            <p14:sldId id="576"/>
            <p14:sldId id="572"/>
            <p14:sldId id="570"/>
            <p14:sldId id="574"/>
            <p14:sldId id="575"/>
            <p14:sldId id="577"/>
            <p14:sldId id="51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el Bernatsky" initials="PB" lastIdx="3" clrIdx="0">
    <p:extLst>
      <p:ext uri="{19B8F6BF-5375-455C-9EA6-DF929625EA0E}">
        <p15:presenceInfo xmlns:p15="http://schemas.microsoft.com/office/powerpoint/2012/main" userId="ccc84f90653f6d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5529" autoAdjust="0"/>
  </p:normalViewPr>
  <p:slideViewPr>
    <p:cSldViewPr snapToGrid="0">
      <p:cViewPr varScale="1">
        <p:scale>
          <a:sx n="85" d="100"/>
          <a:sy n="85" d="100"/>
        </p:scale>
        <p:origin x="480" y="67"/>
      </p:cViewPr>
      <p:guideLst/>
    </p:cSldViewPr>
  </p:slideViewPr>
  <p:notesTextViewPr>
    <p:cViewPr>
      <p:scale>
        <a:sx n="1" d="1"/>
        <a:sy n="1" d="1"/>
      </p:scale>
      <p:origin x="0" y="0"/>
    </p:cViewPr>
  </p:notesTextViewPr>
  <p:sorterViewPr>
    <p:cViewPr>
      <p:scale>
        <a:sx n="100" d="100"/>
        <a:sy n="100" d="100"/>
      </p:scale>
      <p:origin x="0" y="-365"/>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1C54A-6947-426C-B525-F25AAC6D8000}" type="datetimeFigureOut">
              <a:rPr lang="LID4096" smtClean="0"/>
              <a:t>11/25/2024</a:t>
            </a:fld>
            <a:endParaRPr lang="LID4096"/>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E16E5-A75C-4DD5-8B93-6FB68F18C130}" type="slidenum">
              <a:rPr lang="LID4096" smtClean="0"/>
              <a:t>‹#›</a:t>
            </a:fld>
            <a:endParaRPr lang="LID4096"/>
          </a:p>
        </p:txBody>
      </p:sp>
    </p:spTree>
    <p:extLst>
      <p:ext uri="{BB962C8B-B14F-4D97-AF65-F5344CB8AC3E}">
        <p14:creationId xmlns:p14="http://schemas.microsoft.com/office/powerpoint/2010/main" val="1609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47616F-E2AF-5AFF-C83A-FE3735AD8C6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LID4096"/>
          </a:p>
        </p:txBody>
      </p:sp>
      <p:sp>
        <p:nvSpPr>
          <p:cNvPr id="3" name="Подзаголовок 2">
            <a:extLst>
              <a:ext uri="{FF2B5EF4-FFF2-40B4-BE49-F238E27FC236}">
                <a16:creationId xmlns:a16="http://schemas.microsoft.com/office/drawing/2014/main" id="{3FF40183-988B-BA61-B91E-493895FD9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LID4096"/>
          </a:p>
        </p:txBody>
      </p:sp>
      <p:sp>
        <p:nvSpPr>
          <p:cNvPr id="4" name="Дата 3">
            <a:extLst>
              <a:ext uri="{FF2B5EF4-FFF2-40B4-BE49-F238E27FC236}">
                <a16:creationId xmlns:a16="http://schemas.microsoft.com/office/drawing/2014/main" id="{0F93C7B4-DBE6-06CE-CFC7-F4ED4D997D4E}"/>
              </a:ext>
            </a:extLst>
          </p:cNvPr>
          <p:cNvSpPr>
            <a:spLocks noGrp="1"/>
          </p:cNvSpPr>
          <p:nvPr>
            <p:ph type="dt" sz="half" idx="10"/>
          </p:nvPr>
        </p:nvSpPr>
        <p:spPr/>
        <p:txBody>
          <a:bodyPr/>
          <a:lstStyle/>
          <a:p>
            <a:fld id="{D94700BE-7692-4207-B54B-A48E0B87749C}" type="datetimeFigureOut">
              <a:rPr lang="LID4096" smtClean="0"/>
              <a:t>11/25/2024</a:t>
            </a:fld>
            <a:endParaRPr lang="LID4096"/>
          </a:p>
        </p:txBody>
      </p:sp>
      <p:sp>
        <p:nvSpPr>
          <p:cNvPr id="5" name="Нижний колонтитул 4">
            <a:extLst>
              <a:ext uri="{FF2B5EF4-FFF2-40B4-BE49-F238E27FC236}">
                <a16:creationId xmlns:a16="http://schemas.microsoft.com/office/drawing/2014/main" id="{AB5BB8FF-A395-C430-3789-0945A5312B41}"/>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19F6F5BE-4CB2-9257-FD2E-739215DBF0C3}"/>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09546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432ABC-7F92-53F8-6B38-14EBA795ED3A}"/>
              </a:ext>
            </a:extLst>
          </p:cNvPr>
          <p:cNvSpPr>
            <a:spLocks noGrp="1"/>
          </p:cNvSpPr>
          <p:nvPr>
            <p:ph type="title"/>
          </p:nvPr>
        </p:nvSpPr>
        <p:spPr/>
        <p:txBody>
          <a:bodyPr/>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DC74F8DD-3073-73DB-0FEC-83EE799CF0D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D52118E-3EA2-A9A4-2BC2-E44B3237E1B2}"/>
              </a:ext>
            </a:extLst>
          </p:cNvPr>
          <p:cNvSpPr>
            <a:spLocks noGrp="1"/>
          </p:cNvSpPr>
          <p:nvPr>
            <p:ph type="dt" sz="half" idx="10"/>
          </p:nvPr>
        </p:nvSpPr>
        <p:spPr/>
        <p:txBody>
          <a:bodyPr/>
          <a:lstStyle/>
          <a:p>
            <a:fld id="{D94700BE-7692-4207-B54B-A48E0B87749C}" type="datetimeFigureOut">
              <a:rPr lang="LID4096" smtClean="0"/>
              <a:t>11/25/2024</a:t>
            </a:fld>
            <a:endParaRPr lang="LID4096"/>
          </a:p>
        </p:txBody>
      </p:sp>
      <p:sp>
        <p:nvSpPr>
          <p:cNvPr id="5" name="Нижний колонтитул 4">
            <a:extLst>
              <a:ext uri="{FF2B5EF4-FFF2-40B4-BE49-F238E27FC236}">
                <a16:creationId xmlns:a16="http://schemas.microsoft.com/office/drawing/2014/main" id="{DF9690F8-6FA6-1F50-D67E-E66228911A2A}"/>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72A8B7-B8F9-CA99-A4E2-0D1A64111FD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69267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04C6878-D0A6-5DB7-DDA4-5524F63A10D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74290E6A-E317-C5F4-3234-CA514674E1C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6927F236-BB3C-2C98-8A01-D57936776076}"/>
              </a:ext>
            </a:extLst>
          </p:cNvPr>
          <p:cNvSpPr>
            <a:spLocks noGrp="1"/>
          </p:cNvSpPr>
          <p:nvPr>
            <p:ph type="dt" sz="half" idx="10"/>
          </p:nvPr>
        </p:nvSpPr>
        <p:spPr/>
        <p:txBody>
          <a:bodyPr/>
          <a:lstStyle/>
          <a:p>
            <a:fld id="{D94700BE-7692-4207-B54B-A48E0B87749C}" type="datetimeFigureOut">
              <a:rPr lang="LID4096" smtClean="0"/>
              <a:t>11/25/2024</a:t>
            </a:fld>
            <a:endParaRPr lang="LID4096"/>
          </a:p>
        </p:txBody>
      </p:sp>
      <p:sp>
        <p:nvSpPr>
          <p:cNvPr id="5" name="Нижний колонтитул 4">
            <a:extLst>
              <a:ext uri="{FF2B5EF4-FFF2-40B4-BE49-F238E27FC236}">
                <a16:creationId xmlns:a16="http://schemas.microsoft.com/office/drawing/2014/main" id="{6FB6E046-C620-4F58-405E-9C0103599089}"/>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06496C-B074-7D9D-1BB6-63F00672ACE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0181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F2D562-7427-3307-029D-4B44232FB0CA}"/>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4B8B9DD3-38AD-093A-348B-69D8AF9585B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7F409026-C297-8D81-0690-BCF909A212D2}"/>
              </a:ext>
            </a:extLst>
          </p:cNvPr>
          <p:cNvSpPr>
            <a:spLocks noGrp="1"/>
          </p:cNvSpPr>
          <p:nvPr>
            <p:ph type="dt" sz="half" idx="10"/>
          </p:nvPr>
        </p:nvSpPr>
        <p:spPr/>
        <p:txBody>
          <a:bodyPr/>
          <a:lstStyle/>
          <a:p>
            <a:fld id="{D94700BE-7692-4207-B54B-A48E0B87749C}" type="datetimeFigureOut">
              <a:rPr lang="LID4096" smtClean="0"/>
              <a:t>11/25/2024</a:t>
            </a:fld>
            <a:endParaRPr lang="LID4096"/>
          </a:p>
        </p:txBody>
      </p:sp>
      <p:sp>
        <p:nvSpPr>
          <p:cNvPr id="5" name="Нижний колонтитул 4">
            <a:extLst>
              <a:ext uri="{FF2B5EF4-FFF2-40B4-BE49-F238E27FC236}">
                <a16:creationId xmlns:a16="http://schemas.microsoft.com/office/drawing/2014/main" id="{03B93BB5-71D6-265C-76BF-7BA55253D9BB}"/>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45B812ED-7C3E-2E99-174E-7CBA5506EBC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92836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27F112-08AD-1D83-FA9D-D723E27CAE8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LID4096"/>
          </a:p>
        </p:txBody>
      </p:sp>
      <p:sp>
        <p:nvSpPr>
          <p:cNvPr id="3" name="Текст 2">
            <a:extLst>
              <a:ext uri="{FF2B5EF4-FFF2-40B4-BE49-F238E27FC236}">
                <a16:creationId xmlns:a16="http://schemas.microsoft.com/office/drawing/2014/main" id="{C9D4462B-7C02-3784-D700-720E99BA1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7B8AEC1-27F7-FAA3-29A1-66B8783B85CB}"/>
              </a:ext>
            </a:extLst>
          </p:cNvPr>
          <p:cNvSpPr>
            <a:spLocks noGrp="1"/>
          </p:cNvSpPr>
          <p:nvPr>
            <p:ph type="dt" sz="half" idx="10"/>
          </p:nvPr>
        </p:nvSpPr>
        <p:spPr/>
        <p:txBody>
          <a:bodyPr/>
          <a:lstStyle/>
          <a:p>
            <a:fld id="{D94700BE-7692-4207-B54B-A48E0B87749C}" type="datetimeFigureOut">
              <a:rPr lang="LID4096" smtClean="0"/>
              <a:t>11/25/2024</a:t>
            </a:fld>
            <a:endParaRPr lang="LID4096"/>
          </a:p>
        </p:txBody>
      </p:sp>
      <p:sp>
        <p:nvSpPr>
          <p:cNvPr id="5" name="Нижний колонтитул 4">
            <a:extLst>
              <a:ext uri="{FF2B5EF4-FFF2-40B4-BE49-F238E27FC236}">
                <a16:creationId xmlns:a16="http://schemas.microsoft.com/office/drawing/2014/main" id="{359F6EE4-5AF4-CE7C-B7F4-C587BFECE7E3}"/>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C9262F68-CBA3-0915-2295-961EC87EC1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6270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AAB05-2830-EFAE-DE4B-ACD17427AF4B}"/>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914D6307-654D-D982-4407-B8F3D79466B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Объект 3">
            <a:extLst>
              <a:ext uri="{FF2B5EF4-FFF2-40B4-BE49-F238E27FC236}">
                <a16:creationId xmlns:a16="http://schemas.microsoft.com/office/drawing/2014/main" id="{7E186F62-1DB1-3C6F-EA13-795572FAE52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Дата 4">
            <a:extLst>
              <a:ext uri="{FF2B5EF4-FFF2-40B4-BE49-F238E27FC236}">
                <a16:creationId xmlns:a16="http://schemas.microsoft.com/office/drawing/2014/main" id="{D7940FA2-011F-64EB-05FB-8559EF77520E}"/>
              </a:ext>
            </a:extLst>
          </p:cNvPr>
          <p:cNvSpPr>
            <a:spLocks noGrp="1"/>
          </p:cNvSpPr>
          <p:nvPr>
            <p:ph type="dt" sz="half" idx="10"/>
          </p:nvPr>
        </p:nvSpPr>
        <p:spPr/>
        <p:txBody>
          <a:bodyPr/>
          <a:lstStyle/>
          <a:p>
            <a:fld id="{D94700BE-7692-4207-B54B-A48E0B87749C}" type="datetimeFigureOut">
              <a:rPr lang="LID4096" smtClean="0"/>
              <a:t>11/25/2024</a:t>
            </a:fld>
            <a:endParaRPr lang="LID4096"/>
          </a:p>
        </p:txBody>
      </p:sp>
      <p:sp>
        <p:nvSpPr>
          <p:cNvPr id="6" name="Нижний колонтитул 5">
            <a:extLst>
              <a:ext uri="{FF2B5EF4-FFF2-40B4-BE49-F238E27FC236}">
                <a16:creationId xmlns:a16="http://schemas.microsoft.com/office/drawing/2014/main" id="{CD7AD932-F2FD-1AF1-F4D9-F5E82D0C6875}"/>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63145922-4144-9D1A-7394-C37497389C31}"/>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69375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4C79E9-E032-A699-2CFB-44AC928323F6}"/>
              </a:ext>
            </a:extLst>
          </p:cNvPr>
          <p:cNvSpPr>
            <a:spLocks noGrp="1"/>
          </p:cNvSpPr>
          <p:nvPr>
            <p:ph type="title"/>
          </p:nvPr>
        </p:nvSpPr>
        <p:spPr>
          <a:xfrm>
            <a:off x="839788" y="365125"/>
            <a:ext cx="10515600" cy="1325563"/>
          </a:xfrm>
        </p:spPr>
        <p:txBody>
          <a:bodyPr/>
          <a:lstStyle/>
          <a:p>
            <a:r>
              <a:rPr lang="ru-RU"/>
              <a:t>Образец заголовка</a:t>
            </a:r>
            <a:endParaRPr lang="LID4096"/>
          </a:p>
        </p:txBody>
      </p:sp>
      <p:sp>
        <p:nvSpPr>
          <p:cNvPr id="3" name="Текст 2">
            <a:extLst>
              <a:ext uri="{FF2B5EF4-FFF2-40B4-BE49-F238E27FC236}">
                <a16:creationId xmlns:a16="http://schemas.microsoft.com/office/drawing/2014/main" id="{4B2F1728-CD76-7149-9437-8308AF8E6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E31FA6F-EC02-4DE3-6650-B80F00E860A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Текст 4">
            <a:extLst>
              <a:ext uri="{FF2B5EF4-FFF2-40B4-BE49-F238E27FC236}">
                <a16:creationId xmlns:a16="http://schemas.microsoft.com/office/drawing/2014/main" id="{B6F9C784-C313-EF39-B97C-F19B68E62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9EC93D1-A12D-D057-6BE7-78586123AF0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7" name="Дата 6">
            <a:extLst>
              <a:ext uri="{FF2B5EF4-FFF2-40B4-BE49-F238E27FC236}">
                <a16:creationId xmlns:a16="http://schemas.microsoft.com/office/drawing/2014/main" id="{339B00CC-01F6-7087-C302-940F9C98E580}"/>
              </a:ext>
            </a:extLst>
          </p:cNvPr>
          <p:cNvSpPr>
            <a:spLocks noGrp="1"/>
          </p:cNvSpPr>
          <p:nvPr>
            <p:ph type="dt" sz="half" idx="10"/>
          </p:nvPr>
        </p:nvSpPr>
        <p:spPr/>
        <p:txBody>
          <a:bodyPr/>
          <a:lstStyle/>
          <a:p>
            <a:fld id="{D94700BE-7692-4207-B54B-A48E0B87749C}" type="datetimeFigureOut">
              <a:rPr lang="LID4096" smtClean="0"/>
              <a:t>11/25/2024</a:t>
            </a:fld>
            <a:endParaRPr lang="LID4096"/>
          </a:p>
        </p:txBody>
      </p:sp>
      <p:sp>
        <p:nvSpPr>
          <p:cNvPr id="8" name="Нижний колонтитул 7">
            <a:extLst>
              <a:ext uri="{FF2B5EF4-FFF2-40B4-BE49-F238E27FC236}">
                <a16:creationId xmlns:a16="http://schemas.microsoft.com/office/drawing/2014/main" id="{C6EBCC5B-A9F4-C18A-35F5-2949CEAAC7AC}"/>
              </a:ext>
            </a:extLst>
          </p:cNvPr>
          <p:cNvSpPr>
            <a:spLocks noGrp="1"/>
          </p:cNvSpPr>
          <p:nvPr>
            <p:ph type="ftr" sz="quarter" idx="11"/>
          </p:nvPr>
        </p:nvSpPr>
        <p:spPr/>
        <p:txBody>
          <a:bodyPr/>
          <a:lstStyle/>
          <a:p>
            <a:endParaRPr lang="LID4096"/>
          </a:p>
        </p:txBody>
      </p:sp>
      <p:sp>
        <p:nvSpPr>
          <p:cNvPr id="9" name="Номер слайда 8">
            <a:extLst>
              <a:ext uri="{FF2B5EF4-FFF2-40B4-BE49-F238E27FC236}">
                <a16:creationId xmlns:a16="http://schemas.microsoft.com/office/drawing/2014/main" id="{E3B8B959-499F-742D-E1FF-78941C4BCA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11029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1B2447-25C4-6DCF-DAD4-FEDF21FF174E}"/>
              </a:ext>
            </a:extLst>
          </p:cNvPr>
          <p:cNvSpPr>
            <a:spLocks noGrp="1"/>
          </p:cNvSpPr>
          <p:nvPr>
            <p:ph type="title"/>
          </p:nvPr>
        </p:nvSpPr>
        <p:spPr/>
        <p:txBody>
          <a:bodyPr/>
          <a:lstStyle/>
          <a:p>
            <a:r>
              <a:rPr lang="ru-RU"/>
              <a:t>Образец заголовка</a:t>
            </a:r>
            <a:endParaRPr lang="LID4096"/>
          </a:p>
        </p:txBody>
      </p:sp>
      <p:sp>
        <p:nvSpPr>
          <p:cNvPr id="3" name="Дата 2">
            <a:extLst>
              <a:ext uri="{FF2B5EF4-FFF2-40B4-BE49-F238E27FC236}">
                <a16:creationId xmlns:a16="http://schemas.microsoft.com/office/drawing/2014/main" id="{F846070A-CABC-8A01-79F7-51A84F4435BC}"/>
              </a:ext>
            </a:extLst>
          </p:cNvPr>
          <p:cNvSpPr>
            <a:spLocks noGrp="1"/>
          </p:cNvSpPr>
          <p:nvPr>
            <p:ph type="dt" sz="half" idx="10"/>
          </p:nvPr>
        </p:nvSpPr>
        <p:spPr/>
        <p:txBody>
          <a:bodyPr/>
          <a:lstStyle/>
          <a:p>
            <a:fld id="{D94700BE-7692-4207-B54B-A48E0B87749C}" type="datetimeFigureOut">
              <a:rPr lang="LID4096" smtClean="0"/>
              <a:t>11/25/2024</a:t>
            </a:fld>
            <a:endParaRPr lang="LID4096"/>
          </a:p>
        </p:txBody>
      </p:sp>
      <p:sp>
        <p:nvSpPr>
          <p:cNvPr id="4" name="Нижний колонтитул 3">
            <a:extLst>
              <a:ext uri="{FF2B5EF4-FFF2-40B4-BE49-F238E27FC236}">
                <a16:creationId xmlns:a16="http://schemas.microsoft.com/office/drawing/2014/main" id="{36485DBC-EE1F-353D-3249-9E99780A5007}"/>
              </a:ext>
            </a:extLst>
          </p:cNvPr>
          <p:cNvSpPr>
            <a:spLocks noGrp="1"/>
          </p:cNvSpPr>
          <p:nvPr>
            <p:ph type="ftr" sz="quarter" idx="11"/>
          </p:nvPr>
        </p:nvSpPr>
        <p:spPr/>
        <p:txBody>
          <a:bodyPr/>
          <a:lstStyle/>
          <a:p>
            <a:endParaRPr lang="LID4096"/>
          </a:p>
        </p:txBody>
      </p:sp>
      <p:sp>
        <p:nvSpPr>
          <p:cNvPr id="5" name="Номер слайда 4">
            <a:extLst>
              <a:ext uri="{FF2B5EF4-FFF2-40B4-BE49-F238E27FC236}">
                <a16:creationId xmlns:a16="http://schemas.microsoft.com/office/drawing/2014/main" id="{1FD416B2-2B57-8CF9-D053-EF6A7AB1FEFA}"/>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3669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A9FDE4F-142C-5FCB-A615-EDAA13534AC7}"/>
              </a:ext>
            </a:extLst>
          </p:cNvPr>
          <p:cNvSpPr>
            <a:spLocks noGrp="1"/>
          </p:cNvSpPr>
          <p:nvPr>
            <p:ph type="dt" sz="half" idx="10"/>
          </p:nvPr>
        </p:nvSpPr>
        <p:spPr/>
        <p:txBody>
          <a:bodyPr/>
          <a:lstStyle/>
          <a:p>
            <a:fld id="{D94700BE-7692-4207-B54B-A48E0B87749C}" type="datetimeFigureOut">
              <a:rPr lang="LID4096" smtClean="0"/>
              <a:t>11/25/2024</a:t>
            </a:fld>
            <a:endParaRPr lang="LID4096"/>
          </a:p>
        </p:txBody>
      </p:sp>
      <p:sp>
        <p:nvSpPr>
          <p:cNvPr id="3" name="Нижний колонтитул 2">
            <a:extLst>
              <a:ext uri="{FF2B5EF4-FFF2-40B4-BE49-F238E27FC236}">
                <a16:creationId xmlns:a16="http://schemas.microsoft.com/office/drawing/2014/main" id="{0B6EB5D2-B75C-FB77-8F63-19FA53844E71}"/>
              </a:ext>
            </a:extLst>
          </p:cNvPr>
          <p:cNvSpPr>
            <a:spLocks noGrp="1"/>
          </p:cNvSpPr>
          <p:nvPr>
            <p:ph type="ftr" sz="quarter" idx="11"/>
          </p:nvPr>
        </p:nvSpPr>
        <p:spPr/>
        <p:txBody>
          <a:bodyPr/>
          <a:lstStyle/>
          <a:p>
            <a:endParaRPr lang="LID4096"/>
          </a:p>
        </p:txBody>
      </p:sp>
      <p:sp>
        <p:nvSpPr>
          <p:cNvPr id="4" name="Номер слайда 3">
            <a:extLst>
              <a:ext uri="{FF2B5EF4-FFF2-40B4-BE49-F238E27FC236}">
                <a16:creationId xmlns:a16="http://schemas.microsoft.com/office/drawing/2014/main" id="{DBB97733-0993-8A78-D35D-65EA8B9F81A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0005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8FC8E-4425-CC0C-710F-98C6425E307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Объект 2">
            <a:extLst>
              <a:ext uri="{FF2B5EF4-FFF2-40B4-BE49-F238E27FC236}">
                <a16:creationId xmlns:a16="http://schemas.microsoft.com/office/drawing/2014/main" id="{E473CCAC-EA76-40D6-17B2-7C2AFD435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Текст 3">
            <a:extLst>
              <a:ext uri="{FF2B5EF4-FFF2-40B4-BE49-F238E27FC236}">
                <a16:creationId xmlns:a16="http://schemas.microsoft.com/office/drawing/2014/main" id="{23FDA7B0-EDAC-58A1-8AED-C4E8D631B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7C5F31B-981C-419A-6E49-3095113FB273}"/>
              </a:ext>
            </a:extLst>
          </p:cNvPr>
          <p:cNvSpPr>
            <a:spLocks noGrp="1"/>
          </p:cNvSpPr>
          <p:nvPr>
            <p:ph type="dt" sz="half" idx="10"/>
          </p:nvPr>
        </p:nvSpPr>
        <p:spPr/>
        <p:txBody>
          <a:bodyPr/>
          <a:lstStyle/>
          <a:p>
            <a:fld id="{D94700BE-7692-4207-B54B-A48E0B87749C}" type="datetimeFigureOut">
              <a:rPr lang="LID4096" smtClean="0"/>
              <a:t>11/25/2024</a:t>
            </a:fld>
            <a:endParaRPr lang="LID4096"/>
          </a:p>
        </p:txBody>
      </p:sp>
      <p:sp>
        <p:nvSpPr>
          <p:cNvPr id="6" name="Нижний колонтитул 5">
            <a:extLst>
              <a:ext uri="{FF2B5EF4-FFF2-40B4-BE49-F238E27FC236}">
                <a16:creationId xmlns:a16="http://schemas.microsoft.com/office/drawing/2014/main" id="{098C04E2-0ACD-F790-199B-7863EDE0279D}"/>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870F2067-A078-C57A-9204-3A8B2F2607FC}"/>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3921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129DED-D98F-B6A2-AD7C-772F99A3449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Рисунок 2">
            <a:extLst>
              <a:ext uri="{FF2B5EF4-FFF2-40B4-BE49-F238E27FC236}">
                <a16:creationId xmlns:a16="http://schemas.microsoft.com/office/drawing/2014/main" id="{300C5605-1482-0713-0D51-A3FAC7815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Текст 3">
            <a:extLst>
              <a:ext uri="{FF2B5EF4-FFF2-40B4-BE49-F238E27FC236}">
                <a16:creationId xmlns:a16="http://schemas.microsoft.com/office/drawing/2014/main" id="{56A60C0B-E2FB-D11A-ADBF-D996E01CF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4DE09DD-B690-CF21-DFC4-F02331B63D5A}"/>
              </a:ext>
            </a:extLst>
          </p:cNvPr>
          <p:cNvSpPr>
            <a:spLocks noGrp="1"/>
          </p:cNvSpPr>
          <p:nvPr>
            <p:ph type="dt" sz="half" idx="10"/>
          </p:nvPr>
        </p:nvSpPr>
        <p:spPr/>
        <p:txBody>
          <a:bodyPr/>
          <a:lstStyle/>
          <a:p>
            <a:fld id="{D94700BE-7692-4207-B54B-A48E0B87749C}" type="datetimeFigureOut">
              <a:rPr lang="LID4096" smtClean="0"/>
              <a:t>11/25/2024</a:t>
            </a:fld>
            <a:endParaRPr lang="LID4096"/>
          </a:p>
        </p:txBody>
      </p:sp>
      <p:sp>
        <p:nvSpPr>
          <p:cNvPr id="6" name="Нижний колонтитул 5">
            <a:extLst>
              <a:ext uri="{FF2B5EF4-FFF2-40B4-BE49-F238E27FC236}">
                <a16:creationId xmlns:a16="http://schemas.microsoft.com/office/drawing/2014/main" id="{0D16318B-2EDE-3598-7847-C4B423955311}"/>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097F3B72-6E6E-8853-E9C1-9458DC7C6736}"/>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1140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D0170-EF02-F5B2-75D2-863D12552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LID4096"/>
          </a:p>
        </p:txBody>
      </p:sp>
      <p:sp>
        <p:nvSpPr>
          <p:cNvPr id="3" name="Текст 2">
            <a:extLst>
              <a:ext uri="{FF2B5EF4-FFF2-40B4-BE49-F238E27FC236}">
                <a16:creationId xmlns:a16="http://schemas.microsoft.com/office/drawing/2014/main" id="{117FE9A8-6239-E8DA-5893-CC54DCF5A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5C7A97B-8B60-4C6E-4780-AF77C5AA1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700BE-7692-4207-B54B-A48E0B87749C}" type="datetimeFigureOut">
              <a:rPr lang="LID4096" smtClean="0"/>
              <a:t>11/25/2024</a:t>
            </a:fld>
            <a:endParaRPr lang="LID4096"/>
          </a:p>
        </p:txBody>
      </p:sp>
      <p:sp>
        <p:nvSpPr>
          <p:cNvPr id="5" name="Нижний колонтитул 4">
            <a:extLst>
              <a:ext uri="{FF2B5EF4-FFF2-40B4-BE49-F238E27FC236}">
                <a16:creationId xmlns:a16="http://schemas.microsoft.com/office/drawing/2014/main" id="{F09804F4-87F9-55E6-92A8-EB0A9D1E6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Номер слайда 5">
            <a:extLst>
              <a:ext uri="{FF2B5EF4-FFF2-40B4-BE49-F238E27FC236}">
                <a16:creationId xmlns:a16="http://schemas.microsoft.com/office/drawing/2014/main" id="{9E4F28E9-786F-C124-9986-B7AAB37E4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14CC9-68D5-47AD-8438-7B4A21BFF56F}" type="slidenum">
              <a:rPr lang="LID4096" smtClean="0"/>
              <a:t>‹#›</a:t>
            </a:fld>
            <a:endParaRPr lang="LID4096"/>
          </a:p>
        </p:txBody>
      </p:sp>
    </p:spTree>
    <p:extLst>
      <p:ext uri="{BB962C8B-B14F-4D97-AF65-F5344CB8AC3E}">
        <p14:creationId xmlns:p14="http://schemas.microsoft.com/office/powerpoint/2010/main" val="3500367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learn.microsoft.com/en-us/windows/win32/services/service-referen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Сервисы</a:t>
            </a:r>
          </a:p>
          <a:p>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11064" y="3051019"/>
            <a:ext cx="1966823"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10</a:t>
            </a: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986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Информация о сервисе:</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Group</a:t>
            </a:r>
            <a:r>
              <a:rPr lang="ru-RU" i="0" dirty="0">
                <a:effectLst/>
                <a:latin typeface="Cambria" panose="02040503050406030204" pitchFamily="18" charset="0"/>
                <a:ea typeface="Cambria" panose="02040503050406030204" pitchFamily="18" charset="0"/>
              </a:rPr>
              <a:t> – группа порядка загрузки сервисов </a:t>
            </a:r>
            <a:r>
              <a:rPr lang="ru-RU" dirty="0">
                <a:latin typeface="Cambria" panose="02040503050406030204" pitchFamily="18" charset="0"/>
                <a:ea typeface="Cambria" panose="02040503050406030204" pitchFamily="18" charset="0"/>
              </a:rPr>
              <a:t>в </a:t>
            </a:r>
            <a:r>
              <a:rPr lang="ru-RU" i="0" dirty="0">
                <a:effectLst/>
                <a:latin typeface="Cambria" panose="02040503050406030204" pitchFamily="18" charset="0"/>
                <a:ea typeface="Cambria" panose="02040503050406030204" pitchFamily="18" charset="0"/>
              </a:rPr>
              <a:t>которой состоит данный сервис</a:t>
            </a:r>
          </a:p>
          <a:p>
            <a:pPr>
              <a:buFont typeface="Wingdings" panose="05000000000000000000" pitchFamily="2" charset="2"/>
              <a:buChar char="Ø"/>
            </a:pPr>
            <a:r>
              <a:rPr lang="en-US" dirty="0" err="1">
                <a:latin typeface="Cambria" panose="02040503050406030204" pitchFamily="18" charset="0"/>
                <a:ea typeface="Cambria" panose="02040503050406030204" pitchFamily="18" charset="0"/>
              </a:rPr>
              <a:t>ImagePath</a:t>
            </a:r>
            <a:r>
              <a:rPr lang="en-US" dirty="0">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 путь к исполняемому файлу данного сервиса</a:t>
            </a:r>
          </a:p>
          <a:p>
            <a:pPr>
              <a:buFont typeface="Wingdings" panose="05000000000000000000" pitchFamily="2" charset="2"/>
              <a:buChar char="Ø"/>
            </a:pPr>
            <a:r>
              <a:rPr lang="en-US" i="0" dirty="0" err="1">
                <a:effectLst/>
                <a:latin typeface="Cambria" panose="02040503050406030204" pitchFamily="18" charset="0"/>
                <a:ea typeface="Cambria" panose="02040503050406030204" pitchFamily="18" charset="0"/>
              </a:rPr>
              <a:t>ObjectName</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 учетная запись от имени которой происходит запуск данного сервиса</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Start </a:t>
            </a:r>
            <a:r>
              <a:rPr lang="ru-RU" i="0" dirty="0">
                <a:effectLst/>
                <a:latin typeface="Cambria" panose="02040503050406030204" pitchFamily="18" charset="0"/>
                <a:ea typeface="Cambria" panose="02040503050406030204" pitchFamily="18" charset="0"/>
              </a:rPr>
              <a:t>– тип запуска данного сервиса</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Tag </a:t>
            </a:r>
            <a:r>
              <a:rPr lang="ru-RU" i="0" dirty="0">
                <a:effectLst/>
                <a:latin typeface="Cambria" panose="02040503050406030204" pitchFamily="18" charset="0"/>
                <a:ea typeface="Cambria" panose="02040503050406030204" pitchFamily="18" charset="0"/>
              </a:rPr>
              <a:t>– уникальный тег для данного сервиса в рамках группы порядка загрузки в которой он состоит</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Type </a:t>
            </a:r>
            <a:r>
              <a:rPr lang="ru-RU" i="0" dirty="0">
                <a:effectLst/>
                <a:latin typeface="Cambria" panose="02040503050406030204" pitchFamily="18" charset="0"/>
                <a:ea typeface="Cambria" panose="02040503050406030204" pitchFamily="18" charset="0"/>
              </a:rPr>
              <a:t>– тип данного сервиса</a:t>
            </a:r>
          </a:p>
          <a:p>
            <a:pPr marL="0" indent="0">
              <a:buNone/>
            </a:pP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5978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Так как сервисы работают под управлением менеджера сервисов, то они должны удовлетворять определенным соглашениям, которые определяют интерфейс сервиса</a:t>
            </a:r>
            <a:endParaRPr lang="en-US"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Сам сервис может быть как консольным приложением, так и приложением с графическим интерфейсом. Это не имеет</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значения, т. к. сервисы могут взаимодействовать с пользователем только через рабочий стол или через окно сообщений</a:t>
            </a:r>
            <a:endParaRPr lang="en-US" dirty="0">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Поэтому обычно сервисы оформляются как консольные приложения</a:t>
            </a: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7644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Кроме того, каждый сервис должен содержать </a:t>
            </a:r>
            <a:r>
              <a:rPr lang="ru-RU" b="1" i="0" dirty="0">
                <a:effectLst/>
                <a:latin typeface="Cambria" panose="02040503050406030204" pitchFamily="18" charset="0"/>
                <a:ea typeface="Cambria" panose="02040503050406030204" pitchFamily="18" charset="0"/>
              </a:rPr>
              <a:t>две функции обратного вызова</a:t>
            </a:r>
            <a:r>
              <a:rPr lang="ru-RU" i="0" dirty="0">
                <a:effectLst/>
                <a:latin typeface="Cambria" panose="02040503050406030204" pitchFamily="18" charset="0"/>
                <a:ea typeface="Cambria" panose="02040503050406030204" pitchFamily="18" charset="0"/>
              </a:rPr>
              <a:t>, которые вызываются операционной</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системой</a:t>
            </a:r>
            <a:endParaRPr lang="en-US" i="0" dirty="0">
              <a:effectLst/>
              <a:latin typeface="Cambria" panose="02040503050406030204" pitchFamily="18" charset="0"/>
              <a:ea typeface="Cambria" panose="02040503050406030204" pitchFamily="18" charset="0"/>
            </a:endParaRPr>
          </a:p>
          <a:p>
            <a:pPr marL="0" indent="0">
              <a:buNone/>
            </a:pPr>
            <a:r>
              <a:rPr lang="ru-RU" b="1" i="0" dirty="0">
                <a:effectLst/>
                <a:latin typeface="Cambria" panose="02040503050406030204" pitchFamily="18" charset="0"/>
                <a:ea typeface="Cambria" panose="02040503050406030204" pitchFamily="18" charset="0"/>
              </a:rPr>
              <a:t>Функция обратного вызова </a:t>
            </a:r>
            <a:r>
              <a:rPr lang="ru-RU" i="0" dirty="0">
                <a:effectLst/>
                <a:latin typeface="Cambria" panose="02040503050406030204" pitchFamily="18" charset="0"/>
                <a:ea typeface="Cambria" panose="02040503050406030204" pitchFamily="18" charset="0"/>
              </a:rPr>
              <a:t>– это функция которая передаётся другой функции в качестве аргумента</a:t>
            </a:r>
            <a:endParaRPr lang="en-US"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Одна из этих функций определяет точку входа сервиса, т. е., собственно, и является сервисом, а вторая </a:t>
            </a:r>
            <a:r>
              <a:rPr lang="en-US" i="0" dirty="0">
                <a:effectLst/>
                <a:latin typeface="Cambria" panose="02040503050406030204" pitchFamily="18" charset="0"/>
                <a:ea typeface="Cambria" panose="02040503050406030204" pitchFamily="18" charset="0"/>
              </a:rPr>
              <a:t>–</a:t>
            </a:r>
            <a:r>
              <a:rPr lang="ru-RU" i="0" dirty="0">
                <a:effectLst/>
                <a:latin typeface="Cambria" panose="02040503050406030204" pitchFamily="18" charset="0"/>
                <a:ea typeface="Cambria" panose="02040503050406030204" pitchFamily="18" charset="0"/>
              </a:rPr>
              <a:t> должна реагировать на управляющие сигналы от операционной системы</a:t>
            </a: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90299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Отсюда следует, что если консольное приложение определяет</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один сервис, то оно должно иметь следующую структуру: </a:t>
            </a:r>
            <a:endParaRPr lang="en-US" i="0" dirty="0">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F30CA79A-A22D-3095-2C50-A682DE677B5C}"/>
              </a:ext>
            </a:extLst>
          </p:cNvPr>
          <p:cNvPicPr>
            <a:picLocks noChangeAspect="1"/>
          </p:cNvPicPr>
          <p:nvPr/>
        </p:nvPicPr>
        <p:blipFill>
          <a:blip r:embed="rId2"/>
          <a:stretch>
            <a:fillRect/>
          </a:stretch>
        </p:blipFill>
        <p:spPr>
          <a:xfrm>
            <a:off x="1177341" y="2717321"/>
            <a:ext cx="9837318" cy="29339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1393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Главной задачей функции </a:t>
            </a:r>
            <a:r>
              <a:rPr lang="ru-RU" b="1" i="0" dirty="0" err="1">
                <a:effectLst/>
                <a:latin typeface="Cambria" panose="02040503050406030204" pitchFamily="18" charset="0"/>
                <a:ea typeface="Cambria" panose="02040503050406030204" pitchFamily="18" charset="0"/>
              </a:rPr>
              <a:t>main</a:t>
            </a:r>
            <a:r>
              <a:rPr lang="ru-RU" i="0" dirty="0">
                <a:effectLst/>
                <a:latin typeface="Cambria" panose="02040503050406030204" pitchFamily="18" charset="0"/>
                <a:ea typeface="Cambria" panose="02040503050406030204" pitchFamily="18" charset="0"/>
              </a:rPr>
              <a:t> является запуск диспетчера сервиса, который является потоком и управляет этим сервисом </a:t>
            </a:r>
          </a:p>
          <a:p>
            <a:pPr marL="0" indent="0">
              <a:buNone/>
            </a:pPr>
            <a:r>
              <a:rPr lang="ru-RU" i="0" dirty="0">
                <a:effectLst/>
                <a:latin typeface="Cambria" panose="02040503050406030204" pitchFamily="18" charset="0"/>
                <a:ea typeface="Cambria" panose="02040503050406030204" pitchFamily="18" charset="0"/>
              </a:rPr>
              <a:t>Диспетчер сервиса получает управляющие сигналы от менеджера сервисов по именованному каналу и передает эти запросы функции </a:t>
            </a:r>
            <a:r>
              <a:rPr lang="ru-RU" b="1" i="0" dirty="0" err="1">
                <a:effectLst/>
                <a:latin typeface="Cambria" panose="02040503050406030204" pitchFamily="18" charset="0"/>
                <a:ea typeface="Cambria" panose="02040503050406030204" pitchFamily="18" charset="0"/>
              </a:rPr>
              <a:t>ServiceCtrlHandler</a:t>
            </a:r>
            <a:r>
              <a:rPr lang="ru-RU" i="0" dirty="0">
                <a:effectLst/>
                <a:latin typeface="Cambria" panose="02040503050406030204" pitchFamily="18" charset="0"/>
                <a:ea typeface="Cambria" panose="02040503050406030204" pitchFamily="18" charset="0"/>
              </a:rPr>
              <a:t>, которая обрабатывает эти управляющие запросы</a:t>
            </a:r>
          </a:p>
          <a:p>
            <a:pPr marL="0" indent="0">
              <a:buNone/>
            </a:pPr>
            <a:r>
              <a:rPr lang="ru-RU" i="0" dirty="0">
                <a:effectLst/>
                <a:latin typeface="Cambria" panose="02040503050406030204" pitchFamily="18" charset="0"/>
                <a:ea typeface="Cambria" panose="02040503050406030204" pitchFamily="18" charset="0"/>
              </a:rPr>
              <a:t>Если в приложении несколько сервисов, то для каждого сервиса запускается свой диспетчер и для каждого диспетчера определяется своя функция обработки управляющих запросов, которая выполняется в контексте соответствующего диспетчера сервисов</a:t>
            </a: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44463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Запуск диспетчеров сервисов выполняется при помощи вызова функции </a:t>
            </a:r>
            <a:r>
              <a:rPr lang="en-US" b="1" i="0" dirty="0" err="1">
                <a:effectLst/>
                <a:latin typeface="Cambria" panose="02040503050406030204" pitchFamily="18" charset="0"/>
                <a:ea typeface="Cambria" panose="02040503050406030204" pitchFamily="18" charset="0"/>
              </a:rPr>
              <a:t>StartServiceCtrlDispatcher</a:t>
            </a:r>
            <a:endParaRPr lang="ru-RU" b="1" dirty="0">
              <a:latin typeface="Cambria" panose="02040503050406030204" pitchFamily="18" charset="0"/>
              <a:ea typeface="Cambria" panose="02040503050406030204" pitchFamily="18" charset="0"/>
            </a:endParaRPr>
          </a:p>
          <a:p>
            <a:pPr marL="0" indent="0">
              <a:buNone/>
            </a:pPr>
            <a:endParaRPr lang="en-US" i="0" dirty="0">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484991E0-8457-DF49-E312-084E46FE3281}"/>
              </a:ext>
            </a:extLst>
          </p:cNvPr>
          <p:cNvPicPr>
            <a:picLocks noChangeAspect="1"/>
          </p:cNvPicPr>
          <p:nvPr/>
        </p:nvPicPr>
        <p:blipFill>
          <a:blip r:embed="rId2"/>
          <a:stretch>
            <a:fillRect/>
          </a:stretch>
        </p:blipFill>
        <p:spPr>
          <a:xfrm>
            <a:off x="2725935" y="2509828"/>
            <a:ext cx="6740130" cy="43481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6496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Для подключения обработчика запросов к сервису используется функция </a:t>
            </a:r>
            <a:r>
              <a:rPr lang="ru-RU" b="1" i="0" dirty="0" err="1">
                <a:effectLst/>
                <a:latin typeface="Cambria" panose="02040503050406030204" pitchFamily="18" charset="0"/>
                <a:ea typeface="Cambria" panose="02040503050406030204" pitchFamily="18" charset="0"/>
              </a:rPr>
              <a:t>RegisterServiceCtrlHandler</a:t>
            </a:r>
            <a:endParaRPr lang="en-US" i="0" dirty="0">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484991E0-8457-DF49-E312-084E46FE328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24119" y="2639392"/>
            <a:ext cx="7143762" cy="38534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004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Функция, определяющая точку входа сервиса, должна иметь следующий прототип:</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Если определяется только один сервис, то эта функция обычно называется </a:t>
            </a:r>
            <a:r>
              <a:rPr lang="ru-RU" b="1" i="0" dirty="0" err="1">
                <a:effectLst/>
                <a:latin typeface="Cambria" panose="02040503050406030204" pitchFamily="18" charset="0"/>
                <a:ea typeface="Cambria" panose="02040503050406030204" pitchFamily="18" charset="0"/>
              </a:rPr>
              <a:t>ServiceMain</a:t>
            </a:r>
            <a:r>
              <a:rPr lang="ru-RU" i="0" dirty="0">
                <a:effectLst/>
                <a:latin typeface="Cambria" panose="02040503050406030204" pitchFamily="18" charset="0"/>
                <a:ea typeface="Cambria" panose="02040503050406030204" pitchFamily="18" charset="0"/>
              </a:rPr>
              <a:t>, хотя возможны и другие, более подходящие по смыслу имена точек входа сервисов</a:t>
            </a:r>
          </a:p>
          <a:p>
            <a:pPr marL="0" indent="0">
              <a:buNone/>
            </a:pPr>
            <a:r>
              <a:rPr lang="ru-RU" i="0" dirty="0">
                <a:effectLst/>
                <a:latin typeface="Cambria" panose="02040503050406030204" pitchFamily="18" charset="0"/>
                <a:ea typeface="Cambria" panose="02040503050406030204" pitchFamily="18" charset="0"/>
              </a:rPr>
              <a:t>Если же в приложении определяется несколько сервисов, то естественно каждый из них должен иметь свое имя. Эта функция содержит два параметра, которые аналогичны параметрам функции </a:t>
            </a:r>
            <a:r>
              <a:rPr lang="ru-RU" b="1" i="0" dirty="0" err="1">
                <a:effectLst/>
                <a:latin typeface="Cambria" panose="02040503050406030204" pitchFamily="18" charset="0"/>
                <a:ea typeface="Cambria" panose="02040503050406030204" pitchFamily="18" charset="0"/>
              </a:rPr>
              <a:t>main</a:t>
            </a:r>
            <a:r>
              <a:rPr lang="ru-RU" i="0" dirty="0">
                <a:effectLst/>
                <a:latin typeface="Cambria" panose="02040503050406030204" pitchFamily="18" charset="0"/>
                <a:ea typeface="Cambria" panose="02040503050406030204" pitchFamily="18" charset="0"/>
              </a:rPr>
              <a:t> консольного приложения</a:t>
            </a:r>
          </a:p>
        </p:txBody>
      </p:sp>
      <p:pic>
        <p:nvPicPr>
          <p:cNvPr id="5" name="Picture 4">
            <a:extLst>
              <a:ext uri="{FF2B5EF4-FFF2-40B4-BE49-F238E27FC236}">
                <a16:creationId xmlns:a16="http://schemas.microsoft.com/office/drawing/2014/main" id="{269EC96D-D9F8-A982-1486-BB7578550220}"/>
              </a:ext>
            </a:extLst>
          </p:cNvPr>
          <p:cNvPicPr>
            <a:picLocks noChangeAspect="1"/>
          </p:cNvPicPr>
          <p:nvPr/>
        </p:nvPicPr>
        <p:blipFill>
          <a:blip r:embed="rId2"/>
          <a:stretch>
            <a:fillRect/>
          </a:stretch>
        </p:blipFill>
        <p:spPr>
          <a:xfrm>
            <a:off x="2147887" y="2713758"/>
            <a:ext cx="7896225" cy="447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2749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Как уже было сказано, главной задачей функции </a:t>
            </a:r>
            <a:r>
              <a:rPr lang="ru-RU" b="1" i="0" dirty="0" err="1">
                <a:effectLst/>
                <a:latin typeface="Cambria" panose="02040503050406030204" pitchFamily="18" charset="0"/>
                <a:ea typeface="Cambria" panose="02040503050406030204" pitchFamily="18" charset="0"/>
              </a:rPr>
              <a:t>main</a:t>
            </a:r>
            <a:r>
              <a:rPr lang="ru-RU" i="0" dirty="0">
                <a:effectLst/>
                <a:latin typeface="Cambria" panose="02040503050406030204" pitchFamily="18" charset="0"/>
                <a:ea typeface="Cambria" panose="02040503050406030204" pitchFamily="18" charset="0"/>
              </a:rPr>
              <a:t> является запуск диспетчера сервиса для каждого из сервисов. Для запуска диспетчера используется функция </a:t>
            </a:r>
            <a:r>
              <a:rPr lang="ru-RU" b="1" i="0" dirty="0">
                <a:effectLst/>
                <a:latin typeface="Cambria" panose="02040503050406030204" pitchFamily="18" charset="0"/>
                <a:ea typeface="Cambria" panose="02040503050406030204" pitchFamily="18" charset="0"/>
              </a:rPr>
              <a:t>StartServiceCtrlDispatcher</a:t>
            </a:r>
            <a:r>
              <a:rPr lang="ru-RU" i="0" dirty="0">
                <a:effectLst/>
                <a:latin typeface="Cambria" panose="02040503050406030204" pitchFamily="18" charset="0"/>
                <a:ea typeface="Cambria" panose="02040503050406030204" pitchFamily="18" charset="0"/>
              </a:rPr>
              <a:t>, которая должна быть вызвана в течение </a:t>
            </a:r>
            <a:r>
              <a:rPr lang="ru-RU" b="1" i="0" dirty="0">
                <a:effectLst/>
                <a:latin typeface="Cambria" panose="02040503050406030204" pitchFamily="18" charset="0"/>
                <a:ea typeface="Cambria" panose="02040503050406030204" pitchFamily="18" charset="0"/>
              </a:rPr>
              <a:t>30 секунд </a:t>
            </a:r>
            <a:r>
              <a:rPr lang="ru-RU" i="0" dirty="0">
                <a:effectLst/>
                <a:latin typeface="Cambria" panose="02040503050406030204" pitchFamily="18" charset="0"/>
                <a:ea typeface="Cambria" panose="02040503050406030204" pitchFamily="18" charset="0"/>
              </a:rPr>
              <a:t>с момента запуска программы </a:t>
            </a:r>
            <a:r>
              <a:rPr lang="ru-RU" i="0" dirty="0" err="1">
                <a:effectLst/>
                <a:latin typeface="Cambria" panose="02040503050406030204" pitchFamily="18" charset="0"/>
                <a:ea typeface="Cambria" panose="02040503050406030204" pitchFamily="18" charset="0"/>
              </a:rPr>
              <a:t>main</a:t>
            </a:r>
            <a:endParaRPr lang="ru-RU"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Если в течение этого промежутка времени функция </a:t>
            </a:r>
            <a:r>
              <a:rPr lang="ru-RU" b="1" i="0" dirty="0">
                <a:effectLst/>
                <a:latin typeface="Cambria" panose="02040503050406030204" pitchFamily="18" charset="0"/>
                <a:ea typeface="Cambria" panose="02040503050406030204" pitchFamily="18" charset="0"/>
              </a:rPr>
              <a:t>StartServiceCtrlDispatcher</a:t>
            </a:r>
            <a:r>
              <a:rPr lang="ru-RU" i="0" dirty="0">
                <a:effectLst/>
                <a:latin typeface="Cambria" panose="02040503050406030204" pitchFamily="18" charset="0"/>
                <a:ea typeface="Cambria" panose="02040503050406030204" pitchFamily="18" charset="0"/>
              </a:rPr>
              <a:t> вызвана не будет, то последующий вызов этой функции закончится </a:t>
            </a:r>
            <a:r>
              <a:rPr lang="ru-RU" b="1" i="0" dirty="0">
                <a:effectLst/>
                <a:latin typeface="Cambria" panose="02040503050406030204" pitchFamily="18" charset="0"/>
                <a:ea typeface="Cambria" panose="02040503050406030204" pitchFamily="18" charset="0"/>
              </a:rPr>
              <a:t>неудачей</a:t>
            </a:r>
          </a:p>
          <a:p>
            <a:pPr marL="0" indent="0">
              <a:buNone/>
            </a:pPr>
            <a:r>
              <a:rPr lang="ru-RU" i="0" dirty="0">
                <a:effectLst/>
                <a:latin typeface="Cambria" panose="02040503050406030204" pitchFamily="18" charset="0"/>
                <a:ea typeface="Cambria" panose="02040503050406030204" pitchFamily="18" charset="0"/>
              </a:rPr>
              <a:t>Поэтому всю необходимую инициализацию сервиса нужно делать в самом сервисе, т. е. в теле функции </a:t>
            </a:r>
            <a:r>
              <a:rPr lang="ru-RU" b="1" i="0" dirty="0" err="1">
                <a:effectLst/>
                <a:latin typeface="Cambria" panose="02040503050406030204" pitchFamily="18" charset="0"/>
                <a:ea typeface="Cambria" panose="02040503050406030204" pitchFamily="18" charset="0"/>
              </a:rPr>
              <a:t>ServiceMain</a:t>
            </a:r>
            <a:r>
              <a:rPr lang="ru-RU" i="0" dirty="0">
                <a:effectLst/>
                <a:latin typeface="Cambria" panose="02040503050406030204" pitchFamily="18" charset="0"/>
                <a:ea typeface="Cambria" panose="02040503050406030204" pitchFamily="18" charset="0"/>
              </a:rPr>
              <a:t>. Если же необходимо выполнить инициализацию глобальных переменных, то для этой цели лучше запустить из функции </a:t>
            </a:r>
            <a:r>
              <a:rPr lang="ru-RU" i="0" dirty="0" err="1">
                <a:effectLst/>
                <a:latin typeface="Cambria" panose="02040503050406030204" pitchFamily="18" charset="0"/>
                <a:ea typeface="Cambria" panose="02040503050406030204" pitchFamily="18" charset="0"/>
              </a:rPr>
              <a:t>main</a:t>
            </a:r>
            <a:r>
              <a:rPr lang="ru-RU" i="0" dirty="0">
                <a:effectLst/>
                <a:latin typeface="Cambria" panose="02040503050406030204" pitchFamily="18" charset="0"/>
                <a:ea typeface="Cambria" panose="02040503050406030204" pitchFamily="18" charset="0"/>
              </a:rPr>
              <a:t> отдельный поток</a:t>
            </a:r>
          </a:p>
        </p:txBody>
      </p:sp>
    </p:spTree>
    <p:extLst>
      <p:ext uri="{BB962C8B-B14F-4D97-AF65-F5344CB8AC3E}">
        <p14:creationId xmlns:p14="http://schemas.microsoft.com/office/powerpoint/2010/main" val="147559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85000" lnSpcReduction="10000"/>
          </a:bodyPr>
          <a:lstStyle/>
          <a:p>
            <a:pPr marL="0" indent="0">
              <a:buNone/>
            </a:pPr>
            <a:r>
              <a:rPr lang="ru-RU" i="0" dirty="0">
                <a:effectLst/>
                <a:latin typeface="Cambria" panose="02040503050406030204" pitchFamily="18" charset="0"/>
                <a:ea typeface="Cambria" panose="02040503050406030204" pitchFamily="18" charset="0"/>
              </a:rPr>
              <a:t>Функция </a:t>
            </a:r>
            <a:r>
              <a:rPr lang="ru-RU" b="1" i="0" dirty="0" err="1">
                <a:effectLst/>
                <a:latin typeface="Cambria" panose="02040503050406030204" pitchFamily="18" charset="0"/>
                <a:ea typeface="Cambria" panose="02040503050406030204" pitchFamily="18" charset="0"/>
              </a:rPr>
              <a:t>ServiceMain</a:t>
            </a:r>
            <a:r>
              <a:rPr lang="ru-RU" i="0" dirty="0">
                <a:effectLst/>
                <a:latin typeface="Cambria" panose="02040503050406030204" pitchFamily="18" charset="0"/>
                <a:ea typeface="Cambria" panose="02040503050406030204" pitchFamily="18" charset="0"/>
              </a:rPr>
              <a:t> должна выполнить следующую последовательность действий: </a:t>
            </a:r>
          </a:p>
          <a:p>
            <a:pPr marL="0" indent="0">
              <a:buNone/>
            </a:pPr>
            <a:r>
              <a:rPr lang="ru-RU" i="0" dirty="0">
                <a:effectLst/>
                <a:latin typeface="Cambria" panose="02040503050406030204" pitchFamily="18" charset="0"/>
                <a:ea typeface="Cambria" panose="02040503050406030204" pitchFamily="18" charset="0"/>
              </a:rPr>
              <a:t>1. Немедленно запустить обработчик управляющих команд от менеджера сервисов, вызвав функцию </a:t>
            </a:r>
            <a:r>
              <a:rPr lang="ru-RU" b="1" i="0" dirty="0" err="1">
                <a:effectLst/>
                <a:latin typeface="Cambria" panose="02040503050406030204" pitchFamily="18" charset="0"/>
                <a:ea typeface="Cambria" panose="02040503050406030204" pitchFamily="18" charset="0"/>
              </a:rPr>
              <a:t>RegisterServiceCtrlHandler</a:t>
            </a:r>
            <a:endParaRPr lang="ru-RU" b="1"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2. Установить стартующее состояние сервиса SERVICE_START_PENDING посредством вызова функции </a:t>
            </a:r>
            <a:r>
              <a:rPr lang="ru-RU" b="1" i="0" dirty="0" err="1">
                <a:effectLst/>
                <a:latin typeface="Cambria" panose="02040503050406030204" pitchFamily="18" charset="0"/>
                <a:ea typeface="Cambria" panose="02040503050406030204" pitchFamily="18" charset="0"/>
              </a:rPr>
              <a:t>SetServiceStatus</a:t>
            </a:r>
            <a:endParaRPr lang="ru-RU" b="1"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3. Провести локальную инициализацию сервиса</a:t>
            </a:r>
          </a:p>
          <a:p>
            <a:pPr marL="0" indent="0">
              <a:buNone/>
            </a:pPr>
            <a:r>
              <a:rPr lang="ru-RU" i="0" dirty="0">
                <a:effectLst/>
                <a:latin typeface="Cambria" panose="02040503050406030204" pitchFamily="18" charset="0"/>
                <a:ea typeface="Cambria" panose="02040503050406030204" pitchFamily="18" charset="0"/>
              </a:rPr>
              <a:t>4. Установить рабочее состояние сервиса SERVICE_RUNNING посредством вызова функции </a:t>
            </a:r>
            <a:r>
              <a:rPr lang="ru-RU" b="1" i="0" dirty="0" err="1">
                <a:effectLst/>
                <a:latin typeface="Cambria" panose="02040503050406030204" pitchFamily="18" charset="0"/>
                <a:ea typeface="Cambria" panose="02040503050406030204" pitchFamily="18" charset="0"/>
              </a:rPr>
              <a:t>SetServiceStatus</a:t>
            </a:r>
            <a:endParaRPr lang="ru-RU" b="1"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5. Выполнять работу сервиса, учитывая состояния сервиса, которые могут изменяться обработчиком управляющих команд от менеджера сервисов</a:t>
            </a:r>
          </a:p>
          <a:p>
            <a:pPr marL="0" indent="0">
              <a:buNone/>
            </a:pPr>
            <a:r>
              <a:rPr lang="ru-RU" i="0" dirty="0">
                <a:effectLst/>
                <a:latin typeface="Cambria" panose="02040503050406030204" pitchFamily="18" charset="0"/>
                <a:ea typeface="Cambria" panose="02040503050406030204" pitchFamily="18" charset="0"/>
              </a:rPr>
              <a:t>6. После перехода в состояние останова SERVICE_STOPPED выполнить освобождение захваченных ресурсов и закончить работу</a:t>
            </a:r>
          </a:p>
        </p:txBody>
      </p:sp>
    </p:spTree>
    <p:extLst>
      <p:ext uri="{BB962C8B-B14F-4D97-AF65-F5344CB8AC3E}">
        <p14:creationId xmlns:p14="http://schemas.microsoft.com/office/powerpoint/2010/main" val="2159958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Что такое служба или сервис?</a:t>
            </a:r>
            <a:endParaRPr lang="en-US" altLang="ru-RU" sz="3200" dirty="0">
              <a:latin typeface="Cambria" panose="02040503050406030204" pitchFamily="18" charset="0"/>
              <a:ea typeface="Cambria" panose="02040503050406030204" pitchFamily="18" charset="0"/>
              <a:cs typeface="Arial" panose="020B0604020202020204" pitchFamily="34" charset="0"/>
            </a:endParaRP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Особенности сервисов</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Порядок разработки </a:t>
            </a:r>
            <a:r>
              <a:rPr lang="en-US" altLang="ru-RU" sz="3200" dirty="0">
                <a:latin typeface="Cambria" panose="02040503050406030204" pitchFamily="18" charset="0"/>
                <a:ea typeface="Cambria" panose="02040503050406030204" pitchFamily="18" charset="0"/>
                <a:cs typeface="Arial" panose="020B0604020202020204" pitchFamily="34" charset="0"/>
              </a:rPr>
              <a:t>Windows-</a:t>
            </a:r>
            <a:r>
              <a:rPr lang="ru-RU" altLang="ru-RU" sz="3200" dirty="0">
                <a:latin typeface="Cambria" panose="02040503050406030204" pitchFamily="18" charset="0"/>
                <a:ea typeface="Cambria" panose="02040503050406030204" pitchFamily="18" charset="0"/>
                <a:cs typeface="Arial" panose="020B0604020202020204" pitchFamily="34" charset="0"/>
              </a:rPr>
              <a:t>сервисов</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Что такое процесс «демон»?</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Особенности «демонов»</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Порядок разработки </a:t>
            </a:r>
            <a:r>
              <a:rPr lang="en-US" altLang="ru-RU" sz="3200" dirty="0">
                <a:latin typeface="Cambria" panose="02040503050406030204" pitchFamily="18" charset="0"/>
                <a:ea typeface="Cambria" panose="02040503050406030204" pitchFamily="18" charset="0"/>
                <a:cs typeface="Arial" panose="020B0604020202020204" pitchFamily="34" charset="0"/>
              </a:rPr>
              <a:t>Linux-</a:t>
            </a:r>
            <a:r>
              <a:rPr lang="ru-RU" altLang="ru-RU" sz="3200" dirty="0">
                <a:latin typeface="Cambria" panose="02040503050406030204" pitchFamily="18" charset="0"/>
                <a:ea typeface="Cambria" panose="02040503050406030204" pitchFamily="18" charset="0"/>
                <a:cs typeface="Arial" panose="020B0604020202020204" pitchFamily="34" charset="0"/>
              </a:rPr>
              <a:t>«демонов»</a:t>
            </a: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a:p>
            <a:endParaRPr lang="ru-RU" dirty="0">
              <a:latin typeface="Cambria" panose="02040503050406030204" pitchFamily="18" charset="0"/>
              <a:ea typeface="Cambria" panose="02040503050406030204" pitchFamily="18" charset="0"/>
            </a:endParaRPr>
          </a:p>
          <a:p>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701180719"/>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alt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План лекции</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93100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61E8C18C-E938-FAC9-A85C-2977A6053670}"/>
              </a:ext>
            </a:extLst>
          </p:cNvPr>
          <p:cNvPicPr>
            <a:picLocks noGrp="1" noChangeAspect="1"/>
          </p:cNvPicPr>
          <p:nvPr>
            <p:ph idx="1"/>
          </p:nvPr>
        </p:nvPicPr>
        <p:blipFill>
          <a:blip r:embed="rId2"/>
          <a:stretch>
            <a:fillRect/>
          </a:stretch>
        </p:blipFill>
        <p:spPr>
          <a:xfrm>
            <a:off x="378124" y="1482306"/>
            <a:ext cx="6792273" cy="4505954"/>
          </a:xfrm>
        </p:spPr>
      </p:pic>
      <p:pic>
        <p:nvPicPr>
          <p:cNvPr id="8" name="Picture 7">
            <a:extLst>
              <a:ext uri="{FF2B5EF4-FFF2-40B4-BE49-F238E27FC236}">
                <a16:creationId xmlns:a16="http://schemas.microsoft.com/office/drawing/2014/main" id="{AA9466D0-6AE4-3F96-89C9-A73089710089}"/>
              </a:ext>
            </a:extLst>
          </p:cNvPr>
          <p:cNvPicPr>
            <a:picLocks noChangeAspect="1"/>
          </p:cNvPicPr>
          <p:nvPr/>
        </p:nvPicPr>
        <p:blipFill>
          <a:blip r:embed="rId3"/>
          <a:srcRect t="4677" b="10477"/>
          <a:stretch/>
        </p:blipFill>
        <p:spPr>
          <a:xfrm>
            <a:off x="5624421" y="4432449"/>
            <a:ext cx="6466065" cy="2425551"/>
          </a:xfrm>
          <a:prstGeom prst="rect">
            <a:avLst/>
          </a:prstGeom>
        </p:spPr>
      </p:pic>
    </p:spTree>
    <p:extLst>
      <p:ext uri="{BB962C8B-B14F-4D97-AF65-F5344CB8AC3E}">
        <p14:creationId xmlns:p14="http://schemas.microsoft.com/office/powerpoint/2010/main" val="620843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Параметр </a:t>
            </a:r>
            <a:r>
              <a:rPr lang="ru-RU" b="1" i="0" dirty="0" err="1">
                <a:effectLst/>
                <a:latin typeface="Cambria" panose="02040503050406030204" pitchFamily="18" charset="0"/>
                <a:ea typeface="Cambria" panose="02040503050406030204" pitchFamily="18" charset="0"/>
              </a:rPr>
              <a:t>lpServiceStatus</a:t>
            </a:r>
            <a:r>
              <a:rPr lang="ru-RU" i="0" dirty="0">
                <a:effectLst/>
                <a:latin typeface="Cambria" panose="02040503050406030204" pitchFamily="18" charset="0"/>
                <a:ea typeface="Cambria" panose="02040503050406030204" pitchFamily="18" charset="0"/>
              </a:rPr>
              <a:t> функции </a:t>
            </a:r>
            <a:r>
              <a:rPr lang="ru-RU" b="1" i="0" dirty="0" err="1">
                <a:effectLst/>
                <a:latin typeface="Cambria" panose="02040503050406030204" pitchFamily="18" charset="0"/>
                <a:ea typeface="Cambria" panose="02040503050406030204" pitchFamily="18" charset="0"/>
              </a:rPr>
              <a:t>SetServiceStatus</a:t>
            </a:r>
            <a:r>
              <a:rPr lang="ru-RU" b="1"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должен указывать на структуру типа SERVICE_STATUS, которая содержит информацию о состоянии сервиса. Эта структура имеет следующий формат:</a:t>
            </a:r>
          </a:p>
        </p:txBody>
      </p:sp>
      <p:pic>
        <p:nvPicPr>
          <p:cNvPr id="5" name="Picture 4">
            <a:extLst>
              <a:ext uri="{FF2B5EF4-FFF2-40B4-BE49-F238E27FC236}">
                <a16:creationId xmlns:a16="http://schemas.microsoft.com/office/drawing/2014/main" id="{269EC96D-D9F8-A982-1486-BB75785502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72284" y="3429000"/>
            <a:ext cx="7647432" cy="31371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6819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553711"/>
            <a:ext cx="10363200" cy="5373293"/>
          </a:xfrm>
        </p:spPr>
        <p:txBody>
          <a:bodyPr>
            <a:normAutofit fontScale="85000" lnSpcReduction="20000"/>
          </a:bodyPr>
          <a:lstStyle/>
          <a:p>
            <a:pPr marL="0" indent="0">
              <a:buNone/>
            </a:pPr>
            <a:r>
              <a:rPr lang="ru-RU" i="0" dirty="0">
                <a:effectLst/>
                <a:latin typeface="Cambria" panose="02040503050406030204" pitchFamily="18" charset="0"/>
                <a:ea typeface="Cambria" panose="02040503050406030204" pitchFamily="18" charset="0"/>
              </a:rPr>
              <a:t>Поле </a:t>
            </a:r>
            <a:r>
              <a:rPr lang="en-US" b="1" i="0" dirty="0" err="1">
                <a:effectLst/>
                <a:latin typeface="Cambria" panose="02040503050406030204" pitchFamily="18" charset="0"/>
                <a:ea typeface="Cambria" panose="02040503050406030204" pitchFamily="18" charset="0"/>
              </a:rPr>
              <a:t>dwServiceType</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содержит тип сервиса и может принимать следующие значения: </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SERVICE_WIN32_OWN_PROCESS </a:t>
            </a:r>
            <a:r>
              <a:rPr lang="ru-RU" i="0" dirty="0">
                <a:effectLst/>
                <a:latin typeface="Cambria" panose="02040503050406030204" pitchFamily="18" charset="0"/>
                <a:ea typeface="Cambria" panose="02040503050406030204" pitchFamily="18" charset="0"/>
              </a:rPr>
              <a:t>–</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сервис является самостоятельным процессом</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SERVICE_WIN32_SHARE_PROCESS </a:t>
            </a:r>
            <a:r>
              <a:rPr lang="ru-RU" i="0" dirty="0">
                <a:effectLst/>
                <a:latin typeface="Cambria" panose="02040503050406030204" pitchFamily="18" charset="0"/>
                <a:ea typeface="Cambria" panose="02040503050406030204" pitchFamily="18" charset="0"/>
              </a:rPr>
              <a:t>–</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сервис разделяет процесс с другими сервисами</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SERVICE_KERNEL_DRIVER </a:t>
            </a:r>
            <a:r>
              <a:rPr lang="ru-RU" i="0" dirty="0">
                <a:effectLst/>
                <a:latin typeface="Cambria" panose="02040503050406030204" pitchFamily="18" charset="0"/>
                <a:ea typeface="Cambria" panose="02040503050406030204" pitchFamily="18" charset="0"/>
              </a:rPr>
              <a:t>–</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сервис является драйвером устройства</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SERVICE_FILE_SYSTEM_DRIVER </a:t>
            </a:r>
            <a:r>
              <a:rPr lang="ru-RU" i="0" dirty="0">
                <a:effectLst/>
                <a:latin typeface="Cambria" panose="02040503050406030204" pitchFamily="18" charset="0"/>
                <a:ea typeface="Cambria" panose="02040503050406030204" pitchFamily="18" charset="0"/>
              </a:rPr>
              <a:t>–</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сервис является драйвером файловой системы</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SERVICE_USER_OWN_PROCESS</a:t>
            </a:r>
            <a:r>
              <a:rPr lang="ru-RU" i="0" dirty="0">
                <a:effectLst/>
                <a:latin typeface="Cambria" panose="02040503050406030204" pitchFamily="18" charset="0"/>
                <a:ea typeface="Cambria" panose="02040503050406030204" pitchFamily="18" charset="0"/>
              </a:rPr>
              <a:t> – сервис является самостоятельным процессом запускаемым для определенного пользователя</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SERVICE_USER_SHARE_PROCESS</a:t>
            </a:r>
            <a:r>
              <a:rPr lang="ru-RU" i="0" dirty="0">
                <a:effectLst/>
                <a:latin typeface="Cambria" panose="02040503050406030204" pitchFamily="18" charset="0"/>
                <a:ea typeface="Cambria" panose="02040503050406030204" pitchFamily="18" charset="0"/>
              </a:rPr>
              <a:t> – сервис разделяет процесс с другими сервисами запускаемыми для определенного пользователя</a:t>
            </a:r>
          </a:p>
          <a:p>
            <a:pPr marL="0" indent="0">
              <a:buNone/>
            </a:pPr>
            <a:r>
              <a:rPr lang="ru-RU" dirty="0">
                <a:latin typeface="Cambria" panose="02040503050406030204" pitchFamily="18" charset="0"/>
                <a:ea typeface="Cambria" panose="02040503050406030204" pitchFamily="18" charset="0"/>
              </a:rPr>
              <a:t>Кроме того, первые два флага могут быть установлены совместно с флагом SERVICE_INTERACTIVE_PROCESS – сервис может взаимодействовать с рабочим столом</a:t>
            </a:r>
          </a:p>
        </p:txBody>
      </p:sp>
    </p:spTree>
    <p:extLst>
      <p:ext uri="{BB962C8B-B14F-4D97-AF65-F5344CB8AC3E}">
        <p14:creationId xmlns:p14="http://schemas.microsoft.com/office/powerpoint/2010/main" val="3122589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Поле </a:t>
            </a:r>
            <a:r>
              <a:rPr lang="en-US" b="1" i="0" dirty="0" err="1">
                <a:effectLst/>
                <a:latin typeface="Cambria" panose="02040503050406030204" pitchFamily="18" charset="0"/>
                <a:ea typeface="Cambria" panose="02040503050406030204" pitchFamily="18" charset="0"/>
              </a:rPr>
              <a:t>dwCurrentState</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содержит текущее состояние сервиса. Это поле может принимать одно из следующих значений: </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SERVICE_STOPPED </a:t>
            </a:r>
            <a:r>
              <a:rPr lang="ru-RU" i="0" dirty="0">
                <a:effectLst/>
                <a:latin typeface="Cambria" panose="02040503050406030204" pitchFamily="18" charset="0"/>
                <a:ea typeface="Cambria" panose="02040503050406030204" pitchFamily="18" charset="0"/>
              </a:rPr>
              <a:t>– сервис остановлен</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SERVICE_START_PENDING </a:t>
            </a:r>
            <a:r>
              <a:rPr lang="ru-RU" i="0" dirty="0">
                <a:effectLst/>
                <a:latin typeface="Cambria" panose="02040503050406030204" pitchFamily="18" charset="0"/>
                <a:ea typeface="Cambria" panose="02040503050406030204" pitchFamily="18" charset="0"/>
              </a:rPr>
              <a:t>–</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сервис стартует</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SERVICE_STOP_PENDING </a:t>
            </a:r>
            <a:r>
              <a:rPr lang="ru-RU" i="0" dirty="0">
                <a:effectLst/>
                <a:latin typeface="Cambria" panose="02040503050406030204" pitchFamily="18" charset="0"/>
                <a:ea typeface="Cambria" panose="02040503050406030204" pitchFamily="18" charset="0"/>
              </a:rPr>
              <a:t>–</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сервис останавливается</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SERVICE_RUNNING </a:t>
            </a:r>
            <a:r>
              <a:rPr lang="ru-RU" i="0" dirty="0">
                <a:effectLst/>
                <a:latin typeface="Cambria" panose="02040503050406030204" pitchFamily="18" charset="0"/>
                <a:ea typeface="Cambria" panose="02040503050406030204" pitchFamily="18" charset="0"/>
              </a:rPr>
              <a:t>–</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сервис работает</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SERVICE_CONTINUE_PENDING </a:t>
            </a:r>
            <a:r>
              <a:rPr lang="ru-RU" i="0" dirty="0">
                <a:effectLst/>
                <a:latin typeface="Cambria" panose="02040503050406030204" pitchFamily="18" charset="0"/>
                <a:ea typeface="Cambria" panose="02040503050406030204" pitchFamily="18" charset="0"/>
              </a:rPr>
              <a:t>–</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сервис переходит в рабочее состояние</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SERVICE_PAUSE_PENDING </a:t>
            </a:r>
            <a:r>
              <a:rPr lang="ru-RU" i="0" dirty="0">
                <a:effectLst/>
                <a:latin typeface="Cambria" panose="02040503050406030204" pitchFamily="18" charset="0"/>
                <a:ea typeface="Cambria" panose="02040503050406030204" pitchFamily="18" charset="0"/>
              </a:rPr>
              <a:t>–</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сервис переходит в состояние ожидания</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SERVICE_PAUSED </a:t>
            </a:r>
            <a:r>
              <a:rPr lang="ru-RU" i="0" dirty="0">
                <a:effectLst/>
                <a:latin typeface="Cambria" panose="02040503050406030204" pitchFamily="18" charset="0"/>
                <a:ea typeface="Cambria" panose="02040503050406030204" pitchFamily="18" charset="0"/>
              </a:rPr>
              <a:t>–</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сервис находится в состоянии ожидания</a:t>
            </a:r>
          </a:p>
        </p:txBody>
      </p:sp>
    </p:spTree>
    <p:extLst>
      <p:ext uri="{BB962C8B-B14F-4D97-AF65-F5344CB8AC3E}">
        <p14:creationId xmlns:p14="http://schemas.microsoft.com/office/powerpoint/2010/main" val="2342451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20000"/>
          </a:bodyPr>
          <a:lstStyle/>
          <a:p>
            <a:pPr marL="0" indent="0">
              <a:buNone/>
            </a:pPr>
            <a:r>
              <a:rPr lang="ru-RU" i="0" dirty="0">
                <a:effectLst/>
                <a:latin typeface="Cambria" panose="02040503050406030204" pitchFamily="18" charset="0"/>
                <a:ea typeface="Cambria" panose="02040503050406030204" pitchFamily="18" charset="0"/>
              </a:rPr>
              <a:t>Поле </a:t>
            </a:r>
            <a:r>
              <a:rPr lang="ru-RU" b="1" i="0" dirty="0" err="1">
                <a:effectLst/>
                <a:latin typeface="Cambria" panose="02040503050406030204" pitchFamily="18" charset="0"/>
                <a:ea typeface="Cambria" panose="02040503050406030204" pitchFamily="18" charset="0"/>
              </a:rPr>
              <a:t>dwControlsAccepted</a:t>
            </a:r>
            <a:r>
              <a:rPr lang="ru-RU" i="0" dirty="0">
                <a:effectLst/>
                <a:latin typeface="Cambria" panose="02040503050406030204" pitchFamily="18" charset="0"/>
                <a:ea typeface="Cambria" panose="02040503050406030204" pitchFamily="18" charset="0"/>
              </a:rPr>
              <a:t> содержит коды управляющих команд, которые могут быть переданы обработчику этих команд, определенному в приложении. В этом поле может быть установлена любая комбинация следующих флагов: </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SERVICE_ACCEPT_STOP – можно остановить сервис </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SERVICE_ACCEPT_PAUSE_CONTINUE – можно приостановить и возобновить сервис</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SERVICE_ACCEPT_SHUTDOWN – сервис информируется о выключении системы</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SERVICE_ACCEPT_</a:t>
            </a:r>
            <a:r>
              <a:rPr lang="en-US" i="0" dirty="0">
                <a:effectLst/>
                <a:latin typeface="Cambria" panose="02040503050406030204" pitchFamily="18" charset="0"/>
                <a:ea typeface="Cambria" panose="02040503050406030204" pitchFamily="18" charset="0"/>
              </a:rPr>
              <a:t>PRE</a:t>
            </a:r>
            <a:r>
              <a:rPr lang="ru-RU" i="0" dirty="0">
                <a:effectLst/>
                <a:latin typeface="Cambria" panose="02040503050406030204" pitchFamily="18" charset="0"/>
                <a:ea typeface="Cambria" panose="02040503050406030204" pitchFamily="18" charset="0"/>
              </a:rPr>
              <a:t>SHUTDOWN</a:t>
            </a:r>
            <a:r>
              <a:rPr lang="en-US" i="0" dirty="0">
                <a:effectLst/>
                <a:latin typeface="Cambria" panose="02040503050406030204" pitchFamily="18" charset="0"/>
                <a:ea typeface="Cambria" panose="02040503050406030204" pitchFamily="18" charset="0"/>
              </a:rPr>
              <a:t> – </a:t>
            </a:r>
            <a:r>
              <a:rPr lang="ru-RU" i="0" dirty="0">
                <a:effectLst/>
                <a:latin typeface="Cambria" panose="02040503050406030204" pitchFamily="18" charset="0"/>
                <a:ea typeface="Cambria" panose="02040503050406030204" pitchFamily="18" charset="0"/>
              </a:rPr>
              <a:t>сервис</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может выполнить действия перед выключением системы</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SERVICE_ACCEPT_PARAMCHANGE</a:t>
            </a:r>
            <a:r>
              <a:rPr lang="ru-RU" i="0" dirty="0">
                <a:effectLst/>
                <a:latin typeface="Cambria" panose="02040503050406030204" pitchFamily="18" charset="0"/>
                <a:ea typeface="Cambria" panose="02040503050406030204" pitchFamily="18" charset="0"/>
              </a:rPr>
              <a:t> - сервис может вновь прочитать свои стартовые параметры без перезагрузки</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SERVICE_ACCEPT_NETBINDCHANGE</a:t>
            </a:r>
            <a:r>
              <a:rPr lang="ru-RU" i="0" dirty="0">
                <a:effectLst/>
                <a:latin typeface="Cambria" panose="02040503050406030204" pitchFamily="18" charset="0"/>
                <a:ea typeface="Cambria" panose="02040503050406030204" pitchFamily="18" charset="0"/>
              </a:rPr>
              <a:t> - сервис является сетевой компонентой</a:t>
            </a:r>
          </a:p>
        </p:txBody>
      </p:sp>
    </p:spTree>
    <p:extLst>
      <p:ext uri="{BB962C8B-B14F-4D97-AF65-F5344CB8AC3E}">
        <p14:creationId xmlns:p14="http://schemas.microsoft.com/office/powerpoint/2010/main" val="3447237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Поле </a:t>
            </a:r>
            <a:r>
              <a:rPr lang="ru-RU" b="1" i="0" dirty="0" err="1">
                <a:effectLst/>
                <a:latin typeface="Cambria" panose="02040503050406030204" pitchFamily="18" charset="0"/>
                <a:ea typeface="Cambria" panose="02040503050406030204" pitchFamily="18" charset="0"/>
              </a:rPr>
              <a:t>dwServiceSpecificExitCode</a:t>
            </a:r>
            <a:r>
              <a:rPr lang="ru-RU" i="0" dirty="0">
                <a:effectLst/>
                <a:latin typeface="Cambria" panose="02040503050406030204" pitchFamily="18" charset="0"/>
                <a:ea typeface="Cambria" panose="02040503050406030204" pitchFamily="18" charset="0"/>
              </a:rPr>
              <a:t> содержит код возврата из сервиса, этот код действителен только в том случае, если в поле </a:t>
            </a:r>
            <a:r>
              <a:rPr lang="ru-RU" b="1" i="0" dirty="0">
                <a:effectLst/>
                <a:latin typeface="Cambria" panose="02040503050406030204" pitchFamily="18" charset="0"/>
                <a:ea typeface="Cambria" panose="02040503050406030204" pitchFamily="18" charset="0"/>
              </a:rPr>
              <a:t>dwWin32ExitCode</a:t>
            </a:r>
            <a:r>
              <a:rPr lang="ru-RU" i="0" dirty="0">
                <a:effectLst/>
                <a:latin typeface="Cambria" panose="02040503050406030204" pitchFamily="18" charset="0"/>
                <a:ea typeface="Cambria" panose="02040503050406030204" pitchFamily="18" charset="0"/>
              </a:rPr>
              <a:t> установлено значение ERROR_SERVICE_SPECIFIC_ERROR</a:t>
            </a:r>
          </a:p>
          <a:p>
            <a:pPr marL="0" indent="0">
              <a:buNone/>
            </a:pPr>
            <a:r>
              <a:rPr lang="ru-RU" i="0" dirty="0">
                <a:effectLst/>
                <a:latin typeface="Cambria" panose="02040503050406030204" pitchFamily="18" charset="0"/>
                <a:ea typeface="Cambria" panose="02040503050406030204" pitchFamily="18" charset="0"/>
              </a:rPr>
              <a:t>Поле </a:t>
            </a:r>
            <a:r>
              <a:rPr lang="ru-RU" b="1" i="0" dirty="0" err="1">
                <a:effectLst/>
                <a:latin typeface="Cambria" panose="02040503050406030204" pitchFamily="18" charset="0"/>
                <a:ea typeface="Cambria" panose="02040503050406030204" pitchFamily="18" charset="0"/>
              </a:rPr>
              <a:t>dwCheckPoint</a:t>
            </a:r>
            <a:r>
              <a:rPr lang="ru-RU" i="0" dirty="0">
                <a:effectLst/>
                <a:latin typeface="Cambria" panose="02040503050406030204" pitchFamily="18" charset="0"/>
                <a:ea typeface="Cambria" panose="02040503050406030204" pitchFamily="18" charset="0"/>
              </a:rPr>
              <a:t> содержит значение, которое сервис должен периодически увеличивать на единицу, сообщая о продвижении своей работы во время инициализации и длительных переходов из состояния в состояние</a:t>
            </a:r>
          </a:p>
          <a:p>
            <a:pPr marL="0" indent="0">
              <a:buNone/>
            </a:pPr>
            <a:r>
              <a:rPr lang="ru-RU" i="0" dirty="0">
                <a:effectLst/>
                <a:latin typeface="Cambria" panose="02040503050406030204" pitchFamily="18" charset="0"/>
                <a:ea typeface="Cambria" panose="02040503050406030204" pitchFamily="18" charset="0"/>
              </a:rPr>
              <a:t>Это значение может использоваться программой пользователя, которая отслеживает работу сервиса. Если это значение не используется пользовательской программой и переход из состояния в состояние занимает менее 30 секунд, то оно может быть установлено в 0</a:t>
            </a:r>
          </a:p>
        </p:txBody>
      </p:sp>
    </p:spTree>
    <p:extLst>
      <p:ext uri="{BB962C8B-B14F-4D97-AF65-F5344CB8AC3E}">
        <p14:creationId xmlns:p14="http://schemas.microsoft.com/office/powerpoint/2010/main" val="2428936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Поле </a:t>
            </a:r>
            <a:r>
              <a:rPr lang="ru-RU" b="1" i="0" dirty="0" err="1">
                <a:effectLst/>
                <a:latin typeface="Cambria" panose="02040503050406030204" pitchFamily="18" charset="0"/>
                <a:ea typeface="Cambria" panose="02040503050406030204" pitchFamily="18" charset="0"/>
              </a:rPr>
              <a:t>dwWaitHint</a:t>
            </a:r>
            <a:r>
              <a:rPr lang="ru-RU" i="0" dirty="0">
                <a:effectLst/>
                <a:latin typeface="Cambria" panose="02040503050406030204" pitchFamily="18" charset="0"/>
                <a:ea typeface="Cambria" panose="02040503050406030204" pitchFamily="18" charset="0"/>
              </a:rPr>
              <a:t> содержит интервал времени в миллисекундах, в течение которого сервис переходит из состояния в состояние перед вызовом функции установки состояния </a:t>
            </a:r>
            <a:r>
              <a:rPr lang="ru-RU" b="1" i="0" dirty="0" err="1">
                <a:effectLst/>
                <a:latin typeface="Cambria" panose="02040503050406030204" pitchFamily="18" charset="0"/>
                <a:ea typeface="Cambria" panose="02040503050406030204" pitchFamily="18" charset="0"/>
              </a:rPr>
              <a:t>SetServiceStatus</a:t>
            </a:r>
            <a:endParaRPr lang="ru-RU" b="1" dirty="0">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Если в течение этого интервала не произошло изменение состояния сервиса в поле </a:t>
            </a:r>
            <a:r>
              <a:rPr lang="ru-RU" b="1" i="0" dirty="0" err="1">
                <a:effectLst/>
                <a:latin typeface="Cambria" panose="02040503050406030204" pitchFamily="18" charset="0"/>
                <a:ea typeface="Cambria" panose="02040503050406030204" pitchFamily="18" charset="0"/>
              </a:rPr>
              <a:t>dwServiceState</a:t>
            </a:r>
            <a:r>
              <a:rPr lang="ru-RU" i="0" dirty="0">
                <a:effectLst/>
                <a:latin typeface="Cambria" panose="02040503050406030204" pitchFamily="18" charset="0"/>
                <a:ea typeface="Cambria" panose="02040503050406030204" pitchFamily="18" charset="0"/>
              </a:rPr>
              <a:t> или не изменилось значение поля </a:t>
            </a:r>
            <a:r>
              <a:rPr lang="ru-RU" b="1" i="0" dirty="0" err="1">
                <a:effectLst/>
                <a:latin typeface="Cambria" panose="02040503050406030204" pitchFamily="18" charset="0"/>
                <a:ea typeface="Cambria" panose="02040503050406030204" pitchFamily="18" charset="0"/>
              </a:rPr>
              <a:t>dwCheckPoint</a:t>
            </a:r>
            <a:r>
              <a:rPr lang="ru-RU" i="0" dirty="0">
                <a:effectLst/>
                <a:latin typeface="Cambria" panose="02040503050406030204" pitchFamily="18" charset="0"/>
                <a:ea typeface="Cambria" panose="02040503050406030204" pitchFamily="18" charset="0"/>
              </a:rPr>
              <a:t>, то менеджер сервисов считает, что в сервисе произошла ошибка</a:t>
            </a:r>
          </a:p>
        </p:txBody>
      </p:sp>
    </p:spTree>
    <p:extLst>
      <p:ext uri="{BB962C8B-B14F-4D97-AF65-F5344CB8AC3E}">
        <p14:creationId xmlns:p14="http://schemas.microsoft.com/office/powerpoint/2010/main" val="3320191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a:bodyPr>
          <a:lstStyle/>
          <a:p>
            <a:pPr marL="0" indent="0">
              <a:buNone/>
            </a:pPr>
            <a:r>
              <a:rPr lang="ru-RU" i="0" dirty="0">
                <a:effectLst/>
                <a:latin typeface="Cambria" panose="02040503050406030204" pitchFamily="18" charset="0"/>
                <a:ea typeface="Cambria" panose="02040503050406030204" pitchFamily="18" charset="0"/>
              </a:rPr>
              <a:t>Функция, определяющая обработчик управляющих запросов, должна иметь следующий прототип:</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Если определяется только один сервис, то эта функция обычно называется </a:t>
            </a:r>
            <a:r>
              <a:rPr lang="ru-RU" b="1" i="0" dirty="0" err="1">
                <a:effectLst/>
                <a:latin typeface="Cambria" panose="02040503050406030204" pitchFamily="18" charset="0"/>
                <a:ea typeface="Cambria" panose="02040503050406030204" pitchFamily="18" charset="0"/>
              </a:rPr>
              <a:t>ServiceCtrlHandler</a:t>
            </a:r>
            <a:endParaRPr lang="ru-RU" b="1" dirty="0">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Если же в приложении определяется несколько сервисов, то естественно, что обработчик запросов для каждого сервиса должен иметь свое имя. Эта функция содержит только один параметр, который содержит код управляющего сигнала </a:t>
            </a:r>
          </a:p>
          <a:p>
            <a:pPr marL="0" indent="0">
              <a:buNone/>
            </a:pPr>
            <a:r>
              <a:rPr lang="ru-RU" i="0" dirty="0">
                <a:effectLst/>
                <a:latin typeface="Cambria" panose="02040503050406030204" pitchFamily="18" charset="0"/>
                <a:ea typeface="Cambria" panose="02040503050406030204" pitchFamily="18" charset="0"/>
              </a:rPr>
              <a:t>Так как обработчик запросов вызывается диспетчером сервиса, то и коды управляющих сигналов он получает от своего диспетчера </a:t>
            </a:r>
          </a:p>
        </p:txBody>
      </p:sp>
      <p:pic>
        <p:nvPicPr>
          <p:cNvPr id="5" name="Picture 4">
            <a:extLst>
              <a:ext uri="{FF2B5EF4-FFF2-40B4-BE49-F238E27FC236}">
                <a16:creationId xmlns:a16="http://schemas.microsoft.com/office/drawing/2014/main" id="{269EC96D-D9F8-A982-1486-BB75785502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47887" y="2736215"/>
            <a:ext cx="7896225" cy="4027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1473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3C158D3B-F088-1E60-FA67-19BA6FB1BAA3}"/>
              </a:ext>
            </a:extLst>
          </p:cNvPr>
          <p:cNvSpPr>
            <a:spLocks noGrp="1"/>
          </p:cNvSpPr>
          <p:nvPr>
            <p:ph idx="1"/>
          </p:nvPr>
        </p:nvSpPr>
        <p:spPr/>
        <p:txBody>
          <a:bodyPr/>
          <a:lstStyle/>
          <a:p>
            <a:pPr marL="0" indent="0">
              <a:buNone/>
            </a:pPr>
            <a:r>
              <a:rPr lang="ru-RU" i="0" dirty="0">
                <a:effectLst/>
                <a:latin typeface="Cambria" panose="02040503050406030204" pitchFamily="18" charset="0"/>
                <a:ea typeface="Cambria" panose="02040503050406030204" pitchFamily="18" charset="0"/>
              </a:rPr>
              <a:t>Возможны следующие основные управляющие коды:</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SERVICE_CONTROL_STOP </a:t>
            </a:r>
            <a:r>
              <a:rPr lang="ru-RU" i="0" dirty="0">
                <a:effectLst/>
                <a:latin typeface="Cambria" panose="02040503050406030204" pitchFamily="18" charset="0"/>
                <a:ea typeface="Cambria" panose="02040503050406030204" pitchFamily="18" charset="0"/>
              </a:rPr>
              <a:t>–</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остановить сервис</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SERVICE_CONTROL_PAUSE </a:t>
            </a:r>
            <a:r>
              <a:rPr lang="ru-RU" i="0" dirty="0">
                <a:effectLst/>
                <a:latin typeface="Cambria" panose="02040503050406030204" pitchFamily="18" charset="0"/>
                <a:ea typeface="Cambria" panose="02040503050406030204" pitchFamily="18" charset="0"/>
              </a:rPr>
              <a:t>– приостановить сервис</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SERVICE_CONTROL_CONTINUE</a:t>
            </a:r>
            <a:r>
              <a:rPr lang="ru-RU" i="0" dirty="0">
                <a:effectLst/>
                <a:latin typeface="Cambria" panose="02040503050406030204" pitchFamily="18" charset="0"/>
                <a:ea typeface="Cambria" panose="02040503050406030204" pitchFamily="18" charset="0"/>
              </a:rPr>
              <a:t> – возобновить сервис</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SERVICE_CONTROL_INTERROGATE </a:t>
            </a:r>
            <a:r>
              <a:rPr lang="ru-RU" i="0" dirty="0">
                <a:effectLst/>
                <a:latin typeface="Cambria" panose="02040503050406030204" pitchFamily="18" charset="0"/>
                <a:ea typeface="Cambria" panose="02040503050406030204" pitchFamily="18" charset="0"/>
              </a:rPr>
              <a:t>– обновить состояние сервиса</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SERVICE_CONTROL_SHUTDOWN </a:t>
            </a:r>
            <a:r>
              <a:rPr lang="ru-RU" i="0" dirty="0">
                <a:effectLst/>
                <a:latin typeface="Cambria" panose="02040503050406030204" pitchFamily="18" charset="0"/>
                <a:ea typeface="Cambria" panose="02040503050406030204" pitchFamily="18" charset="0"/>
              </a:rPr>
              <a:t>– закончить работу сервиса</a:t>
            </a:r>
          </a:p>
          <a:p>
            <a:endParaRPr lang="en-US" dirty="0"/>
          </a:p>
        </p:txBody>
      </p:sp>
    </p:spTree>
    <p:extLst>
      <p:ext uri="{BB962C8B-B14F-4D97-AF65-F5344CB8AC3E}">
        <p14:creationId xmlns:p14="http://schemas.microsoft.com/office/powerpoint/2010/main" val="250471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3C158D3B-F088-1E60-FA67-19BA6FB1BAA3}"/>
              </a:ext>
            </a:extLst>
          </p:cNvPr>
          <p:cNvSpPr>
            <a:spLocks noGrp="1"/>
          </p:cNvSpPr>
          <p:nvPr>
            <p:ph idx="1"/>
          </p:nvPr>
        </p:nvSpPr>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Но обработчик должен обрабатывать только те команды, которые допускаются в поле </a:t>
            </a:r>
            <a:r>
              <a:rPr lang="ru-RU" b="1" i="0" dirty="0" err="1">
                <a:effectLst/>
                <a:latin typeface="Cambria" panose="02040503050406030204" pitchFamily="18" charset="0"/>
                <a:ea typeface="Cambria" panose="02040503050406030204" pitchFamily="18" charset="0"/>
              </a:rPr>
              <a:t>dwControlsAccepted</a:t>
            </a:r>
            <a:r>
              <a:rPr lang="ru-RU" i="0" dirty="0">
                <a:effectLst/>
                <a:latin typeface="Cambria" panose="02040503050406030204" pitchFamily="18" charset="0"/>
                <a:ea typeface="Cambria" panose="02040503050406030204" pitchFamily="18" charset="0"/>
              </a:rPr>
              <a:t> структуры типа SERVICE_STATUS, рассмотренной ранее</a:t>
            </a:r>
          </a:p>
          <a:p>
            <a:pPr marL="0" indent="0">
              <a:buNone/>
            </a:pPr>
            <a:r>
              <a:rPr lang="ru-RU" i="0" dirty="0">
                <a:effectLst/>
                <a:latin typeface="Cambria" panose="02040503050406030204" pitchFamily="18" charset="0"/>
                <a:ea typeface="Cambria" panose="02040503050406030204" pitchFamily="18" charset="0"/>
              </a:rPr>
              <a:t>По соглашению обработчик всегда получает сигнал с кодом </a:t>
            </a:r>
            <a:r>
              <a:rPr lang="ru-RU" b="1" i="0" dirty="0">
                <a:effectLst/>
                <a:latin typeface="Cambria" panose="02040503050406030204" pitchFamily="18" charset="0"/>
                <a:ea typeface="Cambria" panose="02040503050406030204" pitchFamily="18" charset="0"/>
              </a:rPr>
              <a:t>SERVICE_CONTROL_INTERROGATE</a:t>
            </a:r>
            <a:r>
              <a:rPr lang="ru-RU" i="0" dirty="0">
                <a:effectLst/>
                <a:latin typeface="Cambria" panose="02040503050406030204" pitchFamily="18" charset="0"/>
                <a:ea typeface="Cambria" panose="02040503050406030204" pitchFamily="18" charset="0"/>
              </a:rPr>
              <a:t>, по которому он должен немедленно обновить состояние сервиса</a:t>
            </a:r>
          </a:p>
          <a:p>
            <a:pPr marL="0" indent="0">
              <a:buNone/>
            </a:pPr>
            <a:r>
              <a:rPr lang="ru-RU" i="0" dirty="0">
                <a:effectLst/>
                <a:latin typeface="Cambria" panose="02040503050406030204" pitchFamily="18" charset="0"/>
                <a:ea typeface="Cambria" panose="02040503050406030204" pitchFamily="18" charset="0"/>
              </a:rPr>
              <a:t>Для обновления состояния сервиса используется функция </a:t>
            </a:r>
            <a:r>
              <a:rPr lang="ru-RU" b="1" i="0" dirty="0" err="1">
                <a:effectLst/>
                <a:latin typeface="Cambria" panose="02040503050406030204" pitchFamily="18" charset="0"/>
                <a:ea typeface="Cambria" panose="02040503050406030204" pitchFamily="18" charset="0"/>
              </a:rPr>
              <a:t>SetServiceStatus</a:t>
            </a:r>
            <a:r>
              <a:rPr lang="ru-RU" i="0" dirty="0">
                <a:effectLst/>
                <a:latin typeface="Cambria" panose="02040503050406030204" pitchFamily="18" charset="0"/>
                <a:ea typeface="Cambria" panose="02040503050406030204" pitchFamily="18" charset="0"/>
              </a:rPr>
              <a:t>, которая была рассмотрена в предыдущем разделе. Кроме того, обработчик может получать коды, определенные пользователем. Для кодов пользователя зарезервирован диапазон от 128 до 255</a:t>
            </a:r>
            <a:endParaRPr lang="en-US" dirty="0"/>
          </a:p>
        </p:txBody>
      </p:sp>
    </p:spTree>
    <p:extLst>
      <p:ext uri="{BB962C8B-B14F-4D97-AF65-F5344CB8AC3E}">
        <p14:creationId xmlns:p14="http://schemas.microsoft.com/office/powerpoint/2010/main" val="244615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extLst>
              <p:ext uri="{D42A27DB-BD31-4B8C-83A1-F6EECF244321}">
                <p14:modId xmlns:p14="http://schemas.microsoft.com/office/powerpoint/2010/main" val="1041958842"/>
              </p:ext>
            </p:extLst>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i="0" dirty="0">
                <a:solidFill>
                  <a:srgbClr val="000000"/>
                </a:solidFill>
                <a:effectLst/>
                <a:latin typeface="Cambria" panose="02040503050406030204" pitchFamily="18" charset="0"/>
                <a:ea typeface="Cambria" panose="02040503050406030204" pitchFamily="18" charset="0"/>
              </a:rPr>
              <a:t>Сервис</a:t>
            </a:r>
            <a:r>
              <a:rPr lang="ru-RU" i="0" dirty="0">
                <a:solidFill>
                  <a:srgbClr val="000000"/>
                </a:solidFill>
                <a:effectLst/>
                <a:latin typeface="Cambria" panose="02040503050406030204" pitchFamily="18" charset="0"/>
                <a:ea typeface="Cambria" panose="02040503050406030204" pitchFamily="18" charset="0"/>
              </a:rPr>
              <a:t> или </a:t>
            </a:r>
            <a:r>
              <a:rPr lang="ru-RU" b="1" i="0" dirty="0">
                <a:solidFill>
                  <a:srgbClr val="000000"/>
                </a:solidFill>
                <a:effectLst/>
                <a:latin typeface="Cambria" panose="02040503050406030204" pitchFamily="18" charset="0"/>
                <a:ea typeface="Cambria" panose="02040503050406030204" pitchFamily="18" charset="0"/>
              </a:rPr>
              <a:t>служба</a:t>
            </a:r>
            <a:r>
              <a:rPr lang="ru-RU" i="0" dirty="0">
                <a:solidFill>
                  <a:srgbClr val="000000"/>
                </a:solidFill>
                <a:effectLst/>
                <a:latin typeface="Cambria" panose="02040503050406030204" pitchFamily="18" charset="0"/>
                <a:ea typeface="Cambria" panose="02040503050406030204" pitchFamily="18" charset="0"/>
              </a:rPr>
              <a:t> – это процесс, который выполняет служебные функции. Сервисы являются аналогами резидентных программ, которые использовались в операционных системах, предшествующих операционной системе Windows NT</a:t>
            </a:r>
            <a:endParaRPr lang="en-US" i="0" dirty="0">
              <a:solidFill>
                <a:srgbClr val="000000"/>
              </a:solidFill>
              <a:effectLst/>
              <a:latin typeface="Cambria" panose="02040503050406030204" pitchFamily="18" charset="0"/>
              <a:ea typeface="Cambria" panose="02040503050406030204" pitchFamily="18" charset="0"/>
            </a:endParaRPr>
          </a:p>
          <a:p>
            <a:pPr marL="0" indent="0">
              <a:buNone/>
            </a:pPr>
            <a:r>
              <a:rPr lang="ru-RU" i="0" dirty="0">
                <a:solidFill>
                  <a:srgbClr val="000000"/>
                </a:solidFill>
                <a:effectLst/>
                <a:latin typeface="Cambria" panose="02040503050406030204" pitchFamily="18" charset="0"/>
                <a:ea typeface="Cambria" panose="02040503050406030204" pitchFamily="18" charset="0"/>
              </a:rPr>
              <a:t>То есть сервис это такая программа, которая запускается при загрузке операционной системы или в процессе ее работы по специальной команде и заканчивает свою работу при завершении работы операционной системы или по специальной команде</a:t>
            </a:r>
          </a:p>
          <a:p>
            <a:pPr marL="0" indent="0">
              <a:buNone/>
            </a:pPr>
            <a:r>
              <a:rPr lang="ru-RU" dirty="0">
                <a:solidFill>
                  <a:srgbClr val="FF0000"/>
                </a:solidFill>
                <a:latin typeface="Cambria" panose="02040503050406030204" pitchFamily="18" charset="0"/>
                <a:ea typeface="Cambria" panose="02040503050406030204" pitchFamily="18" charset="0"/>
              </a:rPr>
              <a:t>НО! Не каждая программа запускаемая со стартом операционной системы будет сервисом</a:t>
            </a:r>
            <a:endParaRPr lang="en-US" i="0" dirty="0">
              <a:solidFill>
                <a:srgbClr val="FF0000"/>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51035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3C158D3B-F088-1E60-FA67-19BA6FB1BAA3}"/>
              </a:ext>
            </a:extLst>
          </p:cNvPr>
          <p:cNvSpPr>
            <a:spLocks noGrp="1"/>
          </p:cNvSpPr>
          <p:nvPr>
            <p:ph idx="1"/>
          </p:nvPr>
        </p:nvSpPr>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Вызывается обработчик управляющих запросов диспетчером сервиса и, следовательно, выполняется в его контексте</a:t>
            </a:r>
          </a:p>
          <a:p>
            <a:pPr marL="0" indent="0">
              <a:buNone/>
            </a:pPr>
            <a:r>
              <a:rPr lang="ru-RU" i="0" dirty="0">
                <a:effectLst/>
                <a:latin typeface="Cambria" panose="02040503050406030204" pitchFamily="18" charset="0"/>
                <a:ea typeface="Cambria" panose="02040503050406030204" pitchFamily="18" charset="0"/>
              </a:rPr>
              <a:t>Обработчик должен изменить состояние сервиса в течение 30 секунд, в противном случае диспетчер сервисов считает, что произошла ошибка</a:t>
            </a:r>
          </a:p>
          <a:p>
            <a:pPr marL="0" indent="0">
              <a:buNone/>
            </a:pPr>
            <a:r>
              <a:rPr lang="ru-RU" i="0" dirty="0">
                <a:effectLst/>
                <a:latin typeface="Cambria" panose="02040503050406030204" pitchFamily="18" charset="0"/>
                <a:ea typeface="Cambria" panose="02040503050406030204" pitchFamily="18" charset="0"/>
              </a:rPr>
              <a:t>Если для изменения состояния сервиса требуется более продолжительный интервал времени, то для этой цели нужно запустить отдельный поток</a:t>
            </a:r>
          </a:p>
          <a:p>
            <a:pPr marL="0" indent="0">
              <a:buNone/>
            </a:pPr>
            <a:r>
              <a:rPr lang="ru-RU" i="0" dirty="0">
                <a:effectLst/>
                <a:latin typeface="Cambria" panose="02040503050406030204" pitchFamily="18" charset="0"/>
                <a:ea typeface="Cambria" panose="02040503050406030204" pitchFamily="18" charset="0"/>
              </a:rPr>
              <a:t>Для обработки кода </a:t>
            </a:r>
            <a:r>
              <a:rPr lang="ru-RU" b="1" i="0" dirty="0">
                <a:effectLst/>
                <a:latin typeface="Cambria" panose="02040503050406030204" pitchFamily="18" charset="0"/>
                <a:ea typeface="Cambria" panose="02040503050406030204" pitchFamily="18" charset="0"/>
              </a:rPr>
              <a:t>SERVICE_CONTROL_SHUTDOWN </a:t>
            </a:r>
            <a:r>
              <a:rPr lang="ru-RU" i="0" dirty="0">
                <a:effectLst/>
                <a:latin typeface="Cambria" panose="02040503050406030204" pitchFamily="18" charset="0"/>
                <a:ea typeface="Cambria" panose="02040503050406030204" pitchFamily="18" charset="0"/>
              </a:rPr>
              <a:t>сервису отводится 20 секунд, в течение которых он должен освободить захваченные им ресурсы</a:t>
            </a:r>
            <a:endParaRPr lang="en-US" dirty="0"/>
          </a:p>
        </p:txBody>
      </p:sp>
    </p:spTree>
    <p:extLst>
      <p:ext uri="{BB962C8B-B14F-4D97-AF65-F5344CB8AC3E}">
        <p14:creationId xmlns:p14="http://schemas.microsoft.com/office/powerpoint/2010/main" val="2159639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8AF225A2-9DBD-97B7-DED4-934E3B1C70B0}"/>
              </a:ext>
            </a:extLst>
          </p:cNvPr>
          <p:cNvPicPr>
            <a:picLocks noGrp="1" noChangeAspect="1"/>
          </p:cNvPicPr>
          <p:nvPr>
            <p:ph idx="1"/>
          </p:nvPr>
        </p:nvPicPr>
        <p:blipFill>
          <a:blip r:embed="rId2"/>
          <a:stretch>
            <a:fillRect/>
          </a:stretch>
        </p:blipFill>
        <p:spPr>
          <a:xfrm>
            <a:off x="2484581" y="1592711"/>
            <a:ext cx="7222837" cy="4760969"/>
          </a:xfrm>
        </p:spPr>
      </p:pic>
    </p:spTree>
    <p:extLst>
      <p:ext uri="{BB962C8B-B14F-4D97-AF65-F5344CB8AC3E}">
        <p14:creationId xmlns:p14="http://schemas.microsoft.com/office/powerpoint/2010/main" val="1906815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3C158D3B-F088-1E60-FA67-19BA6FB1BAA3}"/>
              </a:ext>
            </a:extLst>
          </p:cNvPr>
          <p:cNvSpPr>
            <a:spLocks noGrp="1"/>
          </p:cNvSpPr>
          <p:nvPr>
            <p:ph idx="1"/>
          </p:nvPr>
        </p:nvSpPr>
        <p:spPr>
          <a:xfrm>
            <a:off x="838200" y="1825625"/>
            <a:ext cx="10515600" cy="4764956"/>
          </a:xfrm>
        </p:spPr>
        <p:txBody>
          <a:bodyPr>
            <a:normAutofit fontScale="92500" lnSpcReduction="20000"/>
          </a:bodyPr>
          <a:lstStyle/>
          <a:p>
            <a:pPr marL="0" indent="0">
              <a:buNone/>
            </a:pPr>
            <a:r>
              <a:rPr lang="ru-RU" dirty="0">
                <a:latin typeface="Cambria" panose="02040503050406030204" pitchFamily="18" charset="0"/>
                <a:ea typeface="Cambria" panose="02040503050406030204" pitchFamily="18" charset="0"/>
              </a:rPr>
              <a:t>Функции </a:t>
            </a:r>
            <a:r>
              <a:rPr lang="en-US" b="1" dirty="0" err="1">
                <a:latin typeface="Cambria" panose="02040503050406030204" pitchFamily="18" charset="0"/>
                <a:ea typeface="Cambria" panose="02040503050406030204" pitchFamily="18" charset="0"/>
              </a:rPr>
              <a:t>WinAPI</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для программного взаимодействия с сервисами:</a:t>
            </a:r>
          </a:p>
          <a:p>
            <a:pPr>
              <a:buFont typeface="Wingdings" panose="05000000000000000000" pitchFamily="2" charset="2"/>
              <a:buChar char="Ø"/>
            </a:pPr>
            <a:r>
              <a:rPr lang="en-US" dirty="0" err="1">
                <a:latin typeface="Cambria" panose="02040503050406030204" pitchFamily="18" charset="0"/>
                <a:ea typeface="Cambria" panose="02040503050406030204" pitchFamily="18" charset="0"/>
              </a:rPr>
              <a:t>OpenSCManager</a:t>
            </a:r>
            <a:r>
              <a:rPr lang="en-US" dirty="0">
                <a:latin typeface="Cambria" panose="02040503050406030204" pitchFamily="18" charset="0"/>
                <a:ea typeface="Cambria" panose="02040503050406030204" pitchFamily="18" charset="0"/>
              </a:rPr>
              <a:t> - </a:t>
            </a:r>
            <a:r>
              <a:rPr lang="ru-RU" dirty="0">
                <a:latin typeface="Cambria" panose="02040503050406030204" pitchFamily="18" charset="0"/>
                <a:ea typeface="Cambria" panose="02040503050406030204" pitchFamily="18" charset="0"/>
              </a:rPr>
              <a:t>установка связи с менеджером сервисов и открытие доступа к базе данных сервисов</a:t>
            </a:r>
          </a:p>
          <a:p>
            <a:pPr>
              <a:buFont typeface="Wingdings" panose="05000000000000000000" pitchFamily="2" charset="2"/>
              <a:buChar char="Ø"/>
            </a:pPr>
            <a:r>
              <a:rPr lang="en-US" dirty="0" err="1">
                <a:latin typeface="Cambria" panose="02040503050406030204" pitchFamily="18" charset="0"/>
                <a:ea typeface="Cambria" panose="02040503050406030204" pitchFamily="18" charset="0"/>
              </a:rPr>
              <a:t>CreateService</a:t>
            </a:r>
            <a:r>
              <a:rPr lang="ru-RU" dirty="0">
                <a:latin typeface="Cambria" panose="02040503050406030204" pitchFamily="18" charset="0"/>
                <a:ea typeface="Cambria" panose="02040503050406030204" pitchFamily="18" charset="0"/>
              </a:rPr>
              <a:t> – установка сервиса в базу данных</a:t>
            </a:r>
          </a:p>
          <a:p>
            <a:pPr>
              <a:buFont typeface="Wingdings" panose="05000000000000000000" pitchFamily="2" charset="2"/>
              <a:buChar char="Ø"/>
            </a:pPr>
            <a:r>
              <a:rPr lang="en-US" dirty="0" err="1">
                <a:latin typeface="Cambria" panose="02040503050406030204" pitchFamily="18" charset="0"/>
                <a:ea typeface="Cambria" panose="02040503050406030204" pitchFamily="18" charset="0"/>
              </a:rPr>
              <a:t>OpenService</a:t>
            </a:r>
            <a:r>
              <a:rPr lang="ru-RU" dirty="0">
                <a:latin typeface="Cambria" panose="02040503050406030204" pitchFamily="18" charset="0"/>
                <a:ea typeface="Cambria" panose="02040503050406030204" pitchFamily="18" charset="0"/>
              </a:rPr>
              <a:t> – открытие уже установленного в базу данных сервиса</a:t>
            </a:r>
          </a:p>
          <a:p>
            <a:pPr>
              <a:buFont typeface="Wingdings" panose="05000000000000000000" pitchFamily="2" charset="2"/>
              <a:buChar char="Ø"/>
            </a:pPr>
            <a:r>
              <a:rPr lang="en-US" dirty="0" err="1">
                <a:latin typeface="Cambria" panose="02040503050406030204" pitchFamily="18" charset="0"/>
                <a:ea typeface="Cambria" panose="02040503050406030204" pitchFamily="18" charset="0"/>
              </a:rPr>
              <a:t>StartService</a:t>
            </a:r>
            <a:r>
              <a:rPr lang="ru-RU" dirty="0">
                <a:latin typeface="Cambria" panose="02040503050406030204" pitchFamily="18" charset="0"/>
                <a:ea typeface="Cambria" panose="02040503050406030204" pitchFamily="18" charset="0"/>
              </a:rPr>
              <a:t> – запуск сервиса</a:t>
            </a:r>
          </a:p>
          <a:p>
            <a:pPr>
              <a:buFont typeface="Wingdings" panose="05000000000000000000" pitchFamily="2" charset="2"/>
              <a:buChar char="Ø"/>
            </a:pPr>
            <a:r>
              <a:rPr lang="en-US" dirty="0" err="1">
                <a:latin typeface="Cambria" panose="02040503050406030204" pitchFamily="18" charset="0"/>
                <a:ea typeface="Cambria" panose="02040503050406030204" pitchFamily="18" charset="0"/>
              </a:rPr>
              <a:t>ControlService</a:t>
            </a:r>
            <a:r>
              <a:rPr lang="ru-RU" dirty="0">
                <a:latin typeface="Cambria" panose="02040503050406030204" pitchFamily="18" charset="0"/>
                <a:ea typeface="Cambria" panose="02040503050406030204" pitchFamily="18" charset="0"/>
              </a:rPr>
              <a:t> – управление сервисом (отправка управляющей команды)</a:t>
            </a:r>
          </a:p>
          <a:p>
            <a:pPr>
              <a:buFont typeface="Wingdings" panose="05000000000000000000" pitchFamily="2" charset="2"/>
              <a:buChar char="Ø"/>
            </a:pPr>
            <a:r>
              <a:rPr lang="en-US" dirty="0" err="1">
                <a:latin typeface="Cambria" panose="02040503050406030204" pitchFamily="18" charset="0"/>
                <a:ea typeface="Cambria" panose="02040503050406030204" pitchFamily="18" charset="0"/>
              </a:rPr>
              <a:t>DeleteService</a:t>
            </a:r>
            <a:r>
              <a:rPr lang="ru-RU" dirty="0">
                <a:latin typeface="Cambria" panose="02040503050406030204" pitchFamily="18" charset="0"/>
                <a:ea typeface="Cambria" panose="02040503050406030204" pitchFamily="18" charset="0"/>
              </a:rPr>
              <a:t> – удаление сервиса из базы данных</a:t>
            </a:r>
          </a:p>
          <a:p>
            <a:pPr>
              <a:buFont typeface="Wingdings" panose="05000000000000000000" pitchFamily="2" charset="2"/>
              <a:buChar char="Ø"/>
            </a:pPr>
            <a:r>
              <a:rPr lang="en-US" dirty="0" err="1">
                <a:latin typeface="Cambria" panose="02040503050406030204" pitchFamily="18" charset="0"/>
                <a:ea typeface="Cambria" panose="02040503050406030204" pitchFamily="18" charset="0"/>
              </a:rPr>
              <a:t>QueryServiceStatus</a:t>
            </a:r>
            <a:r>
              <a:rPr lang="ru-RU" dirty="0">
                <a:latin typeface="Cambria" panose="02040503050406030204" pitchFamily="18" charset="0"/>
                <a:ea typeface="Cambria" panose="02040503050406030204" pitchFamily="18" charset="0"/>
              </a:rPr>
              <a:t> – определение состояния сервиса</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Для успешной сборки проекта использующего данные функции необходимо подключить библиотеку </a:t>
            </a:r>
            <a:r>
              <a:rPr lang="en-US" b="1" dirty="0">
                <a:latin typeface="Cambria" panose="02040503050406030204" pitchFamily="18" charset="0"/>
                <a:ea typeface="Cambria" panose="02040503050406030204" pitchFamily="18" charset="0"/>
              </a:rPr>
              <a:t>Advapi32.dll</a:t>
            </a:r>
            <a:r>
              <a:rPr lang="ru-RU" b="1" dirty="0">
                <a:latin typeface="Cambria" panose="02040503050406030204" pitchFamily="18" charset="0"/>
                <a:ea typeface="Cambria" panose="02040503050406030204" pitchFamily="18" charset="0"/>
              </a:rPr>
              <a:t> (-</a:t>
            </a:r>
            <a:r>
              <a:rPr lang="en-US" b="1">
                <a:latin typeface="Cambria" panose="02040503050406030204" pitchFamily="18" charset="0"/>
                <a:ea typeface="Cambria" panose="02040503050406030204" pitchFamily="18" charset="0"/>
              </a:rPr>
              <a:t>ladvapi32)</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94344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3C158D3B-F088-1E60-FA67-19BA6FB1BAA3}"/>
              </a:ext>
            </a:extLst>
          </p:cNvPr>
          <p:cNvSpPr>
            <a:spLocks noGrp="1"/>
          </p:cNvSpPr>
          <p:nvPr>
            <p:ph idx="1"/>
          </p:nvPr>
        </p:nvSpPr>
        <p:spPr>
          <a:xfrm>
            <a:off x="838200" y="1825625"/>
            <a:ext cx="10515600" cy="4764956"/>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Также существует консольная утилита для работы с сервисами </a:t>
            </a:r>
            <a:r>
              <a:rPr lang="en-US" b="1" dirty="0">
                <a:latin typeface="Cambria" panose="02040503050406030204" pitchFamily="18" charset="0"/>
                <a:ea typeface="Cambria" panose="02040503050406030204" pitchFamily="18" charset="0"/>
              </a:rPr>
              <a:t>sc.exe</a:t>
            </a:r>
          </a:p>
          <a:p>
            <a:pPr marL="0" indent="0">
              <a:buNone/>
            </a:pPr>
            <a:r>
              <a:rPr lang="ru-RU" dirty="0">
                <a:latin typeface="Cambria" panose="02040503050406030204" pitchFamily="18" charset="0"/>
                <a:ea typeface="Cambria" panose="02040503050406030204" pitchFamily="18" charset="0"/>
              </a:rPr>
              <a:t>Основные команды:</a:t>
            </a:r>
          </a:p>
          <a:p>
            <a:pPr>
              <a:buFont typeface="Wingdings" panose="05000000000000000000" pitchFamily="2" charset="2"/>
              <a:buChar char="Ø"/>
            </a:pPr>
            <a:r>
              <a:rPr lang="en-US" dirty="0" err="1">
                <a:latin typeface="Cambria" panose="02040503050406030204" pitchFamily="18" charset="0"/>
                <a:ea typeface="Cambria" panose="02040503050406030204" pitchFamily="18" charset="0"/>
              </a:rPr>
              <a:t>sc</a:t>
            </a:r>
            <a:r>
              <a:rPr lang="en-US" dirty="0">
                <a:latin typeface="Cambria" panose="02040503050406030204" pitchFamily="18" charset="0"/>
                <a:ea typeface="Cambria" panose="02040503050406030204" pitchFamily="18" charset="0"/>
              </a:rPr>
              <a:t> create – </a:t>
            </a:r>
            <a:r>
              <a:rPr lang="ru-RU" dirty="0">
                <a:latin typeface="Cambria" panose="02040503050406030204" pitchFamily="18" charset="0"/>
                <a:ea typeface="Cambria" panose="02040503050406030204" pitchFamily="18" charset="0"/>
              </a:rPr>
              <a:t>установка сервиса в базу данных</a:t>
            </a: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dirty="0" err="1">
                <a:latin typeface="Cambria" panose="02040503050406030204" pitchFamily="18" charset="0"/>
                <a:ea typeface="Cambria" panose="02040503050406030204" pitchFamily="18" charset="0"/>
              </a:rPr>
              <a:t>sc</a:t>
            </a:r>
            <a:r>
              <a:rPr lang="en-US" dirty="0">
                <a:latin typeface="Cambria" panose="02040503050406030204" pitchFamily="18" charset="0"/>
                <a:ea typeface="Cambria" panose="02040503050406030204" pitchFamily="18" charset="0"/>
              </a:rPr>
              <a:t> start </a:t>
            </a:r>
            <a:r>
              <a:rPr lang="ru-RU" dirty="0">
                <a:latin typeface="Cambria" panose="02040503050406030204" pitchFamily="18" charset="0"/>
                <a:ea typeface="Cambria" panose="02040503050406030204" pitchFamily="18" charset="0"/>
              </a:rPr>
              <a:t>– запуск сервиса</a:t>
            </a: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dirty="0" err="1">
                <a:latin typeface="Cambria" panose="02040503050406030204" pitchFamily="18" charset="0"/>
                <a:ea typeface="Cambria" panose="02040503050406030204" pitchFamily="18" charset="0"/>
              </a:rPr>
              <a:t>sc</a:t>
            </a:r>
            <a:r>
              <a:rPr lang="en-US" dirty="0">
                <a:latin typeface="Cambria" panose="02040503050406030204" pitchFamily="18" charset="0"/>
                <a:ea typeface="Cambria" panose="02040503050406030204" pitchFamily="18" charset="0"/>
              </a:rPr>
              <a:t> control</a:t>
            </a:r>
            <a:r>
              <a:rPr lang="ru-RU" dirty="0">
                <a:latin typeface="Cambria" panose="02040503050406030204" pitchFamily="18" charset="0"/>
                <a:ea typeface="Cambria" panose="02040503050406030204" pitchFamily="18" charset="0"/>
              </a:rPr>
              <a:t> – управление сервисом (отправка управляющей команды)</a:t>
            </a: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dirty="0" err="1">
                <a:latin typeface="Cambria" panose="02040503050406030204" pitchFamily="18" charset="0"/>
                <a:ea typeface="Cambria" panose="02040503050406030204" pitchFamily="18" charset="0"/>
              </a:rPr>
              <a:t>sc</a:t>
            </a:r>
            <a:r>
              <a:rPr lang="en-US" dirty="0">
                <a:latin typeface="Cambria" panose="02040503050406030204" pitchFamily="18" charset="0"/>
                <a:ea typeface="Cambria" panose="02040503050406030204" pitchFamily="18" charset="0"/>
              </a:rPr>
              <a:t> stop </a:t>
            </a:r>
            <a:r>
              <a:rPr lang="ru-RU" dirty="0">
                <a:latin typeface="Cambria" panose="02040503050406030204" pitchFamily="18" charset="0"/>
                <a:ea typeface="Cambria" panose="02040503050406030204" pitchFamily="18" charset="0"/>
              </a:rPr>
              <a:t>– остановка сервиса</a:t>
            </a: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dirty="0" err="1">
                <a:latin typeface="Cambria" panose="02040503050406030204" pitchFamily="18" charset="0"/>
                <a:ea typeface="Cambria" panose="02040503050406030204" pitchFamily="18" charset="0"/>
              </a:rPr>
              <a:t>sc</a:t>
            </a:r>
            <a:r>
              <a:rPr lang="en-US" dirty="0">
                <a:latin typeface="Cambria" panose="02040503050406030204" pitchFamily="18" charset="0"/>
                <a:ea typeface="Cambria" panose="02040503050406030204" pitchFamily="18" charset="0"/>
              </a:rPr>
              <a:t> delete</a:t>
            </a:r>
            <a:r>
              <a:rPr lang="ru-RU" dirty="0">
                <a:latin typeface="Cambria" panose="02040503050406030204" pitchFamily="18" charset="0"/>
                <a:ea typeface="Cambria" panose="02040503050406030204" pitchFamily="18" charset="0"/>
              </a:rPr>
              <a:t> – удаление сервиса из базы данных</a:t>
            </a: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dirty="0" err="1">
                <a:latin typeface="Cambria" panose="02040503050406030204" pitchFamily="18" charset="0"/>
                <a:ea typeface="Cambria" panose="02040503050406030204" pitchFamily="18" charset="0"/>
              </a:rPr>
              <a:t>sc</a:t>
            </a:r>
            <a:r>
              <a:rPr lang="en-US" dirty="0">
                <a:latin typeface="Cambria" panose="02040503050406030204" pitchFamily="18" charset="0"/>
                <a:ea typeface="Cambria" panose="02040503050406030204" pitchFamily="18" charset="0"/>
              </a:rPr>
              <a:t> query</a:t>
            </a:r>
            <a:r>
              <a:rPr lang="ru-RU" dirty="0">
                <a:latin typeface="Cambria" panose="02040503050406030204" pitchFamily="18" charset="0"/>
                <a:ea typeface="Cambria" panose="02040503050406030204" pitchFamily="18" charset="0"/>
              </a:rPr>
              <a:t> – определение состояния сервиса</a:t>
            </a: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59014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8" name="Picture 7">
            <a:extLst>
              <a:ext uri="{FF2B5EF4-FFF2-40B4-BE49-F238E27FC236}">
                <a16:creationId xmlns:a16="http://schemas.microsoft.com/office/drawing/2014/main" id="{170DF380-018D-E492-753D-17FA45E14A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25965" y="2698887"/>
            <a:ext cx="7140069" cy="3280572"/>
          </a:xfrm>
          <a:prstGeom prst="rect">
            <a:avLst/>
          </a:prstGeom>
          <a:ln>
            <a:noFill/>
          </a:ln>
          <a:effectLst>
            <a:outerShdw blurRad="292100" dist="139700" dir="2700000" algn="tl" rotWithShape="0">
              <a:srgbClr val="333333">
                <a:alpha val="65000"/>
              </a:srgbClr>
            </a:outerShdw>
          </a:effectLst>
        </p:spPr>
      </p:pic>
      <p:pic>
        <p:nvPicPr>
          <p:cNvPr id="12" name="Content Placeholder 11">
            <a:extLst>
              <a:ext uri="{FF2B5EF4-FFF2-40B4-BE49-F238E27FC236}">
                <a16:creationId xmlns:a16="http://schemas.microsoft.com/office/drawing/2014/main" id="{07C51C10-75C0-2193-D607-0E116ED2544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8666" y="1748560"/>
            <a:ext cx="12094667" cy="510546"/>
          </a:xfrm>
        </p:spPr>
      </p:pic>
    </p:spTree>
    <p:extLst>
      <p:ext uri="{BB962C8B-B14F-4D97-AF65-F5344CB8AC3E}">
        <p14:creationId xmlns:p14="http://schemas.microsoft.com/office/powerpoint/2010/main" val="1005544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9" name="Picture 8">
            <a:extLst>
              <a:ext uri="{FF2B5EF4-FFF2-40B4-BE49-F238E27FC236}">
                <a16:creationId xmlns:a16="http://schemas.microsoft.com/office/drawing/2014/main" id="{424EEDEE-0D91-3194-815D-C66F2B4891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1613" y="1511300"/>
            <a:ext cx="5803787" cy="191770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FBA8F183-76DE-3164-782D-F18098716A9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015355" y="2897967"/>
            <a:ext cx="6948441" cy="2263336"/>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B5B4A218-A690-E173-F35F-E5D3A1A76D4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02139" y="4465777"/>
            <a:ext cx="5358825" cy="22100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7972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9" name="Picture 8">
            <a:extLst>
              <a:ext uri="{FF2B5EF4-FFF2-40B4-BE49-F238E27FC236}">
                <a16:creationId xmlns:a16="http://schemas.microsoft.com/office/drawing/2014/main" id="{424EEDEE-0D91-3194-815D-C66F2B4891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42683" y="1511299"/>
            <a:ext cx="5790852" cy="1934671"/>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B5B4A218-A690-E173-F35F-E5D3A1A76D4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2139" y="4551663"/>
            <a:ext cx="5827878" cy="221669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C9FE0449-8433-0F59-7EE0-AA8619B6273F}"/>
              </a:ext>
            </a:extLst>
          </p:cNvPr>
          <p:cNvPicPr>
            <a:picLocks noChangeAspect="1"/>
          </p:cNvPicPr>
          <p:nvPr/>
        </p:nvPicPr>
        <p:blipFill>
          <a:blip r:embed="rId4"/>
          <a:stretch>
            <a:fillRect/>
          </a:stretch>
        </p:blipFill>
        <p:spPr>
          <a:xfrm>
            <a:off x="6230017" y="3725497"/>
            <a:ext cx="4501130" cy="704421"/>
          </a:xfrm>
          <a:prstGeom prst="rect">
            <a:avLst/>
          </a:prstGeom>
        </p:spPr>
      </p:pic>
    </p:spTree>
    <p:extLst>
      <p:ext uri="{BB962C8B-B14F-4D97-AF65-F5344CB8AC3E}">
        <p14:creationId xmlns:p14="http://schemas.microsoft.com/office/powerpoint/2010/main" val="774086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i="0" dirty="0">
                <a:solidFill>
                  <a:srgbClr val="000000"/>
                </a:solidFill>
                <a:effectLst/>
                <a:latin typeface="Cambria" panose="02040503050406030204" pitchFamily="18" charset="0"/>
                <a:ea typeface="Cambria" panose="02040503050406030204" pitchFamily="18" charset="0"/>
              </a:rPr>
              <a:t>Демон (англ. </a:t>
            </a:r>
            <a:r>
              <a:rPr lang="ru-RU" i="0" dirty="0" err="1">
                <a:solidFill>
                  <a:srgbClr val="000000"/>
                </a:solidFill>
                <a:effectLst/>
                <a:latin typeface="Cambria" panose="02040503050406030204" pitchFamily="18" charset="0"/>
                <a:ea typeface="Cambria" panose="02040503050406030204" pitchFamily="18" charset="0"/>
              </a:rPr>
              <a:t>daemon</a:t>
            </a:r>
            <a:r>
              <a:rPr lang="ru-RU" i="0" dirty="0">
                <a:solidFill>
                  <a:srgbClr val="000000"/>
                </a:solidFill>
                <a:effectLst/>
                <a:latin typeface="Cambria" panose="02040503050406030204" pitchFamily="18" charset="0"/>
                <a:ea typeface="Cambria" panose="02040503050406030204" pitchFamily="18" charset="0"/>
              </a:rPr>
              <a:t>) – это процесс, обладающий следующими свойствами:</a:t>
            </a:r>
          </a:p>
          <a:p>
            <a:pPr>
              <a:buFont typeface="Wingdings" panose="05000000000000000000" pitchFamily="2" charset="2"/>
              <a:buChar char="Ø"/>
            </a:pPr>
            <a:r>
              <a:rPr lang="ru-RU" i="0" dirty="0">
                <a:solidFill>
                  <a:srgbClr val="000000"/>
                </a:solidFill>
                <a:effectLst/>
                <a:latin typeface="Cambria" panose="02040503050406030204" pitchFamily="18" charset="0"/>
                <a:ea typeface="Cambria" panose="02040503050406030204" pitchFamily="18" charset="0"/>
              </a:rPr>
              <a:t>Имеет длинный жизненный цикл. Часто демоны создаются во время загрузки системы и работают до момента ее выключения</a:t>
            </a:r>
          </a:p>
          <a:p>
            <a:pPr>
              <a:buFont typeface="Wingdings" panose="05000000000000000000" pitchFamily="2" charset="2"/>
              <a:buChar char="Ø"/>
            </a:pPr>
            <a:r>
              <a:rPr lang="ru-RU" i="0" dirty="0">
                <a:solidFill>
                  <a:srgbClr val="000000"/>
                </a:solidFill>
                <a:effectLst/>
                <a:latin typeface="Cambria" panose="02040503050406030204" pitchFamily="18" charset="0"/>
                <a:ea typeface="Cambria" panose="02040503050406030204" pitchFamily="18" charset="0"/>
              </a:rPr>
              <a:t>Выполняется в фоновом режиме и не имеет контролирующего терминала</a:t>
            </a:r>
          </a:p>
          <a:p>
            <a:pPr marL="0" indent="0">
              <a:buNone/>
            </a:pPr>
            <a:r>
              <a:rPr lang="ru-RU" i="0" dirty="0">
                <a:solidFill>
                  <a:srgbClr val="000000"/>
                </a:solidFill>
                <a:effectLst/>
                <a:latin typeface="Cambria" panose="02040503050406030204" pitchFamily="18" charset="0"/>
                <a:ea typeface="Cambria" panose="02040503050406030204" pitchFamily="18" charset="0"/>
              </a:rPr>
              <a:t>Последняя особенность гарантирует, что ядро не сможет генерировать для такого процесса никаких сигналов, связанных с терминалом или управлением заданиями (таких как SIGINT, SIGTSTP и SIGHUP)</a:t>
            </a:r>
          </a:p>
          <a:p>
            <a:pPr marL="0" indent="0">
              <a:buNone/>
            </a:pPr>
            <a:r>
              <a:rPr lang="ru-RU" i="0" dirty="0">
                <a:effectLst/>
                <a:latin typeface="Cambria" panose="02040503050406030204" pitchFamily="18" charset="0"/>
                <a:ea typeface="Cambria" panose="02040503050406030204" pitchFamily="18" charset="0"/>
              </a:rPr>
              <a:t>Названия демонов принято заканчивать буквой d (хотя это не является обязательным правилом)</a:t>
            </a: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84380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extLst>
              <p:ext uri="{D42A27DB-BD31-4B8C-83A1-F6EECF244321}">
                <p14:modId xmlns:p14="http://schemas.microsoft.com/office/powerpoint/2010/main" val="1296270681"/>
              </p:ext>
            </p:extLst>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20000"/>
          </a:bodyPr>
          <a:lstStyle/>
          <a:p>
            <a:pPr marL="0" indent="0">
              <a:buNone/>
            </a:pPr>
            <a:r>
              <a:rPr lang="ru-RU" i="0" dirty="0">
                <a:solidFill>
                  <a:srgbClr val="000000"/>
                </a:solidFill>
                <a:effectLst/>
                <a:latin typeface="Cambria" panose="02040503050406030204" pitchFamily="18" charset="0"/>
                <a:ea typeface="Cambria" panose="02040503050406030204" pitchFamily="18" charset="0"/>
              </a:rPr>
              <a:t>Для того чтобы стать демоном, программа должна выполнить следующие шаги:</a:t>
            </a:r>
          </a:p>
          <a:p>
            <a:pPr marL="0" indent="0">
              <a:buAutoNum type="arabicPeriod"/>
            </a:pPr>
            <a:r>
              <a:rPr lang="ru-RU" i="0" dirty="0">
                <a:solidFill>
                  <a:srgbClr val="000000"/>
                </a:solidFill>
                <a:effectLst/>
                <a:latin typeface="Cambria" panose="02040503050406030204" pitchFamily="18" charset="0"/>
                <a:ea typeface="Cambria" panose="02040503050406030204" pitchFamily="18" charset="0"/>
              </a:rPr>
              <a:t> Сделать вызов </a:t>
            </a:r>
            <a:r>
              <a:rPr lang="ru-RU" b="1" i="0" dirty="0" err="1">
                <a:solidFill>
                  <a:srgbClr val="000000"/>
                </a:solidFill>
                <a:effectLst/>
                <a:latin typeface="Cambria" panose="02040503050406030204" pitchFamily="18" charset="0"/>
                <a:ea typeface="Cambria" panose="02040503050406030204" pitchFamily="18" charset="0"/>
              </a:rPr>
              <a:t>fork</a:t>
            </a:r>
            <a:r>
              <a:rPr lang="ru-RU" i="0" dirty="0">
                <a:solidFill>
                  <a:srgbClr val="000000"/>
                </a:solidFill>
                <a:effectLst/>
                <a:latin typeface="Cambria" panose="02040503050406030204" pitchFamily="18" charset="0"/>
                <a:ea typeface="Cambria" panose="02040503050406030204" pitchFamily="18" charset="0"/>
              </a:rPr>
              <a:t>, после которого родитель завершается, а потомок продолжает работать (в результате этого демон становится потомком процесса </a:t>
            </a:r>
            <a:r>
              <a:rPr lang="ru-RU" i="0" dirty="0" err="1">
                <a:solidFill>
                  <a:srgbClr val="000000"/>
                </a:solidFill>
                <a:effectLst/>
                <a:latin typeface="Cambria" panose="02040503050406030204" pitchFamily="18" charset="0"/>
                <a:ea typeface="Cambria" panose="02040503050406030204" pitchFamily="18" charset="0"/>
              </a:rPr>
              <a:t>init</a:t>
            </a:r>
            <a:r>
              <a:rPr lang="ru-RU" i="0" dirty="0">
                <a:solidFill>
                  <a:srgbClr val="000000"/>
                </a:solidFill>
                <a:effectLst/>
                <a:latin typeface="Cambria" panose="02040503050406030204" pitchFamily="18" charset="0"/>
                <a:ea typeface="Cambria" panose="02040503050406030204" pitchFamily="18" charset="0"/>
              </a:rPr>
              <a:t>)</a:t>
            </a:r>
          </a:p>
          <a:p>
            <a:pPr marL="0" indent="0">
              <a:buNone/>
            </a:pPr>
            <a:r>
              <a:rPr lang="ru-RU" i="0" dirty="0">
                <a:solidFill>
                  <a:srgbClr val="000000"/>
                </a:solidFill>
                <a:effectLst/>
                <a:latin typeface="Cambria" panose="02040503050406030204" pitchFamily="18" charset="0"/>
                <a:ea typeface="Cambria" panose="02040503050406030204" pitchFamily="18" charset="0"/>
              </a:rPr>
              <a:t>Этот шаг делается по двум следующим причинам:</a:t>
            </a:r>
          </a:p>
          <a:p>
            <a:pPr>
              <a:buFont typeface="Wingdings" panose="05000000000000000000" pitchFamily="2" charset="2"/>
              <a:buChar char="Ø"/>
            </a:pPr>
            <a:r>
              <a:rPr lang="ru-RU" i="0" dirty="0">
                <a:solidFill>
                  <a:srgbClr val="000000"/>
                </a:solidFill>
                <a:effectLst/>
                <a:latin typeface="Cambria" panose="02040503050406030204" pitchFamily="18" charset="0"/>
                <a:ea typeface="Cambria" panose="02040503050406030204" pitchFamily="18" charset="0"/>
              </a:rPr>
              <a:t> Исходя из того, что демон был запущен в командной строке, завершение родителя будет обнаружено командной оболочкой, которая вслед за этим выведет новое приглашение и позволит потомку выполняться в фоновом режиме</a:t>
            </a:r>
          </a:p>
          <a:p>
            <a:pPr>
              <a:buFont typeface="Wingdings" panose="05000000000000000000" pitchFamily="2" charset="2"/>
              <a:buChar char="Ø"/>
            </a:pPr>
            <a:r>
              <a:rPr lang="ru-RU" i="0" dirty="0">
                <a:solidFill>
                  <a:srgbClr val="000000"/>
                </a:solidFill>
                <a:effectLst/>
                <a:latin typeface="Cambria" panose="02040503050406030204" pitchFamily="18" charset="0"/>
                <a:ea typeface="Cambria" panose="02040503050406030204" pitchFamily="18" charset="0"/>
              </a:rPr>
              <a:t> Потомок гарантированно не станет лидером группы процессов, поскольку он наследует PGID от своего родителя и получает свой уникальный идентификатор, который отличается от унаследованного PGID. Это необходимо для успешного выполнения следующего шага</a:t>
            </a:r>
          </a:p>
        </p:txBody>
      </p:sp>
    </p:spTree>
    <p:extLst>
      <p:ext uri="{BB962C8B-B14F-4D97-AF65-F5344CB8AC3E}">
        <p14:creationId xmlns:p14="http://schemas.microsoft.com/office/powerpoint/2010/main" val="1835289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85000" lnSpcReduction="20000"/>
          </a:bodyPr>
          <a:lstStyle/>
          <a:p>
            <a:pPr marL="0" indent="0">
              <a:buNone/>
            </a:pPr>
            <a:r>
              <a:rPr lang="ru-RU" i="0" dirty="0">
                <a:solidFill>
                  <a:srgbClr val="000000"/>
                </a:solidFill>
                <a:effectLst/>
                <a:latin typeface="Cambria" panose="02040503050406030204" pitchFamily="18" charset="0"/>
                <a:ea typeface="Cambria" panose="02040503050406030204" pitchFamily="18" charset="0"/>
              </a:rPr>
              <a:t>Для того чтобы стать демоном, программа должна выполнить следующие шаги:</a:t>
            </a:r>
          </a:p>
          <a:p>
            <a:pPr marL="0" indent="0">
              <a:buNone/>
            </a:pPr>
            <a:r>
              <a:rPr lang="ru-RU" dirty="0">
                <a:solidFill>
                  <a:srgbClr val="000000"/>
                </a:solidFill>
                <a:latin typeface="Cambria" panose="02040503050406030204" pitchFamily="18" charset="0"/>
                <a:ea typeface="Cambria" panose="02040503050406030204" pitchFamily="18" charset="0"/>
              </a:rPr>
              <a:t>2. Дочерний процесс вызывает </a:t>
            </a:r>
            <a:r>
              <a:rPr lang="ru-RU" b="1" dirty="0" err="1">
                <a:solidFill>
                  <a:srgbClr val="000000"/>
                </a:solidFill>
                <a:latin typeface="Cambria" panose="02040503050406030204" pitchFamily="18" charset="0"/>
                <a:ea typeface="Cambria" panose="02040503050406030204" pitchFamily="18" charset="0"/>
              </a:rPr>
              <a:t>setsid</a:t>
            </a:r>
            <a:r>
              <a:rPr lang="ru-RU" dirty="0">
                <a:solidFill>
                  <a:srgbClr val="000000"/>
                </a:solidFill>
                <a:latin typeface="Cambria" panose="02040503050406030204" pitchFamily="18" charset="0"/>
                <a:ea typeface="Cambria" panose="02040503050406030204" pitchFamily="18" charset="0"/>
              </a:rPr>
              <a:t>, чтобы начать новую сессию и разорвать любые связи с контролирующим терминалом</a:t>
            </a:r>
          </a:p>
          <a:p>
            <a:pPr marL="0" indent="0">
              <a:buNone/>
            </a:pPr>
            <a:r>
              <a:rPr lang="ru-RU" dirty="0">
                <a:solidFill>
                  <a:srgbClr val="000000"/>
                </a:solidFill>
                <a:latin typeface="Cambria" panose="02040503050406030204" pitchFamily="18" charset="0"/>
                <a:ea typeface="Cambria" panose="02040503050406030204" pitchFamily="18" charset="0"/>
              </a:rPr>
              <a:t>3. Если после этого демон больше не открывает никаких терминальных устройств, мы можем не волноваться о том, что он восстановит соединение с контролирующим  терминалом. В противном случае нам необходимо сделать так, чтобы терминальное  устройство не стало контролирующим</a:t>
            </a:r>
          </a:p>
          <a:p>
            <a:pPr marL="0" indent="0">
              <a:buNone/>
            </a:pPr>
            <a:r>
              <a:rPr lang="ru-RU" dirty="0">
                <a:solidFill>
                  <a:srgbClr val="000000"/>
                </a:solidFill>
                <a:latin typeface="Cambria" panose="02040503050406030204" pitchFamily="18" charset="0"/>
                <a:ea typeface="Cambria" panose="02040503050406030204" pitchFamily="18" charset="0"/>
              </a:rPr>
              <a:t>Это можно сделать двумя способами:</a:t>
            </a:r>
          </a:p>
          <a:p>
            <a:pPr>
              <a:buFont typeface="Wingdings" panose="05000000000000000000" pitchFamily="2" charset="2"/>
              <a:buChar char="Ø"/>
            </a:pPr>
            <a:r>
              <a:rPr lang="ru-RU" dirty="0">
                <a:solidFill>
                  <a:srgbClr val="000000"/>
                </a:solidFill>
                <a:latin typeface="Cambria" panose="02040503050406030204" pitchFamily="18" charset="0"/>
                <a:ea typeface="Cambria" panose="02040503050406030204" pitchFamily="18" charset="0"/>
              </a:rPr>
              <a:t> Указывать флаг O_NOCTTY для любых вызовов </a:t>
            </a:r>
            <a:r>
              <a:rPr lang="ru-RU" b="1" dirty="0" err="1">
                <a:solidFill>
                  <a:srgbClr val="000000"/>
                </a:solidFill>
                <a:latin typeface="Cambria" panose="02040503050406030204" pitchFamily="18" charset="0"/>
                <a:ea typeface="Cambria" panose="02040503050406030204" pitchFamily="18" charset="0"/>
              </a:rPr>
              <a:t>open</a:t>
            </a:r>
            <a:r>
              <a:rPr lang="ru-RU" dirty="0">
                <a:solidFill>
                  <a:srgbClr val="000000"/>
                </a:solidFill>
                <a:latin typeface="Cambria" panose="02040503050406030204" pitchFamily="18" charset="0"/>
                <a:ea typeface="Cambria" panose="02040503050406030204" pitchFamily="18" charset="0"/>
              </a:rPr>
              <a:t>, которые могут открыть терминальное устройство.</a:t>
            </a:r>
          </a:p>
          <a:p>
            <a:pPr>
              <a:buFont typeface="Wingdings" panose="05000000000000000000" pitchFamily="2" charset="2"/>
              <a:buChar char="Ø"/>
            </a:pPr>
            <a:r>
              <a:rPr lang="ru-RU" dirty="0">
                <a:solidFill>
                  <a:srgbClr val="000000"/>
                </a:solidFill>
                <a:latin typeface="Cambria" panose="02040503050406030204" pitchFamily="18" charset="0"/>
                <a:ea typeface="Cambria" panose="02040503050406030204" pitchFamily="18" charset="0"/>
              </a:rPr>
              <a:t> Есть более простой вариант: после </a:t>
            </a:r>
            <a:r>
              <a:rPr lang="ru-RU" b="1" dirty="0" err="1">
                <a:solidFill>
                  <a:srgbClr val="000000"/>
                </a:solidFill>
                <a:latin typeface="Cambria" panose="02040503050406030204" pitchFamily="18" charset="0"/>
                <a:ea typeface="Cambria" panose="02040503050406030204" pitchFamily="18" charset="0"/>
              </a:rPr>
              <a:t>setsid</a:t>
            </a:r>
            <a:r>
              <a:rPr lang="ru-RU" dirty="0">
                <a:solidFill>
                  <a:srgbClr val="000000"/>
                </a:solidFill>
                <a:latin typeface="Cambria" panose="02040503050406030204" pitchFamily="18" charset="0"/>
                <a:ea typeface="Cambria" panose="02040503050406030204" pitchFamily="18" charset="0"/>
              </a:rPr>
              <a:t> можно еще раз сделать вызов </a:t>
            </a:r>
            <a:r>
              <a:rPr lang="ru-RU" b="1" dirty="0" err="1">
                <a:solidFill>
                  <a:srgbClr val="000000"/>
                </a:solidFill>
                <a:latin typeface="Cambria" panose="02040503050406030204" pitchFamily="18" charset="0"/>
                <a:ea typeface="Cambria" panose="02040503050406030204" pitchFamily="18" charset="0"/>
              </a:rPr>
              <a:t>fork</a:t>
            </a:r>
            <a:r>
              <a:rPr lang="ru-RU" dirty="0">
                <a:solidFill>
                  <a:srgbClr val="000000"/>
                </a:solidFill>
                <a:latin typeface="Cambria" panose="02040503050406030204" pitchFamily="18" charset="0"/>
                <a:ea typeface="Cambria" panose="02040503050406030204" pitchFamily="18" charset="0"/>
              </a:rPr>
              <a:t>, опять позволив родителю завершиться, а потомку (правнуку) – продолжить работу. Это гарантирует, что потомок не станет лидером сессии, что делает невозможным повторное соединение с контролирующим терминалом</a:t>
            </a:r>
            <a:endParaRPr lang="ru-RU" i="0" dirty="0">
              <a:solidFill>
                <a:srgbClr val="000000"/>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72331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solidFill>
                  <a:srgbClr val="000000"/>
                </a:solidFill>
                <a:effectLst/>
                <a:latin typeface="Cambria" panose="02040503050406030204" pitchFamily="18" charset="0"/>
                <a:ea typeface="Cambria" panose="02040503050406030204" pitchFamily="18" charset="0"/>
              </a:rPr>
              <a:t>Обычно сервисы выполняют определенные служебные функции, необходимые для работы приложений или какого-то конкретного приложения. Примером сервиса может служить фоновый процесс, который обеспечивает доступ к базе данных – такие сервисы также называются </a:t>
            </a:r>
            <a:r>
              <a:rPr lang="ru-RU" b="1" i="0" dirty="0">
                <a:solidFill>
                  <a:srgbClr val="000000"/>
                </a:solidFill>
                <a:effectLst/>
                <a:latin typeface="Cambria" panose="02040503050406030204" pitchFamily="18" charset="0"/>
                <a:ea typeface="Cambria" panose="02040503050406030204" pitchFamily="18" charset="0"/>
              </a:rPr>
              <a:t>серверами</a:t>
            </a:r>
          </a:p>
          <a:p>
            <a:pPr marL="0" indent="0">
              <a:buNone/>
            </a:pPr>
            <a:r>
              <a:rPr lang="ru-RU" i="0" dirty="0">
                <a:solidFill>
                  <a:srgbClr val="000000"/>
                </a:solidFill>
                <a:effectLst/>
                <a:latin typeface="Cambria" panose="02040503050406030204" pitchFamily="18" charset="0"/>
                <a:ea typeface="Cambria" panose="02040503050406030204" pitchFamily="18" charset="0"/>
              </a:rPr>
              <a:t>Другой тип сервисов – это программы, обеспечивающие доступ к внешним устройствам, такие сервисы называются </a:t>
            </a:r>
            <a:r>
              <a:rPr lang="ru-RU" b="1" i="0" dirty="0">
                <a:solidFill>
                  <a:srgbClr val="000000"/>
                </a:solidFill>
                <a:effectLst/>
                <a:latin typeface="Cambria" panose="02040503050406030204" pitchFamily="18" charset="0"/>
                <a:ea typeface="Cambria" panose="02040503050406030204" pitchFamily="18" charset="0"/>
              </a:rPr>
              <a:t>драйверами</a:t>
            </a:r>
          </a:p>
          <a:p>
            <a:pPr marL="0" indent="0">
              <a:buNone/>
            </a:pPr>
            <a:r>
              <a:rPr lang="ru-RU" i="0" dirty="0">
                <a:solidFill>
                  <a:srgbClr val="000000"/>
                </a:solidFill>
                <a:effectLst/>
                <a:latin typeface="Cambria" panose="02040503050406030204" pitchFamily="18" charset="0"/>
                <a:ea typeface="Cambria" panose="02040503050406030204" pitchFamily="18" charset="0"/>
              </a:rPr>
              <a:t>Как сервис также может быть реализован процесс, отслеживающий работу некоторого приложения, такие сервисы также называются </a:t>
            </a:r>
            <a:r>
              <a:rPr lang="ru-RU" b="1" i="0" dirty="0">
                <a:solidFill>
                  <a:srgbClr val="000000"/>
                </a:solidFill>
                <a:effectLst/>
                <a:latin typeface="Cambria" panose="02040503050406030204" pitchFamily="18" charset="0"/>
                <a:ea typeface="Cambria" panose="02040503050406030204" pitchFamily="18" charset="0"/>
              </a:rPr>
              <a:t>мониторами</a:t>
            </a:r>
            <a:endParaRPr lang="en-US" b="1" i="0" dirty="0">
              <a:solidFill>
                <a:srgbClr val="000000"/>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70934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i="0" dirty="0">
                <a:solidFill>
                  <a:srgbClr val="000000"/>
                </a:solidFill>
                <a:effectLst/>
                <a:latin typeface="Cambria" panose="02040503050406030204" pitchFamily="18" charset="0"/>
                <a:ea typeface="Cambria" panose="02040503050406030204" pitchFamily="18" charset="0"/>
              </a:rPr>
              <a:t>Для того чтобы стать демоном, программа должна выполнить следующие шаги:</a:t>
            </a:r>
          </a:p>
          <a:p>
            <a:pPr marL="0" indent="0">
              <a:buNone/>
            </a:pPr>
            <a:r>
              <a:rPr lang="ru-RU" dirty="0">
                <a:solidFill>
                  <a:srgbClr val="000000"/>
                </a:solidFill>
                <a:latin typeface="Cambria" panose="02040503050406030204" pitchFamily="18" charset="0"/>
                <a:ea typeface="Cambria" panose="02040503050406030204" pitchFamily="18" charset="0"/>
              </a:rPr>
              <a:t>4. Очистить атрибут </a:t>
            </a:r>
            <a:r>
              <a:rPr lang="ru-RU" b="1" dirty="0" err="1">
                <a:solidFill>
                  <a:srgbClr val="000000"/>
                </a:solidFill>
                <a:latin typeface="Cambria" panose="02040503050406030204" pitchFamily="18" charset="0"/>
                <a:ea typeface="Cambria" panose="02040503050406030204" pitchFamily="18" charset="0"/>
              </a:rPr>
              <a:t>umask</a:t>
            </a:r>
            <a:r>
              <a:rPr lang="ru-RU" dirty="0">
                <a:solidFill>
                  <a:srgbClr val="000000"/>
                </a:solidFill>
                <a:latin typeface="Cambria" panose="02040503050406030204" pitchFamily="18" charset="0"/>
                <a:ea typeface="Cambria" panose="02040503050406030204" pitchFamily="18" charset="0"/>
              </a:rPr>
              <a:t> процесса, чтобы файлы и каталоги, созданные демоном, имели запрашиваемые права доступа</a:t>
            </a:r>
          </a:p>
          <a:p>
            <a:pPr marL="0" indent="0">
              <a:buNone/>
            </a:pPr>
            <a:r>
              <a:rPr lang="ru-RU" dirty="0">
                <a:solidFill>
                  <a:srgbClr val="000000"/>
                </a:solidFill>
                <a:latin typeface="Cambria" panose="02040503050406030204" pitchFamily="18" charset="0"/>
                <a:ea typeface="Cambria" panose="02040503050406030204" pitchFamily="18" charset="0"/>
              </a:rPr>
              <a:t>5. Поменять текущий рабочий каталог процесса (обычно на корневой – /)</a:t>
            </a:r>
          </a:p>
          <a:p>
            <a:pPr marL="0" indent="0">
              <a:buNone/>
            </a:pPr>
            <a:r>
              <a:rPr lang="ru-RU" dirty="0">
                <a:solidFill>
                  <a:srgbClr val="000000"/>
                </a:solidFill>
                <a:latin typeface="Cambria" panose="02040503050406030204" pitchFamily="18" charset="0"/>
                <a:ea typeface="Cambria" panose="02040503050406030204" pitchFamily="18" charset="0"/>
              </a:rPr>
              <a:t>Это необходимо, поскольку демон обычно выполняется вплоть до выключения системы. Если файловая система, на которой находится его текущий рабочий каталог, не является корневой, она не может быть отключена. Как вариант, в качестве рабочего каталога демон может задействовать то место, где он выполняет свою работу, или воспользоваться значением в конфигурационном файле; главное, чтобы файловая система, в которой находится этот каталог, никогда не нуждалась в отключении</a:t>
            </a:r>
            <a:endParaRPr lang="ru-RU" i="0" dirty="0">
              <a:solidFill>
                <a:srgbClr val="000000"/>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6515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235276"/>
          </a:xfrm>
        </p:spPr>
        <p:txBody>
          <a:bodyPr>
            <a:normAutofit fontScale="92500" lnSpcReduction="10000"/>
          </a:bodyPr>
          <a:lstStyle/>
          <a:p>
            <a:pPr marL="0" indent="0">
              <a:buNone/>
            </a:pPr>
            <a:r>
              <a:rPr lang="ru-RU" i="0" dirty="0">
                <a:solidFill>
                  <a:srgbClr val="000000"/>
                </a:solidFill>
                <a:effectLst/>
                <a:latin typeface="Cambria" panose="02040503050406030204" pitchFamily="18" charset="0"/>
                <a:ea typeface="Cambria" panose="02040503050406030204" pitchFamily="18" charset="0"/>
              </a:rPr>
              <a:t>Для того чтобы стать демоном, программа должна выполнить следующие шаги:</a:t>
            </a:r>
          </a:p>
          <a:p>
            <a:pPr marL="0" indent="0">
              <a:buNone/>
            </a:pPr>
            <a:r>
              <a:rPr lang="ru-RU" dirty="0">
                <a:solidFill>
                  <a:srgbClr val="000000"/>
                </a:solidFill>
                <a:latin typeface="Cambria" panose="02040503050406030204" pitchFamily="18" charset="0"/>
                <a:ea typeface="Cambria" panose="02040503050406030204" pitchFamily="18" charset="0"/>
              </a:rPr>
              <a:t>6. Закрыть все открытые файловые дескрипторы, которые демон унаследовал от своего родителя (возможно, некоторые из них необходимо оставить открытыми, поэтому данный шаг является необязательным и может быть откорректирован)</a:t>
            </a:r>
          </a:p>
          <a:p>
            <a:pPr marL="0" indent="0">
              <a:buNone/>
            </a:pPr>
            <a:r>
              <a:rPr lang="ru-RU" dirty="0">
                <a:solidFill>
                  <a:srgbClr val="000000"/>
                </a:solidFill>
                <a:latin typeface="Cambria" panose="02040503050406030204" pitchFamily="18" charset="0"/>
                <a:ea typeface="Cambria" panose="02040503050406030204" pitchFamily="18" charset="0"/>
              </a:rPr>
              <a:t>Это делается по целому ряду причин. Поскольку демон потерял свой контролирующий терминал и работает в фоновом режиме, ему больше не нужно хранить дескрипторы с номерами 0, 1 и 2 (если они ссылаются на терминал)</a:t>
            </a:r>
          </a:p>
          <a:p>
            <a:pPr marL="0" indent="0">
              <a:buNone/>
            </a:pPr>
            <a:r>
              <a:rPr lang="ru-RU" dirty="0">
                <a:solidFill>
                  <a:srgbClr val="000000"/>
                </a:solidFill>
                <a:latin typeface="Cambria" panose="02040503050406030204" pitchFamily="18" charset="0"/>
                <a:ea typeface="Cambria" panose="02040503050406030204" pitchFamily="18" charset="0"/>
              </a:rPr>
              <a:t>Кроме того, мы не можем отключить  файловую систему, на которой долгоживущий демон удерживает открытыми какие либо файлы. И, следуя обычным правилам, мы должны закрывать неиспользуемые файловые дескрипторы, поскольку их число ограничено</a:t>
            </a:r>
            <a:endParaRPr lang="ru-RU" i="0" dirty="0">
              <a:solidFill>
                <a:srgbClr val="000000"/>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196408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235276"/>
          </a:xfrm>
        </p:spPr>
        <p:txBody>
          <a:bodyPr>
            <a:normAutofit fontScale="92500" lnSpcReduction="10000"/>
          </a:bodyPr>
          <a:lstStyle/>
          <a:p>
            <a:pPr marL="0" indent="0">
              <a:buNone/>
            </a:pPr>
            <a:r>
              <a:rPr lang="ru-RU" i="0" dirty="0">
                <a:solidFill>
                  <a:srgbClr val="000000"/>
                </a:solidFill>
                <a:effectLst/>
                <a:latin typeface="Cambria" panose="02040503050406030204" pitchFamily="18" charset="0"/>
                <a:ea typeface="Cambria" panose="02040503050406030204" pitchFamily="18" charset="0"/>
              </a:rPr>
              <a:t>Для того чтобы стать демоном, программа должна выполнить следующие шаги:</a:t>
            </a:r>
          </a:p>
          <a:p>
            <a:pPr marL="0" indent="0">
              <a:buNone/>
            </a:pPr>
            <a:r>
              <a:rPr lang="ru-RU" dirty="0">
                <a:solidFill>
                  <a:srgbClr val="000000"/>
                </a:solidFill>
                <a:latin typeface="Cambria" panose="02040503050406030204" pitchFamily="18" charset="0"/>
                <a:ea typeface="Cambria" panose="02040503050406030204" pitchFamily="18" charset="0"/>
              </a:rPr>
              <a:t>7. Закрыв дескрипторы с номерами 0, 1 и 2, демон обычно перенаправляет их в предварительно открытый файл /</a:t>
            </a:r>
            <a:r>
              <a:rPr lang="ru-RU" dirty="0" err="1">
                <a:solidFill>
                  <a:srgbClr val="000000"/>
                </a:solidFill>
                <a:latin typeface="Cambria" panose="02040503050406030204" pitchFamily="18" charset="0"/>
                <a:ea typeface="Cambria" panose="02040503050406030204" pitchFamily="18" charset="0"/>
              </a:rPr>
              <a:t>dev</a:t>
            </a:r>
            <a:r>
              <a:rPr lang="ru-RU" dirty="0">
                <a:solidFill>
                  <a:srgbClr val="000000"/>
                </a:solidFill>
                <a:latin typeface="Cambria" panose="02040503050406030204" pitchFamily="18" charset="0"/>
                <a:ea typeface="Cambria" panose="02040503050406030204" pitchFamily="18" charset="0"/>
              </a:rPr>
              <a:t>/</a:t>
            </a:r>
            <a:r>
              <a:rPr lang="ru-RU" dirty="0" err="1">
                <a:solidFill>
                  <a:srgbClr val="000000"/>
                </a:solidFill>
                <a:latin typeface="Cambria" panose="02040503050406030204" pitchFamily="18" charset="0"/>
                <a:ea typeface="Cambria" panose="02040503050406030204" pitchFamily="18" charset="0"/>
              </a:rPr>
              <a:t>null</a:t>
            </a:r>
            <a:r>
              <a:rPr lang="ru-RU" dirty="0">
                <a:solidFill>
                  <a:srgbClr val="000000"/>
                </a:solidFill>
                <a:latin typeface="Cambria" panose="02040503050406030204" pitchFamily="18" charset="0"/>
                <a:ea typeface="Cambria" panose="02040503050406030204" pitchFamily="18" charset="0"/>
              </a:rPr>
              <a:t>, используя вызов </a:t>
            </a:r>
            <a:r>
              <a:rPr lang="ru-RU" b="1" dirty="0">
                <a:solidFill>
                  <a:srgbClr val="000000"/>
                </a:solidFill>
                <a:latin typeface="Cambria" panose="02040503050406030204" pitchFamily="18" charset="0"/>
                <a:ea typeface="Cambria" panose="02040503050406030204" pitchFamily="18" charset="0"/>
              </a:rPr>
              <a:t>dup2</a:t>
            </a:r>
            <a:r>
              <a:rPr lang="ru-RU" dirty="0">
                <a:solidFill>
                  <a:srgbClr val="000000"/>
                </a:solidFill>
                <a:latin typeface="Cambria" panose="02040503050406030204" pitchFamily="18" charset="0"/>
                <a:ea typeface="Cambria" panose="02040503050406030204" pitchFamily="18" charset="0"/>
              </a:rPr>
              <a:t> (или похожий)</a:t>
            </a:r>
          </a:p>
          <a:p>
            <a:pPr marL="0" indent="0">
              <a:buNone/>
            </a:pPr>
            <a:r>
              <a:rPr lang="ru-RU" dirty="0">
                <a:solidFill>
                  <a:srgbClr val="000000"/>
                </a:solidFill>
                <a:latin typeface="Cambria" panose="02040503050406030204" pitchFamily="18" charset="0"/>
                <a:ea typeface="Cambria" panose="02040503050406030204" pitchFamily="18" charset="0"/>
              </a:rPr>
              <a:t>Это делается по двум причинам:</a:t>
            </a:r>
          </a:p>
          <a:p>
            <a:pPr>
              <a:buFont typeface="Wingdings" panose="05000000000000000000" pitchFamily="2" charset="2"/>
              <a:buChar char="Ø"/>
            </a:pPr>
            <a:r>
              <a:rPr lang="ru-RU" dirty="0">
                <a:solidFill>
                  <a:srgbClr val="000000"/>
                </a:solidFill>
                <a:latin typeface="Cambria" panose="02040503050406030204" pitchFamily="18" charset="0"/>
                <a:ea typeface="Cambria" panose="02040503050406030204" pitchFamily="18" charset="0"/>
              </a:rPr>
              <a:t>Это позволяет избежать ошибки при вызове библиотечных функций, которые выполняют операции ввода/вывода с этими дескрипторами</a:t>
            </a:r>
          </a:p>
          <a:p>
            <a:pPr>
              <a:buFont typeface="Wingdings" panose="05000000000000000000" pitchFamily="2" charset="2"/>
              <a:buChar char="Ø"/>
            </a:pPr>
            <a:r>
              <a:rPr lang="ru-RU" dirty="0">
                <a:solidFill>
                  <a:srgbClr val="000000"/>
                </a:solidFill>
                <a:latin typeface="Cambria" panose="02040503050406030204" pitchFamily="18" charset="0"/>
                <a:ea typeface="Cambria" panose="02040503050406030204" pitchFamily="18" charset="0"/>
              </a:rPr>
              <a:t>Это исключает возможность повторного открытия демоном файлов с помощью дескрипторов 1 или 2, так как библиотечные функции, которые записывают в них данные, ожидают, что эти дескрипторы указывают на потоки </a:t>
            </a:r>
            <a:r>
              <a:rPr lang="ru-RU" dirty="0" err="1">
                <a:solidFill>
                  <a:srgbClr val="000000"/>
                </a:solidFill>
                <a:latin typeface="Cambria" panose="02040503050406030204" pitchFamily="18" charset="0"/>
                <a:ea typeface="Cambria" panose="02040503050406030204" pitchFamily="18" charset="0"/>
              </a:rPr>
              <a:t>stdout</a:t>
            </a:r>
            <a:r>
              <a:rPr lang="ru-RU" dirty="0">
                <a:solidFill>
                  <a:srgbClr val="000000"/>
                </a:solidFill>
                <a:latin typeface="Cambria" panose="02040503050406030204" pitchFamily="18" charset="0"/>
                <a:ea typeface="Cambria" panose="02040503050406030204" pitchFamily="18" charset="0"/>
              </a:rPr>
              <a:t> (стандартный вывод) и </a:t>
            </a:r>
            <a:r>
              <a:rPr lang="ru-RU" dirty="0" err="1">
                <a:solidFill>
                  <a:srgbClr val="000000"/>
                </a:solidFill>
                <a:latin typeface="Cambria" panose="02040503050406030204" pitchFamily="18" charset="0"/>
                <a:ea typeface="Cambria" panose="02040503050406030204" pitchFamily="18" charset="0"/>
              </a:rPr>
              <a:t>stderr</a:t>
            </a:r>
            <a:r>
              <a:rPr lang="ru-RU" dirty="0">
                <a:solidFill>
                  <a:srgbClr val="000000"/>
                </a:solidFill>
                <a:latin typeface="Cambria" panose="02040503050406030204" pitchFamily="18" charset="0"/>
                <a:ea typeface="Cambria" panose="02040503050406030204" pitchFamily="18" charset="0"/>
              </a:rPr>
              <a:t> (стандартный вывод ошибок)</a:t>
            </a:r>
            <a:endParaRPr lang="ru-RU" i="0" dirty="0">
              <a:solidFill>
                <a:srgbClr val="000000"/>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25183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10" name="Content Placeholder 9">
            <a:extLst>
              <a:ext uri="{FF2B5EF4-FFF2-40B4-BE49-F238E27FC236}">
                <a16:creationId xmlns:a16="http://schemas.microsoft.com/office/drawing/2014/main" id="{1AE24E74-A89E-18C0-3F81-0B1A6696D4E3}"/>
              </a:ext>
            </a:extLst>
          </p:cNvPr>
          <p:cNvPicPr>
            <a:picLocks noGrp="1" noChangeAspect="1"/>
          </p:cNvPicPr>
          <p:nvPr>
            <p:ph idx="1"/>
          </p:nvPr>
        </p:nvPicPr>
        <p:blipFill>
          <a:blip r:embed="rId2"/>
          <a:stretch>
            <a:fillRect/>
          </a:stretch>
        </p:blipFill>
        <p:spPr>
          <a:xfrm>
            <a:off x="1325466" y="1491012"/>
            <a:ext cx="9541067" cy="2735817"/>
          </a:xfrm>
        </p:spPr>
      </p:pic>
      <p:pic>
        <p:nvPicPr>
          <p:cNvPr id="12" name="Picture 11">
            <a:extLst>
              <a:ext uri="{FF2B5EF4-FFF2-40B4-BE49-F238E27FC236}">
                <a16:creationId xmlns:a16="http://schemas.microsoft.com/office/drawing/2014/main" id="{685F7DA4-07DA-9669-68E2-0290C5AD447B}"/>
              </a:ext>
            </a:extLst>
          </p:cNvPr>
          <p:cNvPicPr>
            <a:picLocks noChangeAspect="1"/>
          </p:cNvPicPr>
          <p:nvPr/>
        </p:nvPicPr>
        <p:blipFill>
          <a:blip r:embed="rId3"/>
          <a:srcRect b="44845"/>
          <a:stretch/>
        </p:blipFill>
        <p:spPr>
          <a:xfrm>
            <a:off x="827231" y="4395331"/>
            <a:ext cx="10537538" cy="2158468"/>
          </a:xfrm>
          <a:prstGeom prst="rect">
            <a:avLst/>
          </a:prstGeom>
        </p:spPr>
      </p:pic>
    </p:spTree>
    <p:extLst>
      <p:ext uri="{BB962C8B-B14F-4D97-AF65-F5344CB8AC3E}">
        <p14:creationId xmlns:p14="http://schemas.microsoft.com/office/powerpoint/2010/main" val="26289201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7" name="Picture 6">
            <a:extLst>
              <a:ext uri="{FF2B5EF4-FFF2-40B4-BE49-F238E27FC236}">
                <a16:creationId xmlns:a16="http://schemas.microsoft.com/office/drawing/2014/main" id="{E2E1F257-1A3C-B911-DD15-78D95E347F1A}"/>
              </a:ext>
            </a:extLst>
          </p:cNvPr>
          <p:cNvPicPr>
            <a:picLocks noChangeAspect="1"/>
          </p:cNvPicPr>
          <p:nvPr/>
        </p:nvPicPr>
        <p:blipFill>
          <a:blip r:embed="rId2"/>
          <a:stretch>
            <a:fillRect/>
          </a:stretch>
        </p:blipFill>
        <p:spPr>
          <a:xfrm>
            <a:off x="1207346" y="1748560"/>
            <a:ext cx="9777307" cy="640135"/>
          </a:xfrm>
          <a:prstGeom prst="rect">
            <a:avLst/>
          </a:prstGeom>
        </p:spPr>
      </p:pic>
      <p:pic>
        <p:nvPicPr>
          <p:cNvPr id="9" name="Picture 8">
            <a:extLst>
              <a:ext uri="{FF2B5EF4-FFF2-40B4-BE49-F238E27FC236}">
                <a16:creationId xmlns:a16="http://schemas.microsoft.com/office/drawing/2014/main" id="{72A6DB2B-1F6A-ED1A-FCC9-8FBFA12DE748}"/>
              </a:ext>
            </a:extLst>
          </p:cNvPr>
          <p:cNvPicPr>
            <a:picLocks noChangeAspect="1"/>
          </p:cNvPicPr>
          <p:nvPr/>
        </p:nvPicPr>
        <p:blipFill>
          <a:blip r:embed="rId3"/>
          <a:stretch>
            <a:fillRect/>
          </a:stretch>
        </p:blipFill>
        <p:spPr>
          <a:xfrm>
            <a:off x="2890053" y="2721655"/>
            <a:ext cx="6411894" cy="1092840"/>
          </a:xfrm>
          <a:prstGeom prst="rect">
            <a:avLst/>
          </a:prstGeom>
        </p:spPr>
      </p:pic>
    </p:spTree>
    <p:extLst>
      <p:ext uri="{BB962C8B-B14F-4D97-AF65-F5344CB8AC3E}">
        <p14:creationId xmlns:p14="http://schemas.microsoft.com/office/powerpoint/2010/main" val="2889973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235276"/>
          </a:xfrm>
        </p:spPr>
        <p:txBody>
          <a:bodyPr>
            <a:normAutofit fontScale="85000" lnSpcReduction="10000"/>
          </a:bodyPr>
          <a:lstStyle/>
          <a:p>
            <a:pPr marL="0" indent="0">
              <a:buNone/>
            </a:pPr>
            <a:r>
              <a:rPr lang="ru-RU" i="0" dirty="0">
                <a:solidFill>
                  <a:srgbClr val="000000"/>
                </a:solidFill>
                <a:effectLst/>
                <a:latin typeface="Cambria" panose="02040503050406030204" pitchFamily="18" charset="0"/>
                <a:ea typeface="Cambria" panose="02040503050406030204" pitchFamily="18" charset="0"/>
              </a:rPr>
              <a:t>Рекомендации:</a:t>
            </a:r>
          </a:p>
          <a:p>
            <a:pPr marL="0" indent="0">
              <a:buNone/>
            </a:pPr>
            <a:r>
              <a:rPr lang="ru-RU" i="0" dirty="0">
                <a:solidFill>
                  <a:srgbClr val="000000"/>
                </a:solidFill>
                <a:effectLst/>
                <a:latin typeface="Cambria" panose="02040503050406030204" pitchFamily="18" charset="0"/>
                <a:ea typeface="Cambria" panose="02040503050406030204" pitchFamily="18" charset="0"/>
              </a:rPr>
              <a:t>Как уже отмечалось выше, процесс-демон обычно завершается во время выключения системы. Для многих стандартных демонов предусмотрены специальные скрипты, которые выполняются, когда система завершает работу</a:t>
            </a:r>
          </a:p>
          <a:p>
            <a:pPr marL="0" indent="0">
              <a:buNone/>
            </a:pPr>
            <a:r>
              <a:rPr lang="ru-RU" i="0" dirty="0">
                <a:solidFill>
                  <a:srgbClr val="000000"/>
                </a:solidFill>
                <a:effectLst/>
                <a:latin typeface="Cambria" panose="02040503050406030204" pitchFamily="18" charset="0"/>
                <a:ea typeface="Cambria" panose="02040503050406030204" pitchFamily="18" charset="0"/>
              </a:rPr>
              <a:t>Остальные демоны просто получают сигнал </a:t>
            </a:r>
            <a:r>
              <a:rPr lang="ru-RU" b="1" i="0" dirty="0">
                <a:solidFill>
                  <a:srgbClr val="000000"/>
                </a:solidFill>
                <a:effectLst/>
                <a:latin typeface="Cambria" panose="02040503050406030204" pitchFamily="18" charset="0"/>
                <a:ea typeface="Cambria" panose="02040503050406030204" pitchFamily="18" charset="0"/>
              </a:rPr>
              <a:t>SIGTERM</a:t>
            </a:r>
            <a:r>
              <a:rPr lang="ru-RU" i="0" dirty="0">
                <a:solidFill>
                  <a:srgbClr val="000000"/>
                </a:solidFill>
                <a:effectLst/>
                <a:latin typeface="Cambria" panose="02040503050406030204" pitchFamily="18" charset="0"/>
                <a:ea typeface="Cambria" panose="02040503050406030204" pitchFamily="18" charset="0"/>
              </a:rPr>
              <a:t>, который при выключении компьютера отправляется процессом </a:t>
            </a:r>
            <a:r>
              <a:rPr lang="ru-RU" b="1" i="0" dirty="0" err="1">
                <a:solidFill>
                  <a:srgbClr val="000000"/>
                </a:solidFill>
                <a:effectLst/>
                <a:latin typeface="Cambria" panose="02040503050406030204" pitchFamily="18" charset="0"/>
                <a:ea typeface="Cambria" panose="02040503050406030204" pitchFamily="18" charset="0"/>
              </a:rPr>
              <a:t>init</a:t>
            </a:r>
            <a:r>
              <a:rPr lang="ru-RU" i="0" dirty="0">
                <a:solidFill>
                  <a:srgbClr val="000000"/>
                </a:solidFill>
                <a:effectLst/>
                <a:latin typeface="Cambria" panose="02040503050406030204" pitchFamily="18" charset="0"/>
                <a:ea typeface="Cambria" panose="02040503050406030204" pitchFamily="18" charset="0"/>
              </a:rPr>
              <a:t> всем своим потомкам. По умолчанию этот сигнал приводит к завершению процесса. Если демону перед этим необходимо освободить какие-либо ресурсы, он должен делать это в обработчике данного сигнала</a:t>
            </a:r>
          </a:p>
          <a:p>
            <a:pPr marL="0" indent="0">
              <a:buNone/>
            </a:pPr>
            <a:r>
              <a:rPr lang="ru-RU" i="0" dirty="0">
                <a:solidFill>
                  <a:srgbClr val="000000"/>
                </a:solidFill>
                <a:effectLst/>
                <a:latin typeface="Cambria" panose="02040503050406030204" pitchFamily="18" charset="0"/>
                <a:ea typeface="Cambria" panose="02040503050406030204" pitchFamily="18" charset="0"/>
              </a:rPr>
              <a:t>Эту процедуру следует выполнять как можно быстрее, поскольку через 5 секунд после </a:t>
            </a:r>
            <a:r>
              <a:rPr lang="ru-RU" b="1" i="0" dirty="0">
                <a:solidFill>
                  <a:srgbClr val="000000"/>
                </a:solidFill>
                <a:effectLst/>
                <a:latin typeface="Cambria" panose="02040503050406030204" pitchFamily="18" charset="0"/>
                <a:ea typeface="Cambria" panose="02040503050406030204" pitchFamily="18" charset="0"/>
              </a:rPr>
              <a:t>SIGTERM</a:t>
            </a:r>
            <a:r>
              <a:rPr lang="ru-RU" i="0" dirty="0">
                <a:solidFill>
                  <a:srgbClr val="000000"/>
                </a:solidFill>
                <a:effectLst/>
                <a:latin typeface="Cambria" panose="02040503050406030204" pitchFamily="18" charset="0"/>
                <a:ea typeface="Cambria" panose="02040503050406030204" pitchFamily="18" charset="0"/>
              </a:rPr>
              <a:t> процесс </a:t>
            </a:r>
            <a:r>
              <a:rPr lang="ru-RU" b="1" i="0" dirty="0" err="1">
                <a:solidFill>
                  <a:srgbClr val="000000"/>
                </a:solidFill>
                <a:effectLst/>
                <a:latin typeface="Cambria" panose="02040503050406030204" pitchFamily="18" charset="0"/>
                <a:ea typeface="Cambria" panose="02040503050406030204" pitchFamily="18" charset="0"/>
              </a:rPr>
              <a:t>init</a:t>
            </a:r>
            <a:r>
              <a:rPr lang="ru-RU" i="0" dirty="0">
                <a:solidFill>
                  <a:srgbClr val="000000"/>
                </a:solidFill>
                <a:effectLst/>
                <a:latin typeface="Cambria" panose="02040503050406030204" pitchFamily="18" charset="0"/>
                <a:ea typeface="Cambria" panose="02040503050406030204" pitchFamily="18" charset="0"/>
              </a:rPr>
              <a:t> отправляет сигнал </a:t>
            </a:r>
            <a:r>
              <a:rPr lang="ru-RU" b="1" i="0" dirty="0">
                <a:solidFill>
                  <a:srgbClr val="000000"/>
                </a:solidFill>
                <a:effectLst/>
                <a:latin typeface="Cambria" panose="02040503050406030204" pitchFamily="18" charset="0"/>
                <a:ea typeface="Cambria" panose="02040503050406030204" pitchFamily="18" charset="0"/>
              </a:rPr>
              <a:t>SIGKILL</a:t>
            </a:r>
            <a:r>
              <a:rPr lang="ru-RU" i="0" dirty="0">
                <a:solidFill>
                  <a:srgbClr val="000000"/>
                </a:solidFill>
                <a:effectLst/>
                <a:latin typeface="Cambria" panose="02040503050406030204" pitchFamily="18" charset="0"/>
                <a:ea typeface="Cambria" panose="02040503050406030204" pitchFamily="18" charset="0"/>
              </a:rPr>
              <a:t> (это вовсе не означает, что у демона есть 5 секунд процессорного времени на освобождение ресурсов; </a:t>
            </a:r>
            <a:r>
              <a:rPr lang="ru-RU" b="1" i="0" dirty="0" err="1">
                <a:solidFill>
                  <a:srgbClr val="000000"/>
                </a:solidFill>
                <a:effectLst/>
                <a:latin typeface="Cambria" panose="02040503050406030204" pitchFamily="18" charset="0"/>
                <a:ea typeface="Cambria" panose="02040503050406030204" pitchFamily="18" charset="0"/>
              </a:rPr>
              <a:t>init</a:t>
            </a:r>
            <a:r>
              <a:rPr lang="ru-RU" i="0" dirty="0">
                <a:solidFill>
                  <a:srgbClr val="000000"/>
                </a:solidFill>
                <a:effectLst/>
                <a:latin typeface="Cambria" panose="02040503050406030204" pitchFamily="18" charset="0"/>
                <a:ea typeface="Cambria" panose="02040503050406030204" pitchFamily="18" charset="0"/>
              </a:rPr>
              <a:t> шлет эти сигналы всем процессам в системе одновременно, поэтому процедуру очистки в этот момент может выполнять каждый из них)</a:t>
            </a:r>
          </a:p>
        </p:txBody>
      </p:sp>
    </p:spTree>
    <p:extLst>
      <p:ext uri="{BB962C8B-B14F-4D97-AF65-F5344CB8AC3E}">
        <p14:creationId xmlns:p14="http://schemas.microsoft.com/office/powerpoint/2010/main" val="1552000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235276"/>
          </a:xfrm>
        </p:spPr>
        <p:txBody>
          <a:bodyPr>
            <a:normAutofit fontScale="92500" lnSpcReduction="20000"/>
          </a:bodyPr>
          <a:lstStyle/>
          <a:p>
            <a:pPr marL="0" indent="0">
              <a:buNone/>
            </a:pPr>
            <a:r>
              <a:rPr lang="ru-RU" i="0" dirty="0">
                <a:solidFill>
                  <a:srgbClr val="000000"/>
                </a:solidFill>
                <a:effectLst/>
                <a:latin typeface="Cambria" panose="02040503050406030204" pitchFamily="18" charset="0"/>
                <a:ea typeface="Cambria" panose="02040503050406030204" pitchFamily="18" charset="0"/>
              </a:rPr>
              <a:t>Рекомендации:</a:t>
            </a:r>
          </a:p>
          <a:p>
            <a:pPr marL="0" indent="0">
              <a:buNone/>
            </a:pPr>
            <a:r>
              <a:rPr lang="ru-RU" dirty="0">
                <a:latin typeface="Cambria" panose="02040503050406030204" pitchFamily="18" charset="0"/>
                <a:ea typeface="Cambria" panose="02040503050406030204" pitchFamily="18" charset="0"/>
              </a:rPr>
              <a:t>Так как демоны имеют длинный жизненный цикл, нам следует особенно тщательно следить не только за потенциальными утечками памяти, но и за файловыми дескрипторами (когда приложению не удается закрыть все файловые дескрипторы, которые оно открыло). Для временного исправления подобных ошибок демон приходится перезапускать заново</a:t>
            </a:r>
          </a:p>
          <a:p>
            <a:pPr marL="0" indent="0">
              <a:buNone/>
            </a:pPr>
            <a:r>
              <a:rPr lang="ru-RU" dirty="0">
                <a:latin typeface="Cambria" panose="02040503050406030204" pitchFamily="18" charset="0"/>
                <a:ea typeface="Cambria" panose="02040503050406030204" pitchFamily="18" charset="0"/>
              </a:rPr>
              <a:t>Часто демону необходимо убедиться в том, что </a:t>
            </a:r>
            <a:r>
              <a:rPr lang="ru-RU" b="1" dirty="0">
                <a:latin typeface="Cambria" panose="02040503050406030204" pitchFamily="18" charset="0"/>
                <a:ea typeface="Cambria" panose="02040503050406030204" pitchFamily="18" charset="0"/>
              </a:rPr>
              <a:t>только один его экземпляр активен</a:t>
            </a:r>
            <a:r>
              <a:rPr lang="ru-RU" dirty="0">
                <a:latin typeface="Cambria" panose="02040503050406030204" pitchFamily="18" charset="0"/>
                <a:ea typeface="Cambria" panose="02040503050406030204" pitchFamily="18" charset="0"/>
              </a:rPr>
              <a:t> в любой заданный момент времени</a:t>
            </a:r>
          </a:p>
          <a:p>
            <a:pPr marL="0" indent="0">
              <a:buNone/>
            </a:pPr>
            <a:r>
              <a:rPr lang="ru-RU" i="0" dirty="0">
                <a:solidFill>
                  <a:srgbClr val="000000"/>
                </a:solidFill>
                <a:effectLst/>
                <a:latin typeface="Cambria" panose="02040503050406030204" pitchFamily="18" charset="0"/>
                <a:ea typeface="Cambria" panose="02040503050406030204" pitchFamily="18" charset="0"/>
              </a:rPr>
              <a:t>Обычно это достигается следующим образом: демон создает файл в стандартном каталоге и применяет к нему блокировку для записи. Он удерживает ее на протяжении всего своего существования и удаляет прямо перед завершением. Если попытаться запустить другой экземпляр того же демона, то он не сможет получить блокировку для соответствующего файла и автоматически завершится, понимая: один его экземпляр уже выполняется в системе</a:t>
            </a:r>
          </a:p>
        </p:txBody>
      </p:sp>
    </p:spTree>
    <p:extLst>
      <p:ext uri="{BB962C8B-B14F-4D97-AF65-F5344CB8AC3E}">
        <p14:creationId xmlns:p14="http://schemas.microsoft.com/office/powerpoint/2010/main" val="37678650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235276"/>
          </a:xfrm>
        </p:spPr>
        <p:txBody>
          <a:bodyPr>
            <a:normAutofit/>
          </a:bodyPr>
          <a:lstStyle/>
          <a:p>
            <a:pPr marL="0" indent="0">
              <a:buNone/>
            </a:pPr>
            <a:r>
              <a:rPr lang="ru-RU" dirty="0">
                <a:latin typeface="Cambria" panose="02040503050406030204" pitchFamily="18" charset="0"/>
                <a:ea typeface="Cambria" panose="02040503050406030204" pitchFamily="18" charset="0"/>
              </a:rPr>
              <a:t>Конфигурацию принято хранить в каталоге </a:t>
            </a:r>
            <a:r>
              <a:rPr lang="ru-RU" b="1" dirty="0">
                <a:latin typeface="Cambria" panose="02040503050406030204" pitchFamily="18" charset="0"/>
                <a:ea typeface="Cambria" panose="02040503050406030204" pitchFamily="18" charset="0"/>
              </a:rPr>
              <a:t>/</a:t>
            </a:r>
            <a:r>
              <a:rPr lang="ru-RU" b="1" dirty="0" err="1">
                <a:latin typeface="Cambria" panose="02040503050406030204" pitchFamily="18" charset="0"/>
                <a:ea typeface="Cambria" panose="02040503050406030204" pitchFamily="18" charset="0"/>
              </a:rPr>
              <a:t>etc</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или в одном из его подкаталогов, а журнал часто находится в </a:t>
            </a:r>
            <a:r>
              <a:rPr lang="ru-RU" b="1" dirty="0">
                <a:latin typeface="Cambria" panose="02040503050406030204" pitchFamily="18" charset="0"/>
                <a:ea typeface="Cambria" panose="02040503050406030204" pitchFamily="18" charset="0"/>
              </a:rPr>
              <a:t>/</a:t>
            </a:r>
            <a:r>
              <a:rPr lang="ru-RU" b="1" dirty="0" err="1">
                <a:latin typeface="Cambria" panose="02040503050406030204" pitchFamily="18" charset="0"/>
                <a:ea typeface="Cambria" panose="02040503050406030204" pitchFamily="18" charset="0"/>
              </a:rPr>
              <a:t>var</a:t>
            </a:r>
            <a:r>
              <a:rPr lang="ru-RU" b="1" dirty="0">
                <a:latin typeface="Cambria" panose="02040503050406030204" pitchFamily="18" charset="0"/>
                <a:ea typeface="Cambria" panose="02040503050406030204" pitchFamily="18" charset="0"/>
              </a:rPr>
              <a:t>/</a:t>
            </a:r>
            <a:r>
              <a:rPr lang="ru-RU" b="1" dirty="0" err="1">
                <a:latin typeface="Cambria" panose="02040503050406030204" pitchFamily="18" charset="0"/>
                <a:ea typeface="Cambria" panose="02040503050406030204" pitchFamily="18" charset="0"/>
              </a:rPr>
              <a:t>log</a:t>
            </a:r>
            <a:endParaRPr lang="ru-RU"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Для работы с демонами в </a:t>
            </a:r>
            <a:r>
              <a:rPr lang="en-US" dirty="0">
                <a:latin typeface="Cambria" panose="02040503050406030204" pitchFamily="18" charset="0"/>
                <a:ea typeface="Cambria" panose="02040503050406030204" pitchFamily="18" charset="0"/>
              </a:rPr>
              <a:t>Linux </a:t>
            </a:r>
            <a:r>
              <a:rPr lang="ru-RU" dirty="0">
                <a:latin typeface="Cambria" panose="02040503050406030204" pitchFamily="18" charset="0"/>
                <a:ea typeface="Cambria" panose="02040503050406030204" pitchFamily="18" charset="0"/>
              </a:rPr>
              <a:t>также как и в </a:t>
            </a:r>
            <a:r>
              <a:rPr lang="en-US" dirty="0">
                <a:latin typeface="Cambria" panose="02040503050406030204" pitchFamily="18" charset="0"/>
                <a:ea typeface="Cambria" panose="02040503050406030204" pitchFamily="18" charset="0"/>
              </a:rPr>
              <a:t>Windows </a:t>
            </a:r>
            <a:r>
              <a:rPr lang="ru-RU" dirty="0">
                <a:latin typeface="Cambria" panose="02040503050406030204" pitchFamily="18" charset="0"/>
                <a:ea typeface="Cambria" panose="02040503050406030204" pitchFamily="18" charset="0"/>
              </a:rPr>
              <a:t>существует менеджер сервисов: </a:t>
            </a:r>
            <a:r>
              <a:rPr lang="en-US" b="1" dirty="0" err="1">
                <a:latin typeface="Cambria" panose="02040503050406030204" pitchFamily="18" charset="0"/>
                <a:ea typeface="Cambria" panose="02040503050406030204" pitchFamily="18" charset="0"/>
              </a:rPr>
              <a:t>init</a:t>
            </a:r>
            <a:r>
              <a:rPr lang="ru-RU" dirty="0">
                <a:latin typeface="Cambria" panose="02040503050406030204" pitchFamily="18" charset="0"/>
                <a:ea typeface="Cambria" panose="02040503050406030204" pitchFamily="18" charset="0"/>
              </a:rPr>
              <a:t> (считается устаревшим)</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или </a:t>
            </a:r>
            <a:r>
              <a:rPr lang="en-US" b="1" dirty="0" err="1">
                <a:latin typeface="Cambria" panose="02040503050406030204" pitchFamily="18" charset="0"/>
                <a:ea typeface="Cambria" panose="02040503050406030204" pitchFamily="18" charset="0"/>
              </a:rPr>
              <a:t>systemd</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является более новым)</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Они позволяют настроить автозапуск демонов вместе с запуском операционной системы</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В рамках подсистемы</a:t>
            </a:r>
            <a:r>
              <a:rPr lang="en-US" dirty="0">
                <a:latin typeface="Cambria" panose="02040503050406030204" pitchFamily="18" charset="0"/>
                <a:ea typeface="Cambria" panose="02040503050406030204" pitchFamily="18" charset="0"/>
              </a:rPr>
              <a:t> Linux </a:t>
            </a:r>
            <a:r>
              <a:rPr lang="ru-RU" dirty="0">
                <a:latin typeface="Cambria" panose="02040503050406030204" pitchFamily="18" charset="0"/>
                <a:ea typeface="Cambria" panose="02040503050406030204" pitchFamily="18" charset="0"/>
              </a:rPr>
              <a:t>для </a:t>
            </a:r>
            <a:r>
              <a:rPr lang="en-US" dirty="0">
                <a:latin typeface="Cambria" panose="02040503050406030204" pitchFamily="18" charset="0"/>
                <a:ea typeface="Cambria" panose="02040503050406030204" pitchFamily="18" charset="0"/>
              </a:rPr>
              <a:t>Windows </a:t>
            </a:r>
            <a:r>
              <a:rPr lang="ru-RU" dirty="0">
                <a:latin typeface="Cambria" panose="02040503050406030204" pitchFamily="18" charset="0"/>
                <a:ea typeface="Cambria" panose="02040503050406030204" pitchFamily="18" charset="0"/>
              </a:rPr>
              <a:t>используется более старый вариант </a:t>
            </a:r>
            <a:r>
              <a:rPr lang="en-US"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init</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Программы-демоны обычно предоставляют параметры командной строки, которые позволяют указать альтернативные пути вместо стандартных</a:t>
            </a:r>
            <a:endParaRPr lang="ru-RU" i="0" dirty="0">
              <a:solidFill>
                <a:srgbClr val="000000"/>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178634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235276"/>
          </a:xfrm>
        </p:spPr>
        <p:txBody>
          <a:bodyPr>
            <a:normAutofit lnSpcReduction="10000"/>
          </a:bodyPr>
          <a:lstStyle/>
          <a:p>
            <a:pPr marL="0" indent="0">
              <a:buNone/>
            </a:pPr>
            <a:r>
              <a:rPr lang="ru-RU" i="0" dirty="0">
                <a:solidFill>
                  <a:srgbClr val="000000"/>
                </a:solidFill>
                <a:effectLst/>
                <a:latin typeface="Cambria" panose="02040503050406030204" pitchFamily="18" charset="0"/>
                <a:ea typeface="Cambria" panose="02040503050406030204" pitchFamily="18" charset="0"/>
              </a:rPr>
              <a:t>При использовании менеджера </a:t>
            </a:r>
            <a:r>
              <a:rPr lang="en-US" b="1" i="0" dirty="0" err="1">
                <a:solidFill>
                  <a:srgbClr val="000000"/>
                </a:solidFill>
                <a:effectLst/>
                <a:latin typeface="Cambria" panose="02040503050406030204" pitchFamily="18" charset="0"/>
                <a:ea typeface="Cambria" panose="02040503050406030204" pitchFamily="18" charset="0"/>
              </a:rPr>
              <a:t>init</a:t>
            </a:r>
            <a:r>
              <a:rPr lang="en-US" i="0" dirty="0">
                <a:solidFill>
                  <a:srgbClr val="000000"/>
                </a:solidFill>
                <a:effectLst/>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i="0" dirty="0">
                <a:solidFill>
                  <a:srgbClr val="000000"/>
                </a:solidFill>
                <a:effectLst/>
                <a:latin typeface="Cambria" panose="02040503050406030204" pitchFamily="18" charset="0"/>
                <a:ea typeface="Cambria" panose="02040503050406030204" pitchFamily="18" charset="0"/>
              </a:rPr>
              <a:t>Каталог </a:t>
            </a:r>
            <a:r>
              <a:rPr lang="ru-RU" dirty="0">
                <a:solidFill>
                  <a:srgbClr val="000000"/>
                </a:solidFill>
                <a:latin typeface="Cambria" panose="02040503050406030204" pitchFamily="18" charset="0"/>
                <a:ea typeface="Cambria" panose="02040503050406030204" pitchFamily="18" charset="0"/>
              </a:rPr>
              <a:t>с конфигурационными файлами </a:t>
            </a:r>
            <a:r>
              <a:rPr lang="ru-RU" i="0" dirty="0">
                <a:solidFill>
                  <a:srgbClr val="000000"/>
                </a:solidFill>
                <a:effectLst/>
                <a:latin typeface="Cambria" panose="02040503050406030204" pitchFamily="18" charset="0"/>
                <a:ea typeface="Cambria" panose="02040503050406030204" pitchFamily="18" charset="0"/>
              </a:rPr>
              <a:t>сервиса должен располагаться </a:t>
            </a:r>
            <a:r>
              <a:rPr lang="ru-RU" dirty="0">
                <a:solidFill>
                  <a:srgbClr val="000000"/>
                </a:solidFill>
                <a:latin typeface="Cambria" panose="02040503050406030204" pitchFamily="18" charset="0"/>
                <a:ea typeface="Cambria" panose="02040503050406030204" pitchFamily="18" charset="0"/>
              </a:rPr>
              <a:t>по пути </a:t>
            </a:r>
            <a:r>
              <a:rPr lang="ru-RU" b="1" i="0" dirty="0">
                <a:solidFill>
                  <a:srgbClr val="000000"/>
                </a:solidFill>
                <a:effectLst/>
                <a:latin typeface="Cambria" panose="02040503050406030204" pitchFamily="18" charset="0"/>
                <a:ea typeface="Cambria" panose="02040503050406030204" pitchFamily="18" charset="0"/>
              </a:rPr>
              <a:t>/</a:t>
            </a:r>
            <a:r>
              <a:rPr lang="en-US" b="1" i="0" dirty="0" err="1">
                <a:solidFill>
                  <a:srgbClr val="000000"/>
                </a:solidFill>
                <a:effectLst/>
                <a:latin typeface="Cambria" panose="02040503050406030204" pitchFamily="18" charset="0"/>
                <a:ea typeface="Cambria" panose="02040503050406030204" pitchFamily="18" charset="0"/>
              </a:rPr>
              <a:t>etc</a:t>
            </a:r>
            <a:r>
              <a:rPr lang="en-US" b="1" i="0" dirty="0">
                <a:solidFill>
                  <a:srgbClr val="000000"/>
                </a:solidFill>
                <a:effectLst/>
                <a:latin typeface="Cambria" panose="02040503050406030204" pitchFamily="18" charset="0"/>
                <a:ea typeface="Cambria" panose="02040503050406030204" pitchFamily="18" charset="0"/>
              </a:rPr>
              <a:t>/&lt;</a:t>
            </a:r>
            <a:r>
              <a:rPr lang="ru-RU" b="1" i="0" dirty="0">
                <a:solidFill>
                  <a:srgbClr val="000000"/>
                </a:solidFill>
                <a:effectLst/>
                <a:latin typeface="Cambria" panose="02040503050406030204" pitchFamily="18" charset="0"/>
                <a:ea typeface="Cambria" panose="02040503050406030204" pitchFamily="18" charset="0"/>
              </a:rPr>
              <a:t>имя демона</a:t>
            </a:r>
            <a:r>
              <a:rPr lang="en-US" b="1" i="0" dirty="0">
                <a:solidFill>
                  <a:srgbClr val="000000"/>
                </a:solidFill>
                <a:effectLst/>
                <a:latin typeface="Cambria" panose="02040503050406030204" pitchFamily="18" charset="0"/>
                <a:ea typeface="Cambria" panose="02040503050406030204" pitchFamily="18" charset="0"/>
              </a:rPr>
              <a:t>&gt;</a:t>
            </a:r>
          </a:p>
          <a:p>
            <a:pPr>
              <a:buFont typeface="Wingdings" panose="05000000000000000000" pitchFamily="2" charset="2"/>
              <a:buChar char="Ø"/>
            </a:pPr>
            <a:r>
              <a:rPr lang="ru-RU" i="0" dirty="0">
                <a:solidFill>
                  <a:srgbClr val="000000"/>
                </a:solidFill>
                <a:effectLst/>
                <a:latin typeface="Cambria" panose="02040503050406030204" pitchFamily="18" charset="0"/>
                <a:ea typeface="Cambria" panose="02040503050406030204" pitchFamily="18" charset="0"/>
              </a:rPr>
              <a:t>Каталог приложения расположить по пути </a:t>
            </a:r>
            <a:r>
              <a:rPr lang="ru-RU" b="1" i="0" dirty="0">
                <a:solidFill>
                  <a:srgbClr val="000000"/>
                </a:solidFill>
                <a:effectLst/>
                <a:latin typeface="Cambria" panose="02040503050406030204" pitchFamily="18" charset="0"/>
                <a:ea typeface="Cambria" panose="02040503050406030204" pitchFamily="18" charset="0"/>
              </a:rPr>
              <a:t>/</a:t>
            </a:r>
            <a:r>
              <a:rPr lang="en-US" b="1" i="0" dirty="0" err="1">
                <a:solidFill>
                  <a:srgbClr val="000000"/>
                </a:solidFill>
                <a:effectLst/>
                <a:latin typeface="Cambria" panose="02040503050406030204" pitchFamily="18" charset="0"/>
                <a:ea typeface="Cambria" panose="02040503050406030204" pitchFamily="18" charset="0"/>
              </a:rPr>
              <a:t>sbin</a:t>
            </a:r>
            <a:r>
              <a:rPr lang="en-US" b="1" i="0" dirty="0">
                <a:solidFill>
                  <a:srgbClr val="000000"/>
                </a:solidFill>
                <a:effectLst/>
                <a:latin typeface="Cambria" panose="02040503050406030204" pitchFamily="18" charset="0"/>
                <a:ea typeface="Cambria" panose="02040503050406030204" pitchFamily="18" charset="0"/>
              </a:rPr>
              <a:t>/&lt;</a:t>
            </a:r>
            <a:r>
              <a:rPr lang="ru-RU" b="1" i="0" dirty="0">
                <a:solidFill>
                  <a:srgbClr val="000000"/>
                </a:solidFill>
                <a:effectLst/>
                <a:latin typeface="Cambria" panose="02040503050406030204" pitchFamily="18" charset="0"/>
                <a:ea typeface="Cambria" panose="02040503050406030204" pitchFamily="18" charset="0"/>
              </a:rPr>
              <a:t>имя демона</a:t>
            </a:r>
            <a:r>
              <a:rPr lang="en-US" b="1" i="0" dirty="0">
                <a:solidFill>
                  <a:srgbClr val="000000"/>
                </a:solidFill>
                <a:effectLst/>
                <a:latin typeface="Cambria" panose="02040503050406030204" pitchFamily="18" charset="0"/>
                <a:ea typeface="Cambria" panose="02040503050406030204" pitchFamily="18" charset="0"/>
              </a:rPr>
              <a:t>&gt;</a:t>
            </a:r>
          </a:p>
          <a:p>
            <a:pPr>
              <a:buFont typeface="Wingdings" panose="05000000000000000000" pitchFamily="2" charset="2"/>
              <a:buChar char="Ø"/>
            </a:pPr>
            <a:r>
              <a:rPr lang="ru-RU" i="0" dirty="0">
                <a:solidFill>
                  <a:srgbClr val="000000"/>
                </a:solidFill>
                <a:effectLst/>
                <a:latin typeface="Cambria" panose="02040503050406030204" pitchFamily="18" charset="0"/>
                <a:ea typeface="Cambria" panose="02040503050406030204" pitchFamily="18" charset="0"/>
              </a:rPr>
              <a:t>Файлы со значениями по умолчанию для скрипта</a:t>
            </a:r>
            <a:endParaRPr lang="en-US" i="0" dirty="0">
              <a:solidFill>
                <a:srgbClr val="000000"/>
              </a:solidFill>
              <a:effectLst/>
              <a:latin typeface="Cambria" panose="02040503050406030204" pitchFamily="18" charset="0"/>
              <a:ea typeface="Cambria" panose="02040503050406030204" pitchFamily="18" charset="0"/>
            </a:endParaRPr>
          </a:p>
          <a:p>
            <a:pPr>
              <a:buFont typeface="Wingdings" panose="05000000000000000000" pitchFamily="2" charset="2"/>
              <a:buChar char="Ø"/>
            </a:pPr>
            <a:r>
              <a:rPr lang="ru-RU" i="0" dirty="0">
                <a:solidFill>
                  <a:srgbClr val="000000"/>
                </a:solidFill>
                <a:effectLst/>
                <a:latin typeface="Cambria" panose="02040503050406030204" pitchFamily="18" charset="0"/>
                <a:ea typeface="Cambria" panose="02040503050406030204" pitchFamily="18" charset="0"/>
              </a:rPr>
              <a:t>Скрипт с настройками управления демоном должны располагаться в каталоге </a:t>
            </a:r>
            <a:r>
              <a:rPr lang="ru-RU" b="1" i="0" dirty="0">
                <a:solidFill>
                  <a:srgbClr val="000000"/>
                </a:solidFill>
                <a:effectLst/>
                <a:latin typeface="Cambria" panose="02040503050406030204" pitchFamily="18" charset="0"/>
                <a:ea typeface="Cambria" panose="02040503050406030204" pitchFamily="18" charset="0"/>
              </a:rPr>
              <a:t>/</a:t>
            </a:r>
            <a:r>
              <a:rPr lang="en-US" b="1" i="0" dirty="0" err="1">
                <a:solidFill>
                  <a:srgbClr val="000000"/>
                </a:solidFill>
                <a:effectLst/>
                <a:latin typeface="Cambria" panose="02040503050406030204" pitchFamily="18" charset="0"/>
                <a:ea typeface="Cambria" panose="02040503050406030204" pitchFamily="18" charset="0"/>
              </a:rPr>
              <a:t>etc</a:t>
            </a:r>
            <a:r>
              <a:rPr lang="en-US" b="1" i="0" dirty="0">
                <a:solidFill>
                  <a:srgbClr val="000000"/>
                </a:solidFill>
                <a:effectLst/>
                <a:latin typeface="Cambria" panose="02040503050406030204" pitchFamily="18" charset="0"/>
                <a:ea typeface="Cambria" panose="02040503050406030204" pitchFamily="18" charset="0"/>
              </a:rPr>
              <a:t>/</a:t>
            </a:r>
            <a:r>
              <a:rPr lang="en-US" b="1" dirty="0" err="1">
                <a:solidFill>
                  <a:srgbClr val="000000"/>
                </a:solidFill>
                <a:latin typeface="Cambria" panose="02040503050406030204" pitchFamily="18" charset="0"/>
                <a:ea typeface="Cambria" panose="02040503050406030204" pitchFamily="18" charset="0"/>
              </a:rPr>
              <a:t>init.d</a:t>
            </a:r>
            <a:r>
              <a:rPr lang="ru-RU" b="1" i="0" dirty="0">
                <a:solidFill>
                  <a:srgbClr val="000000"/>
                </a:solidFill>
                <a:effectLst/>
                <a:latin typeface="Cambria" panose="02040503050406030204" pitchFamily="18" charset="0"/>
                <a:ea typeface="Cambria" panose="02040503050406030204" pitchFamily="18" charset="0"/>
              </a:rPr>
              <a:t>/</a:t>
            </a:r>
            <a:r>
              <a:rPr lang="en-US" b="1" i="0" dirty="0">
                <a:solidFill>
                  <a:srgbClr val="000000"/>
                </a:solidFill>
                <a:effectLst/>
                <a:latin typeface="Cambria" panose="02040503050406030204" pitchFamily="18" charset="0"/>
                <a:ea typeface="Cambria" panose="02040503050406030204" pitchFamily="18" charset="0"/>
              </a:rPr>
              <a:t>&lt;</a:t>
            </a:r>
            <a:r>
              <a:rPr lang="ru-RU" b="1" i="0" dirty="0">
                <a:solidFill>
                  <a:srgbClr val="000000"/>
                </a:solidFill>
                <a:effectLst/>
                <a:latin typeface="Cambria" panose="02040503050406030204" pitchFamily="18" charset="0"/>
                <a:ea typeface="Cambria" panose="02040503050406030204" pitchFamily="18" charset="0"/>
              </a:rPr>
              <a:t>имя демона</a:t>
            </a:r>
            <a:r>
              <a:rPr lang="en-US" b="1" i="0" dirty="0">
                <a:solidFill>
                  <a:srgbClr val="000000"/>
                </a:solidFill>
                <a:effectLst/>
                <a:latin typeface="Cambria" panose="02040503050406030204" pitchFamily="18" charset="0"/>
                <a:ea typeface="Cambria" panose="02040503050406030204" pitchFamily="18" charset="0"/>
              </a:rPr>
              <a:t>&gt;</a:t>
            </a:r>
            <a:endParaRPr lang="ru-RU" b="1" i="0" dirty="0">
              <a:solidFill>
                <a:srgbClr val="000000"/>
              </a:solidFill>
              <a:effectLst/>
              <a:latin typeface="Cambria" panose="02040503050406030204" pitchFamily="18" charset="0"/>
              <a:ea typeface="Cambria" panose="02040503050406030204" pitchFamily="18" charset="0"/>
            </a:endParaRPr>
          </a:p>
          <a:p>
            <a:pPr>
              <a:buFont typeface="Wingdings" panose="05000000000000000000" pitchFamily="2" charset="2"/>
              <a:buChar char="Ø"/>
            </a:pPr>
            <a:r>
              <a:rPr lang="ru-RU" i="0" dirty="0">
                <a:solidFill>
                  <a:srgbClr val="000000"/>
                </a:solidFill>
                <a:effectLst/>
                <a:latin typeface="Cambria" panose="02040503050406030204" pitchFamily="18" charset="0"/>
                <a:ea typeface="Cambria" panose="02040503050406030204" pitchFamily="18" charset="0"/>
              </a:rPr>
              <a:t>Файлы журналов должны находиться в каталоге </a:t>
            </a:r>
            <a:r>
              <a:rPr lang="en-US" b="1" dirty="0">
                <a:latin typeface="Cambria" panose="02040503050406030204" pitchFamily="18" charset="0"/>
                <a:ea typeface="Cambria" panose="02040503050406030204" pitchFamily="18" charset="0"/>
              </a:rPr>
              <a:t>/var/log</a:t>
            </a:r>
            <a:endParaRPr lang="en-US" b="1" i="0" dirty="0">
              <a:solidFill>
                <a:srgbClr val="000000"/>
              </a:solidFill>
              <a:effectLst/>
              <a:latin typeface="Cambria" panose="02040503050406030204" pitchFamily="18" charset="0"/>
              <a:ea typeface="Cambria" panose="02040503050406030204" pitchFamily="18" charset="0"/>
            </a:endParaRPr>
          </a:p>
          <a:p>
            <a:pPr marL="0" indent="0">
              <a:buNone/>
            </a:pPr>
            <a:r>
              <a:rPr lang="ru-RU" i="0" dirty="0">
                <a:solidFill>
                  <a:srgbClr val="000000"/>
                </a:solidFill>
                <a:effectLst/>
                <a:latin typeface="Cambria" panose="02040503050406030204" pitchFamily="18" charset="0"/>
                <a:ea typeface="Cambria" panose="02040503050406030204" pitchFamily="18" charset="0"/>
              </a:rPr>
              <a:t>Первый и последний пункты не являются требованиями, а скорее общепринятыми практиками при создании системных служб</a:t>
            </a:r>
            <a:endParaRPr lang="en-US" i="0" dirty="0">
              <a:solidFill>
                <a:srgbClr val="000000"/>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130583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235276"/>
          </a:xfrm>
        </p:spPr>
        <p:txBody>
          <a:bodyPr>
            <a:normAutofit fontScale="92500" lnSpcReduction="10000"/>
          </a:bodyPr>
          <a:lstStyle/>
          <a:p>
            <a:pPr marL="0" indent="0">
              <a:buNone/>
            </a:pPr>
            <a:r>
              <a:rPr lang="ru-RU" i="0" dirty="0">
                <a:solidFill>
                  <a:srgbClr val="000000"/>
                </a:solidFill>
                <a:effectLst/>
                <a:latin typeface="Cambria" panose="02040503050406030204" pitchFamily="18" charset="0"/>
                <a:ea typeface="Cambria" panose="02040503050406030204" pitchFamily="18" charset="0"/>
              </a:rPr>
              <a:t>INIT скрипт может иметь следующие состояния:</a:t>
            </a:r>
          </a:p>
          <a:p>
            <a:pPr>
              <a:buFont typeface="Wingdings" panose="05000000000000000000" pitchFamily="2" charset="2"/>
              <a:buChar char="Ø"/>
            </a:pPr>
            <a:r>
              <a:rPr lang="ru-RU" i="0" dirty="0" err="1">
                <a:solidFill>
                  <a:srgbClr val="000000"/>
                </a:solidFill>
                <a:effectLst/>
                <a:latin typeface="Cambria" panose="02040503050406030204" pitchFamily="18" charset="0"/>
                <a:ea typeface="Cambria" panose="02040503050406030204" pitchFamily="18" charset="0"/>
              </a:rPr>
              <a:t>start</a:t>
            </a:r>
            <a:r>
              <a:rPr lang="ru-RU" i="0" dirty="0">
                <a:solidFill>
                  <a:srgbClr val="000000"/>
                </a:solidFill>
                <a:effectLst/>
                <a:latin typeface="Cambria" panose="02040503050406030204" pitchFamily="18" charset="0"/>
                <a:ea typeface="Cambria" panose="02040503050406030204" pitchFamily="18" charset="0"/>
              </a:rPr>
              <a:t> </a:t>
            </a:r>
            <a:r>
              <a:rPr lang="en-US" i="0" dirty="0">
                <a:solidFill>
                  <a:srgbClr val="000000"/>
                </a:solidFill>
                <a:effectLst/>
                <a:latin typeface="Cambria" panose="02040503050406030204" pitchFamily="18" charset="0"/>
                <a:ea typeface="Cambria" panose="02040503050406030204" pitchFamily="18" charset="0"/>
              </a:rPr>
              <a:t>–</a:t>
            </a:r>
            <a:r>
              <a:rPr lang="ru-RU" i="0" dirty="0">
                <a:solidFill>
                  <a:srgbClr val="000000"/>
                </a:solidFill>
                <a:effectLst/>
                <a:latin typeface="Cambria" panose="02040503050406030204" pitchFamily="18" charset="0"/>
                <a:ea typeface="Cambria" panose="02040503050406030204" pitchFamily="18" charset="0"/>
              </a:rPr>
              <a:t> служит</a:t>
            </a:r>
            <a:r>
              <a:rPr lang="en-US" i="0" dirty="0">
                <a:solidFill>
                  <a:srgbClr val="000000"/>
                </a:solidFill>
                <a:effectLst/>
                <a:latin typeface="Cambria" panose="02040503050406030204" pitchFamily="18" charset="0"/>
                <a:ea typeface="Cambria" panose="02040503050406030204" pitchFamily="18" charset="0"/>
              </a:rPr>
              <a:t> </a:t>
            </a:r>
            <a:r>
              <a:rPr lang="ru-RU" i="0" dirty="0">
                <a:solidFill>
                  <a:srgbClr val="000000"/>
                </a:solidFill>
                <a:effectLst/>
                <a:latin typeface="Cambria" panose="02040503050406030204" pitchFamily="18" charset="0"/>
                <a:ea typeface="Cambria" panose="02040503050406030204" pitchFamily="18" charset="0"/>
              </a:rPr>
              <a:t>командой для запуска службы</a:t>
            </a:r>
          </a:p>
          <a:p>
            <a:pPr>
              <a:buFont typeface="Wingdings" panose="05000000000000000000" pitchFamily="2" charset="2"/>
              <a:buChar char="Ø"/>
            </a:pPr>
            <a:r>
              <a:rPr lang="ru-RU" i="0" dirty="0" err="1">
                <a:solidFill>
                  <a:srgbClr val="000000"/>
                </a:solidFill>
                <a:effectLst/>
                <a:latin typeface="Cambria" panose="02040503050406030204" pitchFamily="18" charset="0"/>
                <a:ea typeface="Cambria" panose="02040503050406030204" pitchFamily="18" charset="0"/>
              </a:rPr>
              <a:t>stop</a:t>
            </a:r>
            <a:r>
              <a:rPr lang="ru-RU" i="0" dirty="0">
                <a:solidFill>
                  <a:srgbClr val="000000"/>
                </a:solidFill>
                <a:effectLst/>
                <a:latin typeface="Cambria" panose="02040503050406030204" pitchFamily="18" charset="0"/>
                <a:ea typeface="Cambria" panose="02040503050406030204" pitchFamily="18" charset="0"/>
              </a:rPr>
              <a:t> </a:t>
            </a:r>
            <a:r>
              <a:rPr lang="en-US" i="0" dirty="0">
                <a:solidFill>
                  <a:srgbClr val="000000"/>
                </a:solidFill>
                <a:effectLst/>
                <a:latin typeface="Cambria" panose="02040503050406030204" pitchFamily="18" charset="0"/>
                <a:ea typeface="Cambria" panose="02040503050406030204" pitchFamily="18" charset="0"/>
              </a:rPr>
              <a:t>–</a:t>
            </a:r>
            <a:r>
              <a:rPr lang="ru-RU" i="0" dirty="0">
                <a:solidFill>
                  <a:srgbClr val="000000"/>
                </a:solidFill>
                <a:effectLst/>
                <a:latin typeface="Cambria" panose="02040503050406030204" pitchFamily="18" charset="0"/>
                <a:ea typeface="Cambria" panose="02040503050406030204" pitchFamily="18" charset="0"/>
              </a:rPr>
              <a:t> выполняет остановку службы</a:t>
            </a:r>
          </a:p>
          <a:p>
            <a:pPr>
              <a:buFont typeface="Wingdings" panose="05000000000000000000" pitchFamily="2" charset="2"/>
              <a:buChar char="Ø"/>
            </a:pPr>
            <a:r>
              <a:rPr lang="ru-RU" i="0" dirty="0" err="1">
                <a:solidFill>
                  <a:srgbClr val="000000"/>
                </a:solidFill>
                <a:effectLst/>
                <a:latin typeface="Cambria" panose="02040503050406030204" pitchFamily="18" charset="0"/>
                <a:ea typeface="Cambria" panose="02040503050406030204" pitchFamily="18" charset="0"/>
              </a:rPr>
              <a:t>restart</a:t>
            </a:r>
            <a:r>
              <a:rPr lang="ru-RU" i="0" dirty="0">
                <a:solidFill>
                  <a:srgbClr val="000000"/>
                </a:solidFill>
                <a:effectLst/>
                <a:latin typeface="Cambria" panose="02040503050406030204" pitchFamily="18" charset="0"/>
                <a:ea typeface="Cambria" panose="02040503050406030204" pitchFamily="18" charset="0"/>
              </a:rPr>
              <a:t> </a:t>
            </a:r>
            <a:r>
              <a:rPr lang="en-US" i="0" dirty="0">
                <a:solidFill>
                  <a:srgbClr val="000000"/>
                </a:solidFill>
                <a:effectLst/>
                <a:latin typeface="Cambria" panose="02040503050406030204" pitchFamily="18" charset="0"/>
                <a:ea typeface="Cambria" panose="02040503050406030204" pitchFamily="18" charset="0"/>
              </a:rPr>
              <a:t>–</a:t>
            </a:r>
            <a:r>
              <a:rPr lang="ru-RU" i="0" dirty="0">
                <a:solidFill>
                  <a:srgbClr val="000000"/>
                </a:solidFill>
                <a:effectLst/>
                <a:latin typeface="Cambria" panose="02040503050406030204" pitchFamily="18" charset="0"/>
                <a:ea typeface="Cambria" panose="02040503050406030204" pitchFamily="18" charset="0"/>
              </a:rPr>
              <a:t> перезапус</a:t>
            </a:r>
            <a:r>
              <a:rPr lang="ru-RU" dirty="0">
                <a:solidFill>
                  <a:srgbClr val="000000"/>
                </a:solidFill>
                <a:latin typeface="Cambria" panose="02040503050406030204" pitchFamily="18" charset="0"/>
                <a:ea typeface="Cambria" panose="02040503050406030204" pitchFamily="18" charset="0"/>
              </a:rPr>
              <a:t>к</a:t>
            </a:r>
            <a:r>
              <a:rPr lang="ru-RU" i="0" dirty="0">
                <a:solidFill>
                  <a:srgbClr val="000000"/>
                </a:solidFill>
                <a:effectLst/>
                <a:latin typeface="Cambria" panose="02040503050406030204" pitchFamily="18" charset="0"/>
                <a:ea typeface="Cambria" panose="02040503050406030204" pitchFamily="18" charset="0"/>
              </a:rPr>
              <a:t> службы, а по факту </a:t>
            </a:r>
            <a:r>
              <a:rPr lang="en-US" i="0" dirty="0">
                <a:solidFill>
                  <a:srgbClr val="000000"/>
                </a:solidFill>
                <a:effectLst/>
                <a:latin typeface="Cambria" panose="02040503050406030204" pitchFamily="18" charset="0"/>
                <a:ea typeface="Cambria" panose="02040503050406030204" pitchFamily="18" charset="0"/>
              </a:rPr>
              <a:t>–</a:t>
            </a:r>
            <a:r>
              <a:rPr lang="ru-RU" i="0" dirty="0">
                <a:solidFill>
                  <a:srgbClr val="000000"/>
                </a:solidFill>
                <a:effectLst/>
                <a:latin typeface="Cambria" panose="02040503050406030204" pitchFamily="18" charset="0"/>
                <a:ea typeface="Cambria" panose="02040503050406030204" pitchFamily="18" charset="0"/>
              </a:rPr>
              <a:t> остановка и затем запуск сервиса</a:t>
            </a:r>
          </a:p>
          <a:p>
            <a:pPr>
              <a:buFont typeface="Wingdings" panose="05000000000000000000" pitchFamily="2" charset="2"/>
              <a:buChar char="Ø"/>
            </a:pPr>
            <a:r>
              <a:rPr lang="ru-RU" i="0" dirty="0" err="1">
                <a:solidFill>
                  <a:srgbClr val="000000"/>
                </a:solidFill>
                <a:effectLst/>
                <a:latin typeface="Cambria" panose="02040503050406030204" pitchFamily="18" charset="0"/>
                <a:ea typeface="Cambria" panose="02040503050406030204" pitchFamily="18" charset="0"/>
              </a:rPr>
              <a:t>reload</a:t>
            </a:r>
            <a:r>
              <a:rPr lang="ru-RU" i="0" dirty="0">
                <a:solidFill>
                  <a:srgbClr val="000000"/>
                </a:solidFill>
                <a:effectLst/>
                <a:latin typeface="Cambria" panose="02040503050406030204" pitchFamily="18" charset="0"/>
                <a:ea typeface="Cambria" panose="02040503050406030204" pitchFamily="18" charset="0"/>
              </a:rPr>
              <a:t> </a:t>
            </a:r>
            <a:r>
              <a:rPr lang="en-US" i="0" dirty="0">
                <a:solidFill>
                  <a:srgbClr val="000000"/>
                </a:solidFill>
                <a:effectLst/>
                <a:latin typeface="Cambria" panose="02040503050406030204" pitchFamily="18" charset="0"/>
                <a:ea typeface="Cambria" panose="02040503050406030204" pitchFamily="18" charset="0"/>
              </a:rPr>
              <a:t>–</a:t>
            </a:r>
            <a:r>
              <a:rPr lang="ru-RU" i="0" dirty="0">
                <a:solidFill>
                  <a:srgbClr val="000000"/>
                </a:solidFill>
                <a:effectLst/>
                <a:latin typeface="Cambria" panose="02040503050406030204" pitchFamily="18" charset="0"/>
                <a:ea typeface="Cambria" panose="02040503050406030204" pitchFamily="18" charset="0"/>
              </a:rPr>
              <a:t> перезагрузка службы, </a:t>
            </a:r>
            <a:r>
              <a:rPr lang="ru-RU" i="0" dirty="0" err="1">
                <a:solidFill>
                  <a:srgbClr val="000000"/>
                </a:solidFill>
                <a:effectLst/>
                <a:latin typeface="Cambria" panose="02040503050406030204" pitchFamily="18" charset="0"/>
                <a:ea typeface="Cambria" panose="02040503050406030204" pitchFamily="18" charset="0"/>
              </a:rPr>
              <a:t>т.е</a:t>
            </a:r>
            <a:r>
              <a:rPr lang="en-US" i="0" dirty="0">
                <a:solidFill>
                  <a:srgbClr val="000000"/>
                </a:solidFill>
                <a:effectLst/>
                <a:latin typeface="Cambria" panose="02040503050406030204" pitchFamily="18" charset="0"/>
                <a:ea typeface="Cambria" panose="02040503050406030204" pitchFamily="18" charset="0"/>
              </a:rPr>
              <a:t>.</a:t>
            </a:r>
            <a:r>
              <a:rPr lang="ru-RU" i="0" dirty="0">
                <a:solidFill>
                  <a:srgbClr val="000000"/>
                </a:solidFill>
                <a:effectLst/>
                <a:latin typeface="Cambria" panose="02040503050406030204" pitchFamily="18" charset="0"/>
                <a:ea typeface="Cambria" panose="02040503050406030204" pitchFamily="18" charset="0"/>
              </a:rPr>
              <a:t> команда для перечитывания конфигурации без перезапуска или остановки службы</a:t>
            </a:r>
          </a:p>
          <a:p>
            <a:pPr>
              <a:buFont typeface="Wingdings" panose="05000000000000000000" pitchFamily="2" charset="2"/>
              <a:buChar char="Ø"/>
            </a:pPr>
            <a:r>
              <a:rPr lang="ru-RU" i="0" dirty="0" err="1">
                <a:solidFill>
                  <a:srgbClr val="000000"/>
                </a:solidFill>
                <a:effectLst/>
                <a:latin typeface="Cambria" panose="02040503050406030204" pitchFamily="18" charset="0"/>
                <a:ea typeface="Cambria" panose="02040503050406030204" pitchFamily="18" charset="0"/>
              </a:rPr>
              <a:t>force-reload</a:t>
            </a:r>
            <a:r>
              <a:rPr lang="ru-RU" i="0" dirty="0">
                <a:solidFill>
                  <a:srgbClr val="000000"/>
                </a:solidFill>
                <a:effectLst/>
                <a:latin typeface="Cambria" panose="02040503050406030204" pitchFamily="18" charset="0"/>
                <a:ea typeface="Cambria" panose="02040503050406030204" pitchFamily="18" charset="0"/>
              </a:rPr>
              <a:t> </a:t>
            </a:r>
            <a:r>
              <a:rPr lang="en-US" i="0" dirty="0">
                <a:solidFill>
                  <a:srgbClr val="000000"/>
                </a:solidFill>
                <a:effectLst/>
                <a:latin typeface="Cambria" panose="02040503050406030204" pitchFamily="18" charset="0"/>
                <a:ea typeface="Cambria" panose="02040503050406030204" pitchFamily="18" charset="0"/>
              </a:rPr>
              <a:t>–</a:t>
            </a:r>
            <a:r>
              <a:rPr lang="ru-RU" i="0" dirty="0">
                <a:solidFill>
                  <a:srgbClr val="000000"/>
                </a:solidFill>
                <a:effectLst/>
                <a:latin typeface="Cambria" panose="02040503050406030204" pitchFamily="18" charset="0"/>
                <a:ea typeface="Cambria" panose="02040503050406030204" pitchFamily="18" charset="0"/>
              </a:rPr>
              <a:t> перезагрузка конфигурации (перечитать конфиг), если служба поддерживает это. в противном случае </a:t>
            </a:r>
            <a:r>
              <a:rPr lang="en-US" i="0" dirty="0">
                <a:solidFill>
                  <a:srgbClr val="000000"/>
                </a:solidFill>
                <a:effectLst/>
                <a:latin typeface="Cambria" panose="02040503050406030204" pitchFamily="18" charset="0"/>
                <a:ea typeface="Cambria" panose="02040503050406030204" pitchFamily="18" charset="0"/>
              </a:rPr>
              <a:t>–</a:t>
            </a:r>
            <a:r>
              <a:rPr lang="ru-RU" i="0" dirty="0">
                <a:solidFill>
                  <a:srgbClr val="000000"/>
                </a:solidFill>
                <a:effectLst/>
                <a:latin typeface="Cambria" panose="02040503050406030204" pitchFamily="18" charset="0"/>
                <a:ea typeface="Cambria" panose="02040503050406030204" pitchFamily="18" charset="0"/>
              </a:rPr>
              <a:t> выполнит</a:t>
            </a:r>
            <a:r>
              <a:rPr lang="en-US" i="0" dirty="0">
                <a:solidFill>
                  <a:srgbClr val="000000"/>
                </a:solidFill>
                <a:effectLst/>
                <a:latin typeface="Cambria" panose="02040503050406030204" pitchFamily="18" charset="0"/>
                <a:ea typeface="Cambria" panose="02040503050406030204" pitchFamily="18" charset="0"/>
              </a:rPr>
              <a:t> </a:t>
            </a:r>
            <a:r>
              <a:rPr lang="ru-RU" i="0" dirty="0">
                <a:solidFill>
                  <a:srgbClr val="000000"/>
                </a:solidFill>
                <a:effectLst/>
                <a:latin typeface="Cambria" panose="02040503050406030204" pitchFamily="18" charset="0"/>
                <a:ea typeface="Cambria" panose="02040503050406030204" pitchFamily="18" charset="0"/>
              </a:rPr>
              <a:t>перезапуск службы</a:t>
            </a:r>
          </a:p>
          <a:p>
            <a:pPr>
              <a:buFont typeface="Wingdings" panose="05000000000000000000" pitchFamily="2" charset="2"/>
              <a:buChar char="Ø"/>
            </a:pPr>
            <a:r>
              <a:rPr lang="ru-RU" i="0" dirty="0" err="1">
                <a:solidFill>
                  <a:srgbClr val="000000"/>
                </a:solidFill>
                <a:effectLst/>
                <a:latin typeface="Cambria" panose="02040503050406030204" pitchFamily="18" charset="0"/>
                <a:ea typeface="Cambria" panose="02040503050406030204" pitchFamily="18" charset="0"/>
              </a:rPr>
              <a:t>status</a:t>
            </a:r>
            <a:r>
              <a:rPr lang="ru-RU" i="0" dirty="0">
                <a:solidFill>
                  <a:srgbClr val="000000"/>
                </a:solidFill>
                <a:effectLst/>
                <a:latin typeface="Cambria" panose="02040503050406030204" pitchFamily="18" charset="0"/>
                <a:ea typeface="Cambria" panose="02040503050406030204" pitchFamily="18" charset="0"/>
              </a:rPr>
              <a:t> </a:t>
            </a:r>
            <a:r>
              <a:rPr lang="en-US" i="0" dirty="0">
                <a:solidFill>
                  <a:srgbClr val="000000"/>
                </a:solidFill>
                <a:effectLst/>
                <a:latin typeface="Cambria" panose="02040503050406030204" pitchFamily="18" charset="0"/>
                <a:ea typeface="Cambria" panose="02040503050406030204" pitchFamily="18" charset="0"/>
              </a:rPr>
              <a:t>–</a:t>
            </a:r>
            <a:r>
              <a:rPr lang="ru-RU" i="0" dirty="0">
                <a:solidFill>
                  <a:srgbClr val="000000"/>
                </a:solidFill>
                <a:effectLst/>
                <a:latin typeface="Cambria" panose="02040503050406030204" pitchFamily="18" charset="0"/>
                <a:ea typeface="Cambria" panose="02040503050406030204" pitchFamily="18" charset="0"/>
              </a:rPr>
              <a:t> покажет состояние службы</a:t>
            </a:r>
            <a:endParaRPr lang="en-US" i="0" dirty="0">
              <a:solidFill>
                <a:srgbClr val="000000"/>
              </a:solidFill>
              <a:effectLst/>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Также существует консольная утилита для работы с сервисами </a:t>
            </a:r>
            <a:r>
              <a:rPr lang="en-US" b="1" dirty="0">
                <a:latin typeface="Cambria" panose="02040503050406030204" pitchFamily="18" charset="0"/>
                <a:ea typeface="Cambria" panose="02040503050406030204" pitchFamily="18" charset="0"/>
              </a:rPr>
              <a:t>service </a:t>
            </a:r>
            <a:r>
              <a:rPr lang="en-US" dirty="0">
                <a:latin typeface="Cambria" panose="02040503050406030204" pitchFamily="18" charset="0"/>
                <a:ea typeface="Cambria" panose="02040503050406030204" pitchFamily="18" charset="0"/>
              </a:rPr>
              <a:t>(</a:t>
            </a:r>
            <a:r>
              <a:rPr lang="en-US" b="1" dirty="0" err="1">
                <a:latin typeface="Cambria" panose="02040503050406030204" pitchFamily="18" charset="0"/>
                <a:ea typeface="Cambria" panose="02040503050406030204" pitchFamily="18" charset="0"/>
              </a:rPr>
              <a:t>systemctl</a:t>
            </a:r>
            <a:r>
              <a:rPr lang="en-US"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в случае </a:t>
            </a:r>
            <a:r>
              <a:rPr lang="en-US" b="1" dirty="0" err="1">
                <a:latin typeface="Cambria" panose="02040503050406030204" pitchFamily="18" charset="0"/>
                <a:ea typeface="Cambria" panose="02040503050406030204" pitchFamily="18" charset="0"/>
              </a:rPr>
              <a:t>systemd</a:t>
            </a:r>
            <a:r>
              <a:rPr lang="en-US" dirty="0">
                <a:latin typeface="Cambria" panose="02040503050406030204" pitchFamily="18" charset="0"/>
                <a:ea typeface="Cambria" panose="02040503050406030204" pitchFamily="18" charset="0"/>
              </a:rPr>
              <a:t>)</a:t>
            </a:r>
            <a:endParaRPr lang="en-US" b="1" dirty="0">
              <a:latin typeface="Cambria" panose="02040503050406030204" pitchFamily="18" charset="0"/>
              <a:ea typeface="Cambria" panose="02040503050406030204" pitchFamily="18" charset="0"/>
            </a:endParaRPr>
          </a:p>
          <a:p>
            <a:pPr marL="0" indent="0">
              <a:buNone/>
            </a:pPr>
            <a:endParaRPr lang="en-US" b="1" i="0" dirty="0">
              <a:solidFill>
                <a:srgbClr val="000000"/>
              </a:solidFill>
              <a:effectLst/>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8372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i="0" dirty="0">
                <a:effectLst/>
                <a:latin typeface="Cambria" panose="02040503050406030204" pitchFamily="18" charset="0"/>
                <a:ea typeface="Cambria" panose="02040503050406030204" pitchFamily="18" charset="0"/>
              </a:rPr>
              <a:t>Характеристики сервисов:</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Работают только в фоновом режиме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 имеют собственного управляющего интерфейса (ни </a:t>
            </a:r>
            <a:r>
              <a:rPr lang="en-US" dirty="0">
                <a:latin typeface="Cambria" panose="02040503050406030204" pitchFamily="18" charset="0"/>
                <a:ea typeface="Cambria" panose="02040503050406030204" pitchFamily="18" charset="0"/>
              </a:rPr>
              <a:t>GUI, </a:t>
            </a:r>
            <a:r>
              <a:rPr lang="ru-RU" dirty="0">
                <a:latin typeface="Cambria" panose="02040503050406030204" pitchFamily="18" charset="0"/>
                <a:ea typeface="Cambria" panose="02040503050406030204" pitchFamily="18" charset="0"/>
              </a:rPr>
              <a:t>ни </a:t>
            </a:r>
            <a:r>
              <a:rPr lang="en-US" dirty="0">
                <a:latin typeface="Cambria" panose="02040503050406030204" pitchFamily="18" charset="0"/>
                <a:ea typeface="Cambria" panose="02040503050406030204" pitchFamily="18" charset="0"/>
              </a:rPr>
              <a:t>TUI)</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Управляются специальной программой ОС – менеджером служб</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Запускаются(останавливаются) со стартом (выключением) ОС, со входом (выходом) пользователя или по команде (от менеджера служб)</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Предназначены для предоставления услуг другим программам или ОС, а не пользователям</a:t>
            </a:r>
          </a:p>
          <a:p>
            <a:pPr>
              <a:buFont typeface="Wingdings" panose="05000000000000000000" pitchFamily="2" charset="2"/>
              <a:buChar char="Ø"/>
            </a:pP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841517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235276"/>
          </a:xfrm>
        </p:spPr>
        <p:txBody>
          <a:bodyPr>
            <a:normAutofit/>
          </a:bodyPr>
          <a:lstStyle/>
          <a:p>
            <a:pPr marL="0" indent="0">
              <a:buNone/>
            </a:pPr>
            <a:r>
              <a:rPr lang="ru-RU" dirty="0">
                <a:solidFill>
                  <a:srgbClr val="000000"/>
                </a:solidFill>
                <a:latin typeface="Cambria" panose="02040503050406030204" pitchFamily="18" charset="0"/>
                <a:ea typeface="Cambria" panose="02040503050406030204" pitchFamily="18" charset="0"/>
              </a:rPr>
              <a:t>Добавление демона на уровне системы с помощью </a:t>
            </a:r>
            <a:r>
              <a:rPr lang="en-US" dirty="0" err="1">
                <a:solidFill>
                  <a:srgbClr val="000000"/>
                </a:solidFill>
                <a:latin typeface="Cambria" panose="02040503050406030204" pitchFamily="18" charset="0"/>
                <a:ea typeface="Cambria" panose="02040503050406030204" pitchFamily="18" charset="0"/>
              </a:rPr>
              <a:t>Initd</a:t>
            </a:r>
            <a:r>
              <a:rPr lang="en-US" dirty="0">
                <a:solidFill>
                  <a:srgbClr val="000000"/>
                </a:solidFill>
                <a:latin typeface="Cambria" panose="02040503050406030204" pitchFamily="18" charset="0"/>
                <a:ea typeface="Cambria" panose="02040503050406030204" pitchFamily="18" charset="0"/>
              </a:rPr>
              <a:t> (</a:t>
            </a:r>
            <a:r>
              <a:rPr lang="en-US" dirty="0" err="1">
                <a:solidFill>
                  <a:srgbClr val="000000"/>
                </a:solidFill>
                <a:latin typeface="Cambria" panose="02040503050406030204" pitchFamily="18" charset="0"/>
                <a:ea typeface="Cambria" panose="02040503050406030204" pitchFamily="18" charset="0"/>
              </a:rPr>
              <a:t>auto_daemon.c</a:t>
            </a:r>
            <a:r>
              <a:rPr lang="ru-RU" dirty="0">
                <a:solidFill>
                  <a:srgbClr val="000000"/>
                </a:solidFill>
                <a:latin typeface="Cambria" panose="02040503050406030204" pitchFamily="18" charset="0"/>
                <a:ea typeface="Cambria" panose="02040503050406030204" pitchFamily="18" charset="0"/>
              </a:rPr>
              <a:t> в примерах</a:t>
            </a:r>
            <a:r>
              <a:rPr lang="en-US" dirty="0">
                <a:solidFill>
                  <a:srgbClr val="000000"/>
                </a:solidFill>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marL="287338" indent="-287338">
              <a:buAutoNum type="arabicPeriod"/>
            </a:pPr>
            <a:r>
              <a:rPr lang="ru-RU" i="0" dirty="0">
                <a:solidFill>
                  <a:srgbClr val="000000"/>
                </a:solidFill>
                <a:effectLst/>
                <a:latin typeface="Cambria" panose="02040503050406030204" pitchFamily="18" charset="0"/>
                <a:ea typeface="Cambria" panose="02040503050406030204" pitchFamily="18" charset="0"/>
              </a:rPr>
              <a:t>Компилируем приложение будущего демона</a:t>
            </a:r>
          </a:p>
          <a:p>
            <a:pPr marL="287338" indent="-287338">
              <a:buAutoNum type="arabicPeriod"/>
            </a:pPr>
            <a:r>
              <a:rPr lang="ru-RU" dirty="0">
                <a:solidFill>
                  <a:srgbClr val="000000"/>
                </a:solidFill>
                <a:latin typeface="Cambria" panose="02040503050406030204" pitchFamily="18" charset="0"/>
                <a:ea typeface="Cambria" panose="02040503050406030204" pitchFamily="18" charset="0"/>
              </a:rPr>
              <a:t>Располагаем получившийся бинарный файл в одной из папок </a:t>
            </a:r>
            <a:r>
              <a:rPr lang="ru-RU" b="1" dirty="0">
                <a:solidFill>
                  <a:srgbClr val="000000"/>
                </a:solidFill>
                <a:latin typeface="Cambria" panose="02040503050406030204" pitchFamily="18" charset="0"/>
                <a:ea typeface="Cambria" panose="02040503050406030204" pitchFamily="18" charset="0"/>
              </a:rPr>
              <a:t>/</a:t>
            </a:r>
            <a:r>
              <a:rPr lang="en-US" b="1" dirty="0" err="1">
                <a:solidFill>
                  <a:srgbClr val="000000"/>
                </a:solidFill>
                <a:latin typeface="Cambria" panose="02040503050406030204" pitchFamily="18" charset="0"/>
                <a:ea typeface="Cambria" panose="02040503050406030204" pitchFamily="18" charset="0"/>
              </a:rPr>
              <a:t>sbin</a:t>
            </a:r>
            <a:r>
              <a:rPr lang="en-US" b="1" dirty="0">
                <a:solidFill>
                  <a:srgbClr val="000000"/>
                </a:solidFill>
                <a:latin typeface="Cambria" panose="02040503050406030204" pitchFamily="18" charset="0"/>
                <a:ea typeface="Cambria" panose="02040503050406030204" pitchFamily="18" charset="0"/>
              </a:rPr>
              <a:t> </a:t>
            </a:r>
            <a:r>
              <a:rPr lang="ru-RU" dirty="0">
                <a:solidFill>
                  <a:srgbClr val="000000"/>
                </a:solidFill>
                <a:latin typeface="Cambria" panose="02040503050406030204" pitchFamily="18" charset="0"/>
                <a:ea typeface="Cambria" panose="02040503050406030204" pitchFamily="18" charset="0"/>
              </a:rPr>
              <a:t>или </a:t>
            </a:r>
            <a:r>
              <a:rPr lang="en-US" b="1" dirty="0">
                <a:solidFill>
                  <a:srgbClr val="000000"/>
                </a:solidFill>
                <a:latin typeface="Cambria" panose="02040503050406030204" pitchFamily="18" charset="0"/>
                <a:ea typeface="Cambria" panose="02040503050406030204" pitchFamily="18" charset="0"/>
              </a:rPr>
              <a:t>/</a:t>
            </a:r>
            <a:r>
              <a:rPr lang="en-US" b="1" dirty="0" err="1">
                <a:solidFill>
                  <a:srgbClr val="000000"/>
                </a:solidFill>
                <a:latin typeface="Cambria" panose="02040503050406030204" pitchFamily="18" charset="0"/>
                <a:ea typeface="Cambria" panose="02040503050406030204" pitchFamily="18" charset="0"/>
              </a:rPr>
              <a:t>usr</a:t>
            </a:r>
            <a:r>
              <a:rPr lang="en-US" b="1" dirty="0">
                <a:solidFill>
                  <a:srgbClr val="000000"/>
                </a:solidFill>
                <a:latin typeface="Cambria" panose="02040503050406030204" pitchFamily="18" charset="0"/>
                <a:ea typeface="Cambria" panose="02040503050406030204" pitchFamily="18" charset="0"/>
              </a:rPr>
              <a:t>/</a:t>
            </a:r>
            <a:r>
              <a:rPr lang="en-US" b="1" dirty="0" err="1">
                <a:solidFill>
                  <a:srgbClr val="000000"/>
                </a:solidFill>
                <a:latin typeface="Cambria" panose="02040503050406030204" pitchFamily="18" charset="0"/>
                <a:ea typeface="Cambria" panose="02040503050406030204" pitchFamily="18" charset="0"/>
              </a:rPr>
              <a:t>sbin</a:t>
            </a:r>
            <a:r>
              <a:rPr lang="ru-RU" b="1" dirty="0">
                <a:solidFill>
                  <a:srgbClr val="000000"/>
                </a:solidFill>
                <a:latin typeface="Cambria" panose="02040503050406030204" pitchFamily="18" charset="0"/>
                <a:ea typeface="Cambria" panose="02040503050406030204" pitchFamily="18" charset="0"/>
              </a:rPr>
              <a:t> </a:t>
            </a: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a:p>
            <a:pPr marL="514350" indent="-514350">
              <a:buAutoNum type="arabicPeriod"/>
            </a:pPr>
            <a:endParaRPr lang="en-US" i="0" dirty="0">
              <a:solidFill>
                <a:srgbClr val="000000"/>
              </a:solidFill>
              <a:effectLst/>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5FB3CA7F-143E-A351-9345-2237C5AE87B2}"/>
              </a:ext>
            </a:extLst>
          </p:cNvPr>
          <p:cNvPicPr>
            <a:picLocks noChangeAspect="1"/>
          </p:cNvPicPr>
          <p:nvPr/>
        </p:nvPicPr>
        <p:blipFill>
          <a:blip r:embed="rId2"/>
          <a:stretch>
            <a:fillRect/>
          </a:stretch>
        </p:blipFill>
        <p:spPr>
          <a:xfrm>
            <a:off x="944440" y="4090965"/>
            <a:ext cx="10150720" cy="1813717"/>
          </a:xfrm>
          <a:prstGeom prst="rect">
            <a:avLst/>
          </a:prstGeom>
        </p:spPr>
      </p:pic>
    </p:spTree>
    <p:extLst>
      <p:ext uri="{BB962C8B-B14F-4D97-AF65-F5344CB8AC3E}">
        <p14:creationId xmlns:p14="http://schemas.microsoft.com/office/powerpoint/2010/main" val="2748781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235276"/>
          </a:xfrm>
        </p:spPr>
        <p:txBody>
          <a:bodyPr>
            <a:normAutofit/>
          </a:bodyPr>
          <a:lstStyle/>
          <a:p>
            <a:pPr marL="0" indent="0">
              <a:buNone/>
            </a:pPr>
            <a:r>
              <a:rPr lang="ru-RU" dirty="0">
                <a:solidFill>
                  <a:srgbClr val="000000"/>
                </a:solidFill>
                <a:latin typeface="Cambria" panose="02040503050406030204" pitchFamily="18" charset="0"/>
                <a:ea typeface="Cambria" panose="02040503050406030204" pitchFamily="18" charset="0"/>
              </a:rPr>
              <a:t>Добавление демона на уровне системы с помощью </a:t>
            </a:r>
            <a:r>
              <a:rPr lang="en-US" dirty="0" err="1">
                <a:solidFill>
                  <a:srgbClr val="000000"/>
                </a:solidFill>
                <a:latin typeface="Cambria" panose="02040503050406030204" pitchFamily="18" charset="0"/>
                <a:ea typeface="Cambria" panose="02040503050406030204" pitchFamily="18" charset="0"/>
              </a:rPr>
              <a:t>Initd</a:t>
            </a:r>
            <a:r>
              <a:rPr lang="en-US" dirty="0">
                <a:solidFill>
                  <a:srgbClr val="000000"/>
                </a:solidFill>
                <a:latin typeface="Cambria" panose="02040503050406030204" pitchFamily="18" charset="0"/>
                <a:ea typeface="Cambria" panose="02040503050406030204" pitchFamily="18" charset="0"/>
              </a:rPr>
              <a:t> (</a:t>
            </a:r>
            <a:r>
              <a:rPr lang="en-US" dirty="0" err="1">
                <a:solidFill>
                  <a:srgbClr val="000000"/>
                </a:solidFill>
                <a:latin typeface="Cambria" panose="02040503050406030204" pitchFamily="18" charset="0"/>
                <a:ea typeface="Cambria" panose="02040503050406030204" pitchFamily="18" charset="0"/>
              </a:rPr>
              <a:t>auto_daemon.c</a:t>
            </a:r>
            <a:r>
              <a:rPr lang="ru-RU" dirty="0">
                <a:solidFill>
                  <a:srgbClr val="000000"/>
                </a:solidFill>
                <a:latin typeface="Cambria" panose="02040503050406030204" pitchFamily="18" charset="0"/>
                <a:ea typeface="Cambria" panose="02040503050406030204" pitchFamily="18" charset="0"/>
              </a:rPr>
              <a:t> в примерах</a:t>
            </a:r>
            <a:r>
              <a:rPr lang="en-US" dirty="0">
                <a:solidFill>
                  <a:srgbClr val="000000"/>
                </a:solidFill>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marL="233363" indent="-233363">
              <a:buFont typeface="+mj-lt"/>
              <a:buAutoNum type="arabicPeriod" startAt="3"/>
            </a:pPr>
            <a:r>
              <a:rPr lang="ru-RU" dirty="0">
                <a:solidFill>
                  <a:srgbClr val="000000"/>
                </a:solidFill>
                <a:latin typeface="Cambria" panose="02040503050406030204" pitchFamily="18" charset="0"/>
                <a:ea typeface="Cambria" panose="02040503050406030204" pitchFamily="18" charset="0"/>
              </a:rPr>
              <a:t>Располагаем скрипт запуска </a:t>
            </a:r>
            <a:r>
              <a:rPr lang="en-US" b="1" dirty="0">
                <a:solidFill>
                  <a:srgbClr val="000000"/>
                </a:solidFill>
                <a:latin typeface="Cambria" panose="02040503050406030204" pitchFamily="18" charset="0"/>
                <a:ea typeface="Cambria" panose="02040503050406030204" pitchFamily="18" charset="0"/>
              </a:rPr>
              <a:t>&lt;</a:t>
            </a:r>
            <a:r>
              <a:rPr lang="ru-RU" b="1" dirty="0">
                <a:solidFill>
                  <a:srgbClr val="000000"/>
                </a:solidFill>
                <a:latin typeface="Cambria" panose="02040503050406030204" pitchFamily="18" charset="0"/>
                <a:ea typeface="Cambria" panose="02040503050406030204" pitchFamily="18" charset="0"/>
              </a:rPr>
              <a:t>имя демона</a:t>
            </a:r>
            <a:r>
              <a:rPr lang="en-US" b="1" dirty="0">
                <a:solidFill>
                  <a:srgbClr val="000000"/>
                </a:solidFill>
                <a:latin typeface="Cambria" panose="02040503050406030204" pitchFamily="18" charset="0"/>
                <a:ea typeface="Cambria" panose="02040503050406030204" pitchFamily="18" charset="0"/>
              </a:rPr>
              <a:t>&gt;</a:t>
            </a:r>
            <a:r>
              <a:rPr lang="ru-RU" b="1" dirty="0">
                <a:solidFill>
                  <a:srgbClr val="000000"/>
                </a:solidFill>
                <a:latin typeface="Cambria" panose="02040503050406030204" pitchFamily="18" charset="0"/>
                <a:ea typeface="Cambria" panose="02040503050406030204" pitchFamily="18" charset="0"/>
              </a:rPr>
              <a:t> </a:t>
            </a:r>
            <a:r>
              <a:rPr lang="ru-RU" dirty="0">
                <a:solidFill>
                  <a:srgbClr val="000000"/>
                </a:solidFill>
                <a:latin typeface="Cambria" panose="02040503050406030204" pitchFamily="18" charset="0"/>
                <a:ea typeface="Cambria" panose="02040503050406030204" pitchFamily="18" charset="0"/>
              </a:rPr>
              <a:t>в каталоге </a:t>
            </a:r>
            <a:r>
              <a:rPr lang="en-US" b="1" dirty="0">
                <a:solidFill>
                  <a:srgbClr val="000000"/>
                </a:solidFill>
                <a:latin typeface="Cambria" panose="02040503050406030204" pitchFamily="18" charset="0"/>
                <a:ea typeface="Cambria" panose="02040503050406030204" pitchFamily="18" charset="0"/>
              </a:rPr>
              <a:t>/</a:t>
            </a:r>
            <a:r>
              <a:rPr lang="en-US" b="1" dirty="0" err="1">
                <a:solidFill>
                  <a:srgbClr val="000000"/>
                </a:solidFill>
                <a:latin typeface="Cambria" panose="02040503050406030204" pitchFamily="18" charset="0"/>
                <a:ea typeface="Cambria" panose="02040503050406030204" pitchFamily="18" charset="0"/>
              </a:rPr>
              <a:t>etc</a:t>
            </a:r>
            <a:r>
              <a:rPr lang="en-US" b="1" dirty="0">
                <a:solidFill>
                  <a:srgbClr val="000000"/>
                </a:solidFill>
                <a:latin typeface="Cambria" panose="02040503050406030204" pitchFamily="18" charset="0"/>
                <a:ea typeface="Cambria" panose="02040503050406030204" pitchFamily="18" charset="0"/>
              </a:rPr>
              <a:t>/</a:t>
            </a:r>
            <a:r>
              <a:rPr lang="en-US" b="1" dirty="0" err="1">
                <a:solidFill>
                  <a:srgbClr val="000000"/>
                </a:solidFill>
                <a:latin typeface="Cambria" panose="02040503050406030204" pitchFamily="18" charset="0"/>
                <a:ea typeface="Cambria" panose="02040503050406030204" pitchFamily="18" charset="0"/>
              </a:rPr>
              <a:t>init.d</a:t>
            </a:r>
            <a:r>
              <a:rPr lang="en-US" b="1" dirty="0">
                <a:solidFill>
                  <a:srgbClr val="000000"/>
                </a:solidFill>
                <a:latin typeface="Cambria" panose="02040503050406030204" pitchFamily="18" charset="0"/>
                <a:ea typeface="Cambria" panose="02040503050406030204" pitchFamily="18" charset="0"/>
              </a:rPr>
              <a:t>/ </a:t>
            </a:r>
            <a:r>
              <a:rPr lang="en-US" dirty="0">
                <a:solidFill>
                  <a:srgbClr val="000000"/>
                </a:solidFill>
                <a:latin typeface="Cambria" panose="02040503050406030204" pitchFamily="18" charset="0"/>
                <a:ea typeface="Cambria" panose="02040503050406030204" pitchFamily="18" charset="0"/>
              </a:rPr>
              <a:t>(</a:t>
            </a:r>
            <a:r>
              <a:rPr lang="ru-RU" dirty="0">
                <a:solidFill>
                  <a:srgbClr val="000000"/>
                </a:solidFill>
                <a:latin typeface="Cambria" panose="02040503050406030204" pitchFamily="18" charset="0"/>
                <a:ea typeface="Cambria" panose="02040503050406030204" pitchFamily="18" charset="0"/>
              </a:rPr>
              <a:t>меняем ему права через </a:t>
            </a:r>
            <a:r>
              <a:rPr lang="en-US" b="1" dirty="0" err="1">
                <a:solidFill>
                  <a:srgbClr val="000000"/>
                </a:solidFill>
                <a:latin typeface="Cambria" panose="02040503050406030204" pitchFamily="18" charset="0"/>
                <a:ea typeface="Cambria" panose="02040503050406030204" pitchFamily="18" charset="0"/>
              </a:rPr>
              <a:t>chmod</a:t>
            </a:r>
            <a:r>
              <a:rPr lang="en-US" b="1" dirty="0">
                <a:solidFill>
                  <a:srgbClr val="000000"/>
                </a:solidFill>
                <a:latin typeface="Cambria" panose="02040503050406030204" pitchFamily="18" charset="0"/>
                <a:ea typeface="Cambria" panose="02040503050406030204" pitchFamily="18" charset="0"/>
              </a:rPr>
              <a:t> </a:t>
            </a:r>
            <a:r>
              <a:rPr lang="ru-RU" dirty="0">
                <a:solidFill>
                  <a:srgbClr val="000000"/>
                </a:solidFill>
                <a:latin typeface="Cambria" panose="02040503050406030204" pitchFamily="18" charset="0"/>
                <a:ea typeface="Cambria" panose="02040503050406030204" pitchFamily="18" charset="0"/>
              </a:rPr>
              <a:t>на </a:t>
            </a:r>
            <a:r>
              <a:rPr lang="ru-RU" b="1" dirty="0">
                <a:solidFill>
                  <a:srgbClr val="000000"/>
                </a:solidFill>
                <a:latin typeface="Cambria" panose="02040503050406030204" pitchFamily="18" charset="0"/>
                <a:ea typeface="Cambria" panose="02040503050406030204" pitchFamily="18" charset="0"/>
              </a:rPr>
              <a:t>755</a:t>
            </a:r>
            <a:r>
              <a:rPr lang="ru-RU" dirty="0">
                <a:solidFill>
                  <a:srgbClr val="000000"/>
                </a:solidFill>
                <a:latin typeface="Cambria" panose="02040503050406030204" pitchFamily="18" charset="0"/>
                <a:ea typeface="Cambria" panose="02040503050406030204" pitchFamily="18" charset="0"/>
              </a:rPr>
              <a:t>)</a:t>
            </a:r>
            <a:endParaRPr lang="en-US" dirty="0">
              <a:solidFill>
                <a:srgbClr val="000000"/>
              </a:solidFill>
              <a:latin typeface="Cambria" panose="02040503050406030204" pitchFamily="18" charset="0"/>
              <a:ea typeface="Cambria" panose="02040503050406030204" pitchFamily="18" charset="0"/>
            </a:endParaRPr>
          </a:p>
          <a:p>
            <a:pPr marL="233363" indent="-233363">
              <a:buFont typeface="+mj-lt"/>
              <a:buAutoNum type="arabicPeriod" startAt="3"/>
            </a:pPr>
            <a:endParaRPr lang="en-US" i="0" dirty="0">
              <a:solidFill>
                <a:srgbClr val="000000"/>
              </a:solidFill>
              <a:effectLst/>
              <a:latin typeface="Cambria" panose="02040503050406030204" pitchFamily="18" charset="0"/>
              <a:ea typeface="Cambria" panose="02040503050406030204" pitchFamily="18" charset="0"/>
            </a:endParaRPr>
          </a:p>
          <a:p>
            <a:pPr marL="233363" indent="-233363">
              <a:buFont typeface="+mj-lt"/>
              <a:buAutoNum type="arabicPeriod" startAt="3"/>
            </a:pPr>
            <a:endParaRPr lang="en-US" dirty="0">
              <a:solidFill>
                <a:srgbClr val="000000"/>
              </a:solidFill>
              <a:latin typeface="Cambria" panose="02040503050406030204" pitchFamily="18" charset="0"/>
              <a:ea typeface="Cambria" panose="02040503050406030204" pitchFamily="18" charset="0"/>
            </a:endParaRPr>
          </a:p>
          <a:p>
            <a:pPr marL="233363" indent="-233363">
              <a:buFont typeface="+mj-lt"/>
              <a:buAutoNum type="arabicPeriod" startAt="3"/>
            </a:pPr>
            <a:r>
              <a:rPr lang="en-US" dirty="0">
                <a:solidFill>
                  <a:srgbClr val="000000"/>
                </a:solidFill>
                <a:latin typeface="Cambria" panose="02040503050406030204" pitchFamily="18" charset="0"/>
                <a:ea typeface="Cambria" panose="02040503050406030204" pitchFamily="18" charset="0"/>
              </a:rPr>
              <a:t>(</a:t>
            </a:r>
            <a:r>
              <a:rPr lang="ru-RU" dirty="0">
                <a:solidFill>
                  <a:srgbClr val="000000"/>
                </a:solidFill>
                <a:latin typeface="Cambria" panose="02040503050406030204" pitchFamily="18" charset="0"/>
                <a:ea typeface="Cambria" panose="02040503050406030204" pitchFamily="18" charset="0"/>
              </a:rPr>
              <a:t>Опционально) Создаём каталог </a:t>
            </a:r>
            <a:r>
              <a:rPr lang="ru-RU" b="1" dirty="0">
                <a:solidFill>
                  <a:srgbClr val="000000"/>
                </a:solidFill>
                <a:latin typeface="Cambria" panose="02040503050406030204" pitchFamily="18" charset="0"/>
                <a:ea typeface="Cambria" panose="02040503050406030204" pitchFamily="18" charset="0"/>
              </a:rPr>
              <a:t>/</a:t>
            </a:r>
            <a:r>
              <a:rPr lang="en-US" b="1" dirty="0" err="1">
                <a:solidFill>
                  <a:srgbClr val="000000"/>
                </a:solidFill>
                <a:latin typeface="Cambria" panose="02040503050406030204" pitchFamily="18" charset="0"/>
                <a:ea typeface="Cambria" panose="02040503050406030204" pitchFamily="18" charset="0"/>
              </a:rPr>
              <a:t>etc</a:t>
            </a:r>
            <a:r>
              <a:rPr lang="en-US" b="1" dirty="0">
                <a:solidFill>
                  <a:srgbClr val="000000"/>
                </a:solidFill>
                <a:latin typeface="Cambria" panose="02040503050406030204" pitchFamily="18" charset="0"/>
                <a:ea typeface="Cambria" panose="02040503050406030204" pitchFamily="18" charset="0"/>
              </a:rPr>
              <a:t>/&lt;</a:t>
            </a:r>
            <a:r>
              <a:rPr lang="ru-RU" b="1" dirty="0">
                <a:solidFill>
                  <a:srgbClr val="000000"/>
                </a:solidFill>
                <a:latin typeface="Cambria" panose="02040503050406030204" pitchFamily="18" charset="0"/>
                <a:ea typeface="Cambria" panose="02040503050406030204" pitchFamily="18" charset="0"/>
              </a:rPr>
              <a:t>имя демона</a:t>
            </a:r>
            <a:r>
              <a:rPr lang="en-US" b="1" dirty="0">
                <a:solidFill>
                  <a:srgbClr val="000000"/>
                </a:solidFill>
                <a:latin typeface="Cambria" panose="02040503050406030204" pitchFamily="18" charset="0"/>
                <a:ea typeface="Cambria" panose="02040503050406030204" pitchFamily="18" charset="0"/>
              </a:rPr>
              <a:t>&gt;</a:t>
            </a:r>
            <a:r>
              <a:rPr lang="ru-RU" b="1" dirty="0">
                <a:solidFill>
                  <a:srgbClr val="000000"/>
                </a:solidFill>
                <a:latin typeface="Cambria" panose="02040503050406030204" pitchFamily="18" charset="0"/>
                <a:ea typeface="Cambria" panose="02040503050406030204" pitchFamily="18" charset="0"/>
              </a:rPr>
              <a:t> </a:t>
            </a:r>
            <a:r>
              <a:rPr lang="ru-RU" dirty="0">
                <a:solidFill>
                  <a:srgbClr val="000000"/>
                </a:solidFill>
                <a:latin typeface="Cambria" panose="02040503050406030204" pitchFamily="18" charset="0"/>
                <a:ea typeface="Cambria" panose="02040503050406030204" pitchFamily="18" charset="0"/>
              </a:rPr>
              <a:t>в котором располагаем конфигурационные файлы которые будут использоваться самим демоном</a:t>
            </a:r>
          </a:p>
          <a:p>
            <a:pPr marL="233363" indent="-233363">
              <a:buFont typeface="+mj-lt"/>
              <a:buAutoNum type="arabicPeriod" startAt="3"/>
            </a:pPr>
            <a:r>
              <a:rPr lang="ru-RU" i="0" dirty="0">
                <a:solidFill>
                  <a:srgbClr val="000000"/>
                </a:solidFill>
                <a:effectLst/>
                <a:latin typeface="Cambria" panose="02040503050406030204" pitchFamily="18" charset="0"/>
                <a:ea typeface="Cambria" panose="02040503050406030204" pitchFamily="18" charset="0"/>
              </a:rPr>
              <a:t>(</a:t>
            </a:r>
            <a:r>
              <a:rPr lang="ru-RU" i="0" dirty="0" err="1">
                <a:solidFill>
                  <a:srgbClr val="000000"/>
                </a:solidFill>
                <a:effectLst/>
                <a:latin typeface="Cambria" panose="02040503050406030204" pitchFamily="18" charset="0"/>
                <a:ea typeface="Cambria" panose="02040503050406030204" pitchFamily="18" charset="0"/>
              </a:rPr>
              <a:t>Справочно</a:t>
            </a:r>
            <a:r>
              <a:rPr lang="ru-RU" dirty="0">
                <a:solidFill>
                  <a:srgbClr val="000000"/>
                </a:solidFill>
                <a:latin typeface="Cambria" panose="02040503050406030204" pitchFamily="18" charset="0"/>
                <a:ea typeface="Cambria" panose="02040503050406030204" pitchFamily="18" charset="0"/>
              </a:rPr>
              <a:t>) </a:t>
            </a:r>
            <a:r>
              <a:rPr lang="ru-RU" i="0" dirty="0">
                <a:solidFill>
                  <a:srgbClr val="000000"/>
                </a:solidFill>
                <a:effectLst/>
                <a:latin typeface="Cambria" panose="02040503050406030204" pitchFamily="18" charset="0"/>
                <a:ea typeface="Cambria" panose="02040503050406030204" pitchFamily="18" charset="0"/>
              </a:rPr>
              <a:t>Файлы логов обычно располагают в каталоге </a:t>
            </a:r>
            <a:r>
              <a:rPr lang="ru-RU" b="1" i="0" dirty="0">
                <a:solidFill>
                  <a:srgbClr val="000000"/>
                </a:solidFill>
                <a:effectLst/>
                <a:latin typeface="Cambria" panose="02040503050406030204" pitchFamily="18" charset="0"/>
                <a:ea typeface="Cambria" panose="02040503050406030204" pitchFamily="18" charset="0"/>
              </a:rPr>
              <a:t>/</a:t>
            </a:r>
            <a:r>
              <a:rPr lang="en-US" b="1" dirty="0">
                <a:solidFill>
                  <a:srgbClr val="000000"/>
                </a:solidFill>
                <a:latin typeface="Cambria" panose="02040503050406030204" pitchFamily="18" charset="0"/>
                <a:ea typeface="Cambria" panose="02040503050406030204" pitchFamily="18" charset="0"/>
              </a:rPr>
              <a:t>var/log</a:t>
            </a:r>
            <a:endParaRPr lang="ru-RU" b="1" i="0" dirty="0">
              <a:solidFill>
                <a:srgbClr val="000000"/>
              </a:solidFill>
              <a:effectLst/>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a:p>
            <a:pPr marL="514350" indent="-514350">
              <a:buAutoNum type="arabicPeriod"/>
            </a:pPr>
            <a:endParaRPr lang="en-US" i="0" dirty="0">
              <a:solidFill>
                <a:srgbClr val="000000"/>
              </a:solidFill>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69FD70F7-311D-79FD-7174-4A87A3FDC6CF}"/>
              </a:ext>
            </a:extLst>
          </p:cNvPr>
          <p:cNvPicPr>
            <a:picLocks noChangeAspect="1"/>
          </p:cNvPicPr>
          <p:nvPr/>
        </p:nvPicPr>
        <p:blipFill>
          <a:blip r:embed="rId2"/>
          <a:stretch>
            <a:fillRect/>
          </a:stretch>
        </p:blipFill>
        <p:spPr>
          <a:xfrm>
            <a:off x="2399979" y="3429000"/>
            <a:ext cx="7392041" cy="739204"/>
          </a:xfrm>
          <a:prstGeom prst="rect">
            <a:avLst/>
          </a:prstGeom>
        </p:spPr>
      </p:pic>
    </p:spTree>
    <p:extLst>
      <p:ext uri="{BB962C8B-B14F-4D97-AF65-F5344CB8AC3E}">
        <p14:creationId xmlns:p14="http://schemas.microsoft.com/office/powerpoint/2010/main" val="39469797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235276"/>
          </a:xfrm>
        </p:spPr>
        <p:txBody>
          <a:bodyPr>
            <a:normAutofit/>
          </a:bodyPr>
          <a:lstStyle/>
          <a:p>
            <a:pPr marL="0" indent="0">
              <a:buNone/>
            </a:pPr>
            <a:r>
              <a:rPr lang="ru-RU" dirty="0">
                <a:solidFill>
                  <a:srgbClr val="000000"/>
                </a:solidFill>
                <a:latin typeface="Cambria" panose="02040503050406030204" pitchFamily="18" charset="0"/>
                <a:ea typeface="Cambria" panose="02040503050406030204" pitchFamily="18" charset="0"/>
              </a:rPr>
              <a:t>Добавление демона на уровне системы с помощью </a:t>
            </a:r>
            <a:r>
              <a:rPr lang="en-US" dirty="0" err="1">
                <a:solidFill>
                  <a:srgbClr val="000000"/>
                </a:solidFill>
                <a:latin typeface="Cambria" panose="02040503050406030204" pitchFamily="18" charset="0"/>
                <a:ea typeface="Cambria" panose="02040503050406030204" pitchFamily="18" charset="0"/>
              </a:rPr>
              <a:t>Initd</a:t>
            </a:r>
            <a:r>
              <a:rPr lang="en-US" dirty="0">
                <a:solidFill>
                  <a:srgbClr val="000000"/>
                </a:solidFill>
                <a:latin typeface="Cambria" panose="02040503050406030204" pitchFamily="18" charset="0"/>
                <a:ea typeface="Cambria" panose="02040503050406030204" pitchFamily="18" charset="0"/>
              </a:rPr>
              <a:t> (</a:t>
            </a:r>
            <a:r>
              <a:rPr lang="en-US" dirty="0" err="1">
                <a:solidFill>
                  <a:srgbClr val="000000"/>
                </a:solidFill>
                <a:latin typeface="Cambria" panose="02040503050406030204" pitchFamily="18" charset="0"/>
                <a:ea typeface="Cambria" panose="02040503050406030204" pitchFamily="18" charset="0"/>
              </a:rPr>
              <a:t>auto_daemon.c</a:t>
            </a:r>
            <a:r>
              <a:rPr lang="ru-RU" dirty="0">
                <a:solidFill>
                  <a:srgbClr val="000000"/>
                </a:solidFill>
                <a:latin typeface="Cambria" panose="02040503050406030204" pitchFamily="18" charset="0"/>
                <a:ea typeface="Cambria" panose="02040503050406030204" pitchFamily="18" charset="0"/>
              </a:rPr>
              <a:t> в примерах</a:t>
            </a:r>
            <a:r>
              <a:rPr lang="en-US" dirty="0">
                <a:solidFill>
                  <a:srgbClr val="000000"/>
                </a:solidFill>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marL="0" indent="0">
              <a:buNone/>
            </a:pPr>
            <a:r>
              <a:rPr lang="en-US" dirty="0">
                <a:solidFill>
                  <a:srgbClr val="000000"/>
                </a:solidFill>
                <a:latin typeface="Cambria" panose="02040503050406030204" pitchFamily="18" charset="0"/>
                <a:ea typeface="Cambria" panose="02040503050406030204" pitchFamily="18" charset="0"/>
              </a:rPr>
              <a:t>6</a:t>
            </a:r>
            <a:r>
              <a:rPr lang="ru-RU" dirty="0">
                <a:solidFill>
                  <a:srgbClr val="000000"/>
                </a:solidFill>
                <a:latin typeface="Cambria" panose="02040503050406030204" pitchFamily="18" charset="0"/>
                <a:ea typeface="Cambria" panose="02040503050406030204" pitchFamily="18" charset="0"/>
              </a:rPr>
              <a:t>.Проверяем с помощью команды </a:t>
            </a:r>
            <a:r>
              <a:rPr lang="en-US" b="1" dirty="0">
                <a:solidFill>
                  <a:srgbClr val="000000"/>
                </a:solidFill>
                <a:latin typeface="Cambria" panose="02040503050406030204" pitchFamily="18" charset="0"/>
                <a:ea typeface="Cambria" panose="02040503050406030204" pitchFamily="18" charset="0"/>
              </a:rPr>
              <a:t>service</a:t>
            </a:r>
            <a:r>
              <a:rPr lang="en-US" dirty="0">
                <a:solidFill>
                  <a:srgbClr val="000000"/>
                </a:solidFill>
                <a:latin typeface="Cambria" panose="02040503050406030204" pitchFamily="18" charset="0"/>
                <a:ea typeface="Cambria" panose="02040503050406030204" pitchFamily="18" charset="0"/>
              </a:rPr>
              <a:t>, </a:t>
            </a:r>
            <a:r>
              <a:rPr lang="ru-RU" dirty="0">
                <a:solidFill>
                  <a:srgbClr val="000000"/>
                </a:solidFill>
                <a:latin typeface="Cambria" panose="02040503050406030204" pitchFamily="18" charset="0"/>
                <a:ea typeface="Cambria" panose="02040503050406030204" pitchFamily="18" charset="0"/>
              </a:rPr>
              <a:t>что система распознала скрипт инициализации демона</a:t>
            </a: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a:p>
            <a:pPr marL="0" indent="0">
              <a:buNone/>
            </a:pPr>
            <a:endParaRPr lang="ru-RU" dirty="0">
              <a:solidFill>
                <a:srgbClr val="000000"/>
              </a:solidFill>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a:p>
            <a:pPr marL="0" indent="0">
              <a:buNone/>
            </a:pPr>
            <a:endParaRPr lang="ru-RU" dirty="0">
              <a:solidFill>
                <a:srgbClr val="000000"/>
              </a:solidFill>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a:p>
            <a:pPr marL="514350" indent="-514350">
              <a:buAutoNum type="arabicPeriod"/>
            </a:pPr>
            <a:endParaRPr lang="en-US" i="0" dirty="0">
              <a:solidFill>
                <a:srgbClr val="000000"/>
              </a:solidFill>
              <a:effectLst/>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A6CDA806-AC00-1C1A-527F-837DE15534B8}"/>
              </a:ext>
            </a:extLst>
          </p:cNvPr>
          <p:cNvPicPr>
            <a:picLocks noChangeAspect="1"/>
          </p:cNvPicPr>
          <p:nvPr/>
        </p:nvPicPr>
        <p:blipFill>
          <a:blip r:embed="rId2"/>
          <a:stretch>
            <a:fillRect/>
          </a:stretch>
        </p:blipFill>
        <p:spPr>
          <a:xfrm>
            <a:off x="3786946" y="3563471"/>
            <a:ext cx="4465707" cy="2187130"/>
          </a:xfrm>
          <a:prstGeom prst="rect">
            <a:avLst/>
          </a:prstGeom>
        </p:spPr>
      </p:pic>
    </p:spTree>
    <p:extLst>
      <p:ext uri="{BB962C8B-B14F-4D97-AF65-F5344CB8AC3E}">
        <p14:creationId xmlns:p14="http://schemas.microsoft.com/office/powerpoint/2010/main" val="1783676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235276"/>
          </a:xfrm>
        </p:spPr>
        <p:txBody>
          <a:bodyPr>
            <a:normAutofit/>
          </a:bodyPr>
          <a:lstStyle/>
          <a:p>
            <a:pPr marL="0" indent="0">
              <a:buNone/>
            </a:pPr>
            <a:r>
              <a:rPr lang="ru-RU" dirty="0">
                <a:solidFill>
                  <a:srgbClr val="000000"/>
                </a:solidFill>
                <a:latin typeface="Cambria" panose="02040503050406030204" pitchFamily="18" charset="0"/>
                <a:ea typeface="Cambria" panose="02040503050406030204" pitchFamily="18" charset="0"/>
              </a:rPr>
              <a:t>Добавление демона на уровне системы с помощью </a:t>
            </a:r>
            <a:r>
              <a:rPr lang="en-US" dirty="0" err="1">
                <a:solidFill>
                  <a:srgbClr val="000000"/>
                </a:solidFill>
                <a:latin typeface="Cambria" panose="02040503050406030204" pitchFamily="18" charset="0"/>
                <a:ea typeface="Cambria" panose="02040503050406030204" pitchFamily="18" charset="0"/>
              </a:rPr>
              <a:t>Initd</a:t>
            </a:r>
            <a:r>
              <a:rPr lang="en-US" dirty="0">
                <a:solidFill>
                  <a:srgbClr val="000000"/>
                </a:solidFill>
                <a:latin typeface="Cambria" panose="02040503050406030204" pitchFamily="18" charset="0"/>
                <a:ea typeface="Cambria" panose="02040503050406030204" pitchFamily="18" charset="0"/>
              </a:rPr>
              <a:t> (</a:t>
            </a:r>
            <a:r>
              <a:rPr lang="en-US" dirty="0" err="1">
                <a:solidFill>
                  <a:srgbClr val="000000"/>
                </a:solidFill>
                <a:latin typeface="Cambria" panose="02040503050406030204" pitchFamily="18" charset="0"/>
                <a:ea typeface="Cambria" panose="02040503050406030204" pitchFamily="18" charset="0"/>
              </a:rPr>
              <a:t>auto_daemon.c</a:t>
            </a:r>
            <a:r>
              <a:rPr lang="ru-RU" dirty="0">
                <a:solidFill>
                  <a:srgbClr val="000000"/>
                </a:solidFill>
                <a:latin typeface="Cambria" panose="02040503050406030204" pitchFamily="18" charset="0"/>
                <a:ea typeface="Cambria" panose="02040503050406030204" pitchFamily="18" charset="0"/>
              </a:rPr>
              <a:t> в примерах</a:t>
            </a:r>
            <a:r>
              <a:rPr lang="en-US" dirty="0">
                <a:solidFill>
                  <a:srgbClr val="000000"/>
                </a:solidFill>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marL="0" indent="0">
              <a:buNone/>
            </a:pPr>
            <a:r>
              <a:rPr lang="ru-RU" dirty="0">
                <a:solidFill>
                  <a:srgbClr val="000000"/>
                </a:solidFill>
                <a:latin typeface="Cambria" panose="02040503050406030204" pitchFamily="18" charset="0"/>
                <a:ea typeface="Cambria" panose="02040503050406030204" pitchFamily="18" charset="0"/>
              </a:rPr>
              <a:t>7.Если скрипт написан корректно, то будет доступно управление демоном через команду </a:t>
            </a:r>
            <a:r>
              <a:rPr lang="en-US" b="1" dirty="0">
                <a:solidFill>
                  <a:srgbClr val="000000"/>
                </a:solidFill>
                <a:latin typeface="Cambria" panose="02040503050406030204" pitchFamily="18" charset="0"/>
                <a:ea typeface="Cambria" panose="02040503050406030204" pitchFamily="18" charset="0"/>
              </a:rPr>
              <a:t>service</a:t>
            </a:r>
            <a:endParaRPr lang="ru-RU" b="1" i="0" dirty="0">
              <a:solidFill>
                <a:srgbClr val="000000"/>
              </a:solidFill>
              <a:effectLst/>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a:p>
            <a:pPr marL="0" indent="0">
              <a:buNone/>
            </a:pPr>
            <a:endParaRPr lang="ru-RU" dirty="0">
              <a:solidFill>
                <a:srgbClr val="000000"/>
              </a:solidFill>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a:p>
            <a:pPr marL="0" indent="0">
              <a:buNone/>
            </a:pPr>
            <a:endParaRPr lang="ru-RU" dirty="0">
              <a:solidFill>
                <a:srgbClr val="000000"/>
              </a:solidFill>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a:p>
            <a:pPr marL="514350" indent="-514350">
              <a:buAutoNum type="arabicPeriod"/>
            </a:pPr>
            <a:endParaRPr lang="en-US" i="0" dirty="0">
              <a:solidFill>
                <a:srgbClr val="000000"/>
              </a:solidFill>
              <a:effectLst/>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835B2E48-3EC5-0C4C-ADE3-E4C2AC101170}"/>
              </a:ext>
            </a:extLst>
          </p:cNvPr>
          <p:cNvPicPr>
            <a:picLocks noChangeAspect="1"/>
          </p:cNvPicPr>
          <p:nvPr/>
        </p:nvPicPr>
        <p:blipFill>
          <a:blip r:embed="rId2"/>
          <a:stretch>
            <a:fillRect/>
          </a:stretch>
        </p:blipFill>
        <p:spPr>
          <a:xfrm>
            <a:off x="3000232" y="3429000"/>
            <a:ext cx="6039135" cy="3260434"/>
          </a:xfrm>
          <a:prstGeom prst="rect">
            <a:avLst/>
          </a:prstGeom>
        </p:spPr>
      </p:pic>
    </p:spTree>
    <p:extLst>
      <p:ext uri="{BB962C8B-B14F-4D97-AF65-F5344CB8AC3E}">
        <p14:creationId xmlns:p14="http://schemas.microsoft.com/office/powerpoint/2010/main" val="30232535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235276"/>
          </a:xfrm>
        </p:spPr>
        <p:txBody>
          <a:bodyPr>
            <a:normAutofit/>
          </a:bodyPr>
          <a:lstStyle/>
          <a:p>
            <a:pPr marL="0" indent="0">
              <a:buNone/>
            </a:pPr>
            <a:r>
              <a:rPr lang="ru-RU" dirty="0">
                <a:solidFill>
                  <a:srgbClr val="000000"/>
                </a:solidFill>
                <a:latin typeface="Cambria" panose="02040503050406030204" pitchFamily="18" charset="0"/>
                <a:ea typeface="Cambria" panose="02040503050406030204" pitchFamily="18" charset="0"/>
              </a:rPr>
              <a:t>Добавление демона на уровне системы с помощью </a:t>
            </a:r>
            <a:r>
              <a:rPr lang="en-US" dirty="0" err="1">
                <a:solidFill>
                  <a:srgbClr val="000000"/>
                </a:solidFill>
                <a:latin typeface="Cambria" panose="02040503050406030204" pitchFamily="18" charset="0"/>
                <a:ea typeface="Cambria" panose="02040503050406030204" pitchFamily="18" charset="0"/>
              </a:rPr>
              <a:t>Initd</a:t>
            </a:r>
            <a:r>
              <a:rPr lang="en-US" dirty="0">
                <a:solidFill>
                  <a:srgbClr val="000000"/>
                </a:solidFill>
                <a:latin typeface="Cambria" panose="02040503050406030204" pitchFamily="18" charset="0"/>
                <a:ea typeface="Cambria" panose="02040503050406030204" pitchFamily="18" charset="0"/>
              </a:rPr>
              <a:t> (</a:t>
            </a:r>
            <a:r>
              <a:rPr lang="en-US" dirty="0" err="1">
                <a:solidFill>
                  <a:srgbClr val="000000"/>
                </a:solidFill>
                <a:latin typeface="Cambria" panose="02040503050406030204" pitchFamily="18" charset="0"/>
                <a:ea typeface="Cambria" panose="02040503050406030204" pitchFamily="18" charset="0"/>
              </a:rPr>
              <a:t>auto_daemon.c</a:t>
            </a:r>
            <a:r>
              <a:rPr lang="ru-RU" dirty="0">
                <a:solidFill>
                  <a:srgbClr val="000000"/>
                </a:solidFill>
                <a:latin typeface="Cambria" panose="02040503050406030204" pitchFamily="18" charset="0"/>
                <a:ea typeface="Cambria" panose="02040503050406030204" pitchFamily="18" charset="0"/>
              </a:rPr>
              <a:t> в примерах</a:t>
            </a:r>
            <a:r>
              <a:rPr lang="en-US" dirty="0">
                <a:solidFill>
                  <a:srgbClr val="000000"/>
                </a:solidFill>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marL="0" indent="0">
              <a:buNone/>
            </a:pPr>
            <a:r>
              <a:rPr lang="en-US" i="0" dirty="0">
                <a:solidFill>
                  <a:srgbClr val="000000"/>
                </a:solidFill>
                <a:effectLst/>
                <a:latin typeface="Cambria" panose="02040503050406030204" pitchFamily="18" charset="0"/>
                <a:ea typeface="Cambria" panose="02040503050406030204" pitchFamily="18" charset="0"/>
              </a:rPr>
              <a:t>8</a:t>
            </a:r>
            <a:r>
              <a:rPr lang="en-US" dirty="0">
                <a:solidFill>
                  <a:srgbClr val="000000"/>
                </a:solidFill>
                <a:latin typeface="Cambria" panose="02040503050406030204" pitchFamily="18" charset="0"/>
                <a:ea typeface="Cambria" panose="02040503050406030204" pitchFamily="18" charset="0"/>
              </a:rPr>
              <a:t>.</a:t>
            </a:r>
            <a:r>
              <a:rPr lang="ru-RU" dirty="0">
                <a:solidFill>
                  <a:srgbClr val="000000"/>
                </a:solidFill>
                <a:latin typeface="Cambria" panose="02040503050406030204" pitchFamily="18" charset="0"/>
                <a:ea typeface="Cambria" panose="02040503050406030204" pitchFamily="18" charset="0"/>
              </a:rPr>
              <a:t>Для автозапуска вместе с системой надо перейти в каталог </a:t>
            </a:r>
            <a:r>
              <a:rPr lang="en-US" b="1" dirty="0">
                <a:solidFill>
                  <a:srgbClr val="000000"/>
                </a:solidFill>
                <a:latin typeface="Cambria" panose="02040503050406030204" pitchFamily="18" charset="0"/>
                <a:ea typeface="Cambria" panose="02040503050406030204" pitchFamily="18" charset="0"/>
              </a:rPr>
              <a:t>/</a:t>
            </a:r>
            <a:r>
              <a:rPr lang="en-US" b="1" dirty="0" err="1">
                <a:solidFill>
                  <a:srgbClr val="000000"/>
                </a:solidFill>
                <a:latin typeface="Cambria" panose="02040503050406030204" pitchFamily="18" charset="0"/>
                <a:ea typeface="Cambria" panose="02040503050406030204" pitchFamily="18" charset="0"/>
              </a:rPr>
              <a:t>etc</a:t>
            </a:r>
            <a:r>
              <a:rPr lang="en-US" b="1" dirty="0">
                <a:solidFill>
                  <a:srgbClr val="000000"/>
                </a:solidFill>
                <a:latin typeface="Cambria" panose="02040503050406030204" pitchFamily="18" charset="0"/>
                <a:ea typeface="Cambria" panose="02040503050406030204" pitchFamily="18" charset="0"/>
              </a:rPr>
              <a:t>/</a:t>
            </a:r>
            <a:r>
              <a:rPr lang="en-US" b="1" dirty="0" err="1">
                <a:solidFill>
                  <a:srgbClr val="000000"/>
                </a:solidFill>
                <a:latin typeface="Cambria" panose="02040503050406030204" pitchFamily="18" charset="0"/>
                <a:ea typeface="Cambria" panose="02040503050406030204" pitchFamily="18" charset="0"/>
              </a:rPr>
              <a:t>init.d</a:t>
            </a:r>
            <a:r>
              <a:rPr lang="en-US" b="1" dirty="0">
                <a:solidFill>
                  <a:srgbClr val="000000"/>
                </a:solidFill>
                <a:latin typeface="Cambria" panose="02040503050406030204" pitchFamily="18" charset="0"/>
                <a:ea typeface="Cambria" panose="02040503050406030204" pitchFamily="18" charset="0"/>
              </a:rPr>
              <a:t> </a:t>
            </a:r>
            <a:r>
              <a:rPr lang="ru-RU" dirty="0">
                <a:solidFill>
                  <a:srgbClr val="000000"/>
                </a:solidFill>
                <a:latin typeface="Cambria" panose="02040503050406030204" pitchFamily="18" charset="0"/>
                <a:ea typeface="Cambria" panose="02040503050406030204" pitchFamily="18" charset="0"/>
              </a:rPr>
              <a:t>и выполнить следующую команду:</a:t>
            </a:r>
          </a:p>
          <a:p>
            <a:pPr marL="0" indent="0">
              <a:buNone/>
            </a:pPr>
            <a:endParaRPr lang="ru-RU" dirty="0">
              <a:solidFill>
                <a:srgbClr val="000000"/>
              </a:solidFill>
              <a:latin typeface="Cambria" panose="02040503050406030204" pitchFamily="18" charset="0"/>
              <a:ea typeface="Cambria" panose="02040503050406030204" pitchFamily="18" charset="0"/>
            </a:endParaRPr>
          </a:p>
          <a:p>
            <a:pPr marL="0" indent="0">
              <a:buNone/>
            </a:pPr>
            <a:endParaRPr lang="ru-RU" dirty="0">
              <a:solidFill>
                <a:srgbClr val="000000"/>
              </a:solidFill>
              <a:latin typeface="Cambria" panose="02040503050406030204" pitchFamily="18" charset="0"/>
              <a:ea typeface="Cambria" panose="02040503050406030204" pitchFamily="18" charset="0"/>
            </a:endParaRPr>
          </a:p>
          <a:p>
            <a:pPr marL="0" indent="0">
              <a:buNone/>
            </a:pPr>
            <a:r>
              <a:rPr lang="ru-RU" dirty="0">
                <a:solidFill>
                  <a:srgbClr val="000000"/>
                </a:solidFill>
                <a:latin typeface="Cambria" panose="02040503050406030204" pitchFamily="18" charset="0"/>
                <a:ea typeface="Cambria" panose="02040503050406030204" pitchFamily="18" charset="0"/>
              </a:rPr>
              <a:t>В рамках ОС </a:t>
            </a:r>
            <a:r>
              <a:rPr lang="en-US" dirty="0">
                <a:solidFill>
                  <a:srgbClr val="000000"/>
                </a:solidFill>
                <a:latin typeface="Cambria" panose="02040503050406030204" pitchFamily="18" charset="0"/>
                <a:ea typeface="Cambria" panose="02040503050406030204" pitchFamily="18" charset="0"/>
              </a:rPr>
              <a:t>Debian </a:t>
            </a:r>
            <a:r>
              <a:rPr lang="ru-RU" dirty="0">
                <a:solidFill>
                  <a:srgbClr val="000000"/>
                </a:solidFill>
                <a:latin typeface="Cambria" panose="02040503050406030204" pitchFamily="18" charset="0"/>
                <a:ea typeface="Cambria" panose="02040503050406030204" pitchFamily="18" charset="0"/>
              </a:rPr>
              <a:t>с использованием </a:t>
            </a:r>
            <a:r>
              <a:rPr lang="en-US" dirty="0">
                <a:solidFill>
                  <a:srgbClr val="000000"/>
                </a:solidFill>
                <a:latin typeface="Cambria" panose="02040503050406030204" pitchFamily="18" charset="0"/>
                <a:ea typeface="Cambria" panose="02040503050406030204" pitchFamily="18" charset="0"/>
              </a:rPr>
              <a:t>WSL2</a:t>
            </a:r>
            <a:r>
              <a:rPr lang="ru-RU" dirty="0">
                <a:solidFill>
                  <a:srgbClr val="000000"/>
                </a:solidFill>
                <a:latin typeface="Cambria" panose="02040503050406030204" pitchFamily="18" charset="0"/>
                <a:ea typeface="Cambria" panose="02040503050406030204" pitchFamily="18" charset="0"/>
              </a:rPr>
              <a:t> данная команда не приводит к какому-либо видимому результату</a:t>
            </a:r>
          </a:p>
          <a:p>
            <a:pPr marL="0" indent="0">
              <a:buNone/>
            </a:pPr>
            <a:r>
              <a:rPr lang="ru-RU" dirty="0">
                <a:solidFill>
                  <a:srgbClr val="000000"/>
                </a:solidFill>
                <a:latin typeface="Cambria" panose="02040503050406030204" pitchFamily="18" charset="0"/>
                <a:ea typeface="Cambria" panose="02040503050406030204" pitchFamily="18" charset="0"/>
              </a:rPr>
              <a:t>В системах с менеджером служб </a:t>
            </a:r>
            <a:r>
              <a:rPr lang="en-US" dirty="0" err="1">
                <a:solidFill>
                  <a:srgbClr val="000000"/>
                </a:solidFill>
                <a:latin typeface="Cambria" panose="02040503050406030204" pitchFamily="18" charset="0"/>
                <a:ea typeface="Cambria" panose="02040503050406030204" pitchFamily="18" charset="0"/>
              </a:rPr>
              <a:t>systemd</a:t>
            </a:r>
            <a:r>
              <a:rPr lang="en-US" dirty="0">
                <a:solidFill>
                  <a:srgbClr val="000000"/>
                </a:solidFill>
                <a:latin typeface="Cambria" panose="02040503050406030204" pitchFamily="18" charset="0"/>
                <a:ea typeface="Cambria" panose="02040503050406030204" pitchFamily="18" charset="0"/>
              </a:rPr>
              <a:t> </a:t>
            </a:r>
            <a:r>
              <a:rPr lang="ru-RU" dirty="0">
                <a:solidFill>
                  <a:srgbClr val="000000"/>
                </a:solidFill>
                <a:latin typeface="Cambria" panose="02040503050406030204" pitchFamily="18" charset="0"/>
                <a:ea typeface="Cambria" panose="02040503050406030204" pitchFamily="18" charset="0"/>
              </a:rPr>
              <a:t>в режиме совместимости с </a:t>
            </a:r>
            <a:r>
              <a:rPr lang="en-US" dirty="0" err="1">
                <a:solidFill>
                  <a:srgbClr val="000000"/>
                </a:solidFill>
                <a:latin typeface="Cambria" panose="02040503050406030204" pitchFamily="18" charset="0"/>
                <a:ea typeface="Cambria" panose="02040503050406030204" pitchFamily="18" charset="0"/>
              </a:rPr>
              <a:t>initd</a:t>
            </a:r>
            <a:r>
              <a:rPr lang="ru-RU" dirty="0">
                <a:solidFill>
                  <a:srgbClr val="000000"/>
                </a:solidFill>
                <a:latin typeface="Cambria" panose="02040503050406030204" pitchFamily="18" charset="0"/>
                <a:ea typeface="Cambria" panose="02040503050406030204" pitchFamily="18" charset="0"/>
              </a:rPr>
              <a:t>,</a:t>
            </a:r>
            <a:r>
              <a:rPr lang="en-US" dirty="0">
                <a:solidFill>
                  <a:srgbClr val="000000"/>
                </a:solidFill>
                <a:latin typeface="Cambria" panose="02040503050406030204" pitchFamily="18" charset="0"/>
                <a:ea typeface="Cambria" panose="02040503050406030204" pitchFamily="18" charset="0"/>
              </a:rPr>
              <a:t> </a:t>
            </a:r>
            <a:r>
              <a:rPr lang="ru-RU" dirty="0">
                <a:solidFill>
                  <a:srgbClr val="000000"/>
                </a:solidFill>
                <a:latin typeface="Cambria" panose="02040503050406030204" pitchFamily="18" charset="0"/>
                <a:ea typeface="Cambria" panose="02040503050406030204" pitchFamily="18" charset="0"/>
              </a:rPr>
              <a:t>данная последовательность действий также является полностью рабочей!</a:t>
            </a: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a:p>
            <a:pPr marL="0" indent="0">
              <a:buNone/>
            </a:pPr>
            <a:endParaRPr lang="ru-RU" dirty="0">
              <a:solidFill>
                <a:srgbClr val="000000"/>
              </a:solidFill>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a:p>
            <a:pPr marL="514350" indent="-514350">
              <a:buAutoNum type="arabicPeriod"/>
            </a:pPr>
            <a:endParaRPr lang="en-US" i="0" dirty="0">
              <a:solidFill>
                <a:srgbClr val="000000"/>
              </a:solidFill>
              <a:effectLst/>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396FA543-DA69-2D95-227C-1CF401A9016C}"/>
              </a:ext>
            </a:extLst>
          </p:cNvPr>
          <p:cNvPicPr>
            <a:picLocks noChangeAspect="1"/>
          </p:cNvPicPr>
          <p:nvPr/>
        </p:nvPicPr>
        <p:blipFill>
          <a:blip r:embed="rId2"/>
          <a:stretch>
            <a:fillRect/>
          </a:stretch>
        </p:blipFill>
        <p:spPr>
          <a:xfrm>
            <a:off x="3376233" y="3579132"/>
            <a:ext cx="5439534" cy="381053"/>
          </a:xfrm>
          <a:prstGeom prst="rect">
            <a:avLst/>
          </a:prstGeom>
        </p:spPr>
      </p:pic>
    </p:spTree>
    <p:extLst>
      <p:ext uri="{BB962C8B-B14F-4D97-AF65-F5344CB8AC3E}">
        <p14:creationId xmlns:p14="http://schemas.microsoft.com/office/powerpoint/2010/main" val="22940442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235276"/>
          </a:xfrm>
        </p:spPr>
        <p:txBody>
          <a:bodyPr>
            <a:normAutofit/>
          </a:bodyPr>
          <a:lstStyle/>
          <a:p>
            <a:pPr marL="0" indent="0">
              <a:buNone/>
            </a:pPr>
            <a:r>
              <a:rPr lang="ru-RU" dirty="0">
                <a:solidFill>
                  <a:srgbClr val="000000"/>
                </a:solidFill>
                <a:latin typeface="Cambria" panose="02040503050406030204" pitchFamily="18" charset="0"/>
                <a:ea typeface="Cambria" panose="02040503050406030204" pitchFamily="18" charset="0"/>
              </a:rPr>
              <a:t>Добавление демона на уровне системы с помощью</a:t>
            </a:r>
            <a:r>
              <a:rPr lang="en-US" dirty="0">
                <a:solidFill>
                  <a:srgbClr val="000000"/>
                </a:solidFill>
                <a:latin typeface="Cambria" panose="02040503050406030204" pitchFamily="18" charset="0"/>
                <a:ea typeface="Cambria" panose="02040503050406030204" pitchFamily="18" charset="0"/>
              </a:rPr>
              <a:t> </a:t>
            </a:r>
            <a:r>
              <a:rPr lang="en-US" dirty="0" err="1">
                <a:solidFill>
                  <a:srgbClr val="000000"/>
                </a:solidFill>
                <a:latin typeface="Cambria" panose="02040503050406030204" pitchFamily="18" charset="0"/>
                <a:ea typeface="Cambria" panose="02040503050406030204" pitchFamily="18" charset="0"/>
              </a:rPr>
              <a:t>Systemd</a:t>
            </a:r>
            <a:r>
              <a:rPr lang="en-US" dirty="0">
                <a:solidFill>
                  <a:srgbClr val="000000"/>
                </a:solidFill>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marL="287338" indent="-287338">
              <a:buAutoNum type="arabicPeriod"/>
            </a:pPr>
            <a:r>
              <a:rPr lang="ru-RU" i="0" dirty="0">
                <a:solidFill>
                  <a:srgbClr val="000000"/>
                </a:solidFill>
                <a:effectLst/>
                <a:latin typeface="Cambria" panose="02040503050406030204" pitchFamily="18" charset="0"/>
                <a:ea typeface="Cambria" panose="02040503050406030204" pitchFamily="18" charset="0"/>
              </a:rPr>
              <a:t>Компилируем приложение будущего демона</a:t>
            </a:r>
          </a:p>
          <a:p>
            <a:pPr marL="287338" indent="-287338">
              <a:buAutoNum type="arabicPeriod"/>
            </a:pPr>
            <a:r>
              <a:rPr lang="ru-RU" dirty="0">
                <a:solidFill>
                  <a:srgbClr val="000000"/>
                </a:solidFill>
                <a:latin typeface="Cambria" panose="02040503050406030204" pitchFamily="18" charset="0"/>
                <a:ea typeface="Cambria" panose="02040503050406030204" pitchFamily="18" charset="0"/>
              </a:rPr>
              <a:t>Располагаем получившийся бинарный файл в одной из папок </a:t>
            </a:r>
            <a:r>
              <a:rPr lang="ru-RU" b="1" dirty="0">
                <a:solidFill>
                  <a:srgbClr val="000000"/>
                </a:solidFill>
                <a:latin typeface="Cambria" panose="02040503050406030204" pitchFamily="18" charset="0"/>
                <a:ea typeface="Cambria" panose="02040503050406030204" pitchFamily="18" charset="0"/>
              </a:rPr>
              <a:t>/</a:t>
            </a:r>
            <a:r>
              <a:rPr lang="en-US" b="1" dirty="0" err="1">
                <a:solidFill>
                  <a:srgbClr val="000000"/>
                </a:solidFill>
                <a:latin typeface="Cambria" panose="02040503050406030204" pitchFamily="18" charset="0"/>
                <a:ea typeface="Cambria" panose="02040503050406030204" pitchFamily="18" charset="0"/>
              </a:rPr>
              <a:t>sbin</a:t>
            </a:r>
            <a:r>
              <a:rPr lang="en-US" b="1" dirty="0">
                <a:solidFill>
                  <a:srgbClr val="000000"/>
                </a:solidFill>
                <a:latin typeface="Cambria" panose="02040503050406030204" pitchFamily="18" charset="0"/>
                <a:ea typeface="Cambria" panose="02040503050406030204" pitchFamily="18" charset="0"/>
              </a:rPr>
              <a:t> </a:t>
            </a:r>
            <a:r>
              <a:rPr lang="ru-RU" dirty="0">
                <a:solidFill>
                  <a:srgbClr val="000000"/>
                </a:solidFill>
                <a:latin typeface="Cambria" panose="02040503050406030204" pitchFamily="18" charset="0"/>
                <a:ea typeface="Cambria" panose="02040503050406030204" pitchFamily="18" charset="0"/>
              </a:rPr>
              <a:t>или </a:t>
            </a:r>
            <a:r>
              <a:rPr lang="en-US" b="1" dirty="0">
                <a:solidFill>
                  <a:srgbClr val="000000"/>
                </a:solidFill>
                <a:latin typeface="Cambria" panose="02040503050406030204" pitchFamily="18" charset="0"/>
                <a:ea typeface="Cambria" panose="02040503050406030204" pitchFamily="18" charset="0"/>
              </a:rPr>
              <a:t>/</a:t>
            </a:r>
            <a:r>
              <a:rPr lang="en-US" b="1" dirty="0" err="1">
                <a:solidFill>
                  <a:srgbClr val="000000"/>
                </a:solidFill>
                <a:latin typeface="Cambria" panose="02040503050406030204" pitchFamily="18" charset="0"/>
                <a:ea typeface="Cambria" panose="02040503050406030204" pitchFamily="18" charset="0"/>
              </a:rPr>
              <a:t>usr</a:t>
            </a:r>
            <a:r>
              <a:rPr lang="en-US" b="1" dirty="0">
                <a:solidFill>
                  <a:srgbClr val="000000"/>
                </a:solidFill>
                <a:latin typeface="Cambria" panose="02040503050406030204" pitchFamily="18" charset="0"/>
                <a:ea typeface="Cambria" panose="02040503050406030204" pitchFamily="18" charset="0"/>
              </a:rPr>
              <a:t>/</a:t>
            </a:r>
            <a:r>
              <a:rPr lang="en-US" b="1" dirty="0" err="1">
                <a:solidFill>
                  <a:srgbClr val="000000"/>
                </a:solidFill>
                <a:latin typeface="Cambria" panose="02040503050406030204" pitchFamily="18" charset="0"/>
                <a:ea typeface="Cambria" panose="02040503050406030204" pitchFamily="18" charset="0"/>
              </a:rPr>
              <a:t>sbin</a:t>
            </a:r>
            <a:r>
              <a:rPr lang="ru-RU" b="1" dirty="0">
                <a:solidFill>
                  <a:srgbClr val="000000"/>
                </a:solidFill>
                <a:latin typeface="Cambria" panose="02040503050406030204" pitchFamily="18" charset="0"/>
                <a:ea typeface="Cambria" panose="02040503050406030204" pitchFamily="18" charset="0"/>
              </a:rPr>
              <a:t> </a:t>
            </a:r>
            <a:endParaRPr lang="ru-RU" i="0" dirty="0">
              <a:solidFill>
                <a:srgbClr val="000000"/>
              </a:solidFill>
              <a:effectLst/>
              <a:latin typeface="Cambria" panose="02040503050406030204" pitchFamily="18" charset="0"/>
              <a:ea typeface="Cambria" panose="02040503050406030204" pitchFamily="18" charset="0"/>
            </a:endParaRPr>
          </a:p>
          <a:p>
            <a:pPr marL="514350" indent="-514350">
              <a:buAutoNum type="arabicPeriod"/>
            </a:pPr>
            <a:endParaRPr lang="en-US" i="0" dirty="0">
              <a:solidFill>
                <a:srgbClr val="000000"/>
              </a:solidFill>
              <a:effectLst/>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5FB3CA7F-143E-A351-9345-2237C5AE87B2}"/>
              </a:ext>
            </a:extLst>
          </p:cNvPr>
          <p:cNvPicPr>
            <a:picLocks noChangeAspect="1"/>
          </p:cNvPicPr>
          <p:nvPr/>
        </p:nvPicPr>
        <p:blipFill>
          <a:blip r:embed="rId2"/>
          <a:stretch>
            <a:fillRect/>
          </a:stretch>
        </p:blipFill>
        <p:spPr>
          <a:xfrm>
            <a:off x="944440" y="4090965"/>
            <a:ext cx="10150720" cy="1813717"/>
          </a:xfrm>
          <a:prstGeom prst="rect">
            <a:avLst/>
          </a:prstGeom>
        </p:spPr>
      </p:pic>
    </p:spTree>
    <p:extLst>
      <p:ext uri="{BB962C8B-B14F-4D97-AF65-F5344CB8AC3E}">
        <p14:creationId xmlns:p14="http://schemas.microsoft.com/office/powerpoint/2010/main" val="7367198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235276"/>
          </a:xfrm>
        </p:spPr>
        <p:txBody>
          <a:bodyPr>
            <a:normAutofit/>
          </a:bodyPr>
          <a:lstStyle/>
          <a:p>
            <a:pPr marL="0" indent="0">
              <a:buNone/>
            </a:pPr>
            <a:r>
              <a:rPr lang="ru-RU" dirty="0">
                <a:solidFill>
                  <a:srgbClr val="000000"/>
                </a:solidFill>
                <a:latin typeface="Cambria" panose="02040503050406030204" pitchFamily="18" charset="0"/>
                <a:ea typeface="Cambria" panose="02040503050406030204" pitchFamily="18" charset="0"/>
              </a:rPr>
              <a:t>Добавление демона на уровне системы с помощью </a:t>
            </a:r>
            <a:r>
              <a:rPr lang="en-US" dirty="0" err="1">
                <a:solidFill>
                  <a:srgbClr val="000000"/>
                </a:solidFill>
                <a:latin typeface="Cambria" panose="02040503050406030204" pitchFamily="18" charset="0"/>
                <a:ea typeface="Cambria" panose="02040503050406030204" pitchFamily="18" charset="0"/>
              </a:rPr>
              <a:t>Systemd</a:t>
            </a:r>
            <a:r>
              <a:rPr lang="en-US" dirty="0">
                <a:solidFill>
                  <a:srgbClr val="000000"/>
                </a:solidFill>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marL="233363" indent="-233363">
              <a:buFont typeface="+mj-lt"/>
              <a:buAutoNum type="arabicPeriod" startAt="3"/>
            </a:pPr>
            <a:r>
              <a:rPr lang="ru-RU" dirty="0">
                <a:solidFill>
                  <a:srgbClr val="000000"/>
                </a:solidFill>
                <a:latin typeface="Cambria" panose="02040503050406030204" pitchFamily="18" charset="0"/>
                <a:ea typeface="Cambria" panose="02040503050406030204" pitchFamily="18" charset="0"/>
              </a:rPr>
              <a:t>Располагаем файл описания </a:t>
            </a:r>
            <a:r>
              <a:rPr lang="en-US" b="1" dirty="0">
                <a:solidFill>
                  <a:srgbClr val="000000"/>
                </a:solidFill>
                <a:latin typeface="Cambria" panose="02040503050406030204" pitchFamily="18" charset="0"/>
                <a:ea typeface="Cambria" panose="02040503050406030204" pitchFamily="18" charset="0"/>
              </a:rPr>
              <a:t>&lt;</a:t>
            </a:r>
            <a:r>
              <a:rPr lang="ru-RU" b="1" dirty="0">
                <a:solidFill>
                  <a:srgbClr val="000000"/>
                </a:solidFill>
                <a:latin typeface="Cambria" panose="02040503050406030204" pitchFamily="18" charset="0"/>
                <a:ea typeface="Cambria" panose="02040503050406030204" pitchFamily="18" charset="0"/>
              </a:rPr>
              <a:t>имя демона</a:t>
            </a:r>
            <a:r>
              <a:rPr lang="en-US" b="1" dirty="0">
                <a:solidFill>
                  <a:srgbClr val="000000"/>
                </a:solidFill>
                <a:latin typeface="Cambria" panose="02040503050406030204" pitchFamily="18" charset="0"/>
                <a:ea typeface="Cambria" panose="02040503050406030204" pitchFamily="18" charset="0"/>
              </a:rPr>
              <a:t>&gt;.service</a:t>
            </a:r>
            <a:r>
              <a:rPr lang="ru-RU" b="1" dirty="0">
                <a:solidFill>
                  <a:srgbClr val="000000"/>
                </a:solidFill>
                <a:latin typeface="Cambria" panose="02040503050406030204" pitchFamily="18" charset="0"/>
                <a:ea typeface="Cambria" panose="02040503050406030204" pitchFamily="18" charset="0"/>
              </a:rPr>
              <a:t> </a:t>
            </a:r>
            <a:r>
              <a:rPr lang="ru-RU" dirty="0">
                <a:solidFill>
                  <a:srgbClr val="000000"/>
                </a:solidFill>
                <a:latin typeface="Cambria" panose="02040503050406030204" pitchFamily="18" charset="0"/>
                <a:ea typeface="Cambria" panose="02040503050406030204" pitchFamily="18" charset="0"/>
              </a:rPr>
              <a:t>в каталоге </a:t>
            </a:r>
            <a:r>
              <a:rPr lang="en-US" b="1" dirty="0">
                <a:solidFill>
                  <a:srgbClr val="000000"/>
                </a:solidFill>
                <a:latin typeface="Cambria" panose="02040503050406030204" pitchFamily="18" charset="0"/>
                <a:ea typeface="Cambria" panose="02040503050406030204" pitchFamily="18" charset="0"/>
              </a:rPr>
              <a:t>/</a:t>
            </a:r>
            <a:r>
              <a:rPr lang="en-US" b="1" dirty="0" err="1">
                <a:solidFill>
                  <a:srgbClr val="000000"/>
                </a:solidFill>
                <a:latin typeface="Cambria" panose="02040503050406030204" pitchFamily="18" charset="0"/>
                <a:ea typeface="Cambria" panose="02040503050406030204" pitchFamily="18" charset="0"/>
              </a:rPr>
              <a:t>etc</a:t>
            </a:r>
            <a:r>
              <a:rPr lang="en-US" b="1" dirty="0">
                <a:solidFill>
                  <a:srgbClr val="000000"/>
                </a:solidFill>
                <a:latin typeface="Cambria" panose="02040503050406030204" pitchFamily="18" charset="0"/>
                <a:ea typeface="Cambria" panose="02040503050406030204" pitchFamily="18" charset="0"/>
              </a:rPr>
              <a:t>/</a:t>
            </a:r>
            <a:r>
              <a:rPr lang="en-US" b="1" dirty="0" err="1">
                <a:solidFill>
                  <a:srgbClr val="000000"/>
                </a:solidFill>
                <a:latin typeface="Cambria" panose="02040503050406030204" pitchFamily="18" charset="0"/>
                <a:ea typeface="Cambria" panose="02040503050406030204" pitchFamily="18" charset="0"/>
              </a:rPr>
              <a:t>systemd</a:t>
            </a:r>
            <a:r>
              <a:rPr lang="en-US" b="1" dirty="0">
                <a:solidFill>
                  <a:srgbClr val="000000"/>
                </a:solidFill>
                <a:latin typeface="Cambria" panose="02040503050406030204" pitchFamily="18" charset="0"/>
                <a:ea typeface="Cambria" panose="02040503050406030204" pitchFamily="18" charset="0"/>
              </a:rPr>
              <a:t>/system</a:t>
            </a:r>
          </a:p>
          <a:p>
            <a:pPr marL="233363" indent="-233363">
              <a:buFont typeface="+mj-lt"/>
              <a:buAutoNum type="arabicPeriod" startAt="3"/>
            </a:pPr>
            <a:endParaRPr lang="en-US" i="0" dirty="0">
              <a:solidFill>
                <a:srgbClr val="000000"/>
              </a:solidFill>
              <a:effectLst/>
              <a:latin typeface="Cambria" panose="02040503050406030204" pitchFamily="18" charset="0"/>
              <a:ea typeface="Cambria" panose="02040503050406030204" pitchFamily="18" charset="0"/>
            </a:endParaRPr>
          </a:p>
          <a:p>
            <a:pPr marL="233363" indent="-233363">
              <a:buFont typeface="+mj-lt"/>
              <a:buAutoNum type="arabicPeriod" startAt="3"/>
            </a:pPr>
            <a:endParaRPr lang="en-US" dirty="0">
              <a:solidFill>
                <a:srgbClr val="000000"/>
              </a:solidFill>
              <a:latin typeface="Cambria" panose="02040503050406030204" pitchFamily="18" charset="0"/>
              <a:ea typeface="Cambria" panose="02040503050406030204" pitchFamily="18" charset="0"/>
            </a:endParaRPr>
          </a:p>
          <a:p>
            <a:pPr marL="233363" indent="-233363">
              <a:buFont typeface="+mj-lt"/>
              <a:buAutoNum type="arabicPeriod" startAt="3"/>
            </a:pPr>
            <a:r>
              <a:rPr lang="en-US" dirty="0">
                <a:solidFill>
                  <a:srgbClr val="000000"/>
                </a:solidFill>
                <a:latin typeface="Cambria" panose="02040503050406030204" pitchFamily="18" charset="0"/>
                <a:ea typeface="Cambria" panose="02040503050406030204" pitchFamily="18" charset="0"/>
              </a:rPr>
              <a:t>(</a:t>
            </a:r>
            <a:r>
              <a:rPr lang="ru-RU" dirty="0">
                <a:solidFill>
                  <a:srgbClr val="000000"/>
                </a:solidFill>
                <a:latin typeface="Cambria" panose="02040503050406030204" pitchFamily="18" charset="0"/>
                <a:ea typeface="Cambria" panose="02040503050406030204" pitchFamily="18" charset="0"/>
              </a:rPr>
              <a:t>Опционально) Создаём каталог </a:t>
            </a:r>
            <a:r>
              <a:rPr lang="ru-RU" b="1" dirty="0">
                <a:solidFill>
                  <a:srgbClr val="000000"/>
                </a:solidFill>
                <a:latin typeface="Cambria" panose="02040503050406030204" pitchFamily="18" charset="0"/>
                <a:ea typeface="Cambria" panose="02040503050406030204" pitchFamily="18" charset="0"/>
              </a:rPr>
              <a:t>/</a:t>
            </a:r>
            <a:r>
              <a:rPr lang="en-US" b="1" dirty="0" err="1">
                <a:solidFill>
                  <a:srgbClr val="000000"/>
                </a:solidFill>
                <a:latin typeface="Cambria" panose="02040503050406030204" pitchFamily="18" charset="0"/>
                <a:ea typeface="Cambria" panose="02040503050406030204" pitchFamily="18" charset="0"/>
              </a:rPr>
              <a:t>etc</a:t>
            </a:r>
            <a:r>
              <a:rPr lang="en-US" b="1" dirty="0">
                <a:solidFill>
                  <a:srgbClr val="000000"/>
                </a:solidFill>
                <a:latin typeface="Cambria" panose="02040503050406030204" pitchFamily="18" charset="0"/>
                <a:ea typeface="Cambria" panose="02040503050406030204" pitchFamily="18" charset="0"/>
              </a:rPr>
              <a:t>/&lt;</a:t>
            </a:r>
            <a:r>
              <a:rPr lang="ru-RU" b="1" dirty="0">
                <a:solidFill>
                  <a:srgbClr val="000000"/>
                </a:solidFill>
                <a:latin typeface="Cambria" panose="02040503050406030204" pitchFamily="18" charset="0"/>
                <a:ea typeface="Cambria" panose="02040503050406030204" pitchFamily="18" charset="0"/>
              </a:rPr>
              <a:t>имя демона</a:t>
            </a:r>
            <a:r>
              <a:rPr lang="en-US" b="1" dirty="0">
                <a:solidFill>
                  <a:srgbClr val="000000"/>
                </a:solidFill>
                <a:latin typeface="Cambria" panose="02040503050406030204" pitchFamily="18" charset="0"/>
                <a:ea typeface="Cambria" panose="02040503050406030204" pitchFamily="18" charset="0"/>
              </a:rPr>
              <a:t>&gt;</a:t>
            </a:r>
            <a:r>
              <a:rPr lang="ru-RU" b="1" dirty="0">
                <a:solidFill>
                  <a:srgbClr val="000000"/>
                </a:solidFill>
                <a:latin typeface="Cambria" panose="02040503050406030204" pitchFamily="18" charset="0"/>
                <a:ea typeface="Cambria" panose="02040503050406030204" pitchFamily="18" charset="0"/>
              </a:rPr>
              <a:t> </a:t>
            </a:r>
            <a:r>
              <a:rPr lang="ru-RU" dirty="0">
                <a:solidFill>
                  <a:srgbClr val="000000"/>
                </a:solidFill>
                <a:latin typeface="Cambria" panose="02040503050406030204" pitchFamily="18" charset="0"/>
                <a:ea typeface="Cambria" panose="02040503050406030204" pitchFamily="18" charset="0"/>
              </a:rPr>
              <a:t>в котором располагаем конфигурационные файлы которые будут использоваться самим демоном</a:t>
            </a:r>
          </a:p>
          <a:p>
            <a:pPr marL="233363" indent="-233363">
              <a:buFont typeface="+mj-lt"/>
              <a:buAutoNum type="arabicPeriod" startAt="3"/>
            </a:pPr>
            <a:r>
              <a:rPr lang="ru-RU" i="0" dirty="0">
                <a:solidFill>
                  <a:srgbClr val="000000"/>
                </a:solidFill>
                <a:effectLst/>
                <a:latin typeface="Cambria" panose="02040503050406030204" pitchFamily="18" charset="0"/>
                <a:ea typeface="Cambria" panose="02040503050406030204" pitchFamily="18" charset="0"/>
              </a:rPr>
              <a:t>(</a:t>
            </a:r>
            <a:r>
              <a:rPr lang="ru-RU" i="0" dirty="0" err="1">
                <a:solidFill>
                  <a:srgbClr val="000000"/>
                </a:solidFill>
                <a:effectLst/>
                <a:latin typeface="Cambria" panose="02040503050406030204" pitchFamily="18" charset="0"/>
                <a:ea typeface="Cambria" panose="02040503050406030204" pitchFamily="18" charset="0"/>
              </a:rPr>
              <a:t>Справочно</a:t>
            </a:r>
            <a:r>
              <a:rPr lang="ru-RU" dirty="0">
                <a:solidFill>
                  <a:srgbClr val="000000"/>
                </a:solidFill>
                <a:latin typeface="Cambria" panose="02040503050406030204" pitchFamily="18" charset="0"/>
                <a:ea typeface="Cambria" panose="02040503050406030204" pitchFamily="18" charset="0"/>
              </a:rPr>
              <a:t>) </a:t>
            </a:r>
            <a:r>
              <a:rPr lang="ru-RU" i="0" dirty="0">
                <a:solidFill>
                  <a:srgbClr val="000000"/>
                </a:solidFill>
                <a:effectLst/>
                <a:latin typeface="Cambria" panose="02040503050406030204" pitchFamily="18" charset="0"/>
                <a:ea typeface="Cambria" panose="02040503050406030204" pitchFamily="18" charset="0"/>
              </a:rPr>
              <a:t>Файлы логов обычно располагают в каталоге </a:t>
            </a:r>
            <a:r>
              <a:rPr lang="ru-RU" b="1" i="0" dirty="0">
                <a:solidFill>
                  <a:srgbClr val="000000"/>
                </a:solidFill>
                <a:effectLst/>
                <a:latin typeface="Cambria" panose="02040503050406030204" pitchFamily="18" charset="0"/>
                <a:ea typeface="Cambria" panose="02040503050406030204" pitchFamily="18" charset="0"/>
              </a:rPr>
              <a:t>/</a:t>
            </a:r>
            <a:r>
              <a:rPr lang="en-US" b="1" dirty="0">
                <a:solidFill>
                  <a:srgbClr val="000000"/>
                </a:solidFill>
                <a:latin typeface="Cambria" panose="02040503050406030204" pitchFamily="18" charset="0"/>
                <a:ea typeface="Cambria" panose="02040503050406030204" pitchFamily="18" charset="0"/>
              </a:rPr>
              <a:t>var/log</a:t>
            </a:r>
            <a:endParaRPr lang="ru-RU" b="1" i="0" dirty="0">
              <a:solidFill>
                <a:srgbClr val="000000"/>
              </a:solidFill>
              <a:effectLst/>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a:p>
            <a:pPr marL="514350" indent="-514350">
              <a:buAutoNum type="arabicPeriod"/>
            </a:pPr>
            <a:endParaRPr lang="en-US" i="0" dirty="0">
              <a:solidFill>
                <a:srgbClr val="000000"/>
              </a:solidFill>
              <a:effectLst/>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82C962A7-5D3D-D44B-9EFB-6CEE1AF07838}"/>
              </a:ext>
            </a:extLst>
          </p:cNvPr>
          <p:cNvPicPr>
            <a:picLocks noChangeAspect="1"/>
          </p:cNvPicPr>
          <p:nvPr/>
        </p:nvPicPr>
        <p:blipFill>
          <a:blip r:embed="rId2"/>
          <a:stretch>
            <a:fillRect/>
          </a:stretch>
        </p:blipFill>
        <p:spPr>
          <a:xfrm>
            <a:off x="1806937" y="3006158"/>
            <a:ext cx="7986452" cy="1082134"/>
          </a:xfrm>
          <a:prstGeom prst="rect">
            <a:avLst/>
          </a:prstGeom>
        </p:spPr>
      </p:pic>
    </p:spTree>
    <p:extLst>
      <p:ext uri="{BB962C8B-B14F-4D97-AF65-F5344CB8AC3E}">
        <p14:creationId xmlns:p14="http://schemas.microsoft.com/office/powerpoint/2010/main" val="9275710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235276"/>
          </a:xfrm>
        </p:spPr>
        <p:txBody>
          <a:bodyPr>
            <a:normAutofit/>
          </a:bodyPr>
          <a:lstStyle/>
          <a:p>
            <a:pPr marL="0" indent="0">
              <a:buNone/>
            </a:pPr>
            <a:r>
              <a:rPr lang="ru-RU" dirty="0">
                <a:solidFill>
                  <a:srgbClr val="000000"/>
                </a:solidFill>
                <a:latin typeface="Cambria" panose="02040503050406030204" pitchFamily="18" charset="0"/>
                <a:ea typeface="Cambria" panose="02040503050406030204" pitchFamily="18" charset="0"/>
              </a:rPr>
              <a:t>Добавление демона на уровне системы с помощью </a:t>
            </a:r>
            <a:r>
              <a:rPr lang="en-US" dirty="0" err="1">
                <a:solidFill>
                  <a:srgbClr val="000000"/>
                </a:solidFill>
                <a:latin typeface="Cambria" panose="02040503050406030204" pitchFamily="18" charset="0"/>
                <a:ea typeface="Cambria" panose="02040503050406030204" pitchFamily="18" charset="0"/>
              </a:rPr>
              <a:t>Systemd</a:t>
            </a:r>
            <a:endParaRPr lang="en-US" dirty="0">
              <a:latin typeface="Cambria" panose="02040503050406030204" pitchFamily="18" charset="0"/>
              <a:ea typeface="Cambria" panose="02040503050406030204" pitchFamily="18" charset="0"/>
            </a:endParaRPr>
          </a:p>
          <a:p>
            <a:pPr marL="0" indent="0">
              <a:buNone/>
            </a:pPr>
            <a:r>
              <a:rPr lang="en-US" dirty="0">
                <a:solidFill>
                  <a:srgbClr val="000000"/>
                </a:solidFill>
                <a:latin typeface="Cambria" panose="02040503050406030204" pitchFamily="18" charset="0"/>
                <a:ea typeface="Cambria" panose="02040503050406030204" pitchFamily="18" charset="0"/>
              </a:rPr>
              <a:t>6</a:t>
            </a:r>
            <a:r>
              <a:rPr lang="ru-RU" dirty="0">
                <a:solidFill>
                  <a:srgbClr val="000000"/>
                </a:solidFill>
                <a:latin typeface="Cambria" panose="02040503050406030204" pitchFamily="18" charset="0"/>
                <a:ea typeface="Cambria" panose="02040503050406030204" pitchFamily="18" charset="0"/>
              </a:rPr>
              <a:t>.Проверяем с помощью команды </a:t>
            </a:r>
            <a:r>
              <a:rPr lang="en-US" b="1" dirty="0" err="1">
                <a:solidFill>
                  <a:srgbClr val="000000"/>
                </a:solidFill>
                <a:latin typeface="Cambria" panose="02040503050406030204" pitchFamily="18" charset="0"/>
                <a:ea typeface="Cambria" panose="02040503050406030204" pitchFamily="18" charset="0"/>
              </a:rPr>
              <a:t>systemctl</a:t>
            </a:r>
            <a:r>
              <a:rPr lang="en-US" dirty="0">
                <a:solidFill>
                  <a:srgbClr val="000000"/>
                </a:solidFill>
                <a:latin typeface="Cambria" panose="02040503050406030204" pitchFamily="18" charset="0"/>
                <a:ea typeface="Cambria" panose="02040503050406030204" pitchFamily="18" charset="0"/>
              </a:rPr>
              <a:t>, </a:t>
            </a:r>
            <a:r>
              <a:rPr lang="ru-RU" dirty="0">
                <a:solidFill>
                  <a:srgbClr val="000000"/>
                </a:solidFill>
                <a:latin typeface="Cambria" panose="02040503050406030204" pitchFamily="18" charset="0"/>
                <a:ea typeface="Cambria" panose="02040503050406030204" pitchFamily="18" charset="0"/>
              </a:rPr>
              <a:t>что система распознала описание демона</a:t>
            </a: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a:p>
            <a:pPr marL="0" indent="0">
              <a:buNone/>
            </a:pPr>
            <a:endParaRPr lang="ru-RU" dirty="0">
              <a:solidFill>
                <a:srgbClr val="000000"/>
              </a:solidFill>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a:p>
            <a:pPr marL="0" indent="0">
              <a:buNone/>
            </a:pPr>
            <a:endParaRPr lang="ru-RU" dirty="0">
              <a:solidFill>
                <a:srgbClr val="000000"/>
              </a:solidFill>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a:p>
            <a:pPr marL="514350" indent="-514350">
              <a:buAutoNum type="arabicPeriod"/>
            </a:pPr>
            <a:endParaRPr lang="en-US" i="0" dirty="0">
              <a:solidFill>
                <a:srgbClr val="000000"/>
              </a:solidFill>
              <a:effectLst/>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D7F351B3-F9FD-D5B5-5E23-0409136C5614}"/>
              </a:ext>
            </a:extLst>
          </p:cNvPr>
          <p:cNvPicPr>
            <a:picLocks noChangeAspect="1"/>
          </p:cNvPicPr>
          <p:nvPr/>
        </p:nvPicPr>
        <p:blipFill>
          <a:blip r:embed="rId2"/>
          <a:stretch>
            <a:fillRect/>
          </a:stretch>
        </p:blipFill>
        <p:spPr>
          <a:xfrm>
            <a:off x="2820633" y="3086841"/>
            <a:ext cx="6550734" cy="1931627"/>
          </a:xfrm>
          <a:prstGeom prst="rect">
            <a:avLst/>
          </a:prstGeom>
        </p:spPr>
      </p:pic>
    </p:spTree>
    <p:extLst>
      <p:ext uri="{BB962C8B-B14F-4D97-AF65-F5344CB8AC3E}">
        <p14:creationId xmlns:p14="http://schemas.microsoft.com/office/powerpoint/2010/main" val="4459391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235276"/>
          </a:xfrm>
        </p:spPr>
        <p:txBody>
          <a:bodyPr>
            <a:normAutofit/>
          </a:bodyPr>
          <a:lstStyle/>
          <a:p>
            <a:pPr marL="0" indent="0">
              <a:buNone/>
            </a:pPr>
            <a:r>
              <a:rPr lang="ru-RU" dirty="0">
                <a:solidFill>
                  <a:srgbClr val="000000"/>
                </a:solidFill>
                <a:latin typeface="Cambria" panose="02040503050406030204" pitchFamily="18" charset="0"/>
                <a:ea typeface="Cambria" panose="02040503050406030204" pitchFamily="18" charset="0"/>
              </a:rPr>
              <a:t>Добавление демона на уровне системы с помощью </a:t>
            </a:r>
            <a:r>
              <a:rPr lang="en-US" dirty="0" err="1">
                <a:solidFill>
                  <a:srgbClr val="000000"/>
                </a:solidFill>
                <a:latin typeface="Cambria" panose="02040503050406030204" pitchFamily="18" charset="0"/>
                <a:ea typeface="Cambria" panose="02040503050406030204" pitchFamily="18" charset="0"/>
              </a:rPr>
              <a:t>Systemd</a:t>
            </a:r>
            <a:r>
              <a:rPr lang="en-US" dirty="0">
                <a:solidFill>
                  <a:srgbClr val="000000"/>
                </a:solidFill>
                <a:latin typeface="Cambria" panose="02040503050406030204" pitchFamily="18" charset="0"/>
                <a:ea typeface="Cambria" panose="02040503050406030204" pitchFamily="18" charset="0"/>
              </a:rPr>
              <a:t> (</a:t>
            </a:r>
            <a:r>
              <a:rPr lang="en-US" dirty="0" err="1">
                <a:solidFill>
                  <a:srgbClr val="000000"/>
                </a:solidFill>
                <a:latin typeface="Cambria" panose="02040503050406030204" pitchFamily="18" charset="0"/>
                <a:ea typeface="Cambria" panose="02040503050406030204" pitchFamily="18" charset="0"/>
              </a:rPr>
              <a:t>auto_daemon.c</a:t>
            </a:r>
            <a:r>
              <a:rPr lang="ru-RU" dirty="0">
                <a:solidFill>
                  <a:srgbClr val="000000"/>
                </a:solidFill>
                <a:latin typeface="Cambria" panose="02040503050406030204" pitchFamily="18" charset="0"/>
                <a:ea typeface="Cambria" panose="02040503050406030204" pitchFamily="18" charset="0"/>
              </a:rPr>
              <a:t> в примерах</a:t>
            </a:r>
            <a:r>
              <a:rPr lang="en-US" dirty="0">
                <a:solidFill>
                  <a:srgbClr val="000000"/>
                </a:solidFill>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marL="0" indent="0">
              <a:buNone/>
            </a:pPr>
            <a:r>
              <a:rPr lang="ru-RU" dirty="0">
                <a:solidFill>
                  <a:srgbClr val="000000"/>
                </a:solidFill>
                <a:latin typeface="Cambria" panose="02040503050406030204" pitchFamily="18" charset="0"/>
                <a:ea typeface="Cambria" panose="02040503050406030204" pitchFamily="18" charset="0"/>
              </a:rPr>
              <a:t>7.Если файл с описанием написан корректно, то будет доступно управление демоном через команду </a:t>
            </a:r>
            <a:r>
              <a:rPr lang="en-US" b="1" dirty="0" err="1">
                <a:solidFill>
                  <a:srgbClr val="000000"/>
                </a:solidFill>
                <a:latin typeface="Cambria" panose="02040503050406030204" pitchFamily="18" charset="0"/>
                <a:ea typeface="Cambria" panose="02040503050406030204" pitchFamily="18" charset="0"/>
              </a:rPr>
              <a:t>systemctl</a:t>
            </a:r>
            <a:endParaRPr lang="ru-RU" b="1" i="0" dirty="0">
              <a:solidFill>
                <a:srgbClr val="000000"/>
              </a:solidFill>
              <a:effectLst/>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a:p>
            <a:pPr marL="0" indent="0">
              <a:buNone/>
            </a:pPr>
            <a:endParaRPr lang="ru-RU" dirty="0">
              <a:solidFill>
                <a:srgbClr val="000000"/>
              </a:solidFill>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a:p>
            <a:pPr marL="0" indent="0">
              <a:buNone/>
            </a:pPr>
            <a:endParaRPr lang="ru-RU" dirty="0">
              <a:solidFill>
                <a:srgbClr val="000000"/>
              </a:solidFill>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a:p>
            <a:pPr marL="514350" indent="-514350">
              <a:buAutoNum type="arabicPeriod"/>
            </a:pPr>
            <a:endParaRPr lang="en-US" i="0" dirty="0">
              <a:solidFill>
                <a:srgbClr val="000000"/>
              </a:solidFill>
              <a:effectLst/>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CB512035-0D66-414D-39DB-A2B4782F9365}"/>
              </a:ext>
            </a:extLst>
          </p:cNvPr>
          <p:cNvPicPr>
            <a:picLocks noChangeAspect="1"/>
          </p:cNvPicPr>
          <p:nvPr/>
        </p:nvPicPr>
        <p:blipFill>
          <a:blip r:embed="rId2"/>
          <a:stretch>
            <a:fillRect/>
          </a:stretch>
        </p:blipFill>
        <p:spPr>
          <a:xfrm>
            <a:off x="2171366" y="3520994"/>
            <a:ext cx="7696867" cy="2720576"/>
          </a:xfrm>
          <a:prstGeom prst="rect">
            <a:avLst/>
          </a:prstGeom>
        </p:spPr>
      </p:pic>
    </p:spTree>
    <p:extLst>
      <p:ext uri="{BB962C8B-B14F-4D97-AF65-F5344CB8AC3E}">
        <p14:creationId xmlns:p14="http://schemas.microsoft.com/office/powerpoint/2010/main" val="10290805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Linux-</a:t>
                      </a:r>
                      <a:r>
                        <a:rPr lang="ru-RU" sz="4200" dirty="0">
                          <a:latin typeface="Cambria" panose="02040503050406030204" pitchFamily="18" charset="0"/>
                          <a:ea typeface="Cambria" panose="02040503050406030204" pitchFamily="18" charset="0"/>
                          <a:cs typeface="Arial" panose="020B0604020202020204" pitchFamily="34" charset="0"/>
                        </a:rPr>
                        <a:t>демон</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235276"/>
          </a:xfrm>
        </p:spPr>
        <p:txBody>
          <a:bodyPr>
            <a:normAutofit/>
          </a:bodyPr>
          <a:lstStyle/>
          <a:p>
            <a:pPr marL="0" indent="0">
              <a:buNone/>
            </a:pPr>
            <a:r>
              <a:rPr lang="ru-RU" dirty="0">
                <a:solidFill>
                  <a:srgbClr val="000000"/>
                </a:solidFill>
                <a:latin typeface="Cambria" panose="02040503050406030204" pitchFamily="18" charset="0"/>
                <a:ea typeface="Cambria" panose="02040503050406030204" pitchFamily="18" charset="0"/>
              </a:rPr>
              <a:t>Добавление демона на уровне системы с помощью </a:t>
            </a:r>
            <a:r>
              <a:rPr lang="en-US" dirty="0" err="1">
                <a:solidFill>
                  <a:srgbClr val="000000"/>
                </a:solidFill>
                <a:latin typeface="Cambria" panose="02040503050406030204" pitchFamily="18" charset="0"/>
                <a:ea typeface="Cambria" panose="02040503050406030204" pitchFamily="18" charset="0"/>
              </a:rPr>
              <a:t>Systemd</a:t>
            </a:r>
            <a:r>
              <a:rPr lang="en-US" dirty="0">
                <a:solidFill>
                  <a:srgbClr val="000000"/>
                </a:solidFill>
                <a:latin typeface="Cambria" panose="02040503050406030204" pitchFamily="18" charset="0"/>
                <a:ea typeface="Cambria" panose="02040503050406030204" pitchFamily="18" charset="0"/>
              </a:rPr>
              <a:t> (</a:t>
            </a:r>
            <a:r>
              <a:rPr lang="en-US" dirty="0" err="1">
                <a:solidFill>
                  <a:srgbClr val="000000"/>
                </a:solidFill>
                <a:latin typeface="Cambria" panose="02040503050406030204" pitchFamily="18" charset="0"/>
                <a:ea typeface="Cambria" panose="02040503050406030204" pitchFamily="18" charset="0"/>
              </a:rPr>
              <a:t>auto_daemon.c</a:t>
            </a:r>
            <a:r>
              <a:rPr lang="ru-RU" dirty="0">
                <a:solidFill>
                  <a:srgbClr val="000000"/>
                </a:solidFill>
                <a:latin typeface="Cambria" panose="02040503050406030204" pitchFamily="18" charset="0"/>
                <a:ea typeface="Cambria" panose="02040503050406030204" pitchFamily="18" charset="0"/>
              </a:rPr>
              <a:t> в примерах</a:t>
            </a:r>
            <a:r>
              <a:rPr lang="en-US" dirty="0">
                <a:solidFill>
                  <a:srgbClr val="000000"/>
                </a:solidFill>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marL="0" indent="0">
              <a:buNone/>
            </a:pPr>
            <a:r>
              <a:rPr lang="en-US" dirty="0">
                <a:solidFill>
                  <a:srgbClr val="000000"/>
                </a:solidFill>
                <a:latin typeface="Cambria" panose="02040503050406030204" pitchFamily="18" charset="0"/>
                <a:ea typeface="Cambria" panose="02040503050406030204" pitchFamily="18" charset="0"/>
              </a:rPr>
              <a:t>8.</a:t>
            </a:r>
            <a:r>
              <a:rPr lang="ru-RU" dirty="0">
                <a:solidFill>
                  <a:srgbClr val="000000"/>
                </a:solidFill>
                <a:latin typeface="Cambria" panose="02040503050406030204" pitchFamily="18" charset="0"/>
                <a:ea typeface="Cambria" panose="02040503050406030204" pitchFamily="18" charset="0"/>
              </a:rPr>
              <a:t>Для автозапуска демона вместе с системой </a:t>
            </a:r>
            <a:r>
              <a:rPr lang="en-US" dirty="0" err="1">
                <a:solidFill>
                  <a:srgbClr val="000000"/>
                </a:solidFill>
                <a:latin typeface="Cambria" panose="02040503050406030204" pitchFamily="18" charset="0"/>
                <a:ea typeface="Cambria" panose="02040503050406030204" pitchFamily="18" charset="0"/>
              </a:rPr>
              <a:t>systemctl</a:t>
            </a:r>
            <a:r>
              <a:rPr lang="en-US" dirty="0">
                <a:solidFill>
                  <a:srgbClr val="000000"/>
                </a:solidFill>
                <a:latin typeface="Cambria" panose="02040503050406030204" pitchFamily="18" charset="0"/>
                <a:ea typeface="Cambria" panose="02040503050406030204" pitchFamily="18" charset="0"/>
              </a:rPr>
              <a:t> </a:t>
            </a:r>
            <a:r>
              <a:rPr lang="ru-RU" dirty="0">
                <a:solidFill>
                  <a:srgbClr val="000000"/>
                </a:solidFill>
                <a:latin typeface="Cambria" panose="02040503050406030204" pitchFamily="18" charset="0"/>
                <a:ea typeface="Cambria" panose="02040503050406030204" pitchFamily="18" charset="0"/>
              </a:rPr>
              <a:t>имеет следующую команду</a:t>
            </a: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a:p>
            <a:pPr marL="0" indent="0">
              <a:buNone/>
            </a:pPr>
            <a:endParaRPr lang="ru-RU" dirty="0">
              <a:solidFill>
                <a:srgbClr val="000000"/>
              </a:solidFill>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a:p>
            <a:pPr marL="0" indent="0">
              <a:buNone/>
            </a:pPr>
            <a:endParaRPr lang="ru-RU" dirty="0">
              <a:solidFill>
                <a:srgbClr val="000000"/>
              </a:solidFill>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a:p>
            <a:pPr marL="514350" indent="-514350">
              <a:buAutoNum type="arabicPeriod"/>
            </a:pPr>
            <a:endParaRPr lang="en-US" i="0" dirty="0">
              <a:solidFill>
                <a:srgbClr val="000000"/>
              </a:solidFill>
              <a:effectLst/>
              <a:latin typeface="Cambria" panose="02040503050406030204" pitchFamily="18" charset="0"/>
              <a:ea typeface="Cambria" panose="02040503050406030204" pitchFamily="18" charset="0"/>
            </a:endParaRPr>
          </a:p>
          <a:p>
            <a:pPr marL="0" indent="0">
              <a:buNone/>
            </a:pPr>
            <a:endParaRPr lang="ru-RU" i="0" dirty="0">
              <a:solidFill>
                <a:srgbClr val="000000"/>
              </a:solidFill>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DA552F3C-9632-E890-4860-8202F2969C88}"/>
              </a:ext>
            </a:extLst>
          </p:cNvPr>
          <p:cNvPicPr>
            <a:picLocks noChangeAspect="1"/>
          </p:cNvPicPr>
          <p:nvPr/>
        </p:nvPicPr>
        <p:blipFill>
          <a:blip r:embed="rId2"/>
          <a:srcRect r="45074"/>
          <a:stretch/>
        </p:blipFill>
        <p:spPr>
          <a:xfrm>
            <a:off x="1713721" y="3517169"/>
            <a:ext cx="8764557" cy="848643"/>
          </a:xfrm>
          <a:prstGeom prst="rect">
            <a:avLst/>
          </a:prstGeom>
        </p:spPr>
      </p:pic>
    </p:spTree>
    <p:extLst>
      <p:ext uri="{BB962C8B-B14F-4D97-AF65-F5344CB8AC3E}">
        <p14:creationId xmlns:p14="http://schemas.microsoft.com/office/powerpoint/2010/main" val="767295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Управляет работой сервисов специальная программа операционной системы, которая называется менеджер сервисов (Service Control Manager, SCM)</a:t>
            </a:r>
          </a:p>
          <a:p>
            <a:pPr marL="0" indent="0">
              <a:buNone/>
            </a:pPr>
            <a:r>
              <a:rPr lang="ru-RU" dirty="0">
                <a:latin typeface="Cambria" panose="02040503050406030204" pitchFamily="18" charset="0"/>
                <a:ea typeface="Cambria" panose="02040503050406030204" pitchFamily="18" charset="0"/>
              </a:rPr>
              <a:t>Ф</a:t>
            </a:r>
            <a:r>
              <a:rPr lang="ru-RU" i="0" dirty="0">
                <a:effectLst/>
                <a:latin typeface="Cambria" panose="02040503050406030204" pitchFamily="18" charset="0"/>
                <a:ea typeface="Cambria" panose="02040503050406030204" pitchFamily="18" charset="0"/>
              </a:rPr>
              <a:t>ункции, которые выполняет менеджер сервисов: </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Поддержка базы данных установленных сервисов</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Запуск сервисов при загрузке операционной системы</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Поддержка информации о состоянии работающих сервисов</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Передача управляющих запросов работающим сервисам</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Блокировка и разблокирование базы данных сервисов</a:t>
            </a: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044094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Сервисы</a:t>
            </a:r>
          </a:p>
          <a:p>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11064" y="3051019"/>
            <a:ext cx="1966823"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10</a:t>
            </a: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4700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i="0" dirty="0">
                <a:effectLst/>
                <a:latin typeface="Cambria" panose="02040503050406030204" pitchFamily="18" charset="0"/>
                <a:ea typeface="Cambria" panose="02040503050406030204" pitchFamily="18" charset="0"/>
              </a:rPr>
              <a:t>Для того чтобы менеджер сервисов знал о существовании определенного сервиса </a:t>
            </a:r>
            <a:r>
              <a:rPr lang="ru-RU" dirty="0">
                <a:latin typeface="Cambria" panose="02040503050406030204" pitchFamily="18" charset="0"/>
                <a:ea typeface="Cambria" panose="02040503050406030204" pitchFamily="18" charset="0"/>
              </a:rPr>
              <a:t>–</a:t>
            </a:r>
            <a:r>
              <a:rPr lang="ru-RU" i="0" dirty="0">
                <a:effectLst/>
                <a:latin typeface="Cambria" panose="02040503050406030204" pitchFamily="18" charset="0"/>
                <a:ea typeface="Cambria" panose="02040503050406030204" pitchFamily="18" charset="0"/>
              </a:rPr>
              <a:t> его нужно установить</a:t>
            </a:r>
          </a:p>
          <a:p>
            <a:pPr marL="0" indent="0">
              <a:buNone/>
            </a:pPr>
            <a:r>
              <a:rPr lang="ru-RU" i="0" dirty="0">
                <a:effectLst/>
                <a:latin typeface="Cambria" panose="02040503050406030204" pitchFamily="18" charset="0"/>
                <a:ea typeface="Cambria" panose="02040503050406030204" pitchFamily="18" charset="0"/>
              </a:rPr>
              <a:t>Информация обо всех установленных сервисах хранится в реестре операционной системы Windows под ключом </a:t>
            </a:r>
            <a:r>
              <a:rPr lang="ru-RU" b="1" i="0" dirty="0">
                <a:effectLst/>
                <a:latin typeface="Cambria" panose="02040503050406030204" pitchFamily="18" charset="0"/>
                <a:ea typeface="Cambria" panose="02040503050406030204" pitchFamily="18" charset="0"/>
              </a:rPr>
              <a:t>HKEY_LOCAL_MACHINE\SYSTEM\</a:t>
            </a:r>
            <a:r>
              <a:rPr lang="ru-RU" b="1" i="0" dirty="0" err="1">
                <a:effectLst/>
                <a:latin typeface="Cambria" panose="02040503050406030204" pitchFamily="18" charset="0"/>
                <a:ea typeface="Cambria" panose="02040503050406030204" pitchFamily="18" charset="0"/>
              </a:rPr>
              <a:t>CurrentControlSet</a:t>
            </a:r>
            <a:r>
              <a:rPr lang="ru-RU" b="1" i="0" dirty="0">
                <a:effectLst/>
                <a:latin typeface="Cambria" panose="02040503050406030204" pitchFamily="18" charset="0"/>
                <a:ea typeface="Cambria" panose="02040503050406030204" pitchFamily="18" charset="0"/>
              </a:rPr>
              <a:t>\Services</a:t>
            </a:r>
          </a:p>
          <a:p>
            <a:pPr marL="0" indent="0">
              <a:buNone/>
            </a:pPr>
            <a:r>
              <a:rPr lang="ru-RU" i="0" dirty="0">
                <a:effectLst/>
                <a:latin typeface="Cambria" panose="02040503050406030204" pitchFamily="18" charset="0"/>
                <a:ea typeface="Cambria" panose="02040503050406030204" pitchFamily="18" charset="0"/>
              </a:rPr>
              <a:t>Сервис может запускаться как операционной системой при загрузке, так и </a:t>
            </a:r>
            <a:r>
              <a:rPr lang="ru-RU" b="1" i="0" dirty="0">
                <a:effectLst/>
                <a:latin typeface="Cambria" panose="02040503050406030204" pitchFamily="18" charset="0"/>
                <a:ea typeface="Cambria" panose="02040503050406030204" pitchFamily="18" charset="0"/>
              </a:rPr>
              <a:t>программно</a:t>
            </a:r>
            <a:r>
              <a:rPr lang="ru-RU" i="0" dirty="0">
                <a:effectLst/>
                <a:latin typeface="Cambria" panose="02040503050406030204" pitchFamily="18" charset="0"/>
                <a:ea typeface="Cambria" panose="02040503050406030204" pitchFamily="18" charset="0"/>
              </a:rPr>
              <a:t> – из приложения</a:t>
            </a:r>
            <a:endParaRPr lang="en-US"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Если сервис больше не нужен, то его нужно удалить из базы данных операционной системы</a:t>
            </a:r>
            <a:endParaRPr lang="en-US"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Для работы с сервисами в операционных системах Windows предназначены специальные функции из </a:t>
            </a:r>
            <a:r>
              <a:rPr lang="ru-RU" b="1" dirty="0" err="1">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WinAP</a:t>
            </a:r>
            <a:r>
              <a:rPr lang="en-US" b="1" dirty="0">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I Service</a:t>
            </a:r>
            <a:endParaRPr lang="en-US" b="1" dirty="0">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Управлять работой сервисов можно также и через панель управления</a:t>
            </a: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38106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Picture 3">
            <a:extLst>
              <a:ext uri="{FF2B5EF4-FFF2-40B4-BE49-F238E27FC236}">
                <a16:creationId xmlns:a16="http://schemas.microsoft.com/office/drawing/2014/main" id="{492ECE5B-F75A-ADE1-7F85-8A0DA40FB046}"/>
              </a:ext>
            </a:extLst>
          </p:cNvPr>
          <p:cNvPicPr>
            <a:picLocks noChangeAspect="1"/>
          </p:cNvPicPr>
          <p:nvPr/>
        </p:nvPicPr>
        <p:blipFill>
          <a:blip r:embed="rId2"/>
          <a:stretch>
            <a:fillRect/>
          </a:stretch>
        </p:blipFill>
        <p:spPr>
          <a:xfrm>
            <a:off x="1316966" y="1485900"/>
            <a:ext cx="9558068" cy="5376413"/>
          </a:xfrm>
          <a:prstGeom prst="rect">
            <a:avLst/>
          </a:prstGeom>
        </p:spPr>
      </p:pic>
    </p:spTree>
    <p:extLst>
      <p:ext uri="{BB962C8B-B14F-4D97-AF65-F5344CB8AC3E}">
        <p14:creationId xmlns:p14="http://schemas.microsoft.com/office/powerpoint/2010/main" val="239651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en-US" sz="4200" dirty="0">
                          <a:latin typeface="Cambria" panose="02040503050406030204" pitchFamily="18" charset="0"/>
                          <a:ea typeface="Cambria" panose="02040503050406030204" pitchFamily="18" charset="0"/>
                          <a:cs typeface="Arial" panose="020B0604020202020204" pitchFamily="34" charset="0"/>
                        </a:rPr>
                        <a:t>Windows-</a:t>
                      </a:r>
                      <a:r>
                        <a:rPr lang="ru-RU" sz="4200" dirty="0">
                          <a:latin typeface="Cambria" panose="02040503050406030204" pitchFamily="18" charset="0"/>
                          <a:ea typeface="Cambria" panose="02040503050406030204" pitchFamily="18" charset="0"/>
                          <a:cs typeface="Arial" panose="020B0604020202020204" pitchFamily="34" charset="0"/>
                        </a:rPr>
                        <a:t>сервисы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Информация о сервисе:</a:t>
            </a:r>
          </a:p>
          <a:p>
            <a:pPr>
              <a:buFont typeface="Wingdings" panose="05000000000000000000" pitchFamily="2" charset="2"/>
              <a:buChar char="Ø"/>
            </a:pPr>
            <a:r>
              <a:rPr lang="en-US" i="0" dirty="0" err="1">
                <a:effectLst/>
                <a:latin typeface="Cambria" panose="02040503050406030204" pitchFamily="18" charset="0"/>
                <a:ea typeface="Cambria" panose="02040503050406030204" pitchFamily="18" charset="0"/>
              </a:rPr>
              <a:t>DependOnGroup</a:t>
            </a:r>
            <a:r>
              <a:rPr lang="ru-RU" i="0" dirty="0">
                <a:effectLst/>
                <a:latin typeface="Cambria" panose="02040503050406030204" pitchFamily="18" charset="0"/>
                <a:ea typeface="Cambria" panose="02040503050406030204" pitchFamily="18" charset="0"/>
              </a:rPr>
              <a:t> – группы порядка загрузки сервисов от которых зависит данный сервис</a:t>
            </a:r>
          </a:p>
          <a:p>
            <a:pPr>
              <a:buFont typeface="Wingdings" panose="05000000000000000000" pitchFamily="2" charset="2"/>
              <a:buChar char="Ø"/>
            </a:pPr>
            <a:r>
              <a:rPr lang="en-US" i="0" dirty="0" err="1">
                <a:effectLst/>
                <a:latin typeface="Cambria" panose="02040503050406030204" pitchFamily="18" charset="0"/>
                <a:ea typeface="Cambria" panose="02040503050406030204" pitchFamily="18" charset="0"/>
              </a:rPr>
              <a:t>DependOnService</a:t>
            </a:r>
            <a:r>
              <a:rPr lang="ru-RU" i="0" dirty="0">
                <a:effectLst/>
                <a:latin typeface="Cambria" panose="02040503050406030204" pitchFamily="18" charset="0"/>
                <a:ea typeface="Cambria" panose="02040503050406030204" pitchFamily="18" charset="0"/>
              </a:rPr>
              <a:t> – сервисы от которых зависит данный сервис</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Description</a:t>
            </a:r>
            <a:r>
              <a:rPr lang="ru-RU" i="0" dirty="0">
                <a:effectLst/>
                <a:latin typeface="Cambria" panose="02040503050406030204" pitchFamily="18" charset="0"/>
                <a:ea typeface="Cambria" panose="02040503050406030204" pitchFamily="18" charset="0"/>
              </a:rPr>
              <a:t> – описание данного сервиса</a:t>
            </a:r>
          </a:p>
          <a:p>
            <a:pPr>
              <a:buFont typeface="Wingdings" panose="05000000000000000000" pitchFamily="2" charset="2"/>
              <a:buChar char="Ø"/>
            </a:pPr>
            <a:r>
              <a:rPr lang="en-US" i="0" dirty="0">
                <a:effectLst/>
                <a:latin typeface="Cambria" panose="02040503050406030204" pitchFamily="18" charset="0"/>
                <a:ea typeface="Cambria" panose="02040503050406030204" pitchFamily="18" charset="0"/>
              </a:rPr>
              <a:t>DisplayName</a:t>
            </a:r>
            <a:r>
              <a:rPr lang="ru-RU" i="0" dirty="0">
                <a:effectLst/>
                <a:latin typeface="Cambria" panose="02040503050406030204" pitchFamily="18" charset="0"/>
                <a:ea typeface="Cambria" panose="02040503050406030204" pitchFamily="18" charset="0"/>
              </a:rPr>
              <a:t> – отображаемое имя данного сервиса</a:t>
            </a:r>
          </a:p>
          <a:p>
            <a:pPr>
              <a:buFont typeface="Wingdings" panose="05000000000000000000" pitchFamily="2" charset="2"/>
              <a:buChar char="Ø"/>
            </a:pPr>
            <a:r>
              <a:rPr lang="en-US" i="0" dirty="0" err="1">
                <a:effectLst/>
                <a:latin typeface="Cambria" panose="02040503050406030204" pitchFamily="18" charset="0"/>
                <a:ea typeface="Cambria" panose="02040503050406030204" pitchFamily="18" charset="0"/>
              </a:rPr>
              <a:t>ErrorControl</a:t>
            </a:r>
            <a:r>
              <a:rPr lang="ru-RU" i="0" dirty="0">
                <a:effectLst/>
                <a:latin typeface="Cambria" panose="02040503050406030204" pitchFamily="18" charset="0"/>
                <a:ea typeface="Cambria" panose="02040503050406030204" pitchFamily="18" charset="0"/>
              </a:rPr>
              <a:t> – уровень управления ошибками в рамках данного сервиса</a:t>
            </a:r>
          </a:p>
          <a:p>
            <a:pPr>
              <a:buFont typeface="Wingdings" panose="05000000000000000000" pitchFamily="2" charset="2"/>
              <a:buChar char="Ø"/>
            </a:pPr>
            <a:r>
              <a:rPr lang="en-US" i="0" dirty="0" err="1">
                <a:effectLst/>
                <a:latin typeface="Cambria" panose="02040503050406030204" pitchFamily="18" charset="0"/>
                <a:ea typeface="Cambria" panose="02040503050406030204" pitchFamily="18" charset="0"/>
              </a:rPr>
              <a:t>FailureActions</a:t>
            </a:r>
            <a:r>
              <a:rPr lang="ru-RU" i="0" dirty="0">
                <a:effectLst/>
                <a:latin typeface="Cambria" panose="02040503050406030204" pitchFamily="18" charset="0"/>
                <a:ea typeface="Cambria" panose="02040503050406030204" pitchFamily="18" charset="0"/>
              </a:rPr>
              <a:t> – действия выполняемые при возникновении ошибки в данном сервисе</a:t>
            </a:r>
          </a:p>
          <a:p>
            <a:pPr marL="0" indent="0">
              <a:buNone/>
            </a:pP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950350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33062</TotalTime>
  <Words>3632</Words>
  <Application>Microsoft Office PowerPoint</Application>
  <PresentationFormat>Widescreen</PresentationFormat>
  <Paragraphs>322</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Calibri Light</vt:lpstr>
      <vt:lpstr>Cambria</vt:lpstr>
      <vt:lpstr>Verdana</vt:lpstr>
      <vt:lpstr>Wingdings</vt:lpstr>
      <vt:lpstr>Тема Office</vt:lpstr>
      <vt:lpstr>Системное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Системное программирование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Pavel Bernatsky</dc:creator>
  <cp:lastModifiedBy>Pavel Bernatsky</cp:lastModifiedBy>
  <cp:revision>683</cp:revision>
  <dcterms:created xsi:type="dcterms:W3CDTF">2024-09-04T11:03:42Z</dcterms:created>
  <dcterms:modified xsi:type="dcterms:W3CDTF">2024-11-25T13:36:41Z</dcterms:modified>
</cp:coreProperties>
</file>