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532" r:id="rId4"/>
    <p:sldId id="535" r:id="rId5"/>
    <p:sldId id="536" r:id="rId6"/>
    <p:sldId id="537" r:id="rId7"/>
    <p:sldId id="538" r:id="rId8"/>
    <p:sldId id="540" r:id="rId9"/>
    <p:sldId id="539" r:id="rId10"/>
    <p:sldId id="542" r:id="rId11"/>
    <p:sldId id="543" r:id="rId12"/>
    <p:sldId id="545" r:id="rId13"/>
    <p:sldId id="546" r:id="rId14"/>
    <p:sldId id="547" r:id="rId15"/>
    <p:sldId id="550" r:id="rId16"/>
    <p:sldId id="548" r:id="rId17"/>
    <p:sldId id="549" r:id="rId18"/>
    <p:sldId id="544" r:id="rId19"/>
    <p:sldId id="551" r:id="rId20"/>
    <p:sldId id="556" r:id="rId21"/>
    <p:sldId id="553" r:id="rId22"/>
    <p:sldId id="572" r:id="rId23"/>
    <p:sldId id="559" r:id="rId24"/>
    <p:sldId id="557" r:id="rId25"/>
    <p:sldId id="560" r:id="rId26"/>
    <p:sldId id="561" r:id="rId27"/>
    <p:sldId id="558" r:id="rId28"/>
    <p:sldId id="562" r:id="rId29"/>
    <p:sldId id="555" r:id="rId30"/>
    <p:sldId id="554" r:id="rId31"/>
    <p:sldId id="565" r:id="rId32"/>
    <p:sldId id="566" r:id="rId33"/>
    <p:sldId id="571" r:id="rId34"/>
    <p:sldId id="563" r:id="rId35"/>
    <p:sldId id="570" r:id="rId36"/>
    <p:sldId id="534" r:id="rId37"/>
    <p:sldId id="567" r:id="rId38"/>
    <p:sldId id="568" r:id="rId39"/>
    <p:sldId id="569" r:id="rId40"/>
    <p:sldId id="533" r:id="rId4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65B88BE-7067-4E01-A3DC-10AFCF848BC8}">
          <p14:sldIdLst>
            <p14:sldId id="256"/>
            <p14:sldId id="257"/>
            <p14:sldId id="532"/>
            <p14:sldId id="535"/>
            <p14:sldId id="536"/>
            <p14:sldId id="537"/>
            <p14:sldId id="538"/>
            <p14:sldId id="540"/>
            <p14:sldId id="539"/>
            <p14:sldId id="542"/>
            <p14:sldId id="543"/>
            <p14:sldId id="545"/>
            <p14:sldId id="546"/>
            <p14:sldId id="547"/>
            <p14:sldId id="550"/>
            <p14:sldId id="548"/>
            <p14:sldId id="549"/>
            <p14:sldId id="544"/>
            <p14:sldId id="551"/>
            <p14:sldId id="556"/>
            <p14:sldId id="553"/>
            <p14:sldId id="572"/>
            <p14:sldId id="559"/>
            <p14:sldId id="557"/>
            <p14:sldId id="560"/>
            <p14:sldId id="561"/>
            <p14:sldId id="558"/>
            <p14:sldId id="562"/>
            <p14:sldId id="555"/>
            <p14:sldId id="554"/>
            <p14:sldId id="565"/>
            <p14:sldId id="566"/>
            <p14:sldId id="571"/>
            <p14:sldId id="563"/>
            <p14:sldId id="570"/>
            <p14:sldId id="534"/>
            <p14:sldId id="567"/>
            <p14:sldId id="568"/>
            <p14:sldId id="569"/>
            <p14:sldId id="53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Bernatsky" initials="PB" lastIdx="3" clrIdx="0">
    <p:extLst>
      <p:ext uri="{19B8F6BF-5375-455C-9EA6-DF929625EA0E}">
        <p15:presenceInfo xmlns:p15="http://schemas.microsoft.com/office/powerpoint/2012/main" userId="ccc84f90653f6d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5388" autoAdjust="0"/>
  </p:normalViewPr>
  <p:slideViewPr>
    <p:cSldViewPr snapToGrid="0">
      <p:cViewPr varScale="1">
        <p:scale>
          <a:sx n="81" d="100"/>
          <a:sy n="81" d="100"/>
        </p:scale>
        <p:origin x="6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8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E1C54A-6947-426C-B525-F25AAC6D8000}" type="datetimeFigureOut">
              <a:rPr lang="LID4096" smtClean="0"/>
              <a:t>12/05/2024</a:t>
            </a:fld>
            <a:endParaRPr lang="LID4096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E16E5-A75C-4DD5-8B93-6FB68F18C1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09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47616F-E2AF-5AFF-C83A-FE3735AD8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F40183-988B-BA61-B91E-493895FD9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93C7B4-DBE6-06CE-CFC7-F4ED4D997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12/05/2024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5BB8FF-A395-C430-3789-0945A5312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F6F5BE-4CB2-9257-FD2E-739215DBF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546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432ABC-7F92-53F8-6B38-14EBA795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C74F8DD-3073-73DB-0FEC-83EE799CF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52118E-3EA2-A9A4-2BC2-E44B3237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12/05/2024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9690F8-6FA6-1F50-D67E-E6622891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72A8B7-B8F9-CA99-A4E2-0D1A6411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92678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04C6878-D0A6-5DB7-DDA4-5524F63A1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290E6A-E317-C5F4-3234-CA514674E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27F236-BB3C-2C98-8A01-D5793677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12/05/2024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B6E046-C620-4F58-405E-9C0103599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06496C-B074-7D9D-1BB6-63F00672A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181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F2D562-7427-3307-029D-4B44232FB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8B9DD3-38AD-093A-348B-69D8AF958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409026-C297-8D81-0690-BCF909A21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12/05/2024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B93BB5-71D6-265C-76BF-7BA55253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B812ED-7C3E-2E99-174E-7CBA5506E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2836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7F112-08AD-1D83-FA9D-D723E27CA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D4462B-7C02-3784-D700-720E99BA1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B8AEC1-27F7-FAA3-29A1-66B8783B8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12/05/2024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9F6EE4-5AF4-CE7C-B7F4-C587BFEC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262F68-CBA3-0915-2295-961EC87E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270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EAAB05-2830-EFAE-DE4B-ACD17427A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4D6307-654D-D982-4407-B8F3D7946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E186F62-1DB1-3C6F-EA13-795572FAE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940FA2-011F-64EB-05FB-8559EF775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12/05/2024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7AD932-F2FD-1AF1-F4D9-F5E82D0C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145922-4144-9D1A-7394-C37497389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375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4C79E9-E032-A699-2CFB-44AC92832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2F1728-CD76-7149-9437-8308AF8E6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E31FA6F-EC02-4DE3-6650-B80F00E86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F9C784-C313-EF39-B97C-F19B68E62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9EC93D1-A12D-D057-6BE7-78586123AF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39B00CC-01F6-7087-C302-940F9C98E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12/05/2024</a:t>
            </a:fld>
            <a:endParaRPr lang="LID4096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6EBCC5B-A9F4-C18A-35F5-2949CEAAC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3B8B959-499F-742D-E1FF-78941C4BC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290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B2447-25C4-6DCF-DAD4-FEDF21FF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846070A-CABC-8A01-79F7-51A84F443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12/05/2024</a:t>
            </a:fld>
            <a:endParaRPr lang="LID4096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6485DBC-EE1F-353D-3249-9E99780A5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D416B2-2B57-8CF9-D053-EF6A7AB1F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36694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A9FDE4F-142C-5FCB-A615-EDAA13534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12/05/2024</a:t>
            </a:fld>
            <a:endParaRPr lang="LID4096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B6EB5D2-B75C-FB77-8F63-19FA53844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BB97733-0993-8A78-D35D-65EA8B9F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005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D8FC8E-4425-CC0C-710F-98C6425E3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73CCAC-EA76-40D6-17B2-7C2AFD435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3FDA7B0-EDAC-58A1-8AED-C4E8D631B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C5F31B-981C-419A-6E49-3095113FB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12/05/2024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8C04E2-0ACD-F790-199B-7863EDE02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0F2067-A078-C57A-9204-3A8B2F260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9211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129DED-D98F-B6A2-AD7C-772F99A34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00C5605-1482-0713-0D51-A3FAC7815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A60C0B-E2FB-D11A-ADBF-D996E01CF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DE09DD-B690-CF21-DFC4-F02331B63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12/05/2024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16318B-2EDE-3598-7847-C4B42395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7F3B72-6E6E-8853-E9C1-9458DC7C6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1140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8D0170-EF02-F5B2-75D2-863D12552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7FE9A8-6239-E8DA-5893-CC54DCF5A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C7A97B-8B60-4C6E-4780-AF77C5AA1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700BE-7692-4207-B54B-A48E0B87749C}" type="datetimeFigureOut">
              <a:rPr lang="LID4096" smtClean="0"/>
              <a:t>12/05/2024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9804F4-87F9-55E6-92A8-EB0A9D1E6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4F28E9-786F-C124-9986-B7AAB37E4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00367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975775-7036-98AF-A483-822007F37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523" y="1186961"/>
            <a:ext cx="11558954" cy="960194"/>
          </a:xfrm>
          <a:ln>
            <a:noFill/>
          </a:ln>
          <a:effectLst/>
        </p:spPr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Системное программирование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49BFEE-497D-21FD-61AE-CA3D26753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0810" y="3697763"/>
            <a:ext cx="9170377" cy="4618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r>
              <a:rPr lang="ru-RU" sz="2800" b="1" dirty="0">
                <a:latin typeface="Verdana" panose="020B0604030504040204" pitchFamily="34" charset="0"/>
                <a:ea typeface="Verdana" panose="020B0604030504040204" pitchFamily="34" charset="0"/>
              </a:rPr>
              <a:t>Перехват </a:t>
            </a:r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API </a:t>
            </a:r>
            <a:r>
              <a:rPr lang="ru-RU" sz="2800" b="1" dirty="0">
                <a:latin typeface="Verdana" panose="020B0604030504040204" pitchFamily="34" charset="0"/>
                <a:ea typeface="Verdana" panose="020B0604030504040204" pitchFamily="34" charset="0"/>
              </a:rPr>
              <a:t>вызовов</a:t>
            </a:r>
            <a:endParaRPr lang="LID4096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D3AED9-28E1-DDF9-E07D-185D5DD54F4C}"/>
              </a:ext>
            </a:extLst>
          </p:cNvPr>
          <p:cNvSpPr txBox="1"/>
          <p:nvPr/>
        </p:nvSpPr>
        <p:spPr>
          <a:xfrm>
            <a:off x="3200400" y="650631"/>
            <a:ext cx="562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77C454-9338-E7F4-034B-E11CD51ED0FB}"/>
              </a:ext>
            </a:extLst>
          </p:cNvPr>
          <p:cNvSpPr txBox="1"/>
          <p:nvPr/>
        </p:nvSpPr>
        <p:spPr>
          <a:xfrm>
            <a:off x="5111064" y="3051019"/>
            <a:ext cx="19668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Лекция 12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19E2ADD-505C-77F2-DF62-A29BD8ED577A}"/>
              </a:ext>
            </a:extLst>
          </p:cNvPr>
          <p:cNvCxnSpPr/>
          <p:nvPr/>
        </p:nvCxnSpPr>
        <p:spPr>
          <a:xfrm>
            <a:off x="4339704" y="3574239"/>
            <a:ext cx="35095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86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Перехват </a:t>
                      </a:r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API </a:t>
                      </a:r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вызовов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2724"/>
            <a:ext cx="10568233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Стековые кадры (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stack frames)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– это машинно-зависимые и ABI-зависимые структуры данных, содержащие информацию о состоянии подпрограммы 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Каждый кадр стека 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соответствует вызову 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подпрограммы, 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который еще не завершился 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возвратом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F64631-0F8E-21F6-A000-6432ADF40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075" y="2501899"/>
            <a:ext cx="4886325" cy="3990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995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Перехват </a:t>
                      </a:r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API </a:t>
                      </a:r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вызовов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2724"/>
            <a:ext cx="10568233" cy="51231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Стековый фрейм в верхней части стека предназначен для выполняющейся в данный момент процедуры, которая может получать доступ к информации внутри своего фрейма (например, к параметрам или локальным переменным) в любом порядке.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Стековый фрейм обычно содержит, по крайней мере, следующие элементы: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аргументы (значения параметров), передаваемые подпрограмме (если таковые имеются)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адрес, возвращаемый вызывающей программе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пространство для локальных переменных подпрограммы (если таковые имеются)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472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Перехват </a:t>
                      </a:r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API </a:t>
                      </a:r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вызовов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2724"/>
            <a:ext cx="10568233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Соглашение о вызовах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определяют как функция вызывается, как функция управляет стеком и стековым кадром, как аргументы передаются в функцию, как функция возвращает значения</a:t>
            </a:r>
          </a:p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Существует множество соглашений о вызовах, таких как: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stdcall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en-US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Standart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Calling Convention)</a:t>
            </a:r>
            <a:endParaRPr lang="ru-RU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cdecl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(C calling convention)</a:t>
            </a:r>
            <a:endParaRPr lang="ru-RU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fastcall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(Fast calling convention)</a:t>
            </a:r>
            <a:endParaRPr lang="ru-RU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pascal (Pascal calling convention)</a:t>
            </a:r>
            <a:endParaRPr lang="ru-RU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791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Перехват </a:t>
                      </a:r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API </a:t>
                      </a:r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вызовов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2724"/>
            <a:ext cx="10568233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stdcall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en-US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Standart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Calling Convention) –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соглашение о вызовах, применяемое в ОС Windows для вызова функций 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WinAPI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Аргументы функций передаются через стек, справа налево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Очистку стека производит вызываемая подпрограмма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еред возвратом значений из функции </a:t>
            </a: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вызываемая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подпрограмма обязана восстановить значения сегментных регистров, регистров указателя стека и стекового кадра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Сохранением-восстановлением остальных регистров занимается </a:t>
            </a: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вызывающая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программа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933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Перехват </a:t>
                      </a:r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API </a:t>
                      </a:r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вызовов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2724"/>
            <a:ext cx="10568233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cdecl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(C calling convention) –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соглашение о вызовах, используемое компиляторами для языка Си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Аргументы функций передаются через стек, справа налево 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Аргументы, размер которых меньше 4 байт, расширяются до 4 байт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За сохранение регистров EAX, ECX, EDX и стека сопроцессора отвечает </a:t>
            </a: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вызывающая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программа, за остальные 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–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вызываемая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функция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Очистку стека производит </a:t>
            </a: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вызывающая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программа</a:t>
            </a:r>
          </a:p>
          <a:p>
            <a:pPr marL="0" indent="0">
              <a:buNone/>
            </a:pP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393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Перехват </a:t>
                      </a:r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API </a:t>
                      </a:r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вызовов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2724"/>
            <a:ext cx="10568233" cy="51231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cdecl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(C calling convention) –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соглашение о вызовах, используемое компиляторами для языка Си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Перед вызовом функции вставляется код, называемый </a:t>
            </a: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прологом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(англ. 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prolog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) и выполняющий следующие действия: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сохранение значений регистров, используемых внутри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функции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запись в стек аргументов функции.</a:t>
            </a:r>
          </a:p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После вызова функции вставляется код, называемый </a:t>
            </a: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эпилогом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(англ. 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epilog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) и выполняющий следующие действия: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восстановление значений регистров, сохранённых кодом пролога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очистка стека (от локальных переменных функции)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178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Перехват </a:t>
                      </a:r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API </a:t>
                      </a:r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вызовов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2724"/>
            <a:ext cx="10568233" cy="51231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fastcall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(Fast calling convention)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- общее название соглашений, передающих параметры через регистры. Если для сохранения всех параметров и промежуточных результатов – регистров недостаточно, то дополнительно используется стек</a:t>
            </a:r>
          </a:p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Данное соглашение о вызовах не стандартизировано, поэтому используется только для вызова процедур и функций, не экспортируемых из исполняемого модуля и не импортируемых извне</a:t>
            </a:r>
          </a:p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В 32-разрядной версии компилятора фирмы Microsoft, соглашение определяет передачу первых двух параметров слева направо в регистрах, а остальные параметры передаются справа налево в стеке. Очистку стека производит </a:t>
            </a: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вызываемая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подпрограмма. </a:t>
            </a:r>
          </a:p>
          <a:p>
            <a:pPr marL="0" indent="0">
              <a:buNone/>
            </a:pP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092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Перехват </a:t>
                      </a:r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API </a:t>
                      </a:r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вызовов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2724"/>
            <a:ext cx="10568233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pascal (Pascal calling convention) –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соглашение о вызовах, используемое компиляторами для языка Паскаль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Аргументы процедур и функций передаются через стек, слева направо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Указатель на вершину стека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на исходную позицию возвращает </a:t>
            </a: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вызываемая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подпрограмма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Изменяемые параметры передаются только по </a:t>
            </a: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ссылке</a:t>
            </a:r>
            <a:endParaRPr lang="en-US" b="1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Возвращаемое значение передаётся через изменяемый параметр 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Result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Параметр 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Result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создаётся неявно и является первым аргументом функции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597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Перехват </a:t>
                      </a:r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API </a:t>
                      </a:r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вызовов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2724"/>
            <a:ext cx="10568233" cy="51231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Перехват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API</a:t>
            </a: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функций (</a:t>
            </a:r>
            <a:r>
              <a:rPr lang="en-US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API hooking)</a:t>
            </a: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– это техника программирования, при которой вызовы функций из библиотеки API перенаправляются на пользовательские функции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Перехват API функций позволяет модифицировать поведение программы, добавлять новые функции или изменять параметры вызовов без необходимости изменения исходного кода программы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Основными методами перехвата являются: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Подмена адреса настоящей функции (модификация IAT таблиц, модификация SSDT/IDT таблиц)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Непосредственное изменение функции (сплайсинг, перехват в режиме ядра с модификацией тела функции)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Непосредственная подмена всего компонента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приложения/системы (например библиотеки с целевой функцией)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645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Перехват </a:t>
                      </a:r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API </a:t>
                      </a:r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вызовов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2724"/>
            <a:ext cx="10568233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Методы можно также разделить по критерию режима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выполнения: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Пользовательские методы: модификация IAT таблиц, сплайсинг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Их особенность в том, что невозможно что-либо изменить в поведении ядра операционной системы и его расширений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Режима ядра: модификация SSDT/IDT таблиц, перехват в режиме ядра с модификацией тела функции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Позволяет модифицировать структуры данных и код любой части операционной системы и приложений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659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691"/>
            <a:ext cx="10515600" cy="49981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Выполнение кода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Стек потока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Соглашение о вызовах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Перехват функций путём модификации кода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Перехват функций путём модификации </a:t>
            </a:r>
            <a:r>
              <a:rPr lang="en-US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IAT</a:t>
            </a: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-таблиц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Перехват функций путём модификации </a:t>
            </a:r>
            <a:r>
              <a:rPr lang="en-US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SSDT</a:t>
            </a: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-таблиц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Перехват с использованием драйверов-фильтров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altLang="ru-RU" sz="3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ru-RU" altLang="ru-RU" sz="3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altLang="ru-RU" sz="3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altLang="ru-RU" sz="28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180719"/>
              </p:ext>
            </p:extLst>
          </p:nvPr>
        </p:nvGraphicFramePr>
        <p:xfrm>
          <a:off x="921328" y="365126"/>
          <a:ext cx="10432472" cy="1018309"/>
        </p:xfrm>
        <a:graphic>
          <a:graphicData uri="http://schemas.openxmlformats.org/drawingml/2006/table">
            <a:tbl>
              <a:tblPr/>
              <a:tblGrid>
                <a:gridCol w="10432472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alt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j-cs"/>
                        </a:rPr>
                        <a:t>План лекции</a:t>
                      </a:r>
                      <a:endParaRPr lang="LID4096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100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Перехват </a:t>
                      </a:r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API </a:t>
                      </a:r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вызовов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2724"/>
            <a:ext cx="10568233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Как известно, OC Windows NT целиком построена на системе DLL (динамически загружаемых библиотек). Система предоставляет приложениям сервисные API функции, с помощью которых оно может взаимодействовать с системой 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Перехват API функций позволяет обойти многие ограничения системы и делать с ней практически что угодно</a:t>
            </a: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892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Перехват </a:t>
                      </a:r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API </a:t>
                      </a:r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вызовов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2724"/>
            <a:ext cx="10568233" cy="51231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Перехват API-вызовов путём модификации исходного кода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Сплайсинг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ru-RU" b="1" dirty="0" err="1">
                <a:latin typeface="Cambria" panose="02040503050406030204" pitchFamily="18" charset="0"/>
                <a:ea typeface="Cambria" panose="02040503050406030204" pitchFamily="18" charset="0"/>
              </a:rPr>
              <a:t>splicing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) – метод перехвата API функций путём изменения кода целевой функции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Обычно изменяются первые 5 байт функции. Вместо них вставляется переход на функцию, которую определяет программист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Чтобы обеспечить корректность выполнения операции, приложение, которое перехватывает функцию, обязано дать возможность выполниться коду, который был изменён в результате сплайсинга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Для этого приложение сохраняет заменяемый участок памяти у себя, а после отработки функции перехвата восстанавливает изменённый участок функции и дает полностью выполниться настоящей функции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375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Перехват </a:t>
                      </a:r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API </a:t>
                      </a:r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вызовов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2724"/>
            <a:ext cx="10568233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Перехват API-вызовов путём модификации исходного кода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Все функции стандартных DLL Windows поддерживают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hot-patch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point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. При использовании этой технологии перед началом функции располагаются пять неиспользуемых однобайтовых операций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nop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сама же функция начинается с двухбайтовой инструкции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mov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edi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edi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Места, занимаемого пятью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nop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b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достаточно, чтобы разместить</a:t>
            </a:r>
            <a:b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команду перехода на </a:t>
            </a:r>
            <a:b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функцию-перехватчик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4E5BCB-42D8-3EEE-6B0D-5452E3D19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863" y="3756391"/>
            <a:ext cx="5395428" cy="31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875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Перехват </a:t>
                      </a:r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API </a:t>
                      </a:r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вызовов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2724"/>
            <a:ext cx="10568233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Перехват API-вызовов путём модификации исходного кода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Классический способ реализации API-хуков осуществляется с помощью трамплинов.</a:t>
            </a:r>
          </a:p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Трамплин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– это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шеллкод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который используется для изменения пути выполнения кода путем перехода на другой конкретный адрес в адресном пространстве процесса</a:t>
            </a:r>
          </a:p>
          <a:p>
            <a:pPr marL="0" indent="0">
              <a:buNone/>
            </a:pP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Шеллкод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трамплина вставляется в начало функции, в результате чего функция становится "подцепленной". Когда вызывается подцепленная функция, вместо нее активируется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шеллкод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трамплина, и поток выполнения передается и изменяется на другой адрес, что приводит к выполнению другой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1889742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Перехват </a:t>
                      </a:r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API </a:t>
                      </a:r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вызовов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2724"/>
            <a:ext cx="10568233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Перехват API-вызовов путём модификации исходного кода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1150B8-1409-5B0A-148C-0D2E33CC2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2231665"/>
            <a:ext cx="8153400" cy="3905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5622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Перехват </a:t>
                      </a:r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API </a:t>
                      </a:r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вызовов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2724"/>
            <a:ext cx="10568233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Перехват API-вызовов путём модификации исходного кода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Проясним!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Шеллкод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shellcode) -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это небольшой фрагмент машинного кода, который обычно используется в эксплуатации уязвимостей для выполнения произвольного кода на целевой системе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06DEE5-D618-E50E-675C-8033BAF0D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216" y="3525083"/>
            <a:ext cx="4317525" cy="304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910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Перехват </a:t>
                      </a:r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API </a:t>
                      </a:r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вызовов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2724"/>
            <a:ext cx="10568233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Перехват API-вызовов путём модификации исходного кода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Встраиваемый хук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– это альтернативный метод выполнения API-хуков, который работает аналогично хуку на основе трамплина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Разница заключается в том, что встраиваемые хуки возвращают выполнение законной функции, позволяя нормальному выполнению продолжаться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Несмотря на то что они сложнее в реализации и потенциально труднее в обслуживании, встраиваемые хуки более эффективны</a:t>
            </a:r>
          </a:p>
        </p:txBody>
      </p:sp>
    </p:spTree>
    <p:extLst>
      <p:ext uri="{BB962C8B-B14F-4D97-AF65-F5344CB8AC3E}">
        <p14:creationId xmlns:p14="http://schemas.microsoft.com/office/powerpoint/2010/main" val="4219899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Перехват </a:t>
                      </a:r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API </a:t>
                      </a:r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вызовов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2724"/>
            <a:ext cx="10568233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Перехват API-вызовов путём модификации исходного кода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1150B8-1409-5B0A-148C-0D2E33CC2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45925" y="2231665"/>
            <a:ext cx="7500149" cy="3905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3899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Перехват </a:t>
                      </a:r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API </a:t>
                      </a:r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вызовов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2724"/>
            <a:ext cx="10568233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Перехват API-вызовов путём модификации исходного кода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Существует много способов реализации API-хука, один из способов – через открытые библиотеки, такие как библиотека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Detours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или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Minhook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Еще один, более ограниченный способ, – использование API Windows, предназначенных для выполнения API-хука (хотя с ограниченными возможностями)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8569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Перехват </a:t>
                      </a:r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API </a:t>
                      </a:r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вызовов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2724"/>
            <a:ext cx="10568233" cy="51231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Перехват API-вызовов путём модификации таблиц импорта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Локальный перехват может быть реализован в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WinNT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посредством подмены адреса перехватываемой функции в таблице импорта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Как вам уже известно, в разделе импорта содержится список DLL, необходимых модулю для нормальной работы. Кроме того, в нем перечислены все идентификаторы, которые модуль импортирует из каждой DLL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Вызывая импортируемую функцию, поток получает ее адрес фактически из раздела импорта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Поэтому, чтобы перехватить определенную функцию, надо лишь изменить ее адрес в разделе импорта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924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966261"/>
              </p:ext>
            </p:extLst>
          </p:nvPr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Перехват </a:t>
                      </a:r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API </a:t>
                      </a:r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вызовов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363200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Перед тем, как приступить к рассмотрению различных техник перехвата 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API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вызовов, следует познакомиться с базовыми понятиями лежащими в основе работы приложений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Для начала стоит рассмотреть как происходит выполнение кода программы в операционной системе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Для компьютера любая программа является не больше, чем последовательным набором инструкций который зачастую объединены в блоки называемые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функциями,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процедурами или подпрограммами</a:t>
            </a:r>
          </a:p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Соответственно будем считать, что программа есть некоторый набор инструкций и вызовов подпрограмм в порядке необходимом для достижения некоторого результата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1428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Перехват </a:t>
                      </a:r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API </a:t>
                      </a:r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вызовов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2724"/>
            <a:ext cx="10568233" cy="512313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Перехват API-вызовов путём модификации таблиц импорта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Этот метод выглядит так. Определяется точка входа перехватываемой функции. Составляется список модулей, в настоящий момент загруженных в контекст требуемого процесса. Затем перебираются дескрипторы импорта этих модулей в поиске адресов перехватываемой функции. В случае совпадения этот адрес изменяется на адрес нашего обработчика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 достоинствам данного метода можно отнести то, что код перехватываемой функции не изменяется, что обеспечивает корректную работу в многопоточном приложении. Недостаток этого метода в том, что приложения могут сохранить адрес функции до перехвата, и затем вызывать её минуя обработчик. Также можно получить адрес функции используя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GetProcAddress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из Kernel32.dll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800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Перехват </a:t>
                      </a:r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API </a:t>
                      </a:r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вызовов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2724"/>
            <a:ext cx="10568233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Перехват API-вызовов путём модификации системных таблиц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Перехват API-вызовов путем модификации системных таблиц SSDT (System Service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Dispatch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Table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) – это техника, используемая для изменения поведения операционной системы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Window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SSDT содержит адреса функций, которые реализуют системные вызовы ядра. Эти функции вызываются приложениями и драйверами для выполнения различных операций, таких как управление процессами, файлами, памятью и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т.д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3321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Перехват </a:t>
                      </a:r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API </a:t>
                      </a:r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вызовов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2724"/>
            <a:ext cx="10568233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Перехват API-вызовов путём модификации системных таблиц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SSDT сопоставляет системные вызовы с адресами функций ядра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Когда системный вызов выполняется приложением пользовательского пространства, он содержит служебный индекс в качестве параметра, указывающего, какой системный вызов вызывается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Затем SSDT используется для определения адреса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соответствующей функции внутри ntoskrnl.exe.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1477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Перехват </a:t>
                      </a:r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API </a:t>
                      </a:r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вызовов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2724"/>
            <a:ext cx="10568233" cy="512313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Перехват API-вызовов путём модификации системных таблиц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Основные шаги для перехвата API-вызовов путем модификации SSDT: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Получение адреса SSDT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: Адрес SSDT можно получить, используя системные структуры и функции Windows. Обычно это делается с помощью недокументированных структур и функций ядра</a:t>
            </a:r>
          </a:p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   Поиск целевого системного вызова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: В SSDT каждому системному вызову соответствует индекс. Необходимо определить индекс системного вызова, который нужно перехватить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Сохранение оригинального адреса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: Перед заменой адреса системного вызова необходимо сохранить оригинальный адрес, чтобы можно было вызвать оригинальную функцию из пользовательской функции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Замена адреса на пользовательскую функцию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: Адрес системного вызова в SSDT заменяется на адрес пользовательской функции, которая будет выполнять необходимые действия перед или после вызова оригинальной функции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Восстановление оригинального адреса (опционально)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: После выполнения необходимых действий можно восстановить оригинальный адрес системного вызова в SSDT, чтобы избежать постоянного перехвата</a:t>
            </a:r>
          </a:p>
        </p:txBody>
      </p:sp>
    </p:spTree>
    <p:extLst>
      <p:ext uri="{BB962C8B-B14F-4D97-AF65-F5344CB8AC3E}">
        <p14:creationId xmlns:p14="http://schemas.microsoft.com/office/powerpoint/2010/main" val="4766371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Перехват </a:t>
                      </a:r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API </a:t>
                      </a:r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вызовов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2724"/>
            <a:ext cx="10568233" cy="51231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Использование драйверов-фильтров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Эта техника перехвата основана на идее замены указателей на процедуры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диспетчеризации работающих драйверов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Это автоматически обеспечивает "фильтрацию" для всех устройств, управляемых этим драйвером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Перехватывающий драйвер сохранит старые указатели на функции, а затем заменит основной массив функций в объекте драйвера на свои собственные функции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Теперь любой запрос, поступающий к устройству под управлением перехваченного драйвера, будет вызывать диспетчерские процедуры перехватывающего драйвера. При этом не создаются дополнительные объекты устройств и не происходит никакого присоединения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8153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Перехват </a:t>
                      </a:r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API </a:t>
                      </a:r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вызовов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2724"/>
            <a:ext cx="10568233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Использование драйверов-фильтров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Чтобы подключить драйвер, нам нужно найти указатель на объект драйвера (DRIVER_OBJECT), и для этого мы можем использовать недокументированную, но экспортируемую функцию, которая может найти любой объект по его имени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Подключающий драйвер после этого может заменить указатели основных функций, процедуру выгрузки, процедуру добавления устройства и т.д. При любой такой замене всегда следует сохранять предыдущие функциональные указатели для отключения при необходимости и для отправки запроса реальному драйверу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1199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Перехват </a:t>
                      </a:r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API </a:t>
                      </a:r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вызовов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363200" cy="52352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Стоит отметить, что перехват API-вызовов путём модификации системных таблиц и драйверами-фильтрами являются трудно реализуемыми в немалой степени по причине существования такой технологии как </a:t>
            </a:r>
            <a:r>
              <a:rPr lang="en-US" b="1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PatchGuard</a:t>
            </a:r>
            <a:endParaRPr lang="en-US" b="1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PatchGuard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также известный как 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Kernel Patch Protection (KPP), –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это технология защиты, встроенная в операционные системы 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Windows</a:t>
            </a:r>
          </a:p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Основная цель </a:t>
            </a:r>
            <a:r>
              <a:rPr lang="en-US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PatchGuard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–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предотвратить модификацию критических структур данных ядра и таблиц системных вызовов, таких как 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System Service Dispatch Table (SSDT), Interrupt Descriptor Table (IDT)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и 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Global Descriptor Table (GDT),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а также защитить от других попыток изменения поведения ядра.</a:t>
            </a:r>
          </a:p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Например, если злоумышленник попытается изменить SSDT для перехвата системных вызовов, 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PatchGuard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обнаружит это изменение и вызовет BSOD, чтобы предотвратить дальнейшее выполнение вредоносного кода</a:t>
            </a:r>
            <a:endParaRPr lang="ru-RU" b="1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2378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Перехват </a:t>
                      </a:r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API </a:t>
                      </a:r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вызовов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363200" cy="48701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Добросовестное использование перехвата функций: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Отладка и мониторинг: Перехват может использоваться для перехвата и регистрации вызовов функций в целях отладки, помогая разработчикам понять и диагностировать проблемы в их программном обеспечении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Программное обеспечение для обеспечения безопасности: Антивирусное программное обеспечение часто использует перехват для отслеживания и перехвата потенциально вредоносных действий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Мониторинг производительности: Подключение может использоваться для сбора показателей производительности и оптимизации программного обеспечения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Расширение функциональных возможностей: Подключение может использоваться для добавления или изменения функциональных возможностей в существующее программное обеспечение без изменения исходного кода</a:t>
            </a:r>
          </a:p>
        </p:txBody>
      </p:sp>
    </p:spTree>
    <p:extLst>
      <p:ext uri="{BB962C8B-B14F-4D97-AF65-F5344CB8AC3E}">
        <p14:creationId xmlns:p14="http://schemas.microsoft.com/office/powerpoint/2010/main" val="11050943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Перехват </a:t>
                      </a:r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API </a:t>
                      </a:r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вызовов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363200" cy="48701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Нед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обросовестное использование перехвата функций: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Руткиты: Вредоносное программное обеспечение может использовать перехват, чтобы скрыть свое присутствие в системе, что затрудняет его обнаружение и удаление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Кража данных: Перехват может быть использован для перехвата конфиденциальных данных, таких как пароли или ключи шифрования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Несанкционированный доступ: Перехват может использоваться для обхода механизмов безопасности и получения несанкционированного доступа к системам или данным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Распространение вредоносного ПО: Перехват может использоваться для распространения вредоносного ПО путем перехвата и изменения сетевого трафика или файловых операций</a:t>
            </a:r>
          </a:p>
        </p:txBody>
      </p:sp>
    </p:spTree>
    <p:extLst>
      <p:ext uri="{BB962C8B-B14F-4D97-AF65-F5344CB8AC3E}">
        <p14:creationId xmlns:p14="http://schemas.microsoft.com/office/powerpoint/2010/main" val="5732759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Перехват </a:t>
                      </a:r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API </a:t>
                      </a:r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вызовов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363200" cy="48701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Учитывая двойную природу методов перехвата, важно подходить к этой теме с учетом этических соображений. Вот несколько рекомендаций: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Соблюдение законодательства: Убедитесь, что любое использование методов перехвата соответствует соответствующим законам и нормативным актам. Несанкционированное использование подключений в злонамеренных целях является незаконным и неэтичным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Информированное согласие: При использовании перехвата в законных целях, таких как отладка или мониторинг производительности, получите информированное согласие от пользователей и заинтересованных сторон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Прозрачность: Будьте откровенны в отношении использования методов перехвата в программном обеспечении. Документируйте используемые цели и методы и предоставляйте пользователям возможность отказаться от них, если это возможно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Рекомендации по обеспечению безопасности: Применяйте рекомендации по обеспечению безопасности для защиты от злонамеренного использования перехвата. Это включает в себя использование методов безопасного кодирования, регулярные проверки безопасности и мониторинг несанкционированных действий</a:t>
            </a:r>
            <a:endParaRPr lang="ru-RU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68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Перехват </a:t>
                      </a:r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API </a:t>
                      </a:r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вызовов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363200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Если представить, что выполняемая программа является простейшей, т. е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. состоит только из инструкций известных процессору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то всё происходит по очень простому сценарию, а именно: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Загрузка из памяти следующей инструкции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Декодирование полученной инструкции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Расчёт эффективных адресов для данных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Выполнение инструкции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4129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975775-7036-98AF-A483-822007F37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523" y="1186961"/>
            <a:ext cx="11558954" cy="960194"/>
          </a:xfrm>
          <a:ln>
            <a:noFill/>
          </a:ln>
          <a:effectLst/>
        </p:spPr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Системное программирование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49BFEE-497D-21FD-61AE-CA3D26753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0810" y="3697763"/>
            <a:ext cx="9170377" cy="4618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r>
              <a:rPr lang="ru-RU" sz="2800" b="1" dirty="0">
                <a:latin typeface="Verdana" panose="020B0604030504040204" pitchFamily="34" charset="0"/>
                <a:ea typeface="Verdana" panose="020B0604030504040204" pitchFamily="34" charset="0"/>
              </a:rPr>
              <a:t>Перехват </a:t>
            </a:r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API </a:t>
            </a:r>
            <a:r>
              <a:rPr lang="ru-RU" sz="2800" b="1" dirty="0">
                <a:latin typeface="Verdana" panose="020B0604030504040204" pitchFamily="34" charset="0"/>
                <a:ea typeface="Verdana" panose="020B0604030504040204" pitchFamily="34" charset="0"/>
              </a:rPr>
              <a:t>вызовов</a:t>
            </a:r>
            <a:endParaRPr lang="LID4096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D3AED9-28E1-DDF9-E07D-185D5DD54F4C}"/>
              </a:ext>
            </a:extLst>
          </p:cNvPr>
          <p:cNvSpPr txBox="1"/>
          <p:nvPr/>
        </p:nvSpPr>
        <p:spPr>
          <a:xfrm>
            <a:off x="3200400" y="650631"/>
            <a:ext cx="562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77C454-9338-E7F4-034B-E11CD51ED0FB}"/>
              </a:ext>
            </a:extLst>
          </p:cNvPr>
          <p:cNvSpPr txBox="1"/>
          <p:nvPr/>
        </p:nvSpPr>
        <p:spPr>
          <a:xfrm>
            <a:off x="5111064" y="3051019"/>
            <a:ext cx="19668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Лекция 12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19E2ADD-505C-77F2-DF62-A29BD8ED577A}"/>
              </a:ext>
            </a:extLst>
          </p:cNvPr>
          <p:cNvCxnSpPr/>
          <p:nvPr/>
        </p:nvCxnSpPr>
        <p:spPr>
          <a:xfrm>
            <a:off x="4339704" y="3574239"/>
            <a:ext cx="35095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560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Перехват </a:t>
                      </a:r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API </a:t>
                      </a:r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вызовов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F4D391-0114-81BF-FD15-48B185A954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952622"/>
            <a:ext cx="10363200" cy="4217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4294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Перехват </a:t>
                      </a:r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API </a:t>
                      </a:r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вызовов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363200" cy="512313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Следующий шаг в развитии систем – это своего рода поддержка функций. Функции, пожалуй, являются наиболее фундаментальной языковой возможностью для абстрагирования и повторного использования кода. Они позволяют нам ссылаться на некоторый фрагмент кода по имени</a:t>
            </a:r>
          </a:p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Все, что нам нужно знать для использования этой функции – это сколько аргументов требуется, какого типа аргументы и что возвращает функция, а также что функция выполняет</a:t>
            </a:r>
          </a:p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Что происходит при вызове функции: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Когда выполняется вызов функции, аргументы должны быть преобразованы в значения (по крайней мере, для языков программирования, подобных C)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Затем поток управления переходит к телу функции, и код начинает выполняться там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Как только мы встречаем оператор 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return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мы завершаем работу с функцией и возвращаемся обратно к вызову функции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875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Перехват </a:t>
                      </a:r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API </a:t>
                      </a:r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вызовов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2724"/>
            <a:ext cx="10568233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Чтобы понимать как реализованы вызовы функций на машинном уровне, нам нужно понять что такое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стек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и как устроена работа со стеком</a:t>
            </a:r>
          </a:p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Современные системы программирования в вопросе организации исполнения кода программ работают по модели </a:t>
            </a: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распределения памяти на основе стека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Данная модель основана на том, что для хранения параметров (аргументов) процедур и функций, их локальных переменных, а также адреса возврата в программе выделяется специальная область памяти организованная в виде стека</a:t>
            </a:r>
          </a:p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Этот стек для каждого потока выделяется отдельно и называется </a:t>
            </a: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стеком вызовов</a:t>
            </a:r>
          </a:p>
        </p:txBody>
      </p:sp>
    </p:spTree>
    <p:extLst>
      <p:ext uri="{BB962C8B-B14F-4D97-AF65-F5344CB8AC3E}">
        <p14:creationId xmlns:p14="http://schemas.microsoft.com/office/powerpoint/2010/main" val="849661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Перехват </a:t>
                      </a:r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API </a:t>
                      </a:r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вызовов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2724"/>
            <a:ext cx="10568233" cy="51231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Стек вызовов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call stack) –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стек хранящий информацию для возврата управления из подпрограмм (процедур, функций) в программу (или подпрограмму, при вложенных или рекурсивных вызовах) и/или для возврата в программу из обработчика прерывания (в том числе при переключении задач в многозадачной среде)</a:t>
            </a:r>
          </a:p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При вызове подпрограммы или возникновении прерывания, в стек заносится адрес возврата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–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адрес в памяти следующей инструкции приостановленной программы и управление передается подпрограмме или подпрограмме-обработчику. При последующем вложенном или рекурсивном вызове, прерывании подпрограммы или обработчика прерывания, в стек заносится очередной адрес возврата и т. д.</a:t>
            </a:r>
          </a:p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При возврате из подпрограммы или обработчика прерывания, адрес возврата снимается со стека и управление передается на следующую инструкцию приостановленной (под-)программы 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791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Перехват </a:t>
                      </a:r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API </a:t>
                      </a:r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вызовов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4690DD-4395-760B-AC4D-305D0FBFB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293" y="1528157"/>
            <a:ext cx="6779414" cy="51228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06303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36500</TotalTime>
  <Words>2738</Words>
  <Application>Microsoft Office PowerPoint</Application>
  <PresentationFormat>Widescreen</PresentationFormat>
  <Paragraphs>200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Calibri Light</vt:lpstr>
      <vt:lpstr>Cambria</vt:lpstr>
      <vt:lpstr>Verdana</vt:lpstr>
      <vt:lpstr>Wingdings</vt:lpstr>
      <vt:lpstr>Тема Office</vt:lpstr>
      <vt:lpstr>Системное программирование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Системное программирование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Pavel Bernatsky</dc:creator>
  <cp:lastModifiedBy>Pavel Bernatsky</cp:lastModifiedBy>
  <cp:revision>866</cp:revision>
  <dcterms:created xsi:type="dcterms:W3CDTF">2024-09-04T11:03:42Z</dcterms:created>
  <dcterms:modified xsi:type="dcterms:W3CDTF">2024-12-06T03:30:56Z</dcterms:modified>
</cp:coreProperties>
</file>