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535" r:id="rId3"/>
    <p:sldId id="532" r:id="rId4"/>
    <p:sldId id="536" r:id="rId5"/>
    <p:sldId id="537" r:id="rId6"/>
    <p:sldId id="538" r:id="rId7"/>
    <p:sldId id="545" r:id="rId8"/>
    <p:sldId id="541" r:id="rId9"/>
    <p:sldId id="542" r:id="rId10"/>
    <p:sldId id="543" r:id="rId11"/>
    <p:sldId id="544" r:id="rId12"/>
    <p:sldId id="540" r:id="rId13"/>
    <p:sldId id="546" r:id="rId14"/>
    <p:sldId id="547" r:id="rId15"/>
    <p:sldId id="548" r:id="rId16"/>
    <p:sldId id="551" r:id="rId17"/>
    <p:sldId id="550" r:id="rId18"/>
    <p:sldId id="552" r:id="rId19"/>
    <p:sldId id="553" r:id="rId20"/>
    <p:sldId id="554" r:id="rId21"/>
    <p:sldId id="555" r:id="rId22"/>
    <p:sldId id="556" r:id="rId23"/>
    <p:sldId id="557" r:id="rId24"/>
    <p:sldId id="558" r:id="rId25"/>
    <p:sldId id="559" r:id="rId26"/>
    <p:sldId id="560" r:id="rId27"/>
    <p:sldId id="561" r:id="rId28"/>
    <p:sldId id="562" r:id="rId29"/>
    <p:sldId id="563" r:id="rId30"/>
    <p:sldId id="579" r:id="rId31"/>
    <p:sldId id="564" r:id="rId32"/>
    <p:sldId id="577" r:id="rId33"/>
    <p:sldId id="566" r:id="rId34"/>
    <p:sldId id="567" r:id="rId35"/>
    <p:sldId id="576" r:id="rId36"/>
    <p:sldId id="578" r:id="rId37"/>
    <p:sldId id="539" r:id="rId38"/>
    <p:sldId id="568" r:id="rId39"/>
    <p:sldId id="569" r:id="rId40"/>
    <p:sldId id="570" r:id="rId41"/>
    <p:sldId id="571" r:id="rId42"/>
    <p:sldId id="572" r:id="rId43"/>
    <p:sldId id="573" r:id="rId44"/>
    <p:sldId id="574" r:id="rId45"/>
    <p:sldId id="575" r:id="rId46"/>
    <p:sldId id="534" r:id="rId47"/>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465B88BE-7067-4E01-A3DC-10AFCF848BC8}">
          <p14:sldIdLst>
            <p14:sldId id="256"/>
            <p14:sldId id="535"/>
            <p14:sldId id="532"/>
            <p14:sldId id="536"/>
            <p14:sldId id="537"/>
            <p14:sldId id="538"/>
            <p14:sldId id="545"/>
            <p14:sldId id="541"/>
            <p14:sldId id="542"/>
            <p14:sldId id="543"/>
            <p14:sldId id="544"/>
            <p14:sldId id="540"/>
            <p14:sldId id="546"/>
            <p14:sldId id="547"/>
            <p14:sldId id="548"/>
            <p14:sldId id="551"/>
            <p14:sldId id="550"/>
            <p14:sldId id="552"/>
            <p14:sldId id="553"/>
            <p14:sldId id="554"/>
            <p14:sldId id="555"/>
            <p14:sldId id="556"/>
            <p14:sldId id="557"/>
            <p14:sldId id="558"/>
            <p14:sldId id="559"/>
            <p14:sldId id="560"/>
            <p14:sldId id="561"/>
            <p14:sldId id="562"/>
            <p14:sldId id="563"/>
            <p14:sldId id="579"/>
            <p14:sldId id="564"/>
            <p14:sldId id="577"/>
            <p14:sldId id="566"/>
            <p14:sldId id="567"/>
            <p14:sldId id="576"/>
            <p14:sldId id="578"/>
            <p14:sldId id="539"/>
            <p14:sldId id="568"/>
            <p14:sldId id="569"/>
            <p14:sldId id="570"/>
            <p14:sldId id="571"/>
            <p14:sldId id="572"/>
            <p14:sldId id="573"/>
            <p14:sldId id="574"/>
            <p14:sldId id="575"/>
            <p14:sldId id="53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vel Bernatsky" initials="PB" lastIdx="3" clrIdx="0">
    <p:extLst>
      <p:ext uri="{19B8F6BF-5375-455C-9EA6-DF929625EA0E}">
        <p15:presenceInfo xmlns:p15="http://schemas.microsoft.com/office/powerpoint/2012/main" userId="ccc84f90653f6d9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8" autoAdjust="0"/>
    <p:restoredTop sz="95388" autoAdjust="0"/>
  </p:normalViewPr>
  <p:slideViewPr>
    <p:cSldViewPr snapToGrid="0">
      <p:cViewPr varScale="1">
        <p:scale>
          <a:sx n="81" d="100"/>
          <a:sy n="81" d="100"/>
        </p:scale>
        <p:origin x="662" y="67"/>
      </p:cViewPr>
      <p:guideLst/>
    </p:cSldViewPr>
  </p:slideViewPr>
  <p:notesTextViewPr>
    <p:cViewPr>
      <p:scale>
        <a:sx n="1" d="1"/>
        <a:sy n="1" d="1"/>
      </p:scale>
      <p:origin x="0" y="0"/>
    </p:cViewPr>
  </p:notesTextViewPr>
  <p:sorterViewPr>
    <p:cViewPr>
      <p:scale>
        <a:sx n="100" d="100"/>
        <a:sy n="100" d="100"/>
      </p:scale>
      <p:origin x="0" y="-1580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E1C54A-6947-426C-B525-F25AAC6D8000}" type="datetimeFigureOut">
              <a:rPr lang="LID4096" smtClean="0"/>
              <a:t>12/20/2024</a:t>
            </a:fld>
            <a:endParaRPr lang="LID4096"/>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5E16E5-A75C-4DD5-8B93-6FB68F18C130}" type="slidenum">
              <a:rPr lang="LID4096" smtClean="0"/>
              <a:t>‹#›</a:t>
            </a:fld>
            <a:endParaRPr lang="LID4096"/>
          </a:p>
        </p:txBody>
      </p:sp>
    </p:spTree>
    <p:extLst>
      <p:ext uri="{BB962C8B-B14F-4D97-AF65-F5344CB8AC3E}">
        <p14:creationId xmlns:p14="http://schemas.microsoft.com/office/powerpoint/2010/main" val="160975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F47616F-E2AF-5AFF-C83A-FE3735AD8C68}"/>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LID4096"/>
          </a:p>
        </p:txBody>
      </p:sp>
      <p:sp>
        <p:nvSpPr>
          <p:cNvPr id="3" name="Подзаголовок 2">
            <a:extLst>
              <a:ext uri="{FF2B5EF4-FFF2-40B4-BE49-F238E27FC236}">
                <a16:creationId xmlns:a16="http://schemas.microsoft.com/office/drawing/2014/main" id="{3FF40183-988B-BA61-B91E-493895FD9C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LID4096"/>
          </a:p>
        </p:txBody>
      </p:sp>
      <p:sp>
        <p:nvSpPr>
          <p:cNvPr id="4" name="Дата 3">
            <a:extLst>
              <a:ext uri="{FF2B5EF4-FFF2-40B4-BE49-F238E27FC236}">
                <a16:creationId xmlns:a16="http://schemas.microsoft.com/office/drawing/2014/main" id="{0F93C7B4-DBE6-06CE-CFC7-F4ED4D997D4E}"/>
              </a:ext>
            </a:extLst>
          </p:cNvPr>
          <p:cNvSpPr>
            <a:spLocks noGrp="1"/>
          </p:cNvSpPr>
          <p:nvPr>
            <p:ph type="dt" sz="half" idx="10"/>
          </p:nvPr>
        </p:nvSpPr>
        <p:spPr/>
        <p:txBody>
          <a:bodyPr/>
          <a:lstStyle/>
          <a:p>
            <a:fld id="{D94700BE-7692-4207-B54B-A48E0B87749C}" type="datetimeFigureOut">
              <a:rPr lang="LID4096" smtClean="0"/>
              <a:t>12/20/2024</a:t>
            </a:fld>
            <a:endParaRPr lang="LID4096"/>
          </a:p>
        </p:txBody>
      </p:sp>
      <p:sp>
        <p:nvSpPr>
          <p:cNvPr id="5" name="Нижний колонтитул 4">
            <a:extLst>
              <a:ext uri="{FF2B5EF4-FFF2-40B4-BE49-F238E27FC236}">
                <a16:creationId xmlns:a16="http://schemas.microsoft.com/office/drawing/2014/main" id="{AB5BB8FF-A395-C430-3789-0945A5312B41}"/>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19F6F5BE-4CB2-9257-FD2E-739215DBF0C3}"/>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1095462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432ABC-7F92-53F8-6B38-14EBA795ED3A}"/>
              </a:ext>
            </a:extLst>
          </p:cNvPr>
          <p:cNvSpPr>
            <a:spLocks noGrp="1"/>
          </p:cNvSpPr>
          <p:nvPr>
            <p:ph type="title"/>
          </p:nvPr>
        </p:nvSpPr>
        <p:spPr/>
        <p:txBody>
          <a:bodyPr/>
          <a:lstStyle/>
          <a:p>
            <a:r>
              <a:rPr lang="ru-RU"/>
              <a:t>Образец заголовка</a:t>
            </a:r>
            <a:endParaRPr lang="LID4096"/>
          </a:p>
        </p:txBody>
      </p:sp>
      <p:sp>
        <p:nvSpPr>
          <p:cNvPr id="3" name="Вертикальный текст 2">
            <a:extLst>
              <a:ext uri="{FF2B5EF4-FFF2-40B4-BE49-F238E27FC236}">
                <a16:creationId xmlns:a16="http://schemas.microsoft.com/office/drawing/2014/main" id="{DC74F8DD-3073-73DB-0FEC-83EE799CF0DF}"/>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Дата 3">
            <a:extLst>
              <a:ext uri="{FF2B5EF4-FFF2-40B4-BE49-F238E27FC236}">
                <a16:creationId xmlns:a16="http://schemas.microsoft.com/office/drawing/2014/main" id="{FD52118E-3EA2-A9A4-2BC2-E44B3237E1B2}"/>
              </a:ext>
            </a:extLst>
          </p:cNvPr>
          <p:cNvSpPr>
            <a:spLocks noGrp="1"/>
          </p:cNvSpPr>
          <p:nvPr>
            <p:ph type="dt" sz="half" idx="10"/>
          </p:nvPr>
        </p:nvSpPr>
        <p:spPr/>
        <p:txBody>
          <a:bodyPr/>
          <a:lstStyle/>
          <a:p>
            <a:fld id="{D94700BE-7692-4207-B54B-A48E0B87749C}" type="datetimeFigureOut">
              <a:rPr lang="LID4096" smtClean="0"/>
              <a:t>12/20/2024</a:t>
            </a:fld>
            <a:endParaRPr lang="LID4096"/>
          </a:p>
        </p:txBody>
      </p:sp>
      <p:sp>
        <p:nvSpPr>
          <p:cNvPr id="5" name="Нижний колонтитул 4">
            <a:extLst>
              <a:ext uri="{FF2B5EF4-FFF2-40B4-BE49-F238E27FC236}">
                <a16:creationId xmlns:a16="http://schemas.microsoft.com/office/drawing/2014/main" id="{DF9690F8-6FA6-1F50-D67E-E66228911A2A}"/>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5D72A8B7-B8F9-CA99-A4E2-0D1A64111FDD}"/>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2692678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704C6878-D0A6-5DB7-DDA4-5524F63A10D4}"/>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LID4096"/>
          </a:p>
        </p:txBody>
      </p:sp>
      <p:sp>
        <p:nvSpPr>
          <p:cNvPr id="3" name="Вертикальный текст 2">
            <a:extLst>
              <a:ext uri="{FF2B5EF4-FFF2-40B4-BE49-F238E27FC236}">
                <a16:creationId xmlns:a16="http://schemas.microsoft.com/office/drawing/2014/main" id="{74290E6A-E317-C5F4-3234-CA514674E1C7}"/>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Дата 3">
            <a:extLst>
              <a:ext uri="{FF2B5EF4-FFF2-40B4-BE49-F238E27FC236}">
                <a16:creationId xmlns:a16="http://schemas.microsoft.com/office/drawing/2014/main" id="{6927F236-BB3C-2C98-8A01-D57936776076}"/>
              </a:ext>
            </a:extLst>
          </p:cNvPr>
          <p:cNvSpPr>
            <a:spLocks noGrp="1"/>
          </p:cNvSpPr>
          <p:nvPr>
            <p:ph type="dt" sz="half" idx="10"/>
          </p:nvPr>
        </p:nvSpPr>
        <p:spPr/>
        <p:txBody>
          <a:bodyPr/>
          <a:lstStyle/>
          <a:p>
            <a:fld id="{D94700BE-7692-4207-B54B-A48E0B87749C}" type="datetimeFigureOut">
              <a:rPr lang="LID4096" smtClean="0"/>
              <a:t>12/20/2024</a:t>
            </a:fld>
            <a:endParaRPr lang="LID4096"/>
          </a:p>
        </p:txBody>
      </p:sp>
      <p:sp>
        <p:nvSpPr>
          <p:cNvPr id="5" name="Нижний колонтитул 4">
            <a:extLst>
              <a:ext uri="{FF2B5EF4-FFF2-40B4-BE49-F238E27FC236}">
                <a16:creationId xmlns:a16="http://schemas.microsoft.com/office/drawing/2014/main" id="{6FB6E046-C620-4F58-405E-9C0103599089}"/>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5D06496C-B074-7D9D-1BB6-63F00672ACE4}"/>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401811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F2D562-7427-3307-029D-4B44232FB0CA}"/>
              </a:ext>
            </a:extLst>
          </p:cNvPr>
          <p:cNvSpPr>
            <a:spLocks noGrp="1"/>
          </p:cNvSpPr>
          <p:nvPr>
            <p:ph type="title"/>
          </p:nvPr>
        </p:nvSpPr>
        <p:spPr/>
        <p:txBody>
          <a:bodyPr/>
          <a:lstStyle/>
          <a:p>
            <a:r>
              <a:rPr lang="ru-RU"/>
              <a:t>Образец заголовка</a:t>
            </a:r>
            <a:endParaRPr lang="LID4096"/>
          </a:p>
        </p:txBody>
      </p:sp>
      <p:sp>
        <p:nvSpPr>
          <p:cNvPr id="3" name="Объект 2">
            <a:extLst>
              <a:ext uri="{FF2B5EF4-FFF2-40B4-BE49-F238E27FC236}">
                <a16:creationId xmlns:a16="http://schemas.microsoft.com/office/drawing/2014/main" id="{4B8B9DD3-38AD-093A-348B-69D8AF9585B0}"/>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Дата 3">
            <a:extLst>
              <a:ext uri="{FF2B5EF4-FFF2-40B4-BE49-F238E27FC236}">
                <a16:creationId xmlns:a16="http://schemas.microsoft.com/office/drawing/2014/main" id="{7F409026-C297-8D81-0690-BCF909A212D2}"/>
              </a:ext>
            </a:extLst>
          </p:cNvPr>
          <p:cNvSpPr>
            <a:spLocks noGrp="1"/>
          </p:cNvSpPr>
          <p:nvPr>
            <p:ph type="dt" sz="half" idx="10"/>
          </p:nvPr>
        </p:nvSpPr>
        <p:spPr/>
        <p:txBody>
          <a:bodyPr/>
          <a:lstStyle/>
          <a:p>
            <a:fld id="{D94700BE-7692-4207-B54B-A48E0B87749C}" type="datetimeFigureOut">
              <a:rPr lang="LID4096" smtClean="0"/>
              <a:t>12/20/2024</a:t>
            </a:fld>
            <a:endParaRPr lang="LID4096"/>
          </a:p>
        </p:txBody>
      </p:sp>
      <p:sp>
        <p:nvSpPr>
          <p:cNvPr id="5" name="Нижний колонтитул 4">
            <a:extLst>
              <a:ext uri="{FF2B5EF4-FFF2-40B4-BE49-F238E27FC236}">
                <a16:creationId xmlns:a16="http://schemas.microsoft.com/office/drawing/2014/main" id="{03B93BB5-71D6-265C-76BF-7BA55253D9BB}"/>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45B812ED-7C3E-2E99-174E-7CBA5506EBC4}"/>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3928364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27F112-08AD-1D83-FA9D-D723E27CAE83}"/>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LID4096"/>
          </a:p>
        </p:txBody>
      </p:sp>
      <p:sp>
        <p:nvSpPr>
          <p:cNvPr id="3" name="Текст 2">
            <a:extLst>
              <a:ext uri="{FF2B5EF4-FFF2-40B4-BE49-F238E27FC236}">
                <a16:creationId xmlns:a16="http://schemas.microsoft.com/office/drawing/2014/main" id="{C9D4462B-7C02-3784-D700-720E99BA1E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E7B8AEC1-27F7-FAA3-29A1-66B8783B85CB}"/>
              </a:ext>
            </a:extLst>
          </p:cNvPr>
          <p:cNvSpPr>
            <a:spLocks noGrp="1"/>
          </p:cNvSpPr>
          <p:nvPr>
            <p:ph type="dt" sz="half" idx="10"/>
          </p:nvPr>
        </p:nvSpPr>
        <p:spPr/>
        <p:txBody>
          <a:bodyPr/>
          <a:lstStyle/>
          <a:p>
            <a:fld id="{D94700BE-7692-4207-B54B-A48E0B87749C}" type="datetimeFigureOut">
              <a:rPr lang="LID4096" smtClean="0"/>
              <a:t>12/20/2024</a:t>
            </a:fld>
            <a:endParaRPr lang="LID4096"/>
          </a:p>
        </p:txBody>
      </p:sp>
      <p:sp>
        <p:nvSpPr>
          <p:cNvPr id="5" name="Нижний колонтитул 4">
            <a:extLst>
              <a:ext uri="{FF2B5EF4-FFF2-40B4-BE49-F238E27FC236}">
                <a16:creationId xmlns:a16="http://schemas.microsoft.com/office/drawing/2014/main" id="{359F6EE4-5AF4-CE7C-B7F4-C587BFECE7E3}"/>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C9262F68-CBA3-0915-2295-961EC87EC1BD}"/>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62701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EAAB05-2830-EFAE-DE4B-ACD17427AF4B}"/>
              </a:ext>
            </a:extLst>
          </p:cNvPr>
          <p:cNvSpPr>
            <a:spLocks noGrp="1"/>
          </p:cNvSpPr>
          <p:nvPr>
            <p:ph type="title"/>
          </p:nvPr>
        </p:nvSpPr>
        <p:spPr/>
        <p:txBody>
          <a:bodyPr/>
          <a:lstStyle/>
          <a:p>
            <a:r>
              <a:rPr lang="ru-RU"/>
              <a:t>Образец заголовка</a:t>
            </a:r>
            <a:endParaRPr lang="LID4096"/>
          </a:p>
        </p:txBody>
      </p:sp>
      <p:sp>
        <p:nvSpPr>
          <p:cNvPr id="3" name="Объект 2">
            <a:extLst>
              <a:ext uri="{FF2B5EF4-FFF2-40B4-BE49-F238E27FC236}">
                <a16:creationId xmlns:a16="http://schemas.microsoft.com/office/drawing/2014/main" id="{914D6307-654D-D982-4407-B8F3D79466B9}"/>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Объект 3">
            <a:extLst>
              <a:ext uri="{FF2B5EF4-FFF2-40B4-BE49-F238E27FC236}">
                <a16:creationId xmlns:a16="http://schemas.microsoft.com/office/drawing/2014/main" id="{7E186F62-1DB1-3C6F-EA13-795572FAE52A}"/>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5" name="Дата 4">
            <a:extLst>
              <a:ext uri="{FF2B5EF4-FFF2-40B4-BE49-F238E27FC236}">
                <a16:creationId xmlns:a16="http://schemas.microsoft.com/office/drawing/2014/main" id="{D7940FA2-011F-64EB-05FB-8559EF77520E}"/>
              </a:ext>
            </a:extLst>
          </p:cNvPr>
          <p:cNvSpPr>
            <a:spLocks noGrp="1"/>
          </p:cNvSpPr>
          <p:nvPr>
            <p:ph type="dt" sz="half" idx="10"/>
          </p:nvPr>
        </p:nvSpPr>
        <p:spPr/>
        <p:txBody>
          <a:bodyPr/>
          <a:lstStyle/>
          <a:p>
            <a:fld id="{D94700BE-7692-4207-B54B-A48E0B87749C}" type="datetimeFigureOut">
              <a:rPr lang="LID4096" smtClean="0"/>
              <a:t>12/20/2024</a:t>
            </a:fld>
            <a:endParaRPr lang="LID4096"/>
          </a:p>
        </p:txBody>
      </p:sp>
      <p:sp>
        <p:nvSpPr>
          <p:cNvPr id="6" name="Нижний колонтитул 5">
            <a:extLst>
              <a:ext uri="{FF2B5EF4-FFF2-40B4-BE49-F238E27FC236}">
                <a16:creationId xmlns:a16="http://schemas.microsoft.com/office/drawing/2014/main" id="{CD7AD932-F2FD-1AF1-F4D9-F5E82D0C6875}"/>
              </a:ext>
            </a:extLst>
          </p:cNvPr>
          <p:cNvSpPr>
            <a:spLocks noGrp="1"/>
          </p:cNvSpPr>
          <p:nvPr>
            <p:ph type="ftr" sz="quarter" idx="11"/>
          </p:nvPr>
        </p:nvSpPr>
        <p:spPr/>
        <p:txBody>
          <a:bodyPr/>
          <a:lstStyle/>
          <a:p>
            <a:endParaRPr lang="LID4096"/>
          </a:p>
        </p:txBody>
      </p:sp>
      <p:sp>
        <p:nvSpPr>
          <p:cNvPr id="7" name="Номер слайда 6">
            <a:extLst>
              <a:ext uri="{FF2B5EF4-FFF2-40B4-BE49-F238E27FC236}">
                <a16:creationId xmlns:a16="http://schemas.microsoft.com/office/drawing/2014/main" id="{63145922-4144-9D1A-7394-C37497389C31}"/>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3693752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94C79E9-E032-A699-2CFB-44AC928323F6}"/>
              </a:ext>
            </a:extLst>
          </p:cNvPr>
          <p:cNvSpPr>
            <a:spLocks noGrp="1"/>
          </p:cNvSpPr>
          <p:nvPr>
            <p:ph type="title"/>
          </p:nvPr>
        </p:nvSpPr>
        <p:spPr>
          <a:xfrm>
            <a:off x="839788" y="365125"/>
            <a:ext cx="10515600" cy="1325563"/>
          </a:xfrm>
        </p:spPr>
        <p:txBody>
          <a:bodyPr/>
          <a:lstStyle/>
          <a:p>
            <a:r>
              <a:rPr lang="ru-RU"/>
              <a:t>Образец заголовка</a:t>
            </a:r>
            <a:endParaRPr lang="LID4096"/>
          </a:p>
        </p:txBody>
      </p:sp>
      <p:sp>
        <p:nvSpPr>
          <p:cNvPr id="3" name="Текст 2">
            <a:extLst>
              <a:ext uri="{FF2B5EF4-FFF2-40B4-BE49-F238E27FC236}">
                <a16:creationId xmlns:a16="http://schemas.microsoft.com/office/drawing/2014/main" id="{4B2F1728-CD76-7149-9437-8308AF8E6C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5E31FA6F-EC02-4DE3-6650-B80F00E860A0}"/>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5" name="Текст 4">
            <a:extLst>
              <a:ext uri="{FF2B5EF4-FFF2-40B4-BE49-F238E27FC236}">
                <a16:creationId xmlns:a16="http://schemas.microsoft.com/office/drawing/2014/main" id="{B6F9C784-C313-EF39-B97C-F19B68E627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B9EC93D1-A12D-D057-6BE7-78586123AF07}"/>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7" name="Дата 6">
            <a:extLst>
              <a:ext uri="{FF2B5EF4-FFF2-40B4-BE49-F238E27FC236}">
                <a16:creationId xmlns:a16="http://schemas.microsoft.com/office/drawing/2014/main" id="{339B00CC-01F6-7087-C302-940F9C98E580}"/>
              </a:ext>
            </a:extLst>
          </p:cNvPr>
          <p:cNvSpPr>
            <a:spLocks noGrp="1"/>
          </p:cNvSpPr>
          <p:nvPr>
            <p:ph type="dt" sz="half" idx="10"/>
          </p:nvPr>
        </p:nvSpPr>
        <p:spPr/>
        <p:txBody>
          <a:bodyPr/>
          <a:lstStyle/>
          <a:p>
            <a:fld id="{D94700BE-7692-4207-B54B-A48E0B87749C}" type="datetimeFigureOut">
              <a:rPr lang="LID4096" smtClean="0"/>
              <a:t>12/20/2024</a:t>
            </a:fld>
            <a:endParaRPr lang="LID4096"/>
          </a:p>
        </p:txBody>
      </p:sp>
      <p:sp>
        <p:nvSpPr>
          <p:cNvPr id="8" name="Нижний колонтитул 7">
            <a:extLst>
              <a:ext uri="{FF2B5EF4-FFF2-40B4-BE49-F238E27FC236}">
                <a16:creationId xmlns:a16="http://schemas.microsoft.com/office/drawing/2014/main" id="{C6EBCC5B-A9F4-C18A-35F5-2949CEAAC7AC}"/>
              </a:ext>
            </a:extLst>
          </p:cNvPr>
          <p:cNvSpPr>
            <a:spLocks noGrp="1"/>
          </p:cNvSpPr>
          <p:nvPr>
            <p:ph type="ftr" sz="quarter" idx="11"/>
          </p:nvPr>
        </p:nvSpPr>
        <p:spPr/>
        <p:txBody>
          <a:bodyPr/>
          <a:lstStyle/>
          <a:p>
            <a:endParaRPr lang="LID4096"/>
          </a:p>
        </p:txBody>
      </p:sp>
      <p:sp>
        <p:nvSpPr>
          <p:cNvPr id="9" name="Номер слайда 8">
            <a:extLst>
              <a:ext uri="{FF2B5EF4-FFF2-40B4-BE49-F238E27FC236}">
                <a16:creationId xmlns:a16="http://schemas.microsoft.com/office/drawing/2014/main" id="{E3B8B959-499F-742D-E1FF-78941C4BCABD}"/>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1110290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1B2447-25C4-6DCF-DAD4-FEDF21FF174E}"/>
              </a:ext>
            </a:extLst>
          </p:cNvPr>
          <p:cNvSpPr>
            <a:spLocks noGrp="1"/>
          </p:cNvSpPr>
          <p:nvPr>
            <p:ph type="title"/>
          </p:nvPr>
        </p:nvSpPr>
        <p:spPr/>
        <p:txBody>
          <a:bodyPr/>
          <a:lstStyle/>
          <a:p>
            <a:r>
              <a:rPr lang="ru-RU"/>
              <a:t>Образец заголовка</a:t>
            </a:r>
            <a:endParaRPr lang="LID4096"/>
          </a:p>
        </p:txBody>
      </p:sp>
      <p:sp>
        <p:nvSpPr>
          <p:cNvPr id="3" name="Дата 2">
            <a:extLst>
              <a:ext uri="{FF2B5EF4-FFF2-40B4-BE49-F238E27FC236}">
                <a16:creationId xmlns:a16="http://schemas.microsoft.com/office/drawing/2014/main" id="{F846070A-CABC-8A01-79F7-51A84F4435BC}"/>
              </a:ext>
            </a:extLst>
          </p:cNvPr>
          <p:cNvSpPr>
            <a:spLocks noGrp="1"/>
          </p:cNvSpPr>
          <p:nvPr>
            <p:ph type="dt" sz="half" idx="10"/>
          </p:nvPr>
        </p:nvSpPr>
        <p:spPr/>
        <p:txBody>
          <a:bodyPr/>
          <a:lstStyle/>
          <a:p>
            <a:fld id="{D94700BE-7692-4207-B54B-A48E0B87749C}" type="datetimeFigureOut">
              <a:rPr lang="LID4096" smtClean="0"/>
              <a:t>12/20/2024</a:t>
            </a:fld>
            <a:endParaRPr lang="LID4096"/>
          </a:p>
        </p:txBody>
      </p:sp>
      <p:sp>
        <p:nvSpPr>
          <p:cNvPr id="4" name="Нижний колонтитул 3">
            <a:extLst>
              <a:ext uri="{FF2B5EF4-FFF2-40B4-BE49-F238E27FC236}">
                <a16:creationId xmlns:a16="http://schemas.microsoft.com/office/drawing/2014/main" id="{36485DBC-EE1F-353D-3249-9E99780A5007}"/>
              </a:ext>
            </a:extLst>
          </p:cNvPr>
          <p:cNvSpPr>
            <a:spLocks noGrp="1"/>
          </p:cNvSpPr>
          <p:nvPr>
            <p:ph type="ftr" sz="quarter" idx="11"/>
          </p:nvPr>
        </p:nvSpPr>
        <p:spPr/>
        <p:txBody>
          <a:bodyPr/>
          <a:lstStyle/>
          <a:p>
            <a:endParaRPr lang="LID4096"/>
          </a:p>
        </p:txBody>
      </p:sp>
      <p:sp>
        <p:nvSpPr>
          <p:cNvPr id="5" name="Номер слайда 4">
            <a:extLst>
              <a:ext uri="{FF2B5EF4-FFF2-40B4-BE49-F238E27FC236}">
                <a16:creationId xmlns:a16="http://schemas.microsoft.com/office/drawing/2014/main" id="{1FD416B2-2B57-8CF9-D053-EF6A7AB1FEFA}"/>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4236694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AA9FDE4F-142C-5FCB-A615-EDAA13534AC7}"/>
              </a:ext>
            </a:extLst>
          </p:cNvPr>
          <p:cNvSpPr>
            <a:spLocks noGrp="1"/>
          </p:cNvSpPr>
          <p:nvPr>
            <p:ph type="dt" sz="half" idx="10"/>
          </p:nvPr>
        </p:nvSpPr>
        <p:spPr/>
        <p:txBody>
          <a:bodyPr/>
          <a:lstStyle/>
          <a:p>
            <a:fld id="{D94700BE-7692-4207-B54B-A48E0B87749C}" type="datetimeFigureOut">
              <a:rPr lang="LID4096" smtClean="0"/>
              <a:t>12/20/2024</a:t>
            </a:fld>
            <a:endParaRPr lang="LID4096"/>
          </a:p>
        </p:txBody>
      </p:sp>
      <p:sp>
        <p:nvSpPr>
          <p:cNvPr id="3" name="Нижний колонтитул 2">
            <a:extLst>
              <a:ext uri="{FF2B5EF4-FFF2-40B4-BE49-F238E27FC236}">
                <a16:creationId xmlns:a16="http://schemas.microsoft.com/office/drawing/2014/main" id="{0B6EB5D2-B75C-FB77-8F63-19FA53844E71}"/>
              </a:ext>
            </a:extLst>
          </p:cNvPr>
          <p:cNvSpPr>
            <a:spLocks noGrp="1"/>
          </p:cNvSpPr>
          <p:nvPr>
            <p:ph type="ftr" sz="quarter" idx="11"/>
          </p:nvPr>
        </p:nvSpPr>
        <p:spPr/>
        <p:txBody>
          <a:bodyPr/>
          <a:lstStyle/>
          <a:p>
            <a:endParaRPr lang="LID4096"/>
          </a:p>
        </p:txBody>
      </p:sp>
      <p:sp>
        <p:nvSpPr>
          <p:cNvPr id="4" name="Номер слайда 3">
            <a:extLst>
              <a:ext uri="{FF2B5EF4-FFF2-40B4-BE49-F238E27FC236}">
                <a16:creationId xmlns:a16="http://schemas.microsoft.com/office/drawing/2014/main" id="{DBB97733-0993-8A78-D35D-65EA8B9F81AD}"/>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200051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6D8FC8E-4425-CC0C-710F-98C6425E307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LID4096"/>
          </a:p>
        </p:txBody>
      </p:sp>
      <p:sp>
        <p:nvSpPr>
          <p:cNvPr id="3" name="Объект 2">
            <a:extLst>
              <a:ext uri="{FF2B5EF4-FFF2-40B4-BE49-F238E27FC236}">
                <a16:creationId xmlns:a16="http://schemas.microsoft.com/office/drawing/2014/main" id="{E473CCAC-EA76-40D6-17B2-7C2AFD4353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Текст 3">
            <a:extLst>
              <a:ext uri="{FF2B5EF4-FFF2-40B4-BE49-F238E27FC236}">
                <a16:creationId xmlns:a16="http://schemas.microsoft.com/office/drawing/2014/main" id="{23FDA7B0-EDAC-58A1-8AED-C4E8D631B6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97C5F31B-981C-419A-6E49-3095113FB273}"/>
              </a:ext>
            </a:extLst>
          </p:cNvPr>
          <p:cNvSpPr>
            <a:spLocks noGrp="1"/>
          </p:cNvSpPr>
          <p:nvPr>
            <p:ph type="dt" sz="half" idx="10"/>
          </p:nvPr>
        </p:nvSpPr>
        <p:spPr/>
        <p:txBody>
          <a:bodyPr/>
          <a:lstStyle/>
          <a:p>
            <a:fld id="{D94700BE-7692-4207-B54B-A48E0B87749C}" type="datetimeFigureOut">
              <a:rPr lang="LID4096" smtClean="0"/>
              <a:t>12/20/2024</a:t>
            </a:fld>
            <a:endParaRPr lang="LID4096"/>
          </a:p>
        </p:txBody>
      </p:sp>
      <p:sp>
        <p:nvSpPr>
          <p:cNvPr id="6" name="Нижний колонтитул 5">
            <a:extLst>
              <a:ext uri="{FF2B5EF4-FFF2-40B4-BE49-F238E27FC236}">
                <a16:creationId xmlns:a16="http://schemas.microsoft.com/office/drawing/2014/main" id="{098C04E2-0ACD-F790-199B-7863EDE0279D}"/>
              </a:ext>
            </a:extLst>
          </p:cNvPr>
          <p:cNvSpPr>
            <a:spLocks noGrp="1"/>
          </p:cNvSpPr>
          <p:nvPr>
            <p:ph type="ftr" sz="quarter" idx="11"/>
          </p:nvPr>
        </p:nvSpPr>
        <p:spPr/>
        <p:txBody>
          <a:bodyPr/>
          <a:lstStyle/>
          <a:p>
            <a:endParaRPr lang="LID4096"/>
          </a:p>
        </p:txBody>
      </p:sp>
      <p:sp>
        <p:nvSpPr>
          <p:cNvPr id="7" name="Номер слайда 6">
            <a:extLst>
              <a:ext uri="{FF2B5EF4-FFF2-40B4-BE49-F238E27FC236}">
                <a16:creationId xmlns:a16="http://schemas.microsoft.com/office/drawing/2014/main" id="{870F2067-A078-C57A-9204-3A8B2F2607FC}"/>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3392116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4129DED-D98F-B6A2-AD7C-772F99A34496}"/>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LID4096"/>
          </a:p>
        </p:txBody>
      </p:sp>
      <p:sp>
        <p:nvSpPr>
          <p:cNvPr id="3" name="Рисунок 2">
            <a:extLst>
              <a:ext uri="{FF2B5EF4-FFF2-40B4-BE49-F238E27FC236}">
                <a16:creationId xmlns:a16="http://schemas.microsoft.com/office/drawing/2014/main" id="{300C5605-1482-0713-0D51-A3FAC78156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Текст 3">
            <a:extLst>
              <a:ext uri="{FF2B5EF4-FFF2-40B4-BE49-F238E27FC236}">
                <a16:creationId xmlns:a16="http://schemas.microsoft.com/office/drawing/2014/main" id="{56A60C0B-E2FB-D11A-ADBF-D996E01CFA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B4DE09DD-B690-CF21-DFC4-F02331B63D5A}"/>
              </a:ext>
            </a:extLst>
          </p:cNvPr>
          <p:cNvSpPr>
            <a:spLocks noGrp="1"/>
          </p:cNvSpPr>
          <p:nvPr>
            <p:ph type="dt" sz="half" idx="10"/>
          </p:nvPr>
        </p:nvSpPr>
        <p:spPr/>
        <p:txBody>
          <a:bodyPr/>
          <a:lstStyle/>
          <a:p>
            <a:fld id="{D94700BE-7692-4207-B54B-A48E0B87749C}" type="datetimeFigureOut">
              <a:rPr lang="LID4096" smtClean="0"/>
              <a:t>12/20/2024</a:t>
            </a:fld>
            <a:endParaRPr lang="LID4096"/>
          </a:p>
        </p:txBody>
      </p:sp>
      <p:sp>
        <p:nvSpPr>
          <p:cNvPr id="6" name="Нижний колонтитул 5">
            <a:extLst>
              <a:ext uri="{FF2B5EF4-FFF2-40B4-BE49-F238E27FC236}">
                <a16:creationId xmlns:a16="http://schemas.microsoft.com/office/drawing/2014/main" id="{0D16318B-2EDE-3598-7847-C4B423955311}"/>
              </a:ext>
            </a:extLst>
          </p:cNvPr>
          <p:cNvSpPr>
            <a:spLocks noGrp="1"/>
          </p:cNvSpPr>
          <p:nvPr>
            <p:ph type="ftr" sz="quarter" idx="11"/>
          </p:nvPr>
        </p:nvSpPr>
        <p:spPr/>
        <p:txBody>
          <a:bodyPr/>
          <a:lstStyle/>
          <a:p>
            <a:endParaRPr lang="LID4096"/>
          </a:p>
        </p:txBody>
      </p:sp>
      <p:sp>
        <p:nvSpPr>
          <p:cNvPr id="7" name="Номер слайда 6">
            <a:extLst>
              <a:ext uri="{FF2B5EF4-FFF2-40B4-BE49-F238E27FC236}">
                <a16:creationId xmlns:a16="http://schemas.microsoft.com/office/drawing/2014/main" id="{097F3B72-6E6E-8853-E9C1-9458DC7C6736}"/>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4211409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8D0170-EF02-F5B2-75D2-863D125522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LID4096"/>
          </a:p>
        </p:txBody>
      </p:sp>
      <p:sp>
        <p:nvSpPr>
          <p:cNvPr id="3" name="Текст 2">
            <a:extLst>
              <a:ext uri="{FF2B5EF4-FFF2-40B4-BE49-F238E27FC236}">
                <a16:creationId xmlns:a16="http://schemas.microsoft.com/office/drawing/2014/main" id="{117FE9A8-6239-E8DA-5893-CC54DCF5A6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Дата 3">
            <a:extLst>
              <a:ext uri="{FF2B5EF4-FFF2-40B4-BE49-F238E27FC236}">
                <a16:creationId xmlns:a16="http://schemas.microsoft.com/office/drawing/2014/main" id="{F5C7A97B-8B60-4C6E-4780-AF77C5AA11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4700BE-7692-4207-B54B-A48E0B87749C}" type="datetimeFigureOut">
              <a:rPr lang="LID4096" smtClean="0"/>
              <a:t>12/20/2024</a:t>
            </a:fld>
            <a:endParaRPr lang="LID4096"/>
          </a:p>
        </p:txBody>
      </p:sp>
      <p:sp>
        <p:nvSpPr>
          <p:cNvPr id="5" name="Нижний колонтитул 4">
            <a:extLst>
              <a:ext uri="{FF2B5EF4-FFF2-40B4-BE49-F238E27FC236}">
                <a16:creationId xmlns:a16="http://schemas.microsoft.com/office/drawing/2014/main" id="{F09804F4-87F9-55E6-92A8-EB0A9D1E61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Номер слайда 5">
            <a:extLst>
              <a:ext uri="{FF2B5EF4-FFF2-40B4-BE49-F238E27FC236}">
                <a16:creationId xmlns:a16="http://schemas.microsoft.com/office/drawing/2014/main" id="{9E4F28E9-786F-C124-9986-B7AAB37E4D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414CC9-68D5-47AD-8438-7B4A21BFF56F}" type="slidenum">
              <a:rPr lang="LID4096" smtClean="0"/>
              <a:t>‹#›</a:t>
            </a:fld>
            <a:endParaRPr lang="LID4096"/>
          </a:p>
        </p:txBody>
      </p:sp>
    </p:spTree>
    <p:extLst>
      <p:ext uri="{BB962C8B-B14F-4D97-AF65-F5344CB8AC3E}">
        <p14:creationId xmlns:p14="http://schemas.microsoft.com/office/powerpoint/2010/main" val="35003678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A975775-7036-98AF-A483-822007F3728D}"/>
              </a:ext>
            </a:extLst>
          </p:cNvPr>
          <p:cNvSpPr>
            <a:spLocks noGrp="1"/>
          </p:cNvSpPr>
          <p:nvPr>
            <p:ph type="ctrTitle"/>
          </p:nvPr>
        </p:nvSpPr>
        <p:spPr>
          <a:xfrm>
            <a:off x="316523" y="1186961"/>
            <a:ext cx="11558954" cy="960194"/>
          </a:xfrm>
          <a:ln>
            <a:noFill/>
          </a:ln>
          <a:effectLst/>
        </p:spPr>
        <p:txBody>
          <a:bodyPr/>
          <a:lstStyle/>
          <a:p>
            <a:r>
              <a:rPr lang="ru-RU" dirty="0">
                <a:latin typeface="Cambria" panose="02040503050406030204" pitchFamily="18" charset="0"/>
                <a:ea typeface="Cambria" panose="02040503050406030204" pitchFamily="18" charset="0"/>
              </a:rPr>
              <a:t>Системное программирование</a:t>
            </a:r>
            <a:endParaRPr lang="LID4096" dirty="0">
              <a:latin typeface="Cambria" panose="02040503050406030204" pitchFamily="18" charset="0"/>
              <a:ea typeface="Cambria" panose="02040503050406030204" pitchFamily="18" charset="0"/>
            </a:endParaRPr>
          </a:p>
        </p:txBody>
      </p:sp>
      <p:sp>
        <p:nvSpPr>
          <p:cNvPr id="3" name="Подзаголовок 2">
            <a:extLst>
              <a:ext uri="{FF2B5EF4-FFF2-40B4-BE49-F238E27FC236}">
                <a16:creationId xmlns:a16="http://schemas.microsoft.com/office/drawing/2014/main" id="{0649BFEE-497D-21FD-61AE-CA3D267537F4}"/>
              </a:ext>
            </a:extLst>
          </p:cNvPr>
          <p:cNvSpPr>
            <a:spLocks noGrp="1"/>
          </p:cNvSpPr>
          <p:nvPr>
            <p:ph type="subTitle" idx="1"/>
          </p:nvPr>
        </p:nvSpPr>
        <p:spPr>
          <a:xfrm>
            <a:off x="1510810" y="3697763"/>
            <a:ext cx="9170377" cy="461839"/>
          </a:xfrm>
          <a:effectLst>
            <a:outerShdw blurRad="50800" dist="38100" dir="2700000" algn="tl" rotWithShape="0">
              <a:prstClr val="black">
                <a:alpha val="40000"/>
              </a:prstClr>
            </a:outerShdw>
          </a:effectLst>
        </p:spPr>
        <p:txBody>
          <a:bodyPr>
            <a:normAutofit lnSpcReduction="10000"/>
          </a:bodyPr>
          <a:lstStyle/>
          <a:p>
            <a:r>
              <a:rPr lang="ru-RU" sz="2800" b="1" dirty="0">
                <a:latin typeface="Verdana" panose="020B0604030504040204" pitchFamily="34" charset="0"/>
                <a:ea typeface="Verdana" panose="020B0604030504040204" pitchFamily="34" charset="0"/>
              </a:rPr>
              <a:t>Безопасное программирование</a:t>
            </a:r>
            <a:endParaRPr lang="LID4096" sz="2800" b="1" dirty="0">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6BD3AED9-28E1-DDF9-E07D-185D5DD54F4C}"/>
              </a:ext>
            </a:extLst>
          </p:cNvPr>
          <p:cNvSpPr txBox="1"/>
          <p:nvPr/>
        </p:nvSpPr>
        <p:spPr>
          <a:xfrm>
            <a:off x="3200400" y="650631"/>
            <a:ext cx="5627077" cy="369332"/>
          </a:xfrm>
          <a:prstGeom prst="rect">
            <a:avLst/>
          </a:prstGeom>
          <a:noFill/>
        </p:spPr>
        <p:txBody>
          <a:bodyPr wrap="square" rtlCol="0">
            <a:spAutoFit/>
          </a:bodyPr>
          <a:lstStyle/>
          <a:p>
            <a:endParaRPr lang="LID4096" dirty="0"/>
          </a:p>
        </p:txBody>
      </p:sp>
      <p:sp>
        <p:nvSpPr>
          <p:cNvPr id="6" name="TextBox 5">
            <a:extLst>
              <a:ext uri="{FF2B5EF4-FFF2-40B4-BE49-F238E27FC236}">
                <a16:creationId xmlns:a16="http://schemas.microsoft.com/office/drawing/2014/main" id="{A277C454-9338-E7F4-034B-E11CD51ED0FB}"/>
              </a:ext>
            </a:extLst>
          </p:cNvPr>
          <p:cNvSpPr txBox="1"/>
          <p:nvPr/>
        </p:nvSpPr>
        <p:spPr>
          <a:xfrm>
            <a:off x="5111064" y="3051019"/>
            <a:ext cx="1966823" cy="523220"/>
          </a:xfrm>
          <a:prstGeom prst="rect">
            <a:avLst/>
          </a:prstGeom>
          <a:noFill/>
        </p:spPr>
        <p:txBody>
          <a:bodyPr wrap="square">
            <a:spAutoFit/>
          </a:bodyPr>
          <a:lstStyle/>
          <a:p>
            <a:r>
              <a:rPr lang="ru-RU" sz="2800" dirty="0">
                <a:latin typeface="Cambria" panose="02040503050406030204" pitchFamily="18" charset="0"/>
                <a:ea typeface="Cambria" panose="02040503050406030204" pitchFamily="18" charset="0"/>
              </a:rPr>
              <a:t>Лекция 1</a:t>
            </a:r>
            <a:r>
              <a:rPr lang="en-US" sz="2800" dirty="0">
                <a:latin typeface="Cambria" panose="02040503050406030204" pitchFamily="18" charset="0"/>
                <a:ea typeface="Cambria" panose="02040503050406030204" pitchFamily="18" charset="0"/>
              </a:rPr>
              <a:t>3</a:t>
            </a:r>
            <a:endParaRPr lang="ru-RU" sz="2800" dirty="0">
              <a:latin typeface="Cambria" panose="02040503050406030204" pitchFamily="18" charset="0"/>
              <a:ea typeface="Cambria" panose="02040503050406030204" pitchFamily="18" charset="0"/>
            </a:endParaRPr>
          </a:p>
        </p:txBody>
      </p:sp>
      <p:cxnSp>
        <p:nvCxnSpPr>
          <p:cNvPr id="8" name="Прямая соединительная линия 7">
            <a:extLst>
              <a:ext uri="{FF2B5EF4-FFF2-40B4-BE49-F238E27FC236}">
                <a16:creationId xmlns:a16="http://schemas.microsoft.com/office/drawing/2014/main" id="{519E2ADD-505C-77F2-DF62-A29BD8ED577A}"/>
              </a:ext>
            </a:extLst>
          </p:cNvPr>
          <p:cNvCxnSpPr/>
          <p:nvPr/>
        </p:nvCxnSpPr>
        <p:spPr>
          <a:xfrm>
            <a:off x="4339704" y="3574239"/>
            <a:ext cx="3509544"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1986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Безопасное программирование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lnSpcReduction="10000"/>
          </a:bodyPr>
          <a:lstStyle/>
          <a:p>
            <a:pPr marL="0" indent="0">
              <a:buNone/>
            </a:pPr>
            <a:r>
              <a:rPr lang="ru-RU" i="0" dirty="0">
                <a:effectLst/>
                <a:latin typeface="Cambria" panose="02040503050406030204" pitchFamily="18" charset="0"/>
                <a:ea typeface="Cambria" panose="02040503050406030204" pitchFamily="18" charset="0"/>
              </a:rPr>
              <a:t>Список распространённых ошибок, ставящих под угрозу безопасность современных программ:</a:t>
            </a:r>
          </a:p>
          <a:p>
            <a:pPr>
              <a:buFont typeface="Wingdings" panose="05000000000000000000" pitchFamily="2" charset="2"/>
              <a:buChar char="Ø"/>
            </a:pPr>
            <a:r>
              <a:rPr lang="ru-RU" i="0" dirty="0">
                <a:effectLst/>
                <a:latin typeface="Cambria" panose="02040503050406030204" pitchFamily="18" charset="0"/>
                <a:ea typeface="Cambria" panose="02040503050406030204" pitchFamily="18" charset="0"/>
              </a:rPr>
              <a:t>слабые пароли</a:t>
            </a:r>
          </a:p>
          <a:p>
            <a:pPr>
              <a:buFont typeface="Wingdings" panose="05000000000000000000" pitchFamily="2" charset="2"/>
              <a:buChar char="Ø"/>
            </a:pPr>
            <a:r>
              <a:rPr lang="ru-RU" i="0" dirty="0">
                <a:effectLst/>
                <a:latin typeface="Cambria" panose="02040503050406030204" pitchFamily="18" charset="0"/>
                <a:ea typeface="Cambria" panose="02040503050406030204" pitchFamily="18" charset="0"/>
              </a:rPr>
              <a:t>слабые случайные числа</a:t>
            </a:r>
          </a:p>
          <a:p>
            <a:pPr>
              <a:buFont typeface="Wingdings" panose="05000000000000000000" pitchFamily="2" charset="2"/>
              <a:buChar char="Ø"/>
            </a:pPr>
            <a:r>
              <a:rPr lang="ru-RU" i="0" dirty="0">
                <a:effectLst/>
                <a:latin typeface="Cambria" panose="02040503050406030204" pitchFamily="18" charset="0"/>
                <a:ea typeface="Cambria" panose="02040503050406030204" pitchFamily="18" charset="0"/>
              </a:rPr>
              <a:t>неудачный выбор криптографических алгоритмов</a:t>
            </a:r>
          </a:p>
          <a:p>
            <a:pPr>
              <a:buFont typeface="Wingdings" panose="05000000000000000000" pitchFamily="2" charset="2"/>
              <a:buChar char="Ø"/>
            </a:pPr>
            <a:r>
              <a:rPr lang="ru-RU" i="0" dirty="0">
                <a:effectLst/>
                <a:latin typeface="Cambria" panose="02040503050406030204" pitchFamily="18" charset="0"/>
                <a:ea typeface="Cambria" panose="02040503050406030204" pitchFamily="18" charset="0"/>
              </a:rPr>
              <a:t>использование небезопасных криптографических решений </a:t>
            </a:r>
          </a:p>
          <a:p>
            <a:pPr>
              <a:buFont typeface="Wingdings" panose="05000000000000000000" pitchFamily="2" charset="2"/>
              <a:buChar char="Ø"/>
            </a:pPr>
            <a:r>
              <a:rPr lang="ru-RU" i="0" dirty="0">
                <a:effectLst/>
                <a:latin typeface="Cambria" panose="02040503050406030204" pitchFamily="18" charset="0"/>
                <a:ea typeface="Cambria" panose="02040503050406030204" pitchFamily="18" charset="0"/>
              </a:rPr>
              <a:t>незащищенный сетевой трафик (</a:t>
            </a:r>
            <a:r>
              <a:rPr lang="en-US" i="0" dirty="0">
                <a:effectLst/>
                <a:latin typeface="Cambria" panose="02040503050406030204" pitchFamily="18" charset="0"/>
                <a:ea typeface="Cambria" panose="02040503050406030204" pitchFamily="18" charset="0"/>
              </a:rPr>
              <a:t>Cleartext Transmission of Sensitive Information)</a:t>
            </a:r>
          </a:p>
          <a:p>
            <a:pPr>
              <a:buFont typeface="Wingdings" panose="05000000000000000000" pitchFamily="2" charset="2"/>
              <a:buChar char="Ø"/>
            </a:pPr>
            <a:r>
              <a:rPr lang="ru-RU" i="0" dirty="0">
                <a:effectLst/>
                <a:latin typeface="Cambria" panose="02040503050406030204" pitchFamily="18" charset="0"/>
                <a:ea typeface="Cambria" panose="02040503050406030204" pitchFamily="18" charset="0"/>
              </a:rPr>
              <a:t>неправильное использование </a:t>
            </a:r>
            <a:r>
              <a:rPr lang="en-US" i="0" dirty="0">
                <a:effectLst/>
                <a:latin typeface="Cambria" panose="02040503050406030204" pitchFamily="18" charset="0"/>
                <a:ea typeface="Cambria" panose="02040503050406030204" pitchFamily="18" charset="0"/>
              </a:rPr>
              <a:t>PKI (Improper Certificate Validation)</a:t>
            </a:r>
          </a:p>
          <a:p>
            <a:pPr>
              <a:buFont typeface="Wingdings" panose="05000000000000000000" pitchFamily="2" charset="2"/>
              <a:buChar char="Ø"/>
            </a:pPr>
            <a:r>
              <a:rPr lang="ru-RU" i="0" dirty="0">
                <a:effectLst/>
                <a:latin typeface="Cambria" panose="02040503050406030204" pitchFamily="18" charset="0"/>
                <a:ea typeface="Cambria" panose="02040503050406030204" pitchFamily="18" charset="0"/>
              </a:rPr>
              <a:t>доверие к механизму разрешения сетевых имен (</a:t>
            </a:r>
            <a:r>
              <a:rPr lang="en-US" i="0" dirty="0">
                <a:effectLst/>
                <a:latin typeface="Cambria" panose="02040503050406030204" pitchFamily="18" charset="0"/>
                <a:ea typeface="Cambria" panose="02040503050406030204" pitchFamily="18" charset="0"/>
              </a:rPr>
              <a:t>Reliance on Reverse DNS Resolution)</a:t>
            </a:r>
            <a:endParaRPr lang="ru-RU" i="0" dirty="0">
              <a:effectLst/>
              <a:latin typeface="Cambria" panose="02040503050406030204" pitchFamily="18" charset="0"/>
              <a:ea typeface="Cambria" panose="02040503050406030204" pitchFamily="18" charset="0"/>
            </a:endParaRPr>
          </a:p>
          <a:p>
            <a:pPr>
              <a:buFont typeface="Wingdings" panose="05000000000000000000" pitchFamily="2" charset="2"/>
              <a:buChar char="Ø"/>
            </a:pPr>
            <a:endParaRPr lang="ru-RU" dirty="0">
              <a:latin typeface="Cambria" panose="02040503050406030204" pitchFamily="18" charset="0"/>
              <a:ea typeface="Cambria" panose="02040503050406030204" pitchFamily="18" charset="0"/>
            </a:endParaRPr>
          </a:p>
          <a:p>
            <a:pPr marL="0" indent="0">
              <a:buNone/>
            </a:pPr>
            <a:endParaRPr lang="en-US" i="0" dirty="0">
              <a:effectLst/>
              <a:latin typeface="Cambria" panose="02040503050406030204" pitchFamily="18" charset="0"/>
              <a:ea typeface="Cambria" panose="02040503050406030204" pitchFamily="18" charset="0"/>
            </a:endParaRPr>
          </a:p>
          <a:p>
            <a:pPr>
              <a:buFont typeface="Wingdings" panose="05000000000000000000" pitchFamily="2" charset="2"/>
              <a:buChar char="Ø"/>
            </a:pPr>
            <a:endParaRPr lang="en-US" dirty="0">
              <a:effectLst/>
              <a:latin typeface="Cambria" panose="02040503050406030204" pitchFamily="18" charset="0"/>
              <a:ea typeface="Cambria" panose="02040503050406030204" pitchFamily="18" charset="0"/>
            </a:endParaRPr>
          </a:p>
          <a:p>
            <a:pPr marL="0" indent="0">
              <a:buNone/>
            </a:pPr>
            <a:endParaRPr lang="en-US" i="0"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970033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Безопасное программирование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Перечислить все известные уязвимости невозможно, учитывая, что каждый день появляются новые</a:t>
            </a:r>
          </a:p>
          <a:p>
            <a:pPr marL="0" indent="0">
              <a:buNone/>
            </a:pPr>
            <a:r>
              <a:rPr lang="ru-RU" dirty="0">
                <a:latin typeface="Cambria" panose="02040503050406030204" pitchFamily="18" charset="0"/>
                <a:ea typeface="Cambria" panose="02040503050406030204" pitchFamily="18" charset="0"/>
              </a:rPr>
              <a:t>В данном списке были приведены часто встречающиеся уязвимости, допустить которые легко, но последствия которых могут быть катастрофическими</a:t>
            </a:r>
            <a:endParaRPr lang="ru-RU" i="0" dirty="0">
              <a:effectLst/>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Рассмотрим что может произойти на примере следующих уязвимостей:</a:t>
            </a:r>
          </a:p>
          <a:p>
            <a:pPr>
              <a:buFont typeface="Wingdings" panose="05000000000000000000" pitchFamily="2" charset="2"/>
              <a:buChar char="Ø"/>
            </a:pPr>
            <a:r>
              <a:rPr lang="ru-RU" altLang="ru-RU" sz="2800" dirty="0">
                <a:latin typeface="Cambria" panose="02040503050406030204" pitchFamily="18" charset="0"/>
                <a:ea typeface="Cambria" panose="02040503050406030204" pitchFamily="18" charset="0"/>
                <a:cs typeface="Arial" panose="020B0604020202020204" pitchFamily="34" charset="0"/>
              </a:rPr>
              <a:t>Ошибка переполнения буфера</a:t>
            </a:r>
          </a:p>
          <a:p>
            <a:pPr>
              <a:buFont typeface="Wingdings" panose="05000000000000000000" pitchFamily="2" charset="2"/>
              <a:buChar char="Ø"/>
            </a:pPr>
            <a:r>
              <a:rPr lang="ru-RU" altLang="ru-RU" sz="2800" dirty="0">
                <a:latin typeface="Cambria" panose="02040503050406030204" pitchFamily="18" charset="0"/>
                <a:ea typeface="Cambria" panose="02040503050406030204" pitchFamily="18" charset="0"/>
                <a:cs typeface="Arial" panose="020B0604020202020204" pitchFamily="34" charset="0"/>
              </a:rPr>
              <a:t>Ошибка переполнения целочисленных переменных</a:t>
            </a:r>
          </a:p>
          <a:p>
            <a:pPr>
              <a:buFont typeface="Wingdings" panose="05000000000000000000" pitchFamily="2" charset="2"/>
              <a:buChar char="Ø"/>
            </a:pPr>
            <a:r>
              <a:rPr lang="ru-RU" altLang="ru-RU" sz="2800" dirty="0">
                <a:latin typeface="Cambria" panose="02040503050406030204" pitchFamily="18" charset="0"/>
                <a:ea typeface="Cambria" panose="02040503050406030204" pitchFamily="18" charset="0"/>
                <a:cs typeface="Arial" panose="020B0604020202020204" pitchFamily="34" charset="0"/>
              </a:rPr>
              <a:t>Ошибки форматирования строк</a:t>
            </a:r>
            <a:endParaRPr lang="en-US" i="0" dirty="0">
              <a:effectLst/>
              <a:latin typeface="Cambria" panose="02040503050406030204" pitchFamily="18" charset="0"/>
              <a:ea typeface="Cambria" panose="02040503050406030204" pitchFamily="18" charset="0"/>
            </a:endParaRPr>
          </a:p>
          <a:p>
            <a:pPr>
              <a:buFont typeface="Wingdings" panose="05000000000000000000" pitchFamily="2" charset="2"/>
              <a:buChar char="Ø"/>
            </a:pPr>
            <a:endParaRPr lang="en-US" dirty="0">
              <a:effectLst/>
              <a:latin typeface="Cambria" panose="02040503050406030204" pitchFamily="18" charset="0"/>
              <a:ea typeface="Cambria" panose="02040503050406030204" pitchFamily="18" charset="0"/>
            </a:endParaRPr>
          </a:p>
          <a:p>
            <a:pPr marL="0" indent="0">
              <a:buNone/>
            </a:pPr>
            <a:endParaRPr lang="en-US" i="0"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67723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Безопасное программирование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i="0" dirty="0">
                <a:effectLst/>
                <a:latin typeface="Cambria" panose="02040503050406030204" pitchFamily="18" charset="0"/>
                <a:ea typeface="Cambria" panose="02040503050406030204" pitchFamily="18" charset="0"/>
              </a:rPr>
              <a:t>Предположим что у нам имеется вот такая программа:</a:t>
            </a:r>
            <a:endParaRPr lang="en-US" i="0" dirty="0">
              <a:effectLst/>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40618D38-8B11-4E4C-6E35-A0D02E72371E}"/>
              </a:ext>
            </a:extLst>
          </p:cNvPr>
          <p:cNvPicPr>
            <a:picLocks noChangeAspect="1"/>
          </p:cNvPicPr>
          <p:nvPr/>
        </p:nvPicPr>
        <p:blipFill>
          <a:blip r:embed="rId2"/>
          <a:stretch>
            <a:fillRect/>
          </a:stretch>
        </p:blipFill>
        <p:spPr>
          <a:xfrm>
            <a:off x="1905000" y="2445977"/>
            <a:ext cx="8382000" cy="34766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51102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Безопасное программирование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fontScale="92500" lnSpcReduction="10000"/>
          </a:bodyPr>
          <a:lstStyle/>
          <a:p>
            <a:pPr marL="0" indent="0">
              <a:buNone/>
            </a:pPr>
            <a:r>
              <a:rPr lang="ru-RU" altLang="ru-RU" sz="2800" dirty="0">
                <a:latin typeface="Cambria" panose="02040503050406030204" pitchFamily="18" charset="0"/>
                <a:ea typeface="Cambria" panose="02040503050406030204" pitchFamily="18" charset="0"/>
                <a:cs typeface="Arial" panose="020B0604020202020204" pitchFamily="34" charset="0"/>
              </a:rPr>
              <a:t>Ошибка переполнения буфера</a:t>
            </a:r>
          </a:p>
          <a:p>
            <a:pPr marL="0" indent="0">
              <a:buNone/>
            </a:pPr>
            <a:r>
              <a:rPr lang="ru-RU" i="0" dirty="0">
                <a:effectLst/>
                <a:latin typeface="Cambria" panose="02040503050406030204" pitchFamily="18" charset="0"/>
                <a:ea typeface="Cambria" panose="02040503050406030204" pitchFamily="18" charset="0"/>
              </a:rPr>
              <a:t>Строка "</a:t>
            </a:r>
            <a:r>
              <a:rPr lang="ru-RU" i="0" dirty="0" err="1">
                <a:effectLst/>
                <a:latin typeface="Cambria" panose="02040503050406030204" pitchFamily="18" charset="0"/>
                <a:ea typeface="Cambria" panose="02040503050406030204" pitchFamily="18" charset="0"/>
              </a:rPr>
              <a:t>scanf</a:t>
            </a:r>
            <a:r>
              <a:rPr lang="ru-RU" i="0" dirty="0">
                <a:effectLst/>
                <a:latin typeface="Cambria" panose="02040503050406030204" pitchFamily="18" charset="0"/>
                <a:ea typeface="Cambria" panose="02040503050406030204" pitchFamily="18" charset="0"/>
              </a:rPr>
              <a:t>("%[^\n]s”, &amp;</a:t>
            </a:r>
            <a:r>
              <a:rPr lang="ru-RU" i="0" dirty="0" err="1">
                <a:effectLst/>
                <a:latin typeface="Cambria" panose="02040503050406030204" pitchFamily="18" charset="0"/>
                <a:ea typeface="Cambria" panose="02040503050406030204" pitchFamily="18" charset="0"/>
              </a:rPr>
              <a:t>name</a:t>
            </a:r>
            <a:r>
              <a:rPr lang="ru-RU" i="0" dirty="0">
                <a:effectLst/>
                <a:latin typeface="Cambria" panose="02040503050406030204" pitchFamily="18" charset="0"/>
                <a:ea typeface="Cambria" panose="02040503050406030204" pitchFamily="18" charset="0"/>
              </a:rPr>
              <a:t>);" считывает любые входные данные, принимая все, кроме новой строки. “[^\n]” - это регулярное выражение, которое представляет любой символ, кроме \n (новой строки). Как указано, </a:t>
            </a:r>
            <a:r>
              <a:rPr lang="ru-RU" i="0" dirty="0" err="1">
                <a:effectLst/>
                <a:latin typeface="Cambria" panose="02040503050406030204" pitchFamily="18" charset="0"/>
                <a:ea typeface="Cambria" panose="02040503050406030204" pitchFamily="18" charset="0"/>
              </a:rPr>
              <a:t>scanf</a:t>
            </a:r>
            <a:r>
              <a:rPr lang="ru-RU" i="0" dirty="0">
                <a:effectLst/>
                <a:latin typeface="Cambria" panose="02040503050406030204" pitchFamily="18" charset="0"/>
                <a:ea typeface="Cambria" panose="02040503050406030204" pitchFamily="18" charset="0"/>
              </a:rPr>
              <a:t>() сохраняет данные в переменной “</a:t>
            </a:r>
            <a:r>
              <a:rPr lang="ru-RU" i="0" dirty="0" err="1">
                <a:effectLst/>
                <a:latin typeface="Cambria" panose="02040503050406030204" pitchFamily="18" charset="0"/>
                <a:ea typeface="Cambria" panose="02040503050406030204" pitchFamily="18" charset="0"/>
              </a:rPr>
              <a:t>name</a:t>
            </a:r>
            <a:r>
              <a:rPr lang="ru-RU" i="0" dirty="0">
                <a:effectLst/>
                <a:latin typeface="Cambria" panose="02040503050406030204" pitchFamily="18" charset="0"/>
                <a:ea typeface="Cambria" panose="02040503050406030204" pitchFamily="18" charset="0"/>
              </a:rPr>
              <a:t>”</a:t>
            </a:r>
          </a:p>
          <a:p>
            <a:pPr marL="0" indent="0">
              <a:buNone/>
            </a:pPr>
            <a:r>
              <a:rPr lang="ru-RU" b="1" i="0" dirty="0">
                <a:effectLst/>
                <a:latin typeface="Cambria" panose="02040503050406030204" pitchFamily="18" charset="0"/>
                <a:ea typeface="Cambria" panose="02040503050406030204" pitchFamily="18" charset="0"/>
              </a:rPr>
              <a:t>Можете ли вы уже обнаружить проблему безопасности в этом коде?</a:t>
            </a:r>
          </a:p>
          <a:p>
            <a:pPr marL="0" indent="0">
              <a:buNone/>
            </a:pPr>
            <a:r>
              <a:rPr lang="ru-RU" b="1" i="0" dirty="0">
                <a:effectLst/>
                <a:latin typeface="Cambria" panose="02040503050406030204" pitchFamily="18" charset="0"/>
                <a:ea typeface="Cambria" panose="02040503050406030204" pitchFamily="18" charset="0"/>
              </a:rPr>
              <a:t>Протестируйте эту программу, запустив ее несколько раз, и попробуйте ввести разные входные данные</a:t>
            </a:r>
          </a:p>
          <a:p>
            <a:pPr marL="0" indent="0">
              <a:buNone/>
            </a:pPr>
            <a:r>
              <a:rPr lang="ru-RU" b="1" i="0" dirty="0">
                <a:effectLst/>
                <a:latin typeface="Cambria" panose="02040503050406030204" pitchFamily="18" charset="0"/>
                <a:ea typeface="Cambria" panose="02040503050406030204" pitchFamily="18" charset="0"/>
              </a:rPr>
              <a:t>Работает ли она нормально, если вы вводите свое собственное имя?</a:t>
            </a:r>
          </a:p>
          <a:p>
            <a:pPr marL="0" indent="0">
              <a:buNone/>
            </a:pPr>
            <a:r>
              <a:rPr lang="ru-RU" b="1" i="0" dirty="0">
                <a:effectLst/>
                <a:latin typeface="Cambria" panose="02040503050406030204" pitchFamily="18" charset="0"/>
                <a:ea typeface="Cambria" panose="02040503050406030204" pitchFamily="18" charset="0"/>
              </a:rPr>
              <a:t>Что произойдет, если вы введете очень длинный ввод?</a:t>
            </a:r>
            <a:endParaRPr lang="en-US" b="1" i="0"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19853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Безопасное программирование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altLang="ru-RU" sz="2800" dirty="0">
                <a:latin typeface="Cambria" panose="02040503050406030204" pitchFamily="18" charset="0"/>
                <a:ea typeface="Cambria" panose="02040503050406030204" pitchFamily="18" charset="0"/>
                <a:cs typeface="Arial" panose="020B0604020202020204" pitchFamily="34" charset="0"/>
              </a:rPr>
              <a:t>Попробуем ввести «</a:t>
            </a:r>
            <a:r>
              <a:rPr lang="en-US" altLang="ru-RU" sz="2800" dirty="0">
                <a:latin typeface="Cambria" panose="02040503050406030204" pitchFamily="18" charset="0"/>
                <a:ea typeface="Cambria" panose="02040503050406030204" pitchFamily="18" charset="0"/>
                <a:cs typeface="Arial" panose="020B0604020202020204" pitchFamily="34" charset="0"/>
              </a:rPr>
              <a:t>AAAAAAAAAAAAAAAAAAAAAAAAAAAA</a:t>
            </a:r>
            <a:endParaRPr lang="ru-RU" altLang="ru-RU" sz="2800" dirty="0">
              <a:latin typeface="Cambria" panose="02040503050406030204" pitchFamily="18" charset="0"/>
              <a:ea typeface="Cambria" panose="02040503050406030204" pitchFamily="18" charset="0"/>
              <a:cs typeface="Arial" panose="020B0604020202020204" pitchFamily="34" charset="0"/>
            </a:endParaRPr>
          </a:p>
          <a:p>
            <a:pPr marL="0" indent="0">
              <a:buNone/>
            </a:pPr>
            <a:r>
              <a:rPr lang="en-US" altLang="ru-RU" sz="2800" dirty="0">
                <a:latin typeface="Cambria" panose="02040503050406030204" pitchFamily="18" charset="0"/>
                <a:ea typeface="Cambria" panose="02040503050406030204" pitchFamily="18" charset="0"/>
                <a:cs typeface="Arial" panose="020B0604020202020204" pitchFamily="34" charset="0"/>
              </a:rPr>
              <a:t>AAAAAAAAAAAAAAAAAAAAAAAAAA</a:t>
            </a:r>
            <a:r>
              <a:rPr lang="ru-RU" altLang="ru-RU" sz="2800" dirty="0">
                <a:latin typeface="Cambria" panose="02040503050406030204" pitchFamily="18" charset="0"/>
                <a:ea typeface="Cambria" panose="02040503050406030204" pitchFamily="18" charset="0"/>
                <a:cs typeface="Arial" panose="020B0604020202020204" pitchFamily="34" charset="0"/>
              </a:rPr>
              <a:t>»</a:t>
            </a:r>
            <a:endParaRPr lang="en-US" i="0" dirty="0">
              <a:effectLst/>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51C48CC1-2E40-7948-718D-68473C96DE63}"/>
              </a:ext>
            </a:extLst>
          </p:cNvPr>
          <p:cNvPicPr>
            <a:picLocks noChangeAspect="1"/>
          </p:cNvPicPr>
          <p:nvPr/>
        </p:nvPicPr>
        <p:blipFill>
          <a:blip r:embed="rId2"/>
          <a:stretch>
            <a:fillRect/>
          </a:stretch>
        </p:blipFill>
        <p:spPr>
          <a:xfrm>
            <a:off x="487194" y="3153389"/>
            <a:ext cx="11217612" cy="2606266"/>
          </a:xfrm>
          <a:prstGeom prst="rect">
            <a:avLst/>
          </a:prstGeom>
        </p:spPr>
      </p:pic>
    </p:spTree>
    <p:extLst>
      <p:ext uri="{BB962C8B-B14F-4D97-AF65-F5344CB8AC3E}">
        <p14:creationId xmlns:p14="http://schemas.microsoft.com/office/powerpoint/2010/main" val="1214452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Безопасное программирование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altLang="ru-RU" sz="2800" dirty="0">
                <a:latin typeface="Cambria" panose="02040503050406030204" pitchFamily="18" charset="0"/>
                <a:ea typeface="Cambria" panose="02040503050406030204" pitchFamily="18" charset="0"/>
                <a:cs typeface="Arial" panose="020B0604020202020204" pitchFamily="34" charset="0"/>
              </a:rPr>
              <a:t>Как показано ранее, когда мы ввели длинные данные, эта программа начинает работать некорректно. Из вышесказанного даже очевидно, что переменная “</a:t>
            </a:r>
            <a:r>
              <a:rPr lang="ru-RU" altLang="ru-RU" sz="2800" dirty="0" err="1">
                <a:latin typeface="Cambria" panose="02040503050406030204" pitchFamily="18" charset="0"/>
                <a:ea typeface="Cambria" panose="02040503050406030204" pitchFamily="18" charset="0"/>
                <a:cs typeface="Arial" panose="020B0604020202020204" pitchFamily="34" charset="0"/>
              </a:rPr>
              <a:t>execute</a:t>
            </a:r>
            <a:r>
              <a:rPr lang="ru-RU" altLang="ru-RU" sz="2800" dirty="0">
                <a:latin typeface="Cambria" panose="02040503050406030204" pitchFamily="18" charset="0"/>
                <a:ea typeface="Cambria" panose="02040503050406030204" pitchFamily="18" charset="0"/>
                <a:cs typeface="Arial" panose="020B0604020202020204" pitchFamily="34" charset="0"/>
              </a:rPr>
              <a:t>”, похоже, изменилась! Это похоже на неприятности!</a:t>
            </a:r>
          </a:p>
          <a:p>
            <a:pPr marL="0" indent="0">
              <a:buNone/>
            </a:pPr>
            <a:r>
              <a:rPr lang="ru-RU" i="0" dirty="0">
                <a:effectLst/>
                <a:latin typeface="Cambria" panose="02040503050406030204" pitchFamily="18" charset="0"/>
                <a:ea typeface="Cambria" panose="02040503050406030204" pitchFamily="18" charset="0"/>
              </a:rPr>
              <a:t>Запустим программу еще раз и попробуем ввести 10 букв “A”, а затем “</a:t>
            </a:r>
            <a:r>
              <a:rPr lang="ru-RU" i="0" dirty="0" err="1">
                <a:effectLst/>
                <a:latin typeface="Cambria" panose="02040503050406030204" pitchFamily="18" charset="0"/>
                <a:ea typeface="Cambria" panose="02040503050406030204" pitchFamily="18" charset="0"/>
              </a:rPr>
              <a:t>touch</a:t>
            </a:r>
            <a:r>
              <a:rPr lang="ru-RU" i="0" dirty="0">
                <a:effectLst/>
                <a:latin typeface="Cambria" panose="02040503050406030204" pitchFamily="18" charset="0"/>
                <a:ea typeface="Cambria" panose="02040503050406030204" pitchFamily="18" charset="0"/>
              </a:rPr>
              <a:t> </a:t>
            </a:r>
            <a:r>
              <a:rPr lang="ru-RU" i="0" dirty="0" err="1">
                <a:effectLst/>
                <a:latin typeface="Cambria" panose="02040503050406030204" pitchFamily="18" charset="0"/>
                <a:ea typeface="Cambria" panose="02040503050406030204" pitchFamily="18" charset="0"/>
              </a:rPr>
              <a:t>iwashere;ls</a:t>
            </a:r>
            <a:r>
              <a:rPr lang="ru-RU" i="0" dirty="0">
                <a:effectLst/>
                <a:latin typeface="Cambria" panose="02040503050406030204" pitchFamily="18" charset="0"/>
                <a:ea typeface="Cambria" panose="02040503050406030204" pitchFamily="18" charset="0"/>
              </a:rPr>
              <a:t>”</a:t>
            </a:r>
          </a:p>
          <a:p>
            <a:pPr marL="0" indent="0">
              <a:buNone/>
            </a:pPr>
            <a:endParaRPr lang="en-US" i="0" dirty="0">
              <a:effectLst/>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59E027A4-30DE-52F3-BA8C-882269AA0F8D}"/>
              </a:ext>
            </a:extLst>
          </p:cNvPr>
          <p:cNvPicPr>
            <a:picLocks noChangeAspect="1"/>
          </p:cNvPicPr>
          <p:nvPr/>
        </p:nvPicPr>
        <p:blipFill>
          <a:blip r:embed="rId2"/>
          <a:stretch>
            <a:fillRect/>
          </a:stretch>
        </p:blipFill>
        <p:spPr>
          <a:xfrm>
            <a:off x="1239263" y="4450010"/>
            <a:ext cx="9561074" cy="1837668"/>
          </a:xfrm>
          <a:prstGeom prst="rect">
            <a:avLst/>
          </a:prstGeom>
        </p:spPr>
      </p:pic>
    </p:spTree>
    <p:extLst>
      <p:ext uri="{BB962C8B-B14F-4D97-AF65-F5344CB8AC3E}">
        <p14:creationId xmlns:p14="http://schemas.microsoft.com/office/powerpoint/2010/main" val="1622350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Безопасное программирование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i="0" dirty="0">
                <a:effectLst/>
                <a:latin typeface="Cambria" panose="02040503050406030204" pitchFamily="18" charset="0"/>
                <a:ea typeface="Cambria" panose="02040503050406030204" pitchFamily="18" charset="0"/>
              </a:rPr>
              <a:t>Что же произошло?</a:t>
            </a:r>
          </a:p>
          <a:p>
            <a:pPr marL="0" indent="0">
              <a:buNone/>
            </a:pPr>
            <a:r>
              <a:rPr lang="ru-RU" i="0" dirty="0">
                <a:effectLst/>
                <a:latin typeface="Cambria" panose="02040503050406030204" pitchFamily="18" charset="0"/>
                <a:ea typeface="Cambria" panose="02040503050406030204" pitchFamily="18" charset="0"/>
              </a:rPr>
              <a:t>Две переменные располагаются в стеке вместе, одна рядом с другой. Компилятор сам решает, в каком порядке они будут располагаться в стеке, но во время тестов они были расположены следующим образом</a:t>
            </a:r>
            <a:endParaRPr lang="en-US" i="0" dirty="0">
              <a:effectLst/>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84EF230D-EFAA-E799-15EC-0DC66E256345}"/>
              </a:ext>
            </a:extLst>
          </p:cNvPr>
          <p:cNvPicPr>
            <a:picLocks noChangeAspect="1"/>
          </p:cNvPicPr>
          <p:nvPr/>
        </p:nvPicPr>
        <p:blipFill>
          <a:blip r:embed="rId2"/>
          <a:stretch>
            <a:fillRect/>
          </a:stretch>
        </p:blipFill>
        <p:spPr>
          <a:xfrm>
            <a:off x="1300162" y="4063701"/>
            <a:ext cx="9591675" cy="1171575"/>
          </a:xfrm>
          <a:prstGeom prst="rect">
            <a:avLst/>
          </a:prstGeom>
        </p:spPr>
      </p:pic>
    </p:spTree>
    <p:extLst>
      <p:ext uri="{BB962C8B-B14F-4D97-AF65-F5344CB8AC3E}">
        <p14:creationId xmlns:p14="http://schemas.microsoft.com/office/powerpoint/2010/main" val="1275899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Безопасное программирование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i="0" dirty="0">
                <a:effectLst/>
                <a:latin typeface="Cambria" panose="02040503050406030204" pitchFamily="18" charset="0"/>
                <a:ea typeface="Cambria" panose="02040503050406030204" pitchFamily="18" charset="0"/>
              </a:rPr>
              <a:t>Если пользователь поступает так, как ожидалось, и просто вводит короткое имя, наши переменные содержат такие значения, как:</a:t>
            </a:r>
          </a:p>
          <a:p>
            <a:pPr marL="0" indent="0">
              <a:buNone/>
            </a:pPr>
            <a:endParaRPr lang="ru-RU" dirty="0">
              <a:latin typeface="Cambria" panose="02040503050406030204" pitchFamily="18" charset="0"/>
              <a:ea typeface="Cambria" panose="02040503050406030204" pitchFamily="18" charset="0"/>
            </a:endParaRPr>
          </a:p>
          <a:p>
            <a:pPr marL="0" indent="0">
              <a:buNone/>
            </a:pPr>
            <a:endParaRPr lang="ru-RU" i="0" dirty="0">
              <a:effectLst/>
              <a:latin typeface="Cambria" panose="02040503050406030204" pitchFamily="18" charset="0"/>
              <a:ea typeface="Cambria" panose="02040503050406030204" pitchFamily="18" charset="0"/>
            </a:endParaRPr>
          </a:p>
          <a:p>
            <a:pPr marL="0" indent="0">
              <a:buNone/>
            </a:pPr>
            <a:endParaRPr lang="ru-RU" dirty="0">
              <a:latin typeface="Cambria" panose="02040503050406030204" pitchFamily="18" charset="0"/>
              <a:ea typeface="Cambria" panose="02040503050406030204" pitchFamily="18" charset="0"/>
            </a:endParaRPr>
          </a:p>
          <a:p>
            <a:pPr marL="0" indent="0">
              <a:buNone/>
            </a:pPr>
            <a:r>
              <a:rPr lang="ru-RU" i="0" dirty="0">
                <a:effectLst/>
                <a:latin typeface="Cambria" panose="02040503050406030204" pitchFamily="18" charset="0"/>
                <a:ea typeface="Cambria" panose="02040503050406030204" pitchFamily="18" charset="0"/>
              </a:rPr>
              <a:t>Однако наш код не указывал </a:t>
            </a:r>
            <a:r>
              <a:rPr lang="ru-RU" i="0" dirty="0" err="1">
                <a:effectLst/>
                <a:latin typeface="Cambria" panose="02040503050406030204" pitchFamily="18" charset="0"/>
                <a:ea typeface="Cambria" panose="02040503050406030204" pitchFamily="18" charset="0"/>
              </a:rPr>
              <a:t>scanf</a:t>
            </a:r>
            <a:r>
              <a:rPr lang="ru-RU" i="0" dirty="0">
                <a:effectLst/>
                <a:latin typeface="Cambria" panose="02040503050406030204" pitchFamily="18" charset="0"/>
                <a:ea typeface="Cambria" panose="02040503050406030204" pitchFamily="18" charset="0"/>
              </a:rPr>
              <a:t>, сколько символов следует считывать от пользователя, поэтому </a:t>
            </a:r>
            <a:r>
              <a:rPr lang="ru-RU" i="0" dirty="0" err="1">
                <a:effectLst/>
                <a:latin typeface="Cambria" panose="02040503050406030204" pitchFamily="18" charset="0"/>
                <a:ea typeface="Cambria" panose="02040503050406030204" pitchFamily="18" charset="0"/>
              </a:rPr>
              <a:t>scanf</a:t>
            </a:r>
            <a:r>
              <a:rPr lang="ru-RU" i="0" dirty="0">
                <a:effectLst/>
                <a:latin typeface="Cambria" panose="02040503050406030204" pitchFamily="18" charset="0"/>
                <a:ea typeface="Cambria" panose="02040503050406030204" pitchFamily="18" charset="0"/>
              </a:rPr>
              <a:t>() услужливо считает столько символов, сколько вводит пользователь, и записывает их в буфер имени</a:t>
            </a:r>
            <a:endParaRPr lang="en-US" i="0" dirty="0">
              <a:effectLst/>
              <a:latin typeface="Cambria" panose="02040503050406030204" pitchFamily="18" charset="0"/>
              <a:ea typeface="Cambria" panose="02040503050406030204" pitchFamily="18" charset="0"/>
            </a:endParaRPr>
          </a:p>
        </p:txBody>
      </p:sp>
      <p:pic>
        <p:nvPicPr>
          <p:cNvPr id="11" name="Picture 10">
            <a:extLst>
              <a:ext uri="{FF2B5EF4-FFF2-40B4-BE49-F238E27FC236}">
                <a16:creationId xmlns:a16="http://schemas.microsoft.com/office/drawing/2014/main" id="{5353FA0B-C3DB-D24E-7743-6B1CB27E1554}"/>
              </a:ext>
            </a:extLst>
          </p:cNvPr>
          <p:cNvPicPr>
            <a:picLocks noChangeAspect="1"/>
          </p:cNvPicPr>
          <p:nvPr/>
        </p:nvPicPr>
        <p:blipFill>
          <a:blip r:embed="rId2"/>
          <a:stretch>
            <a:fillRect/>
          </a:stretch>
        </p:blipFill>
        <p:spPr>
          <a:xfrm>
            <a:off x="1181100" y="2917465"/>
            <a:ext cx="9829800" cy="1266825"/>
          </a:xfrm>
          <a:prstGeom prst="rect">
            <a:avLst/>
          </a:prstGeom>
        </p:spPr>
      </p:pic>
    </p:spTree>
    <p:extLst>
      <p:ext uri="{BB962C8B-B14F-4D97-AF65-F5344CB8AC3E}">
        <p14:creationId xmlns:p14="http://schemas.microsoft.com/office/powerpoint/2010/main" val="1404847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Безопасное программирование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i="0" dirty="0">
                <a:effectLst/>
                <a:latin typeface="Cambria" panose="02040503050406030204" pitchFamily="18" charset="0"/>
                <a:ea typeface="Cambria" panose="02040503050406030204" pitchFamily="18" charset="0"/>
              </a:rPr>
              <a:t>В нашем примере ввод 10 букв “A”, за которыми следует “</a:t>
            </a:r>
            <a:r>
              <a:rPr lang="ru-RU" i="0" dirty="0" err="1">
                <a:effectLst/>
                <a:latin typeface="Cambria" panose="02040503050406030204" pitchFamily="18" charset="0"/>
                <a:ea typeface="Cambria" panose="02040503050406030204" pitchFamily="18" charset="0"/>
              </a:rPr>
              <a:t>touch</a:t>
            </a:r>
            <a:r>
              <a:rPr lang="ru-RU" i="0" dirty="0">
                <a:effectLst/>
                <a:latin typeface="Cambria" panose="02040503050406030204" pitchFamily="18" charset="0"/>
                <a:ea typeface="Cambria" panose="02040503050406030204" pitchFamily="18" charset="0"/>
              </a:rPr>
              <a:t> </a:t>
            </a:r>
            <a:r>
              <a:rPr lang="ru-RU" i="0" dirty="0" err="1">
                <a:effectLst/>
                <a:latin typeface="Cambria" panose="02040503050406030204" pitchFamily="18" charset="0"/>
                <a:ea typeface="Cambria" panose="02040503050406030204" pitchFamily="18" charset="0"/>
              </a:rPr>
              <a:t>iwashere;ls</a:t>
            </a:r>
            <a:r>
              <a:rPr lang="ru-RU" i="0" dirty="0">
                <a:effectLst/>
                <a:latin typeface="Cambria" panose="02040503050406030204" pitchFamily="18" charset="0"/>
                <a:ea typeface="Cambria" panose="02040503050406030204" pitchFamily="18" charset="0"/>
              </a:rPr>
              <a:t>”, приводит к простейшей форме переполнения буфера</a:t>
            </a:r>
          </a:p>
          <a:p>
            <a:pPr marL="0" indent="0">
              <a:buNone/>
            </a:pPr>
            <a:r>
              <a:rPr lang="ru-RU" b="1" i="0" dirty="0">
                <a:effectLst/>
                <a:latin typeface="Cambria" panose="02040503050406030204" pitchFamily="18" charset="0"/>
                <a:ea typeface="Cambria" panose="02040503050406030204" pitchFamily="18" charset="0"/>
              </a:rPr>
              <a:t>Переполнение буфера </a:t>
            </a:r>
            <a:r>
              <a:rPr lang="ru-RU" i="0" dirty="0">
                <a:effectLst/>
                <a:latin typeface="Cambria" panose="02040503050406030204" pitchFamily="18" charset="0"/>
                <a:ea typeface="Cambria" panose="02040503050406030204" pitchFamily="18" charset="0"/>
              </a:rPr>
              <a:t>– это когда буфер переполняется в другую память. В этом случае один буфер переполняется в соседнюю переменную</a:t>
            </a:r>
          </a:p>
          <a:p>
            <a:pPr marL="0" indent="0">
              <a:buNone/>
            </a:pPr>
            <a:r>
              <a:rPr lang="ru-RU" dirty="0">
                <a:latin typeface="Cambria" panose="02040503050406030204" pitchFamily="18" charset="0"/>
                <a:ea typeface="Cambria" panose="02040503050406030204" pitchFamily="18" charset="0"/>
              </a:rPr>
              <a:t>Соответственно в результате память принимает следующий вид:</a:t>
            </a:r>
          </a:p>
          <a:p>
            <a:pPr marL="0" indent="0">
              <a:buNone/>
            </a:pPr>
            <a:endParaRPr lang="en-US" i="0" dirty="0">
              <a:effectLst/>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AAD57BB0-1F2F-CDF3-4A0C-7722EE483C50}"/>
              </a:ext>
            </a:extLst>
          </p:cNvPr>
          <p:cNvPicPr>
            <a:picLocks noChangeAspect="1"/>
          </p:cNvPicPr>
          <p:nvPr/>
        </p:nvPicPr>
        <p:blipFill>
          <a:blip r:embed="rId2"/>
          <a:stretch>
            <a:fillRect/>
          </a:stretch>
        </p:blipFill>
        <p:spPr>
          <a:xfrm>
            <a:off x="1404937" y="5119442"/>
            <a:ext cx="9382125" cy="1238250"/>
          </a:xfrm>
          <a:prstGeom prst="rect">
            <a:avLst/>
          </a:prstGeom>
        </p:spPr>
      </p:pic>
    </p:spTree>
    <p:extLst>
      <p:ext uri="{BB962C8B-B14F-4D97-AF65-F5344CB8AC3E}">
        <p14:creationId xmlns:p14="http://schemas.microsoft.com/office/powerpoint/2010/main" val="823251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Безопасное программирование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lnSpcReduction="10000"/>
          </a:bodyPr>
          <a:lstStyle/>
          <a:p>
            <a:pPr marL="0" indent="0">
              <a:buNone/>
            </a:pPr>
            <a:r>
              <a:rPr lang="ru-RU" i="0" dirty="0">
                <a:effectLst/>
                <a:latin typeface="Cambria" panose="02040503050406030204" pitchFamily="18" charset="0"/>
                <a:ea typeface="Cambria" panose="02040503050406030204" pitchFamily="18" charset="0"/>
              </a:rPr>
              <a:t>Можно безопасно использовать </a:t>
            </a:r>
            <a:r>
              <a:rPr lang="ru-RU" i="0" dirty="0" err="1">
                <a:effectLst/>
                <a:latin typeface="Cambria" panose="02040503050406030204" pitchFamily="18" charset="0"/>
                <a:ea typeface="Cambria" panose="02040503050406030204" pitchFamily="18" charset="0"/>
              </a:rPr>
              <a:t>scanf</a:t>
            </a:r>
            <a:r>
              <a:rPr lang="ru-RU" i="0" dirty="0">
                <a:effectLst/>
                <a:latin typeface="Cambria" panose="02040503050406030204" pitchFamily="18" charset="0"/>
                <a:ea typeface="Cambria" panose="02040503050406030204" pitchFamily="18" charset="0"/>
              </a:rPr>
              <a:t>(), указав длину буфера в строке формата. Например, “%31[^\n]” будет содержать до 31 символа</a:t>
            </a:r>
          </a:p>
          <a:p>
            <a:pPr marL="0" indent="0">
              <a:buNone/>
            </a:pPr>
            <a:r>
              <a:rPr lang="ru-RU" i="0" dirty="0">
                <a:effectLst/>
                <a:latin typeface="Cambria" panose="02040503050406030204" pitchFamily="18" charset="0"/>
                <a:ea typeface="Cambria" panose="02040503050406030204" pitchFamily="18" charset="0"/>
              </a:rPr>
              <a:t>Рекомендуется использовать функцию </a:t>
            </a:r>
            <a:r>
              <a:rPr lang="ru-RU" i="0" dirty="0" err="1">
                <a:effectLst/>
                <a:latin typeface="Cambria" panose="02040503050406030204" pitchFamily="18" charset="0"/>
                <a:ea typeface="Cambria" panose="02040503050406030204" pitchFamily="18" charset="0"/>
              </a:rPr>
              <a:t>fgets</a:t>
            </a:r>
            <a:r>
              <a:rPr lang="ru-RU" i="0" dirty="0">
                <a:effectLst/>
                <a:latin typeface="Cambria" panose="02040503050406030204" pitchFamily="18" charset="0"/>
                <a:ea typeface="Cambria" panose="02040503050406030204" pitchFamily="18" charset="0"/>
              </a:rPr>
              <a:t>(), которая принимает длину текста для чтения в качестве параметра</a:t>
            </a:r>
          </a:p>
          <a:p>
            <a:pPr marL="0" indent="0">
              <a:buNone/>
            </a:pPr>
            <a:r>
              <a:rPr lang="en-US" i="0" dirty="0">
                <a:effectLst/>
                <a:latin typeface="Cambria" panose="02040503050406030204" pitchFamily="18" charset="0"/>
                <a:ea typeface="Cambria" panose="02040503050406030204" pitchFamily="18" charset="0"/>
              </a:rPr>
              <a:t>char *</a:t>
            </a:r>
            <a:r>
              <a:rPr lang="en-US" i="0" dirty="0" err="1">
                <a:effectLst/>
                <a:latin typeface="Cambria" panose="02040503050406030204" pitchFamily="18" charset="0"/>
                <a:ea typeface="Cambria" panose="02040503050406030204" pitchFamily="18" charset="0"/>
              </a:rPr>
              <a:t>fgets</a:t>
            </a:r>
            <a:r>
              <a:rPr lang="en-US" i="0" dirty="0">
                <a:effectLst/>
                <a:latin typeface="Cambria" panose="02040503050406030204" pitchFamily="18" charset="0"/>
                <a:ea typeface="Cambria" panose="02040503050406030204" pitchFamily="18" charset="0"/>
              </a:rPr>
              <a:t>(char *s, int size, FILE *stream);</a:t>
            </a:r>
            <a:endParaRPr lang="ru-RU" i="0" dirty="0">
              <a:effectLst/>
              <a:latin typeface="Cambria" panose="02040503050406030204" pitchFamily="18" charset="0"/>
              <a:ea typeface="Cambria" panose="02040503050406030204" pitchFamily="18" charset="0"/>
            </a:endParaRPr>
          </a:p>
          <a:p>
            <a:pPr marL="0" indent="0">
              <a:buNone/>
            </a:pPr>
            <a:r>
              <a:rPr lang="ru-RU" i="0" dirty="0">
                <a:effectLst/>
                <a:latin typeface="Cambria" panose="02040503050406030204" pitchFamily="18" charset="0"/>
                <a:ea typeface="Cambria" panose="02040503050406030204" pitchFamily="18" charset="0"/>
              </a:rPr>
              <a:t>Функция </a:t>
            </a:r>
            <a:r>
              <a:rPr lang="ru-RU" i="0" dirty="0" err="1">
                <a:effectLst/>
                <a:latin typeface="Cambria" panose="02040503050406030204" pitchFamily="18" charset="0"/>
                <a:ea typeface="Cambria" panose="02040503050406030204" pitchFamily="18" charset="0"/>
              </a:rPr>
              <a:t>fgets</a:t>
            </a:r>
            <a:r>
              <a:rPr lang="ru-RU" i="0" dirty="0">
                <a:effectLst/>
                <a:latin typeface="Cambria" panose="02040503050406030204" pitchFamily="18" charset="0"/>
                <a:ea typeface="Cambria" panose="02040503050406030204" pitchFamily="18" charset="0"/>
              </a:rPr>
              <a:t>() считывает из потока не более чем на один символ меньше размера и сохраняет их в буфере, на который указывает s. Чтение прекращается после EOF или перевода строки</a:t>
            </a:r>
          </a:p>
          <a:p>
            <a:pPr marL="0" indent="0">
              <a:buNone/>
            </a:pPr>
            <a:r>
              <a:rPr lang="ru-RU" i="0" dirty="0">
                <a:effectLst/>
                <a:latin typeface="Cambria" panose="02040503050406030204" pitchFamily="18" charset="0"/>
                <a:ea typeface="Cambria" panose="02040503050406030204" pitchFamily="18" charset="0"/>
              </a:rPr>
              <a:t>Если новая строка считана, она сохраняется в буфере. Завершающий нулевой байт ('\0') сохраняется после последнего символа в буфере</a:t>
            </a:r>
            <a:endParaRPr lang="en-US" i="0"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91890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200" y="1494691"/>
            <a:ext cx="10515600" cy="4998183"/>
          </a:xfrm>
        </p:spPr>
        <p:txBody>
          <a:bodyPr>
            <a:normAutofit/>
          </a:bodyPr>
          <a:lstStyle/>
          <a:p>
            <a:pPr>
              <a:buFont typeface="Wingdings" panose="05000000000000000000" pitchFamily="2" charset="2"/>
              <a:buChar char="Ø"/>
            </a:pPr>
            <a:r>
              <a:rPr lang="ru-RU" altLang="ru-RU" sz="3200" dirty="0">
                <a:latin typeface="Cambria" panose="02040503050406030204" pitchFamily="18" charset="0"/>
                <a:ea typeface="Cambria" panose="02040503050406030204" pitchFamily="18" charset="0"/>
                <a:cs typeface="Arial" panose="020B0604020202020204" pitchFamily="34" charset="0"/>
              </a:rPr>
              <a:t>Классификация уязвимостей ПО</a:t>
            </a:r>
          </a:p>
          <a:p>
            <a:pPr>
              <a:buFont typeface="Wingdings" panose="05000000000000000000" pitchFamily="2" charset="2"/>
              <a:buChar char="Ø"/>
            </a:pPr>
            <a:r>
              <a:rPr lang="ru-RU" altLang="ru-RU" sz="3200" dirty="0">
                <a:latin typeface="Cambria" panose="02040503050406030204" pitchFamily="18" charset="0"/>
                <a:ea typeface="Cambria" panose="02040503050406030204" pitchFamily="18" charset="0"/>
                <a:cs typeface="Arial" panose="020B0604020202020204" pitchFamily="34" charset="0"/>
              </a:rPr>
              <a:t>Ошибка переполнения буфера</a:t>
            </a:r>
          </a:p>
          <a:p>
            <a:pPr>
              <a:buFont typeface="Wingdings" panose="05000000000000000000" pitchFamily="2" charset="2"/>
              <a:buChar char="Ø"/>
            </a:pPr>
            <a:r>
              <a:rPr lang="ru-RU" altLang="ru-RU" sz="3200" dirty="0">
                <a:latin typeface="Cambria" panose="02040503050406030204" pitchFamily="18" charset="0"/>
                <a:ea typeface="Cambria" panose="02040503050406030204" pitchFamily="18" charset="0"/>
                <a:cs typeface="Arial" panose="020B0604020202020204" pitchFamily="34" charset="0"/>
              </a:rPr>
              <a:t>Ошибка переполнения переменных</a:t>
            </a:r>
          </a:p>
          <a:p>
            <a:pPr>
              <a:buFont typeface="Wingdings" panose="05000000000000000000" pitchFamily="2" charset="2"/>
              <a:buChar char="Ø"/>
            </a:pPr>
            <a:r>
              <a:rPr lang="ru-RU" altLang="ru-RU" sz="3200" dirty="0">
                <a:latin typeface="Cambria" panose="02040503050406030204" pitchFamily="18" charset="0"/>
                <a:ea typeface="Cambria" panose="02040503050406030204" pitchFamily="18" charset="0"/>
                <a:cs typeface="Arial" panose="020B0604020202020204" pitchFamily="34" charset="0"/>
              </a:rPr>
              <a:t>Ошибки форматирования строк</a:t>
            </a:r>
          </a:p>
          <a:p>
            <a:pPr>
              <a:buFont typeface="Wingdings" panose="05000000000000000000" pitchFamily="2" charset="2"/>
              <a:buChar char="Ø"/>
            </a:pPr>
            <a:r>
              <a:rPr lang="ru-RU" altLang="ru-RU" sz="3200" dirty="0">
                <a:latin typeface="Cambria" panose="02040503050406030204" pitchFamily="18" charset="0"/>
                <a:ea typeface="Cambria" panose="02040503050406030204" pitchFamily="18" charset="0"/>
                <a:cs typeface="Arial" panose="020B0604020202020204" pitchFamily="34" charset="0"/>
              </a:rPr>
              <a:t>Механизмы защиты программ, предоставляемые ОС</a:t>
            </a:r>
          </a:p>
          <a:p>
            <a:pPr>
              <a:buFont typeface="Wingdings" panose="05000000000000000000" pitchFamily="2" charset="2"/>
              <a:buChar char="Ø"/>
            </a:pPr>
            <a:r>
              <a:rPr lang="ru-RU" altLang="ru-RU" sz="3200" dirty="0">
                <a:latin typeface="Cambria" panose="02040503050406030204" pitchFamily="18" charset="0"/>
                <a:ea typeface="Cambria" panose="02040503050406030204" pitchFamily="18" charset="0"/>
                <a:cs typeface="Arial" panose="020B0604020202020204" pitchFamily="34" charset="0"/>
              </a:rPr>
              <a:t>Безопасное программирование</a:t>
            </a:r>
          </a:p>
          <a:p>
            <a:pPr>
              <a:buFont typeface="Wingdings" panose="05000000000000000000" pitchFamily="2" charset="2"/>
              <a:buChar char="Ø"/>
            </a:pPr>
            <a:endParaRPr lang="ru-RU" altLang="ru-RU" sz="3200" dirty="0">
              <a:latin typeface="Cambria" panose="02040503050406030204" pitchFamily="18" charset="0"/>
              <a:ea typeface="Cambria" panose="02040503050406030204" pitchFamily="18" charset="0"/>
              <a:cs typeface="Arial" panose="020B0604020202020204" pitchFamily="34" charset="0"/>
            </a:endParaRPr>
          </a:p>
          <a:p>
            <a:pPr marL="0" indent="0">
              <a:buNone/>
            </a:pPr>
            <a:endParaRPr lang="ru-RU" altLang="ru-RU" sz="3200" dirty="0">
              <a:latin typeface="Cambria" panose="02040503050406030204" pitchFamily="18" charset="0"/>
              <a:ea typeface="Cambria" panose="02040503050406030204" pitchFamily="18" charset="0"/>
              <a:cs typeface="Arial" panose="020B0604020202020204" pitchFamily="34" charset="0"/>
            </a:endParaRPr>
          </a:p>
          <a:p>
            <a:pPr marL="0" indent="0">
              <a:buNone/>
            </a:pPr>
            <a:endParaRPr lang="ru-RU" altLang="ru-RU" sz="2800" dirty="0">
              <a:latin typeface="Cambria" panose="02040503050406030204" pitchFamily="18" charset="0"/>
              <a:ea typeface="Cambria" panose="02040503050406030204" pitchFamily="18" charset="0"/>
              <a:cs typeface="Arial" panose="020B0604020202020204" pitchFamily="34" charset="0"/>
            </a:endParaRPr>
          </a:p>
          <a:p>
            <a:endParaRPr lang="ru-RU" dirty="0">
              <a:latin typeface="Cambria" panose="02040503050406030204" pitchFamily="18" charset="0"/>
              <a:ea typeface="Cambria" panose="02040503050406030204" pitchFamily="18" charset="0"/>
            </a:endParaRPr>
          </a:p>
          <a:p>
            <a:endParaRPr lang="LID4096"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kumimoji="0" lang="ru-RU" alt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j-cs"/>
                        </a:rPr>
                        <a:t>План лекции</a:t>
                      </a:r>
                      <a:endParaRPr lang="LID4096"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4864257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Безопасное программирование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b="1" i="0" dirty="0">
                <a:effectLst/>
                <a:latin typeface="Cambria" panose="02040503050406030204" pitchFamily="18" charset="0"/>
                <a:ea typeface="Cambria" panose="02040503050406030204" pitchFamily="18" charset="0"/>
              </a:rPr>
              <a:t>Целочисленное переполнение </a:t>
            </a:r>
            <a:r>
              <a:rPr lang="ru-RU" i="0" dirty="0">
                <a:effectLst/>
                <a:latin typeface="Cambria" panose="02040503050406030204" pitchFamily="18" charset="0"/>
                <a:ea typeface="Cambria" panose="02040503050406030204" pitchFamily="18" charset="0"/>
              </a:rPr>
              <a:t>(</a:t>
            </a:r>
            <a:r>
              <a:rPr lang="ru-RU" i="0" dirty="0" err="1">
                <a:effectLst/>
                <a:latin typeface="Cambria" panose="02040503050406030204" pitchFamily="18" charset="0"/>
                <a:ea typeface="Cambria" panose="02040503050406030204" pitchFamily="18" charset="0"/>
              </a:rPr>
              <a:t>integer</a:t>
            </a:r>
            <a:r>
              <a:rPr lang="ru-RU" i="0" dirty="0">
                <a:effectLst/>
                <a:latin typeface="Cambria" panose="02040503050406030204" pitchFamily="18" charset="0"/>
                <a:ea typeface="Cambria" panose="02040503050406030204" pitchFamily="18" charset="0"/>
              </a:rPr>
              <a:t> </a:t>
            </a:r>
            <a:r>
              <a:rPr lang="ru-RU" i="0" dirty="0" err="1">
                <a:effectLst/>
                <a:latin typeface="Cambria" panose="02040503050406030204" pitchFamily="18" charset="0"/>
                <a:ea typeface="Cambria" panose="02040503050406030204" pitchFamily="18" charset="0"/>
              </a:rPr>
              <a:t>overflow</a:t>
            </a:r>
            <a:r>
              <a:rPr lang="ru-RU" i="0" dirty="0">
                <a:effectLst/>
                <a:latin typeface="Cambria" panose="02040503050406030204" pitchFamily="18" charset="0"/>
                <a:ea typeface="Cambria" panose="02040503050406030204" pitchFamily="18" charset="0"/>
              </a:rPr>
              <a:t>) – это ситуация, когда результат арифметической операции над целыми числами превышает максимальное значение, которое может быть представлено данным типом данных</a:t>
            </a:r>
          </a:p>
          <a:p>
            <a:pPr marL="0" indent="0">
              <a:buNone/>
            </a:pPr>
            <a:r>
              <a:rPr lang="ru-RU" i="0" dirty="0">
                <a:effectLst/>
                <a:latin typeface="Cambria" panose="02040503050406030204" pitchFamily="18" charset="0"/>
                <a:ea typeface="Cambria" panose="02040503050406030204" pitchFamily="18" charset="0"/>
              </a:rPr>
              <a:t>Это может привести к непредсказуемому поведению программы, включая сбои, неправильные вычисления и уязвимости безопасности</a:t>
            </a:r>
            <a:endParaRPr lang="en-US" i="0" dirty="0">
              <a:effectLst/>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C1A02C82-7C86-9730-3DFE-4ADC1F9C56CA}"/>
              </a:ext>
            </a:extLst>
          </p:cNvPr>
          <p:cNvPicPr>
            <a:picLocks noChangeAspect="1"/>
          </p:cNvPicPr>
          <p:nvPr/>
        </p:nvPicPr>
        <p:blipFill>
          <a:blip r:embed="rId2"/>
          <a:stretch>
            <a:fillRect/>
          </a:stretch>
        </p:blipFill>
        <p:spPr>
          <a:xfrm>
            <a:off x="5656082" y="4370968"/>
            <a:ext cx="4990707" cy="2374888"/>
          </a:xfrm>
          <a:prstGeom prst="rect">
            <a:avLst/>
          </a:prstGeom>
        </p:spPr>
      </p:pic>
    </p:spTree>
    <p:extLst>
      <p:ext uri="{BB962C8B-B14F-4D97-AF65-F5344CB8AC3E}">
        <p14:creationId xmlns:p14="http://schemas.microsoft.com/office/powerpoint/2010/main" val="19962637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Безопасное программирование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i="0" dirty="0">
                <a:effectLst/>
                <a:latin typeface="Cambria" panose="02040503050406030204" pitchFamily="18" charset="0"/>
                <a:ea typeface="Cambria" panose="02040503050406030204" pitchFamily="18" charset="0"/>
              </a:rPr>
              <a:t>Целочисленное переполнение может привести к различным проблемам, включая как функциональные ошибки, так и серьезные уязвимости безопасности. Вот некоторые из основных проблем, к которым может привести целочисленное переполнение:</a:t>
            </a:r>
          </a:p>
          <a:p>
            <a:pPr>
              <a:buFont typeface="Wingdings" panose="05000000000000000000" pitchFamily="2" charset="2"/>
              <a:buChar char="Ø"/>
            </a:pPr>
            <a:r>
              <a:rPr lang="ru-RU" i="0" dirty="0">
                <a:effectLst/>
                <a:latin typeface="Cambria" panose="02040503050406030204" pitchFamily="18" charset="0"/>
                <a:ea typeface="Cambria" panose="02040503050406030204" pitchFamily="18" charset="0"/>
              </a:rPr>
              <a:t>Неправильные вычисления</a:t>
            </a:r>
          </a:p>
          <a:p>
            <a:pPr>
              <a:buFont typeface="Wingdings" panose="05000000000000000000" pitchFamily="2" charset="2"/>
              <a:buChar char="Ø"/>
            </a:pPr>
            <a:r>
              <a:rPr lang="ru-RU" i="0" dirty="0">
                <a:effectLst/>
                <a:latin typeface="Cambria" panose="02040503050406030204" pitchFamily="18" charset="0"/>
                <a:ea typeface="Cambria" panose="02040503050406030204" pitchFamily="18" charset="0"/>
              </a:rPr>
              <a:t>Сбои программы</a:t>
            </a:r>
          </a:p>
          <a:p>
            <a:pPr>
              <a:buFont typeface="Wingdings" panose="05000000000000000000" pitchFamily="2" charset="2"/>
              <a:buChar char="Ø"/>
            </a:pPr>
            <a:r>
              <a:rPr lang="ru-RU" i="0" dirty="0">
                <a:effectLst/>
                <a:latin typeface="Cambria" panose="02040503050406030204" pitchFamily="18" charset="0"/>
                <a:ea typeface="Cambria" panose="02040503050406030204" pitchFamily="18" charset="0"/>
              </a:rPr>
              <a:t>Уязвимости безопасности</a:t>
            </a:r>
          </a:p>
          <a:p>
            <a:pPr>
              <a:buFont typeface="Wingdings" panose="05000000000000000000" pitchFamily="2" charset="2"/>
              <a:buChar char="Ø"/>
            </a:pPr>
            <a:r>
              <a:rPr lang="ru-RU" i="0" dirty="0">
                <a:effectLst/>
                <a:latin typeface="Cambria" panose="02040503050406030204" pitchFamily="18" charset="0"/>
                <a:ea typeface="Cambria" panose="02040503050406030204" pitchFamily="18" charset="0"/>
              </a:rPr>
              <a:t>Утечка информации</a:t>
            </a:r>
          </a:p>
          <a:p>
            <a:pPr>
              <a:buFont typeface="Wingdings" panose="05000000000000000000" pitchFamily="2" charset="2"/>
              <a:buChar char="Ø"/>
            </a:pPr>
            <a:r>
              <a:rPr lang="ru-RU" i="0" dirty="0">
                <a:effectLst/>
                <a:latin typeface="Cambria" panose="02040503050406030204" pitchFamily="18" charset="0"/>
                <a:ea typeface="Cambria" panose="02040503050406030204" pitchFamily="18" charset="0"/>
              </a:rPr>
              <a:t>Проблемы с производительностью</a:t>
            </a:r>
            <a:endParaRPr lang="en-US" i="0"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393540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Безопасное программирование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fontScale="92500" lnSpcReduction="10000"/>
          </a:bodyPr>
          <a:lstStyle/>
          <a:p>
            <a:pPr marL="0" indent="0">
              <a:buNone/>
            </a:pPr>
            <a:r>
              <a:rPr lang="ru-RU" i="0" dirty="0">
                <a:effectLst/>
                <a:latin typeface="Cambria" panose="02040503050406030204" pitchFamily="18" charset="0"/>
                <a:ea typeface="Cambria" panose="02040503050406030204" pitchFamily="18" charset="0"/>
              </a:rPr>
              <a:t>Методы предотвращения целочисленного переполнения</a:t>
            </a:r>
          </a:p>
          <a:p>
            <a:pPr>
              <a:buFont typeface="Wingdings" panose="05000000000000000000" pitchFamily="2" charset="2"/>
              <a:buChar char="Ø"/>
            </a:pPr>
            <a:r>
              <a:rPr lang="ru-RU" i="0" dirty="0">
                <a:effectLst/>
                <a:latin typeface="Cambria" panose="02040503050406030204" pitchFamily="18" charset="0"/>
                <a:ea typeface="Cambria" panose="02040503050406030204" pitchFamily="18" charset="0"/>
              </a:rPr>
              <a:t>Использование безопасных функций (</a:t>
            </a:r>
            <a:r>
              <a:rPr lang="ru-RU" sz="2000" i="0" dirty="0">
                <a:effectLst/>
                <a:latin typeface="Cambria" panose="02040503050406030204" pitchFamily="18" charset="0"/>
                <a:ea typeface="Cambria" panose="02040503050406030204" pitchFamily="18" charset="0"/>
              </a:rPr>
              <a:t>Использование функций, которые проверяют возможность переполнения перед выполнением операции</a:t>
            </a:r>
            <a:r>
              <a:rPr lang="ru-RU" i="0" dirty="0">
                <a:effectLst/>
                <a:latin typeface="Cambria" panose="02040503050406030204" pitchFamily="18" charset="0"/>
                <a:ea typeface="Cambria" panose="02040503050406030204" pitchFamily="18" charset="0"/>
              </a:rPr>
              <a:t>)</a:t>
            </a:r>
          </a:p>
          <a:p>
            <a:pPr>
              <a:buFont typeface="Wingdings" panose="05000000000000000000" pitchFamily="2" charset="2"/>
              <a:buChar char="Ø"/>
            </a:pPr>
            <a:r>
              <a:rPr lang="ru-RU" i="0" dirty="0">
                <a:effectLst/>
                <a:latin typeface="Cambria" panose="02040503050406030204" pitchFamily="18" charset="0"/>
                <a:ea typeface="Cambria" panose="02040503050406030204" pitchFamily="18" charset="0"/>
              </a:rPr>
              <a:t>Проверка границ (</a:t>
            </a:r>
            <a:r>
              <a:rPr lang="ru-RU" sz="2000" i="0" dirty="0">
                <a:effectLst/>
                <a:latin typeface="Cambria" panose="02040503050406030204" pitchFamily="18" charset="0"/>
                <a:ea typeface="Cambria" panose="02040503050406030204" pitchFamily="18" charset="0"/>
              </a:rPr>
              <a:t>Всегда проверять, не превышают ли результаты арифметических операций допустимые пределы типа данных</a:t>
            </a:r>
            <a:r>
              <a:rPr lang="ru-RU" i="0" dirty="0">
                <a:effectLst/>
                <a:latin typeface="Cambria" panose="02040503050406030204" pitchFamily="18" charset="0"/>
                <a:ea typeface="Cambria" panose="02040503050406030204" pitchFamily="18" charset="0"/>
              </a:rPr>
              <a:t>)</a:t>
            </a:r>
          </a:p>
          <a:p>
            <a:pPr>
              <a:buFont typeface="Wingdings" panose="05000000000000000000" pitchFamily="2" charset="2"/>
              <a:buChar char="Ø"/>
            </a:pPr>
            <a:r>
              <a:rPr lang="ru-RU" i="0" dirty="0">
                <a:effectLst/>
                <a:latin typeface="Cambria" panose="02040503050406030204" pitchFamily="18" charset="0"/>
                <a:ea typeface="Cambria" panose="02040503050406030204" pitchFamily="18" charset="0"/>
              </a:rPr>
              <a:t>Использование типов данных с большей емкостью (</a:t>
            </a:r>
            <a:r>
              <a:rPr lang="ru-RU" sz="2000" i="0" dirty="0">
                <a:effectLst/>
                <a:latin typeface="Cambria" panose="02040503050406030204" pitchFamily="18" charset="0"/>
                <a:ea typeface="Cambria" panose="02040503050406030204" pitchFamily="18" charset="0"/>
              </a:rPr>
              <a:t>Использование типов данных с большей емкостью, таких как </a:t>
            </a:r>
            <a:r>
              <a:rPr lang="ru-RU" sz="2000" i="0" dirty="0" err="1">
                <a:effectLst/>
                <a:latin typeface="Cambria" panose="02040503050406030204" pitchFamily="18" charset="0"/>
                <a:ea typeface="Cambria" panose="02040503050406030204" pitchFamily="18" charset="0"/>
              </a:rPr>
              <a:t>long</a:t>
            </a:r>
            <a:r>
              <a:rPr lang="ru-RU" sz="2000" i="0" dirty="0">
                <a:effectLst/>
                <a:latin typeface="Cambria" panose="02040503050406030204" pitchFamily="18" charset="0"/>
                <a:ea typeface="Cambria" panose="02040503050406030204" pitchFamily="18" charset="0"/>
              </a:rPr>
              <a:t> </a:t>
            </a:r>
            <a:r>
              <a:rPr lang="ru-RU" sz="2000" i="0" dirty="0" err="1">
                <a:effectLst/>
                <a:latin typeface="Cambria" panose="02040503050406030204" pitchFamily="18" charset="0"/>
                <a:ea typeface="Cambria" panose="02040503050406030204" pitchFamily="18" charset="0"/>
              </a:rPr>
              <a:t>long</a:t>
            </a:r>
            <a:r>
              <a:rPr lang="ru-RU" sz="2000" i="0" dirty="0">
                <a:effectLst/>
                <a:latin typeface="Cambria" panose="02040503050406030204" pitchFamily="18" charset="0"/>
                <a:ea typeface="Cambria" panose="02040503050406030204" pitchFamily="18" charset="0"/>
              </a:rPr>
              <a:t> вместо int, если это возможно</a:t>
            </a:r>
            <a:r>
              <a:rPr lang="ru-RU" i="0" dirty="0">
                <a:effectLst/>
                <a:latin typeface="Cambria" panose="02040503050406030204" pitchFamily="18" charset="0"/>
                <a:ea typeface="Cambria" panose="02040503050406030204" pitchFamily="18" charset="0"/>
              </a:rPr>
              <a:t>)</a:t>
            </a:r>
          </a:p>
          <a:p>
            <a:pPr>
              <a:buFont typeface="Wingdings" panose="05000000000000000000" pitchFamily="2" charset="2"/>
              <a:buChar char="Ø"/>
            </a:pPr>
            <a:r>
              <a:rPr lang="ru-RU" i="0" dirty="0">
                <a:effectLst/>
                <a:latin typeface="Cambria" panose="02040503050406030204" pitchFamily="18" charset="0"/>
                <a:ea typeface="Cambria" panose="02040503050406030204" pitchFamily="18" charset="0"/>
              </a:rPr>
              <a:t>Статический и динамический анализ кода (</a:t>
            </a:r>
            <a:r>
              <a:rPr lang="ru-RU" sz="2000" i="0" dirty="0">
                <a:effectLst/>
                <a:latin typeface="Cambria" panose="02040503050406030204" pitchFamily="18" charset="0"/>
                <a:ea typeface="Cambria" panose="02040503050406030204" pitchFamily="18" charset="0"/>
              </a:rPr>
              <a:t>Использование инструментов для статического и динамического анализа кода, таких как </a:t>
            </a:r>
            <a:r>
              <a:rPr lang="ru-RU" sz="2000" i="0" dirty="0" err="1">
                <a:effectLst/>
                <a:latin typeface="Cambria" panose="02040503050406030204" pitchFamily="18" charset="0"/>
                <a:ea typeface="Cambria" panose="02040503050406030204" pitchFamily="18" charset="0"/>
              </a:rPr>
              <a:t>Clang</a:t>
            </a:r>
            <a:r>
              <a:rPr lang="ru-RU" sz="2000" i="0" dirty="0">
                <a:effectLst/>
                <a:latin typeface="Cambria" panose="02040503050406030204" pitchFamily="18" charset="0"/>
                <a:ea typeface="Cambria" panose="02040503050406030204" pitchFamily="18" charset="0"/>
              </a:rPr>
              <a:t> </a:t>
            </a:r>
            <a:r>
              <a:rPr lang="ru-RU" sz="2000" i="0" dirty="0" err="1">
                <a:effectLst/>
                <a:latin typeface="Cambria" panose="02040503050406030204" pitchFamily="18" charset="0"/>
                <a:ea typeface="Cambria" panose="02040503050406030204" pitchFamily="18" charset="0"/>
              </a:rPr>
              <a:t>Static</a:t>
            </a:r>
            <a:r>
              <a:rPr lang="ru-RU" sz="2000" i="0" dirty="0">
                <a:effectLst/>
                <a:latin typeface="Cambria" panose="02040503050406030204" pitchFamily="18" charset="0"/>
                <a:ea typeface="Cambria" panose="02040503050406030204" pitchFamily="18" charset="0"/>
              </a:rPr>
              <a:t> </a:t>
            </a:r>
            <a:r>
              <a:rPr lang="ru-RU" sz="2000" i="0" dirty="0" err="1">
                <a:effectLst/>
                <a:latin typeface="Cambria" panose="02040503050406030204" pitchFamily="18" charset="0"/>
                <a:ea typeface="Cambria" panose="02040503050406030204" pitchFamily="18" charset="0"/>
              </a:rPr>
              <a:t>Analyzer</a:t>
            </a:r>
            <a:r>
              <a:rPr lang="ru-RU" sz="2000" i="0" dirty="0">
                <a:effectLst/>
                <a:latin typeface="Cambria" panose="02040503050406030204" pitchFamily="18" charset="0"/>
                <a:ea typeface="Cambria" panose="02040503050406030204" pitchFamily="18" charset="0"/>
              </a:rPr>
              <a:t>, </a:t>
            </a:r>
            <a:r>
              <a:rPr lang="ru-RU" sz="2000" i="0" dirty="0" err="1">
                <a:effectLst/>
                <a:latin typeface="Cambria" panose="02040503050406030204" pitchFamily="18" charset="0"/>
                <a:ea typeface="Cambria" panose="02040503050406030204" pitchFamily="18" charset="0"/>
              </a:rPr>
              <a:t>Valgrind</a:t>
            </a:r>
            <a:r>
              <a:rPr lang="ru-RU" sz="2000" i="0" dirty="0">
                <a:effectLst/>
                <a:latin typeface="Cambria" panose="02040503050406030204" pitchFamily="18" charset="0"/>
                <a:ea typeface="Cambria" panose="02040503050406030204" pitchFamily="18" charset="0"/>
              </a:rPr>
              <a:t> и другие, которые могут обнаруживать потенциальные переполнения</a:t>
            </a:r>
            <a:r>
              <a:rPr lang="ru-RU" i="0" dirty="0">
                <a:effectLst/>
                <a:latin typeface="Cambria" panose="02040503050406030204" pitchFamily="18" charset="0"/>
                <a:ea typeface="Cambria" panose="02040503050406030204" pitchFamily="18" charset="0"/>
              </a:rPr>
              <a:t>)</a:t>
            </a:r>
          </a:p>
          <a:p>
            <a:pPr>
              <a:buFont typeface="Wingdings" panose="05000000000000000000" pitchFamily="2" charset="2"/>
              <a:buChar char="Ø"/>
            </a:pPr>
            <a:r>
              <a:rPr lang="ru-RU" i="0" dirty="0">
                <a:effectLst/>
                <a:latin typeface="Cambria" panose="02040503050406030204" pitchFamily="18" charset="0"/>
                <a:ea typeface="Cambria" panose="02040503050406030204" pitchFamily="18" charset="0"/>
              </a:rPr>
              <a:t>Обучение и осведомленность (</a:t>
            </a:r>
            <a:r>
              <a:rPr lang="ru-RU" sz="2200" i="0" dirty="0">
                <a:effectLst/>
                <a:latin typeface="Cambria" panose="02040503050406030204" pitchFamily="18" charset="0"/>
                <a:ea typeface="Cambria" panose="02040503050406030204" pitchFamily="18" charset="0"/>
              </a:rPr>
              <a:t>Обучение разработчиков методам безопасного программирования и повышение осведомленности о рисках целочисленного переполнения</a:t>
            </a:r>
            <a:r>
              <a:rPr lang="ru-RU" i="0" dirty="0">
                <a:effectLst/>
                <a:latin typeface="Cambria" panose="02040503050406030204" pitchFamily="18" charset="0"/>
                <a:ea typeface="Cambria" panose="02040503050406030204" pitchFamily="18" charset="0"/>
              </a:rPr>
              <a:t>)</a:t>
            </a:r>
            <a:endParaRPr lang="en-US" i="0"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289442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Безопасное программирование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altLang="ru-RU" sz="2800" dirty="0">
                <a:latin typeface="Cambria" panose="02040503050406030204" pitchFamily="18" charset="0"/>
                <a:ea typeface="Cambria" panose="02040503050406030204" pitchFamily="18" charset="0"/>
                <a:cs typeface="Arial" panose="020B0604020202020204" pitchFamily="34" charset="0"/>
              </a:rPr>
              <a:t>Ошибки форматирования строк</a:t>
            </a:r>
          </a:p>
          <a:p>
            <a:pPr marL="0" indent="0">
              <a:buNone/>
            </a:pPr>
            <a:r>
              <a:rPr lang="ru-RU" altLang="ru-RU" sz="2800" dirty="0">
                <a:latin typeface="Cambria" panose="02040503050406030204" pitchFamily="18" charset="0"/>
                <a:ea typeface="Cambria" panose="02040503050406030204" pitchFamily="18" charset="0"/>
                <a:cs typeface="Arial" panose="020B0604020202020204" pitchFamily="34" charset="0"/>
              </a:rPr>
              <a:t>Некоторые функции, такие как </a:t>
            </a:r>
            <a:r>
              <a:rPr lang="ru-RU" altLang="ru-RU" sz="2800" dirty="0" err="1">
                <a:latin typeface="Cambria" panose="02040503050406030204" pitchFamily="18" charset="0"/>
                <a:ea typeface="Cambria" panose="02040503050406030204" pitchFamily="18" charset="0"/>
                <a:cs typeface="Arial" panose="020B0604020202020204" pitchFamily="34" charset="0"/>
              </a:rPr>
              <a:t>printf</a:t>
            </a:r>
            <a:r>
              <a:rPr lang="ru-RU" altLang="ru-RU" sz="2800" dirty="0">
                <a:latin typeface="Cambria" panose="02040503050406030204" pitchFamily="18" charset="0"/>
                <a:ea typeface="Cambria" panose="02040503050406030204" pitchFamily="18" charset="0"/>
                <a:cs typeface="Arial" panose="020B0604020202020204" pitchFamily="34" charset="0"/>
              </a:rPr>
              <a:t>(), получают строку формата, за которой следует несколько переменных для отображения, как указано в строке формата</a:t>
            </a:r>
          </a:p>
          <a:p>
            <a:pPr marL="0" indent="0">
              <a:buNone/>
            </a:pPr>
            <a:r>
              <a:rPr lang="ru-RU" altLang="ru-RU" dirty="0">
                <a:latin typeface="Cambria" panose="02040503050406030204" pitchFamily="18" charset="0"/>
                <a:ea typeface="Cambria" panose="02040503050406030204" pitchFamily="18" charset="0"/>
                <a:cs typeface="Arial" panose="020B0604020202020204" pitchFamily="34" charset="0"/>
              </a:rPr>
              <a:t>Например: </a:t>
            </a:r>
            <a:r>
              <a:rPr lang="en-US" altLang="ru-RU" dirty="0" err="1">
                <a:latin typeface="Cambria" panose="02040503050406030204" pitchFamily="18" charset="0"/>
                <a:ea typeface="Cambria" panose="02040503050406030204" pitchFamily="18" charset="0"/>
                <a:cs typeface="Arial" panose="020B0604020202020204" pitchFamily="34" charset="0"/>
              </a:rPr>
              <a:t>printf</a:t>
            </a:r>
            <a:r>
              <a:rPr lang="en-US" altLang="ru-RU" dirty="0">
                <a:latin typeface="Cambria" panose="02040503050406030204" pitchFamily="18" charset="0"/>
                <a:ea typeface="Cambria" panose="02040503050406030204" pitchFamily="18" charset="0"/>
                <a:cs typeface="Arial" panose="020B0604020202020204" pitchFamily="34" charset="0"/>
              </a:rPr>
              <a:t>("Hello %s, you entered %d", string, number);</a:t>
            </a:r>
            <a:endParaRPr lang="ru-RU" altLang="ru-RU" dirty="0">
              <a:latin typeface="Cambria" panose="02040503050406030204" pitchFamily="18" charset="0"/>
              <a:ea typeface="Cambria" panose="02040503050406030204" pitchFamily="18" charset="0"/>
              <a:cs typeface="Arial" panose="020B0604020202020204" pitchFamily="34" charset="0"/>
            </a:endParaRPr>
          </a:p>
          <a:p>
            <a:pPr marL="0" indent="0">
              <a:buNone/>
            </a:pPr>
            <a:r>
              <a:rPr lang="ru-RU" altLang="ru-RU" sz="2800" dirty="0">
                <a:latin typeface="Cambria" panose="02040503050406030204" pitchFamily="18" charset="0"/>
                <a:ea typeface="Cambria" panose="02040503050406030204" pitchFamily="18" charset="0"/>
                <a:cs typeface="Arial" panose="020B0604020202020204" pitchFamily="34" charset="0"/>
              </a:rPr>
              <a:t>Когда выполняется функция </a:t>
            </a:r>
            <a:r>
              <a:rPr lang="ru-RU" altLang="ru-RU" sz="2800" dirty="0" err="1">
                <a:latin typeface="Cambria" panose="02040503050406030204" pitchFamily="18" charset="0"/>
                <a:ea typeface="Cambria" panose="02040503050406030204" pitchFamily="18" charset="0"/>
                <a:cs typeface="Arial" panose="020B0604020202020204" pitchFamily="34" charset="0"/>
              </a:rPr>
              <a:t>printf</a:t>
            </a:r>
            <a:r>
              <a:rPr lang="ru-RU" altLang="ru-RU" sz="2800" dirty="0">
                <a:latin typeface="Cambria" panose="02040503050406030204" pitchFamily="18" charset="0"/>
                <a:ea typeface="Cambria" panose="02040503050406030204" pitchFamily="18" charset="0"/>
                <a:cs typeface="Arial" panose="020B0604020202020204" pitchFamily="34" charset="0"/>
              </a:rPr>
              <a:t>(), она считывает строку формата, затем просматривает в стеке данные для замены значений строки формата</a:t>
            </a:r>
          </a:p>
          <a:p>
            <a:pPr marL="0" indent="0">
              <a:buNone/>
            </a:pPr>
            <a:r>
              <a:rPr lang="ru-RU" altLang="ru-RU" sz="2800" dirty="0">
                <a:latin typeface="Cambria" panose="02040503050406030204" pitchFamily="18" charset="0"/>
                <a:ea typeface="Cambria" panose="02040503050406030204" pitchFamily="18" charset="0"/>
                <a:cs typeface="Arial" panose="020B0604020202020204" pitchFamily="34" charset="0"/>
              </a:rPr>
              <a:t>“%s” заменяется строкой из стека (входные данные), а “%d” заменяется целым числом (</a:t>
            </a:r>
            <a:r>
              <a:rPr lang="ru-RU" altLang="ru-RU" sz="2800" dirty="0" err="1">
                <a:latin typeface="Cambria" panose="02040503050406030204" pitchFamily="18" charset="0"/>
                <a:ea typeface="Cambria" panose="02040503050406030204" pitchFamily="18" charset="0"/>
                <a:cs typeface="Arial" panose="020B0604020202020204" pitchFamily="34" charset="0"/>
              </a:rPr>
              <a:t>number</a:t>
            </a:r>
            <a:r>
              <a:rPr lang="ru-RU" altLang="ru-RU" sz="2800" dirty="0">
                <a:latin typeface="Cambria" panose="02040503050406030204" pitchFamily="18" charset="0"/>
                <a:ea typeface="Cambria" panose="02040503050406030204" pitchFamily="18" charset="0"/>
                <a:cs typeface="Arial" panose="020B0604020202020204" pitchFamily="34" charset="0"/>
              </a:rPr>
              <a:t>)</a:t>
            </a:r>
          </a:p>
          <a:p>
            <a:pPr marL="0" indent="0">
              <a:buNone/>
            </a:pPr>
            <a:endParaRPr lang="ru-RU" altLang="ru-RU" sz="2800" dirty="0">
              <a:latin typeface="Cambria" panose="02040503050406030204" pitchFamily="18" charset="0"/>
              <a:ea typeface="Cambria" panose="02040503050406030204" pitchFamily="18" charset="0"/>
              <a:cs typeface="Arial" panose="020B0604020202020204" pitchFamily="34" charset="0"/>
            </a:endParaRPr>
          </a:p>
        </p:txBody>
      </p:sp>
    </p:spTree>
    <p:extLst>
      <p:ext uri="{BB962C8B-B14F-4D97-AF65-F5344CB8AC3E}">
        <p14:creationId xmlns:p14="http://schemas.microsoft.com/office/powerpoint/2010/main" val="23771092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Безопасное программирование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altLang="ru-RU" sz="2800" dirty="0">
                <a:latin typeface="Cambria" panose="02040503050406030204" pitchFamily="18" charset="0"/>
                <a:ea typeface="Cambria" panose="02040503050406030204" pitchFamily="18" charset="0"/>
                <a:cs typeface="Arial" panose="020B0604020202020204" pitchFamily="34" charset="0"/>
              </a:rPr>
              <a:t>Корректным способом вывода единственного строкового значения будет</a:t>
            </a:r>
            <a:r>
              <a:rPr lang="en-US" altLang="ru-RU" sz="2800" dirty="0">
                <a:latin typeface="Cambria" panose="02040503050406030204" pitchFamily="18" charset="0"/>
                <a:ea typeface="Cambria" panose="02040503050406030204" pitchFamily="18" charset="0"/>
                <a:cs typeface="Arial" panose="020B0604020202020204" pitchFamily="34" charset="0"/>
              </a:rPr>
              <a:t>:</a:t>
            </a:r>
          </a:p>
          <a:p>
            <a:pPr marL="0" indent="0">
              <a:buNone/>
            </a:pPr>
            <a:r>
              <a:rPr lang="en-US" altLang="ru-RU" sz="2800" dirty="0" err="1">
                <a:latin typeface="Cambria" panose="02040503050406030204" pitchFamily="18" charset="0"/>
                <a:ea typeface="Cambria" panose="02040503050406030204" pitchFamily="18" charset="0"/>
                <a:cs typeface="Arial" panose="020B0604020202020204" pitchFamily="34" charset="0"/>
              </a:rPr>
              <a:t>printf</a:t>
            </a:r>
            <a:r>
              <a:rPr lang="en-US" altLang="ru-RU" sz="2800" dirty="0">
                <a:latin typeface="Cambria" panose="02040503050406030204" pitchFamily="18" charset="0"/>
                <a:ea typeface="Cambria" panose="02040503050406030204" pitchFamily="18" charset="0"/>
                <a:cs typeface="Arial" panose="020B0604020202020204" pitchFamily="34" charset="0"/>
              </a:rPr>
              <a:t>("%s", string);</a:t>
            </a:r>
          </a:p>
          <a:p>
            <a:pPr marL="0" indent="0">
              <a:buNone/>
            </a:pPr>
            <a:r>
              <a:rPr lang="ru-RU" altLang="ru-RU" sz="2800" dirty="0">
                <a:latin typeface="Cambria" panose="02040503050406030204" pitchFamily="18" charset="0"/>
                <a:ea typeface="Cambria" panose="02040503050406030204" pitchFamily="18" charset="0"/>
                <a:cs typeface="Arial" panose="020B0604020202020204" pitchFamily="34" charset="0"/>
              </a:rPr>
              <a:t>Ленивым и </a:t>
            </a:r>
            <a:r>
              <a:rPr lang="ru-RU" altLang="ru-RU" sz="2800" b="1" dirty="0">
                <a:latin typeface="Cambria" panose="02040503050406030204" pitchFamily="18" charset="0"/>
                <a:ea typeface="Cambria" panose="02040503050406030204" pitchFamily="18" charset="0"/>
                <a:cs typeface="Arial" panose="020B0604020202020204" pitchFamily="34" charset="0"/>
              </a:rPr>
              <a:t>уязвимым</a:t>
            </a:r>
            <a:r>
              <a:rPr lang="ru-RU" altLang="ru-RU" sz="2800" dirty="0">
                <a:latin typeface="Cambria" panose="02040503050406030204" pitchFamily="18" charset="0"/>
                <a:ea typeface="Cambria" panose="02040503050406030204" pitchFamily="18" charset="0"/>
                <a:cs typeface="Arial" panose="020B0604020202020204" pitchFamily="34" charset="0"/>
              </a:rPr>
              <a:t> (</a:t>
            </a:r>
            <a:r>
              <a:rPr lang="ru-RU" altLang="ru-RU" sz="2800" b="1" dirty="0">
                <a:latin typeface="Cambria" panose="02040503050406030204" pitchFamily="18" charset="0"/>
                <a:ea typeface="Cambria" panose="02040503050406030204" pitchFamily="18" charset="0"/>
                <a:cs typeface="Arial" panose="020B0604020202020204" pitchFamily="34" charset="0"/>
              </a:rPr>
              <a:t>плохим</a:t>
            </a:r>
            <a:r>
              <a:rPr lang="ru-RU" altLang="ru-RU" sz="2800" dirty="0">
                <a:latin typeface="Cambria" panose="02040503050406030204" pitchFamily="18" charset="0"/>
                <a:ea typeface="Cambria" panose="02040503050406030204" pitchFamily="18" charset="0"/>
                <a:cs typeface="Arial" panose="020B0604020202020204" pitchFamily="34" charset="0"/>
              </a:rPr>
              <a:t>) способом было бы использовать такой код, как этот</a:t>
            </a:r>
            <a:r>
              <a:rPr lang="en-US" altLang="ru-RU" sz="2800" dirty="0">
                <a:latin typeface="Cambria" panose="02040503050406030204" pitchFamily="18" charset="0"/>
                <a:ea typeface="Cambria" panose="02040503050406030204" pitchFamily="18" charset="0"/>
                <a:cs typeface="Arial" panose="020B0604020202020204" pitchFamily="34" charset="0"/>
              </a:rPr>
              <a:t>:</a:t>
            </a:r>
          </a:p>
          <a:p>
            <a:pPr marL="0" indent="0">
              <a:buNone/>
            </a:pPr>
            <a:r>
              <a:rPr lang="en-US" altLang="ru-RU" sz="2800" dirty="0" err="1">
                <a:latin typeface="Cambria" panose="02040503050406030204" pitchFamily="18" charset="0"/>
                <a:ea typeface="Cambria" panose="02040503050406030204" pitchFamily="18" charset="0"/>
                <a:cs typeface="Arial" panose="020B0604020202020204" pitchFamily="34" charset="0"/>
              </a:rPr>
              <a:t>printf</a:t>
            </a:r>
            <a:r>
              <a:rPr lang="en-US" altLang="ru-RU" sz="2800" dirty="0">
                <a:latin typeface="Cambria" panose="02040503050406030204" pitchFamily="18" charset="0"/>
                <a:ea typeface="Cambria" panose="02040503050406030204" pitchFamily="18" charset="0"/>
                <a:cs typeface="Arial" panose="020B0604020202020204" pitchFamily="34" charset="0"/>
              </a:rPr>
              <a:t>(string);</a:t>
            </a:r>
            <a:endParaRPr lang="ru-RU" altLang="ru-RU" sz="2800" dirty="0">
              <a:latin typeface="Cambria" panose="02040503050406030204" pitchFamily="18" charset="0"/>
              <a:ea typeface="Cambria" panose="02040503050406030204" pitchFamily="18" charset="0"/>
              <a:cs typeface="Arial" panose="020B0604020202020204" pitchFamily="34" charset="0"/>
            </a:endParaRPr>
          </a:p>
          <a:p>
            <a:pPr marL="0" indent="0">
              <a:buNone/>
            </a:pPr>
            <a:r>
              <a:rPr lang="ru-RU" altLang="ru-RU" sz="2800" dirty="0">
                <a:latin typeface="Cambria" panose="02040503050406030204" pitchFamily="18" charset="0"/>
                <a:ea typeface="Cambria" panose="02040503050406030204" pitchFamily="18" charset="0"/>
                <a:cs typeface="Arial" panose="020B0604020202020204" pitchFamily="34" charset="0"/>
              </a:rPr>
              <a:t>Если ленивый программист передает пользовательский ввод в виде строки формата, злоумышленник может использовать хитроумные уловки для просмотра содержимого стека или даже записи в память! Это может привести к серьезным уязвимостям в системе безопасности</a:t>
            </a:r>
          </a:p>
        </p:txBody>
      </p:sp>
    </p:spTree>
    <p:extLst>
      <p:ext uri="{BB962C8B-B14F-4D97-AF65-F5344CB8AC3E}">
        <p14:creationId xmlns:p14="http://schemas.microsoft.com/office/powerpoint/2010/main" val="17696672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Безопасное программирование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altLang="ru-RU" sz="2800" dirty="0">
                <a:latin typeface="Cambria" panose="02040503050406030204" pitchFamily="18" charset="0"/>
                <a:ea typeface="Cambria" panose="02040503050406030204" pitchFamily="18" charset="0"/>
                <a:cs typeface="Arial" panose="020B0604020202020204" pitchFamily="34" charset="0"/>
              </a:rPr>
              <a:t>Предположим что есть следующий код:</a:t>
            </a:r>
          </a:p>
          <a:p>
            <a:pPr marL="0" indent="0">
              <a:buNone/>
            </a:pPr>
            <a:endParaRPr lang="ru-RU" altLang="ru-RU" sz="2800" dirty="0">
              <a:latin typeface="Cambria" panose="02040503050406030204" pitchFamily="18" charset="0"/>
              <a:ea typeface="Cambria" panose="02040503050406030204" pitchFamily="18" charset="0"/>
              <a:cs typeface="Arial" panose="020B0604020202020204" pitchFamily="34" charset="0"/>
            </a:endParaRPr>
          </a:p>
        </p:txBody>
      </p:sp>
      <p:pic>
        <p:nvPicPr>
          <p:cNvPr id="4" name="Picture 3">
            <a:extLst>
              <a:ext uri="{FF2B5EF4-FFF2-40B4-BE49-F238E27FC236}">
                <a16:creationId xmlns:a16="http://schemas.microsoft.com/office/drawing/2014/main" id="{FF31C8DE-4934-180F-4518-12142CF2C824}"/>
              </a:ext>
            </a:extLst>
          </p:cNvPr>
          <p:cNvPicPr>
            <a:picLocks noChangeAspect="1"/>
          </p:cNvPicPr>
          <p:nvPr/>
        </p:nvPicPr>
        <p:blipFill>
          <a:blip r:embed="rId2"/>
          <a:stretch>
            <a:fillRect/>
          </a:stretch>
        </p:blipFill>
        <p:spPr>
          <a:xfrm>
            <a:off x="3072237" y="2352958"/>
            <a:ext cx="6047526" cy="41399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568335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Безопасное программирование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altLang="ru-RU" sz="2800" dirty="0">
                <a:latin typeface="Cambria" panose="02040503050406030204" pitchFamily="18" charset="0"/>
                <a:ea typeface="Cambria" panose="02040503050406030204" pitchFamily="18" charset="0"/>
                <a:cs typeface="Arial" panose="020B0604020202020204" pitchFamily="34" charset="0"/>
              </a:rPr>
              <a:t>Для начала попробуем ввести «корректные» данные:</a:t>
            </a:r>
          </a:p>
          <a:p>
            <a:pPr marL="514350" indent="-514350">
              <a:buFont typeface="+mj-lt"/>
              <a:buAutoNum type="arabicPeriod"/>
            </a:pPr>
            <a:r>
              <a:rPr lang="ru-RU" altLang="ru-RU" dirty="0">
                <a:latin typeface="Cambria" panose="02040503050406030204" pitchFamily="18" charset="0"/>
                <a:ea typeface="Cambria" panose="02040503050406030204" pitchFamily="18" charset="0"/>
                <a:cs typeface="Arial" panose="020B0604020202020204" pitchFamily="34" charset="0"/>
              </a:rPr>
              <a:t>Просто имя</a:t>
            </a:r>
          </a:p>
          <a:p>
            <a:pPr marL="514350" indent="-514350">
              <a:buFont typeface="+mj-lt"/>
              <a:buAutoNum type="arabicPeriod"/>
            </a:pPr>
            <a:r>
              <a:rPr lang="ru-RU" altLang="ru-RU" sz="2800" dirty="0">
                <a:latin typeface="Cambria" panose="02040503050406030204" pitchFamily="18" charset="0"/>
                <a:ea typeface="Cambria" panose="02040503050406030204" pitchFamily="18" charset="0"/>
                <a:cs typeface="Arial" panose="020B0604020202020204" pitchFamily="34" charset="0"/>
              </a:rPr>
              <a:t>Слово «</a:t>
            </a:r>
            <a:r>
              <a:rPr lang="en-US" altLang="ru-RU" sz="2800" dirty="0">
                <a:latin typeface="Cambria" panose="02040503050406030204" pitchFamily="18" charset="0"/>
                <a:ea typeface="Cambria" panose="02040503050406030204" pitchFamily="18" charset="0"/>
                <a:cs typeface="Arial" panose="020B0604020202020204" pitchFamily="34" charset="0"/>
              </a:rPr>
              <a:t>secret</a:t>
            </a:r>
            <a:r>
              <a:rPr lang="ru-RU" altLang="ru-RU" sz="2800" dirty="0">
                <a:latin typeface="Cambria" panose="02040503050406030204" pitchFamily="18" charset="0"/>
                <a:ea typeface="Cambria" panose="02040503050406030204" pitchFamily="18" charset="0"/>
                <a:cs typeface="Arial" panose="020B0604020202020204" pitchFamily="34" charset="0"/>
              </a:rPr>
              <a:t>»</a:t>
            </a:r>
          </a:p>
          <a:p>
            <a:pPr marL="0" indent="0">
              <a:buNone/>
            </a:pPr>
            <a:endParaRPr lang="ru-RU" altLang="ru-RU" sz="2800" dirty="0">
              <a:latin typeface="Cambria" panose="02040503050406030204" pitchFamily="18" charset="0"/>
              <a:ea typeface="Cambria" panose="02040503050406030204" pitchFamily="18" charset="0"/>
              <a:cs typeface="Arial" panose="020B0604020202020204" pitchFamily="34" charset="0"/>
            </a:endParaRPr>
          </a:p>
        </p:txBody>
      </p:sp>
      <p:pic>
        <p:nvPicPr>
          <p:cNvPr id="5" name="Picture 4">
            <a:extLst>
              <a:ext uri="{FF2B5EF4-FFF2-40B4-BE49-F238E27FC236}">
                <a16:creationId xmlns:a16="http://schemas.microsoft.com/office/drawing/2014/main" id="{A1D1FA18-D980-AC39-0BA6-A97B1BDE476B}"/>
              </a:ext>
            </a:extLst>
          </p:cNvPr>
          <p:cNvPicPr>
            <a:picLocks noChangeAspect="1"/>
          </p:cNvPicPr>
          <p:nvPr/>
        </p:nvPicPr>
        <p:blipFill>
          <a:blip r:embed="rId2"/>
          <a:stretch>
            <a:fillRect/>
          </a:stretch>
        </p:blipFill>
        <p:spPr>
          <a:xfrm>
            <a:off x="1329277" y="3585569"/>
            <a:ext cx="9533446" cy="2728196"/>
          </a:xfrm>
          <a:prstGeom prst="rect">
            <a:avLst/>
          </a:prstGeom>
        </p:spPr>
      </p:pic>
    </p:spTree>
    <p:extLst>
      <p:ext uri="{BB962C8B-B14F-4D97-AF65-F5344CB8AC3E}">
        <p14:creationId xmlns:p14="http://schemas.microsoft.com/office/powerpoint/2010/main" val="8911832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Безопасное программирование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altLang="ru-RU" sz="2800" dirty="0">
                <a:latin typeface="Cambria" panose="02040503050406030204" pitchFamily="18" charset="0"/>
                <a:ea typeface="Cambria" panose="02040503050406030204" pitchFamily="18" charset="0"/>
                <a:cs typeface="Arial" panose="020B0604020202020204" pitchFamily="34" charset="0"/>
              </a:rPr>
              <a:t>Итак, что произойдет, если пользователь введет спецификатор строки формата?</a:t>
            </a:r>
            <a:endParaRPr lang="en-US" altLang="ru-RU" sz="2800" dirty="0">
              <a:latin typeface="Cambria" panose="02040503050406030204" pitchFamily="18" charset="0"/>
              <a:ea typeface="Cambria" panose="02040503050406030204" pitchFamily="18" charset="0"/>
              <a:cs typeface="Arial" panose="020B0604020202020204" pitchFamily="34" charset="0"/>
            </a:endParaRPr>
          </a:p>
          <a:p>
            <a:pPr marL="0" indent="0">
              <a:buNone/>
            </a:pPr>
            <a:r>
              <a:rPr lang="ru-RU" dirty="0">
                <a:effectLst/>
                <a:latin typeface="Cambria" panose="02040503050406030204" pitchFamily="18" charset="0"/>
                <a:ea typeface="Cambria" panose="02040503050406030204" pitchFamily="18" charset="0"/>
              </a:rPr>
              <a:t>Попробу</a:t>
            </a:r>
            <a:r>
              <a:rPr lang="ru-RU" dirty="0">
                <a:latin typeface="Cambria" panose="02040503050406030204" pitchFamily="18" charset="0"/>
                <a:ea typeface="Cambria" panose="02040503050406030204" pitchFamily="18" charset="0"/>
              </a:rPr>
              <a:t>ем</a:t>
            </a:r>
            <a:r>
              <a:rPr lang="ru-RU" dirty="0">
                <a:effectLst/>
                <a:latin typeface="Cambria" panose="02040503050406030204" pitchFamily="18" charset="0"/>
                <a:ea typeface="Cambria" panose="02040503050406030204" pitchFamily="18" charset="0"/>
              </a:rPr>
              <a:t> запустить программу и ввести имя “%d”.</a:t>
            </a:r>
          </a:p>
          <a:p>
            <a:pPr marL="0" indent="0">
              <a:buNone/>
            </a:pPr>
            <a:r>
              <a:rPr lang="ru-RU" dirty="0">
                <a:effectLst/>
                <a:latin typeface="Cambria" panose="02040503050406030204" pitchFamily="18" charset="0"/>
                <a:ea typeface="Cambria" panose="02040503050406030204" pitchFamily="18" charset="0"/>
              </a:rPr>
              <a:t>Это приведет к вызову функции </a:t>
            </a:r>
            <a:r>
              <a:rPr lang="ru-RU" dirty="0" err="1">
                <a:effectLst/>
                <a:latin typeface="Cambria" panose="02040503050406030204" pitchFamily="18" charset="0"/>
                <a:ea typeface="Cambria" panose="02040503050406030204" pitchFamily="18" charset="0"/>
              </a:rPr>
              <a:t>printf</a:t>
            </a:r>
            <a:r>
              <a:rPr lang="ru-RU" dirty="0">
                <a:effectLst/>
                <a:latin typeface="Cambria" panose="02040503050406030204" pitchFamily="18" charset="0"/>
                <a:ea typeface="Cambria" panose="02040503050406030204" pitchFamily="18" charset="0"/>
              </a:rPr>
              <a:t>(), которая предложит ей прочитать число из стека</a:t>
            </a:r>
          </a:p>
          <a:p>
            <a:pPr marL="0" indent="0">
              <a:buNone/>
            </a:pPr>
            <a:r>
              <a:rPr lang="ru-RU" dirty="0">
                <a:effectLst/>
                <a:latin typeface="Cambria" panose="02040503050406030204" pitchFamily="18" charset="0"/>
                <a:ea typeface="Cambria" panose="02040503050406030204" pitchFamily="18" charset="0"/>
              </a:rPr>
              <a:t>К сожалению, в </a:t>
            </a:r>
            <a:r>
              <a:rPr lang="ru-RU" dirty="0" err="1">
                <a:effectLst/>
                <a:latin typeface="Cambria" panose="02040503050406030204" pitchFamily="18" charset="0"/>
                <a:ea typeface="Cambria" panose="02040503050406030204" pitchFamily="18" charset="0"/>
              </a:rPr>
              <a:t>printf</a:t>
            </a:r>
            <a:r>
              <a:rPr lang="ru-RU" dirty="0">
                <a:effectLst/>
                <a:latin typeface="Cambria" panose="02040503050406030204" pitchFamily="18" charset="0"/>
                <a:ea typeface="Cambria" panose="02040503050406030204" pitchFamily="18" charset="0"/>
              </a:rPr>
              <a:t>() в качестве </a:t>
            </a:r>
            <a:br>
              <a:rPr lang="ru-RU" dirty="0">
                <a:effectLst/>
                <a:latin typeface="Cambria" panose="02040503050406030204" pitchFamily="18" charset="0"/>
                <a:ea typeface="Cambria" panose="02040503050406030204" pitchFamily="18" charset="0"/>
              </a:rPr>
            </a:br>
            <a:r>
              <a:rPr lang="ru-RU" dirty="0">
                <a:effectLst/>
                <a:latin typeface="Cambria" panose="02040503050406030204" pitchFamily="18" charset="0"/>
                <a:ea typeface="Cambria" panose="02040503050406030204" pitchFamily="18" charset="0"/>
              </a:rPr>
              <a:t>параметра не передается число; </a:t>
            </a:r>
            <a:br>
              <a:rPr lang="ru-RU" dirty="0">
                <a:effectLst/>
                <a:latin typeface="Cambria" panose="02040503050406030204" pitchFamily="18" charset="0"/>
                <a:ea typeface="Cambria" panose="02040503050406030204" pitchFamily="18" charset="0"/>
              </a:rPr>
            </a:br>
            <a:r>
              <a:rPr lang="ru-RU" dirty="0">
                <a:effectLst/>
                <a:latin typeface="Cambria" panose="02040503050406030204" pitchFamily="18" charset="0"/>
                <a:ea typeface="Cambria" panose="02040503050406030204" pitchFamily="18" charset="0"/>
              </a:rPr>
              <a:t>однако </a:t>
            </a:r>
            <a:r>
              <a:rPr lang="ru-RU" dirty="0" err="1">
                <a:effectLst/>
                <a:latin typeface="Cambria" panose="02040503050406030204" pitchFamily="18" charset="0"/>
                <a:ea typeface="Cambria" panose="02040503050406030204" pitchFamily="18" charset="0"/>
              </a:rPr>
              <a:t>printf</a:t>
            </a:r>
            <a:r>
              <a:rPr lang="ru-RU" dirty="0">
                <a:effectLst/>
                <a:latin typeface="Cambria" panose="02040503050406030204" pitchFamily="18" charset="0"/>
                <a:ea typeface="Cambria" panose="02040503050406030204" pitchFamily="18" charset="0"/>
              </a:rPr>
              <a:t>() этого не знает и</a:t>
            </a:r>
            <a:br>
              <a:rPr lang="ru-RU" dirty="0">
                <a:effectLst/>
                <a:latin typeface="Cambria" panose="02040503050406030204" pitchFamily="18" charset="0"/>
                <a:ea typeface="Cambria" panose="02040503050406030204" pitchFamily="18" charset="0"/>
              </a:rPr>
            </a:br>
            <a:r>
              <a:rPr lang="ru-RU" dirty="0">
                <a:effectLst/>
                <a:latin typeface="Cambria" panose="02040503050406030204" pitchFamily="18" charset="0"/>
                <a:ea typeface="Cambria" panose="02040503050406030204" pitchFamily="18" charset="0"/>
              </a:rPr>
              <a:t> старательно считывает данные</a:t>
            </a:r>
            <a:br>
              <a:rPr lang="ru-RU" dirty="0">
                <a:effectLst/>
                <a:latin typeface="Cambria" panose="02040503050406030204" pitchFamily="18" charset="0"/>
                <a:ea typeface="Cambria" panose="02040503050406030204" pitchFamily="18" charset="0"/>
              </a:rPr>
            </a:br>
            <a:r>
              <a:rPr lang="ru-RU" dirty="0">
                <a:effectLst/>
                <a:latin typeface="Cambria" panose="02040503050406030204" pitchFamily="18" charset="0"/>
                <a:ea typeface="Cambria" panose="02040503050406030204" pitchFamily="18" charset="0"/>
              </a:rPr>
              <a:t> из стека и выводит загадочное число</a:t>
            </a:r>
            <a:endParaRPr lang="ru-RU" altLang="ru-RU" sz="2800" dirty="0">
              <a:latin typeface="Cambria" panose="02040503050406030204" pitchFamily="18" charset="0"/>
              <a:ea typeface="Cambria" panose="02040503050406030204" pitchFamily="18" charset="0"/>
              <a:cs typeface="Arial" panose="020B0604020202020204" pitchFamily="34" charset="0"/>
            </a:endParaRPr>
          </a:p>
        </p:txBody>
      </p:sp>
      <p:pic>
        <p:nvPicPr>
          <p:cNvPr id="4" name="Picture 3">
            <a:extLst>
              <a:ext uri="{FF2B5EF4-FFF2-40B4-BE49-F238E27FC236}">
                <a16:creationId xmlns:a16="http://schemas.microsoft.com/office/drawing/2014/main" id="{BD8D8531-0FE6-E88F-81E7-71EFD9297213}"/>
              </a:ext>
            </a:extLst>
          </p:cNvPr>
          <p:cNvPicPr>
            <a:picLocks noChangeAspect="1"/>
          </p:cNvPicPr>
          <p:nvPr/>
        </p:nvPicPr>
        <p:blipFill>
          <a:blip r:embed="rId2"/>
          <a:stretch>
            <a:fillRect/>
          </a:stretch>
        </p:blipFill>
        <p:spPr>
          <a:xfrm>
            <a:off x="7212645" y="3921550"/>
            <a:ext cx="4753898" cy="2059591"/>
          </a:xfrm>
          <a:prstGeom prst="rect">
            <a:avLst/>
          </a:prstGeom>
        </p:spPr>
      </p:pic>
    </p:spTree>
    <p:extLst>
      <p:ext uri="{BB962C8B-B14F-4D97-AF65-F5344CB8AC3E}">
        <p14:creationId xmlns:p14="http://schemas.microsoft.com/office/powerpoint/2010/main" val="18797389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Безопасное программирование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altLang="ru-RU" sz="2800" dirty="0">
                <a:latin typeface="Cambria" panose="02040503050406030204" pitchFamily="18" charset="0"/>
                <a:ea typeface="Cambria" panose="02040503050406030204" pitchFamily="18" charset="0"/>
                <a:cs typeface="Arial" panose="020B0604020202020204" pitchFamily="34" charset="0"/>
              </a:rPr>
              <a:t>Попробуем запустить программу и ввести такое имя</a:t>
            </a:r>
            <a:r>
              <a:rPr lang="en-US" altLang="ru-RU" sz="2800" dirty="0">
                <a:latin typeface="Cambria" panose="02040503050406030204" pitchFamily="18" charset="0"/>
                <a:ea typeface="Cambria" panose="02040503050406030204" pitchFamily="18" charset="0"/>
                <a:cs typeface="Arial" panose="020B0604020202020204" pitchFamily="34" charset="0"/>
              </a:rPr>
              <a:t>:</a:t>
            </a:r>
          </a:p>
          <a:p>
            <a:pPr marL="0" indent="0">
              <a:buNone/>
            </a:pPr>
            <a:r>
              <a:rPr lang="en-US" altLang="ru-RU" sz="2800" dirty="0">
                <a:latin typeface="Cambria" panose="02040503050406030204" pitchFamily="18" charset="0"/>
                <a:ea typeface="Cambria" panose="02040503050406030204" pitchFamily="18" charset="0"/>
                <a:cs typeface="Arial" panose="020B0604020202020204" pitchFamily="34" charset="0"/>
              </a:rPr>
              <a:t>“AAAA %x %x %x %x %x %x %x %x %x %x %x %x %x %x %x %x %x %x %x %x %x %x %</a:t>
            </a:r>
            <a:r>
              <a:rPr lang="ru-RU" altLang="ru-RU" sz="2800" dirty="0">
                <a:latin typeface="Cambria" panose="02040503050406030204" pitchFamily="18" charset="0"/>
                <a:ea typeface="Cambria" panose="02040503050406030204" pitchFamily="18" charset="0"/>
                <a:cs typeface="Arial" panose="020B0604020202020204" pitchFamily="34" charset="0"/>
              </a:rPr>
              <a:t> </a:t>
            </a:r>
            <a:r>
              <a:rPr lang="en-US" altLang="ru-RU" sz="2800" dirty="0">
                <a:latin typeface="Cambria" panose="02040503050406030204" pitchFamily="18" charset="0"/>
                <a:ea typeface="Cambria" panose="02040503050406030204" pitchFamily="18" charset="0"/>
                <a:cs typeface="Arial" panose="020B0604020202020204" pitchFamily="34" charset="0"/>
              </a:rPr>
              <a:t>x %x %x %x %x %x %x %x %x”. (%x </a:t>
            </a:r>
            <a:r>
              <a:rPr lang="ru-RU" altLang="ru-RU" sz="2800" dirty="0">
                <a:latin typeface="Cambria" panose="02040503050406030204" pitchFamily="18" charset="0"/>
                <a:ea typeface="Cambria" panose="02040503050406030204" pitchFamily="18" charset="0"/>
                <a:cs typeface="Arial" panose="020B0604020202020204" pitchFamily="34" charset="0"/>
              </a:rPr>
              <a:t>повторяется </a:t>
            </a:r>
            <a:r>
              <a:rPr lang="en-US" altLang="ru-RU" sz="2800" dirty="0">
                <a:latin typeface="Cambria" panose="02040503050406030204" pitchFamily="18" charset="0"/>
                <a:ea typeface="Cambria" panose="02040503050406030204" pitchFamily="18" charset="0"/>
                <a:cs typeface="Arial" panose="020B0604020202020204" pitchFamily="34" charset="0"/>
              </a:rPr>
              <a:t>31</a:t>
            </a:r>
            <a:r>
              <a:rPr lang="ru-RU" altLang="ru-RU" sz="2800" dirty="0">
                <a:latin typeface="Cambria" panose="02040503050406030204" pitchFamily="18" charset="0"/>
                <a:ea typeface="Cambria" panose="02040503050406030204" pitchFamily="18" charset="0"/>
                <a:cs typeface="Arial" panose="020B0604020202020204" pitchFamily="34" charset="0"/>
              </a:rPr>
              <a:t> раз</a:t>
            </a:r>
            <a:r>
              <a:rPr lang="en-US" altLang="ru-RU" sz="2800" dirty="0">
                <a:latin typeface="Cambria" panose="02040503050406030204" pitchFamily="18" charset="0"/>
                <a:ea typeface="Cambria" panose="02040503050406030204" pitchFamily="18" charset="0"/>
                <a:cs typeface="Arial" panose="020B0604020202020204" pitchFamily="34" charset="0"/>
              </a:rPr>
              <a:t>)</a:t>
            </a:r>
            <a:endParaRPr lang="ru-RU" altLang="ru-RU" sz="2800" dirty="0">
              <a:latin typeface="Cambria" panose="02040503050406030204" pitchFamily="18" charset="0"/>
              <a:ea typeface="Cambria" panose="02040503050406030204" pitchFamily="18" charset="0"/>
              <a:cs typeface="Arial" panose="020B0604020202020204" pitchFamily="34" charset="0"/>
            </a:endParaRPr>
          </a:p>
          <a:p>
            <a:pPr marL="0" indent="0">
              <a:buNone/>
            </a:pPr>
            <a:endParaRPr lang="ru-RU" altLang="ru-RU" sz="2800" dirty="0">
              <a:latin typeface="Cambria" panose="02040503050406030204" pitchFamily="18" charset="0"/>
              <a:ea typeface="Cambria" panose="02040503050406030204" pitchFamily="18" charset="0"/>
              <a:cs typeface="Arial" panose="020B0604020202020204" pitchFamily="34" charset="0"/>
            </a:endParaRPr>
          </a:p>
        </p:txBody>
      </p:sp>
      <p:pic>
        <p:nvPicPr>
          <p:cNvPr id="5" name="Picture 4">
            <a:extLst>
              <a:ext uri="{FF2B5EF4-FFF2-40B4-BE49-F238E27FC236}">
                <a16:creationId xmlns:a16="http://schemas.microsoft.com/office/drawing/2014/main" id="{50AFCE71-7DA9-BE26-8C2D-F16569C1909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40538" y="4066479"/>
            <a:ext cx="11110923" cy="1522663"/>
          </a:xfrm>
          <a:prstGeom prst="rect">
            <a:avLst/>
          </a:prstGeom>
        </p:spPr>
      </p:pic>
    </p:spTree>
    <p:extLst>
      <p:ext uri="{BB962C8B-B14F-4D97-AF65-F5344CB8AC3E}">
        <p14:creationId xmlns:p14="http://schemas.microsoft.com/office/powerpoint/2010/main" val="20505502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Безопасное программирование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fontScale="92500" lnSpcReduction="10000"/>
          </a:bodyPr>
          <a:lstStyle/>
          <a:p>
            <a:pPr marL="0" indent="0">
              <a:buNone/>
            </a:pPr>
            <a:r>
              <a:rPr lang="ru-RU" altLang="ru-RU" sz="2800" dirty="0">
                <a:latin typeface="Cambria" panose="02040503050406030204" pitchFamily="18" charset="0"/>
                <a:ea typeface="Cambria" panose="02040503050406030204" pitchFamily="18" charset="0"/>
                <a:cs typeface="Arial" panose="020B0604020202020204" pitchFamily="34" charset="0"/>
              </a:rPr>
              <a:t>В результате функция </a:t>
            </a:r>
            <a:r>
              <a:rPr lang="ru-RU" altLang="ru-RU" sz="2800" dirty="0" err="1">
                <a:latin typeface="Cambria" panose="02040503050406030204" pitchFamily="18" charset="0"/>
                <a:ea typeface="Cambria" panose="02040503050406030204" pitchFamily="18" charset="0"/>
                <a:cs typeface="Arial" panose="020B0604020202020204" pitchFamily="34" charset="0"/>
              </a:rPr>
              <a:t>printf</a:t>
            </a:r>
            <a:r>
              <a:rPr lang="ru-RU" altLang="ru-RU" sz="2800" dirty="0">
                <a:latin typeface="Cambria" panose="02040503050406030204" pitchFamily="18" charset="0"/>
                <a:ea typeface="Cambria" panose="02040503050406030204" pitchFamily="18" charset="0"/>
                <a:cs typeface="Arial" panose="020B0604020202020204" pitchFamily="34" charset="0"/>
              </a:rPr>
              <a:t>() проходит обратный путь вниз по стеку, считывая значения и печатая их в шестнадцатеричном виде. Обратите внимание, что “41414141” представляет собой первое “АААА” из входных данных, что показывает, что мы успешно обманули программу, заставив ее отобразить стек</a:t>
            </a:r>
          </a:p>
          <a:p>
            <a:pPr marL="0" indent="0">
              <a:buNone/>
            </a:pPr>
            <a:r>
              <a:rPr lang="ru-RU" altLang="ru-RU" sz="2800" dirty="0">
                <a:latin typeface="Cambria" panose="02040503050406030204" pitchFamily="18" charset="0"/>
                <a:ea typeface="Cambria" panose="02040503050406030204" pitchFamily="18" charset="0"/>
                <a:cs typeface="Arial" panose="020B0604020202020204" pitchFamily="34" charset="0"/>
              </a:rPr>
              <a:t>Значения перед 0x41414141 не предназначены для функции </a:t>
            </a:r>
            <a:r>
              <a:rPr lang="ru-RU" altLang="ru-RU" sz="2800" dirty="0" err="1">
                <a:latin typeface="Cambria" panose="02040503050406030204" pitchFamily="18" charset="0"/>
                <a:ea typeface="Cambria" panose="02040503050406030204" pitchFamily="18" charset="0"/>
                <a:cs typeface="Arial" panose="020B0604020202020204" pitchFamily="34" charset="0"/>
              </a:rPr>
              <a:t>printf</a:t>
            </a:r>
            <a:r>
              <a:rPr lang="ru-RU" altLang="ru-RU" sz="2800" dirty="0">
                <a:latin typeface="Cambria" panose="02040503050406030204" pitchFamily="18" charset="0"/>
                <a:ea typeface="Cambria" panose="02040503050406030204" pitchFamily="18" charset="0"/>
                <a:cs typeface="Arial" panose="020B0604020202020204" pitchFamily="34" charset="0"/>
              </a:rPr>
              <a:t>(); но функция </a:t>
            </a:r>
            <a:r>
              <a:rPr lang="ru-RU" altLang="ru-RU" sz="2800" dirty="0" err="1">
                <a:latin typeface="Cambria" panose="02040503050406030204" pitchFamily="18" charset="0"/>
                <a:ea typeface="Cambria" panose="02040503050406030204" pitchFamily="18" charset="0"/>
                <a:cs typeface="Arial" panose="020B0604020202020204" pitchFamily="34" charset="0"/>
              </a:rPr>
              <a:t>printf</a:t>
            </a:r>
            <a:r>
              <a:rPr lang="ru-RU" altLang="ru-RU" sz="2800" dirty="0">
                <a:latin typeface="Cambria" panose="02040503050406030204" pitchFamily="18" charset="0"/>
                <a:ea typeface="Cambria" panose="02040503050406030204" pitchFamily="18" charset="0"/>
                <a:cs typeface="Arial" panose="020B0604020202020204" pitchFamily="34" charset="0"/>
              </a:rPr>
              <a:t>() просматривает все, что находится в стеке, как если бы это были параметры, переданные в функцию </a:t>
            </a:r>
            <a:r>
              <a:rPr lang="ru-RU" altLang="ru-RU" sz="2800" dirty="0" err="1">
                <a:latin typeface="Cambria" panose="02040503050406030204" pitchFamily="18" charset="0"/>
                <a:ea typeface="Cambria" panose="02040503050406030204" pitchFamily="18" charset="0"/>
                <a:cs typeface="Arial" panose="020B0604020202020204" pitchFamily="34" charset="0"/>
              </a:rPr>
              <a:t>printf</a:t>
            </a:r>
            <a:r>
              <a:rPr lang="ru-RU" altLang="ru-RU" sz="2800" dirty="0">
                <a:latin typeface="Cambria" panose="02040503050406030204" pitchFamily="18" charset="0"/>
                <a:ea typeface="Cambria" panose="02040503050406030204" pitchFamily="18" charset="0"/>
                <a:cs typeface="Arial" panose="020B0604020202020204" pitchFamily="34" charset="0"/>
              </a:rPr>
              <a:t>()</a:t>
            </a:r>
          </a:p>
          <a:p>
            <a:pPr marL="0" indent="0">
              <a:buNone/>
            </a:pPr>
            <a:r>
              <a:rPr lang="ru-RU" altLang="ru-RU" sz="2800" dirty="0">
                <a:latin typeface="Cambria" panose="02040503050406030204" pitchFamily="18" charset="0"/>
                <a:ea typeface="Cambria" panose="02040503050406030204" pitchFamily="18" charset="0"/>
                <a:cs typeface="Arial" panose="020B0604020202020204" pitchFamily="34" charset="0"/>
              </a:rPr>
              <a:t>Итак, что это значит?: злоумышленник может считывать значения из стека. В этом случае выходные данные содержат </a:t>
            </a:r>
            <a:r>
              <a:rPr lang="ru-RU" altLang="ru-RU" sz="2800" dirty="0" err="1">
                <a:latin typeface="Cambria" panose="02040503050406030204" pitchFamily="18" charset="0"/>
                <a:ea typeface="Cambria" panose="02040503050406030204" pitchFamily="18" charset="0"/>
                <a:cs typeface="Arial" panose="020B0604020202020204" pitchFamily="34" charset="0"/>
              </a:rPr>
              <a:t>secret_number</a:t>
            </a:r>
            <a:r>
              <a:rPr lang="ru-RU" altLang="ru-RU" sz="2800" dirty="0">
                <a:latin typeface="Cambria" panose="02040503050406030204" pitchFamily="18" charset="0"/>
                <a:ea typeface="Cambria" panose="02040503050406030204" pitchFamily="18" charset="0"/>
                <a:cs typeface="Arial" panose="020B0604020202020204" pitchFamily="34" charset="0"/>
              </a:rPr>
              <a:t>, 0x2a, который равен десятичному числу 42! За ним следует значение 0, которое указывает, что у нас нет разрешения на доступ к этой информации</a:t>
            </a:r>
          </a:p>
        </p:txBody>
      </p:sp>
    </p:spTree>
    <p:extLst>
      <p:ext uri="{BB962C8B-B14F-4D97-AF65-F5344CB8AC3E}">
        <p14:creationId xmlns:p14="http://schemas.microsoft.com/office/powerpoint/2010/main" val="2992008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extLst>
              <p:ext uri="{D42A27DB-BD31-4B8C-83A1-F6EECF244321}">
                <p14:modId xmlns:p14="http://schemas.microsoft.com/office/powerpoint/2010/main" val="3512620060"/>
              </p:ext>
            </p:extLst>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Безопасное программирование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b="1" i="0" dirty="0">
                <a:effectLst/>
                <a:latin typeface="Cambria" panose="02040503050406030204" pitchFamily="18" charset="0"/>
                <a:ea typeface="Cambria" panose="02040503050406030204" pitchFamily="18" charset="0"/>
              </a:rPr>
              <a:t>Безопасное программирование </a:t>
            </a:r>
            <a:r>
              <a:rPr lang="en-US" i="0" dirty="0">
                <a:effectLst/>
                <a:latin typeface="Cambria" panose="02040503050406030204" pitchFamily="18" charset="0"/>
                <a:ea typeface="Cambria" panose="02040503050406030204" pitchFamily="18" charset="0"/>
              </a:rPr>
              <a:t>–</a:t>
            </a:r>
            <a:r>
              <a:rPr lang="ru-RU" i="0" dirty="0">
                <a:effectLst/>
                <a:latin typeface="Cambria" panose="02040503050406030204" pitchFamily="18" charset="0"/>
                <a:ea typeface="Cambria" panose="02040503050406030204" pitchFamily="18" charset="0"/>
              </a:rPr>
              <a:t> это</a:t>
            </a:r>
            <a:r>
              <a:rPr lang="en-US" i="0" dirty="0">
                <a:effectLst/>
                <a:latin typeface="Cambria" panose="02040503050406030204" pitchFamily="18" charset="0"/>
                <a:ea typeface="Cambria" panose="02040503050406030204" pitchFamily="18" charset="0"/>
              </a:rPr>
              <a:t> </a:t>
            </a:r>
            <a:r>
              <a:rPr lang="ru-RU" i="0" dirty="0">
                <a:effectLst/>
                <a:latin typeface="Cambria" panose="02040503050406030204" pitchFamily="18" charset="0"/>
                <a:ea typeface="Cambria" panose="02040503050406030204" pitchFamily="18" charset="0"/>
              </a:rPr>
              <a:t>подход к разработке программного обеспечения, который направлен на предотвращение, обнаружение и реагирование на угрозы безопасности</a:t>
            </a:r>
            <a:endParaRPr lang="en-US" i="0" dirty="0">
              <a:effectLst/>
              <a:latin typeface="Cambria" panose="02040503050406030204" pitchFamily="18" charset="0"/>
              <a:ea typeface="Cambria" panose="02040503050406030204" pitchFamily="18" charset="0"/>
            </a:endParaRPr>
          </a:p>
          <a:p>
            <a:pPr marL="0" indent="0">
              <a:buNone/>
            </a:pPr>
            <a:r>
              <a:rPr lang="ru-RU" b="1" i="0" dirty="0">
                <a:effectLst/>
                <a:latin typeface="Cambria" panose="02040503050406030204" pitchFamily="18" charset="0"/>
                <a:ea typeface="Cambria" panose="02040503050406030204" pitchFamily="18" charset="0"/>
              </a:rPr>
              <a:t>Основная</a:t>
            </a:r>
            <a:r>
              <a:rPr lang="ru-RU" i="0" dirty="0">
                <a:effectLst/>
                <a:latin typeface="Cambria" panose="02040503050406030204" pitchFamily="18" charset="0"/>
                <a:ea typeface="Cambria" panose="02040503050406030204" pitchFamily="18" charset="0"/>
              </a:rPr>
              <a:t> </a:t>
            </a:r>
            <a:r>
              <a:rPr lang="ru-RU" b="1" i="0" dirty="0">
                <a:effectLst/>
                <a:latin typeface="Cambria" panose="02040503050406030204" pitchFamily="18" charset="0"/>
                <a:ea typeface="Cambria" panose="02040503050406030204" pitchFamily="18" charset="0"/>
              </a:rPr>
              <a:t>цель</a:t>
            </a:r>
            <a:r>
              <a:rPr lang="ru-RU" i="0" dirty="0">
                <a:effectLst/>
                <a:latin typeface="Cambria" panose="02040503050406030204" pitchFamily="18" charset="0"/>
                <a:ea typeface="Cambria" panose="02040503050406030204" pitchFamily="18" charset="0"/>
              </a:rPr>
              <a:t> </a:t>
            </a:r>
            <a:r>
              <a:rPr lang="ru-RU" b="1" i="0" dirty="0">
                <a:effectLst/>
                <a:latin typeface="Cambria" panose="02040503050406030204" pitchFamily="18" charset="0"/>
                <a:ea typeface="Cambria" panose="02040503050406030204" pitchFamily="18" charset="0"/>
              </a:rPr>
              <a:t>безопасного программирования </a:t>
            </a:r>
            <a:r>
              <a:rPr lang="en-US" i="0" dirty="0">
                <a:effectLst/>
                <a:latin typeface="Cambria" panose="02040503050406030204" pitchFamily="18" charset="0"/>
                <a:ea typeface="Cambria" panose="02040503050406030204" pitchFamily="18" charset="0"/>
              </a:rPr>
              <a:t>–</a:t>
            </a:r>
            <a:r>
              <a:rPr lang="ru-RU" i="0" dirty="0">
                <a:effectLst/>
                <a:latin typeface="Cambria" panose="02040503050406030204" pitchFamily="18" charset="0"/>
                <a:ea typeface="Cambria" panose="02040503050406030204" pitchFamily="18" charset="0"/>
              </a:rPr>
              <a:t> защитить</a:t>
            </a:r>
            <a:r>
              <a:rPr lang="en-US" i="0" dirty="0">
                <a:effectLst/>
                <a:latin typeface="Cambria" panose="02040503050406030204" pitchFamily="18" charset="0"/>
                <a:ea typeface="Cambria" panose="02040503050406030204" pitchFamily="18" charset="0"/>
              </a:rPr>
              <a:t> </a:t>
            </a:r>
            <a:r>
              <a:rPr lang="ru-RU" i="0" dirty="0">
                <a:effectLst/>
                <a:latin typeface="Cambria" panose="02040503050406030204" pitchFamily="18" charset="0"/>
                <a:ea typeface="Cambria" panose="02040503050406030204" pitchFamily="18" charset="0"/>
              </a:rPr>
              <a:t>данные, системы и пользователей от несанкционированного доступа, модификации или уничтожения</a:t>
            </a:r>
            <a:endParaRPr lang="en-US" i="0" dirty="0">
              <a:effectLst/>
              <a:latin typeface="Cambria" panose="02040503050406030204" pitchFamily="18" charset="0"/>
              <a:ea typeface="Cambria" panose="02040503050406030204" pitchFamily="18" charset="0"/>
            </a:endParaRPr>
          </a:p>
          <a:p>
            <a:pPr marL="0" indent="0">
              <a:buNone/>
            </a:pPr>
            <a:r>
              <a:rPr lang="ru-RU" i="0" dirty="0">
                <a:effectLst/>
                <a:latin typeface="Cambria" panose="02040503050406030204" pitchFamily="18" charset="0"/>
                <a:ea typeface="Cambria" panose="02040503050406030204" pitchFamily="18" charset="0"/>
              </a:rPr>
              <a:t>В контексте системного программирования безопасное программирование включает в себя разработку и управление низкоуровневыми компонентами, такими как операционные системы, драйверы устройств и компиляторы, с учетом принципов безопасности</a:t>
            </a:r>
            <a:endParaRPr lang="en-US" i="0"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5281428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Безопасное программирование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altLang="ru-RU" sz="2800" dirty="0">
                <a:latin typeface="Cambria" panose="02040503050406030204" pitchFamily="18" charset="0"/>
                <a:ea typeface="Cambria" panose="02040503050406030204" pitchFamily="18" charset="0"/>
                <a:cs typeface="Arial" panose="020B0604020202020204" pitchFamily="34" charset="0"/>
              </a:rPr>
              <a:t>Решение заключается в том, что все данные, поступающие из ненадежного источника, должны быть </a:t>
            </a:r>
            <a:r>
              <a:rPr lang="ru-RU" altLang="ru-RU" sz="2800" b="1" dirty="0">
                <a:latin typeface="Cambria" panose="02040503050406030204" pitchFamily="18" charset="0"/>
                <a:ea typeface="Cambria" panose="02040503050406030204" pitchFamily="18" charset="0"/>
                <a:cs typeface="Arial" panose="020B0604020202020204" pitchFamily="34" charset="0"/>
              </a:rPr>
              <a:t>проверены</a:t>
            </a:r>
            <a:r>
              <a:rPr lang="ru-RU" altLang="ru-RU" sz="2800" dirty="0">
                <a:latin typeface="Cambria" panose="02040503050406030204" pitchFamily="18" charset="0"/>
                <a:ea typeface="Cambria" panose="02040503050406030204" pitchFamily="18" charset="0"/>
                <a:cs typeface="Arial" panose="020B0604020202020204" pitchFamily="34" charset="0"/>
              </a:rPr>
              <a:t> (</a:t>
            </a:r>
            <a:r>
              <a:rPr lang="en-US" altLang="ru-RU" sz="2800" dirty="0">
                <a:latin typeface="Cambria" panose="02040503050406030204" pitchFamily="18" charset="0"/>
                <a:ea typeface="Cambria" panose="02040503050406030204" pitchFamily="18" charset="0"/>
                <a:cs typeface="Arial" panose="020B0604020202020204" pitchFamily="34" charset="0"/>
              </a:rPr>
              <a:t>validated)</a:t>
            </a:r>
            <a:r>
              <a:rPr lang="ru-RU" altLang="ru-RU" sz="2800" dirty="0">
                <a:latin typeface="Cambria" panose="02040503050406030204" pitchFamily="18" charset="0"/>
                <a:ea typeface="Cambria" panose="02040503050406030204" pitchFamily="18" charset="0"/>
                <a:cs typeface="Arial" panose="020B0604020202020204" pitchFamily="34" charset="0"/>
              </a:rPr>
              <a:t> и </a:t>
            </a:r>
            <a:r>
              <a:rPr lang="ru-RU" altLang="ru-RU" sz="2800" b="1" dirty="0">
                <a:latin typeface="Cambria" panose="02040503050406030204" pitchFamily="18" charset="0"/>
                <a:ea typeface="Cambria" panose="02040503050406030204" pitchFamily="18" charset="0"/>
                <a:cs typeface="Arial" panose="020B0604020202020204" pitchFamily="34" charset="0"/>
              </a:rPr>
              <a:t>обработаны</a:t>
            </a:r>
            <a:r>
              <a:rPr lang="en-US" altLang="ru-RU" sz="2800" dirty="0">
                <a:latin typeface="Cambria" panose="02040503050406030204" pitchFamily="18" charset="0"/>
                <a:ea typeface="Cambria" panose="02040503050406030204" pitchFamily="18" charset="0"/>
                <a:cs typeface="Arial" panose="020B0604020202020204" pitchFamily="34" charset="0"/>
              </a:rPr>
              <a:t> (sanitized)</a:t>
            </a:r>
            <a:r>
              <a:rPr lang="ru-RU" altLang="ru-RU" sz="2800" dirty="0">
                <a:latin typeface="Cambria" panose="02040503050406030204" pitchFamily="18" charset="0"/>
                <a:ea typeface="Cambria" panose="02040503050406030204" pitchFamily="18" charset="0"/>
                <a:cs typeface="Arial" panose="020B0604020202020204" pitchFamily="34" charset="0"/>
              </a:rPr>
              <a:t> перед использованием</a:t>
            </a:r>
          </a:p>
          <a:p>
            <a:pPr marL="0" indent="0">
              <a:buNone/>
            </a:pPr>
            <a:r>
              <a:rPr lang="ru-RU" altLang="ru-RU" sz="2800" b="1" dirty="0">
                <a:latin typeface="Cambria" panose="02040503050406030204" pitchFamily="18" charset="0"/>
                <a:ea typeface="Cambria" panose="02040503050406030204" pitchFamily="18" charset="0"/>
                <a:cs typeface="Arial" panose="020B0604020202020204" pitchFamily="34" charset="0"/>
              </a:rPr>
              <a:t>Валидация</a:t>
            </a:r>
            <a:r>
              <a:rPr lang="ru-RU" altLang="ru-RU" sz="2800" dirty="0">
                <a:latin typeface="Cambria" panose="02040503050406030204" pitchFamily="18" charset="0"/>
                <a:ea typeface="Cambria" panose="02040503050406030204" pitchFamily="18" charset="0"/>
                <a:cs typeface="Arial" panose="020B0604020202020204" pitchFamily="34" charset="0"/>
              </a:rPr>
              <a:t> включает в себя проверку того, что данные представлены в том формате, который вы ожидаете</a:t>
            </a:r>
            <a:endParaRPr lang="en-US" altLang="ru-RU" sz="2800" dirty="0">
              <a:latin typeface="Cambria" panose="02040503050406030204" pitchFamily="18" charset="0"/>
              <a:ea typeface="Cambria" panose="02040503050406030204" pitchFamily="18" charset="0"/>
              <a:cs typeface="Arial" panose="020B0604020202020204" pitchFamily="34" charset="0"/>
            </a:endParaRPr>
          </a:p>
          <a:p>
            <a:pPr marL="0" indent="0">
              <a:buNone/>
            </a:pPr>
            <a:r>
              <a:rPr lang="ru-RU" altLang="ru-RU" sz="2800" b="1" dirty="0">
                <a:latin typeface="Cambria" panose="02040503050406030204" pitchFamily="18" charset="0"/>
                <a:ea typeface="Cambria" panose="02040503050406030204" pitchFamily="18" charset="0"/>
                <a:cs typeface="Arial" panose="020B0604020202020204" pitchFamily="34" charset="0"/>
              </a:rPr>
              <a:t>Очистка</a:t>
            </a:r>
            <a:r>
              <a:rPr lang="ru-RU" altLang="ru-RU" sz="2800" dirty="0">
                <a:latin typeface="Cambria" panose="02040503050406030204" pitchFamily="18" charset="0"/>
                <a:ea typeface="Cambria" panose="02040503050406030204" pitchFamily="18" charset="0"/>
                <a:cs typeface="Arial" panose="020B0604020202020204" pitchFamily="34" charset="0"/>
              </a:rPr>
              <a:t> включает</a:t>
            </a:r>
            <a:r>
              <a:rPr lang="en-US" altLang="ru-RU" sz="2800" dirty="0">
                <a:latin typeface="Cambria" panose="02040503050406030204" pitchFamily="18" charset="0"/>
                <a:ea typeface="Cambria" panose="02040503050406030204" pitchFamily="18" charset="0"/>
                <a:cs typeface="Arial" panose="020B0604020202020204" pitchFamily="34" charset="0"/>
              </a:rPr>
              <a:t> </a:t>
            </a:r>
            <a:r>
              <a:rPr lang="ru-RU" altLang="ru-RU" sz="2800" dirty="0">
                <a:latin typeface="Cambria" panose="02040503050406030204" pitchFamily="18" charset="0"/>
                <a:ea typeface="Cambria" panose="02040503050406030204" pitchFamily="18" charset="0"/>
                <a:cs typeface="Arial" panose="020B0604020202020204" pitchFamily="34" charset="0"/>
              </a:rPr>
              <a:t>в себя удаление любого потенциально опасного форматирования/содержимого из</a:t>
            </a:r>
            <a:r>
              <a:rPr lang="en-US" altLang="ru-RU" sz="2800" dirty="0">
                <a:latin typeface="Cambria" panose="02040503050406030204" pitchFamily="18" charset="0"/>
                <a:ea typeface="Cambria" panose="02040503050406030204" pitchFamily="18" charset="0"/>
                <a:cs typeface="Arial" panose="020B0604020202020204" pitchFamily="34" charset="0"/>
              </a:rPr>
              <a:t> </a:t>
            </a:r>
            <a:r>
              <a:rPr lang="ru-RU" altLang="ru-RU" sz="2800" dirty="0">
                <a:latin typeface="Cambria" panose="02040503050406030204" pitchFamily="18" charset="0"/>
                <a:ea typeface="Cambria" panose="02040503050406030204" pitchFamily="18" charset="0"/>
                <a:cs typeface="Arial" panose="020B0604020202020204" pitchFamily="34" charset="0"/>
              </a:rPr>
              <a:t>переменной</a:t>
            </a:r>
            <a:r>
              <a:rPr lang="en-US" altLang="ru-RU" sz="2800" dirty="0">
                <a:latin typeface="Cambria" panose="02040503050406030204" pitchFamily="18" charset="0"/>
                <a:ea typeface="Cambria" panose="02040503050406030204" pitchFamily="18" charset="0"/>
                <a:cs typeface="Arial" panose="020B0604020202020204" pitchFamily="34" charset="0"/>
              </a:rPr>
              <a:t>. </a:t>
            </a:r>
            <a:r>
              <a:rPr lang="ru-RU" altLang="ru-RU" sz="2800" dirty="0">
                <a:latin typeface="Cambria" panose="02040503050406030204" pitchFamily="18" charset="0"/>
                <a:ea typeface="Cambria" panose="02040503050406030204" pitchFamily="18" charset="0"/>
                <a:cs typeface="Arial" panose="020B0604020202020204" pitchFamily="34" charset="0"/>
              </a:rPr>
              <a:t>Это может "исправить" вводимые данные, чтобы сделать их безопасными для использования</a:t>
            </a:r>
          </a:p>
        </p:txBody>
      </p:sp>
    </p:spTree>
    <p:extLst>
      <p:ext uri="{BB962C8B-B14F-4D97-AF65-F5344CB8AC3E}">
        <p14:creationId xmlns:p14="http://schemas.microsoft.com/office/powerpoint/2010/main" val="7333390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Безопасное программирование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fontScale="92500" lnSpcReduction="10000"/>
          </a:bodyPr>
          <a:lstStyle/>
          <a:p>
            <a:pPr marL="0" indent="0">
              <a:buNone/>
            </a:pPr>
            <a:r>
              <a:rPr lang="ru-RU" altLang="ru-RU" sz="2800" dirty="0">
                <a:latin typeface="Cambria" panose="02040503050406030204" pitchFamily="18" charset="0"/>
                <a:ea typeface="Cambria" panose="02040503050406030204" pitchFamily="18" charset="0"/>
                <a:cs typeface="Arial" panose="020B0604020202020204" pitchFamily="34" charset="0"/>
              </a:rPr>
              <a:t>Безопасность означает защиту пользователей от других пользователей того же компьютера, а также от тех, кто ищет удаленный доступ к нему по сети</a:t>
            </a:r>
          </a:p>
          <a:p>
            <a:pPr marL="0" indent="0">
              <a:buNone/>
            </a:pPr>
            <a:r>
              <a:rPr lang="ru-RU" altLang="ru-RU" sz="2800" dirty="0">
                <a:latin typeface="Cambria" panose="02040503050406030204" pitchFamily="18" charset="0"/>
                <a:ea typeface="Cambria" panose="02040503050406030204" pitchFamily="18" charset="0"/>
                <a:cs typeface="Arial" panose="020B0604020202020204" pitchFamily="34" charset="0"/>
              </a:rPr>
              <a:t>Безопасность операционных систем основывается на достижении </a:t>
            </a:r>
            <a:r>
              <a:rPr lang="ru-RU" altLang="ru-RU" sz="2800" b="1" dirty="0">
                <a:latin typeface="Cambria" panose="02040503050406030204" pitchFamily="18" charset="0"/>
                <a:ea typeface="Cambria" panose="02040503050406030204" pitchFamily="18" charset="0"/>
                <a:cs typeface="Arial" panose="020B0604020202020204" pitchFamily="34" charset="0"/>
              </a:rPr>
              <a:t>триады CIA</a:t>
            </a:r>
            <a:r>
              <a:rPr lang="ru-RU" altLang="ru-RU" sz="2800" dirty="0">
                <a:latin typeface="Cambria" panose="02040503050406030204" pitchFamily="18" charset="0"/>
                <a:ea typeface="Cambria" panose="02040503050406030204" pitchFamily="18" charset="0"/>
                <a:cs typeface="Arial" panose="020B0604020202020204" pitchFamily="34" charset="0"/>
              </a:rPr>
              <a:t>: </a:t>
            </a:r>
            <a:r>
              <a:rPr lang="ru-RU" altLang="ru-RU" sz="2800" b="1" dirty="0">
                <a:latin typeface="Cambria" panose="02040503050406030204" pitchFamily="18" charset="0"/>
                <a:ea typeface="Cambria" panose="02040503050406030204" pitchFamily="18" charset="0"/>
                <a:cs typeface="Arial" panose="020B0604020202020204" pitchFamily="34" charset="0"/>
              </a:rPr>
              <a:t>конфиденциальности</a:t>
            </a:r>
            <a:r>
              <a:rPr lang="ru-RU" altLang="ru-RU" sz="2800" dirty="0">
                <a:latin typeface="Cambria" panose="02040503050406030204" pitchFamily="18" charset="0"/>
                <a:ea typeface="Cambria" panose="02040503050406030204" pitchFamily="18" charset="0"/>
                <a:cs typeface="Arial" panose="020B0604020202020204" pitchFamily="34" charset="0"/>
              </a:rPr>
              <a:t> (неавторизованные пользователи не могут получить доступ к данным), </a:t>
            </a:r>
            <a:r>
              <a:rPr lang="ru-RU" altLang="ru-RU" sz="2800" b="1" dirty="0">
                <a:latin typeface="Cambria" panose="02040503050406030204" pitchFamily="18" charset="0"/>
                <a:ea typeface="Cambria" panose="02040503050406030204" pitchFamily="18" charset="0"/>
                <a:cs typeface="Arial" panose="020B0604020202020204" pitchFamily="34" charset="0"/>
              </a:rPr>
              <a:t>целостности</a:t>
            </a:r>
            <a:r>
              <a:rPr lang="ru-RU" altLang="ru-RU" sz="2800" dirty="0">
                <a:latin typeface="Cambria" panose="02040503050406030204" pitchFamily="18" charset="0"/>
                <a:ea typeface="Cambria" panose="02040503050406030204" pitchFamily="18" charset="0"/>
                <a:cs typeface="Arial" panose="020B0604020202020204" pitchFamily="34" charset="0"/>
              </a:rPr>
              <a:t> (неавторизованные пользователи не могут изменять данные) и </a:t>
            </a:r>
            <a:r>
              <a:rPr lang="ru-RU" altLang="ru-RU" sz="2800" b="1" dirty="0">
                <a:latin typeface="Cambria" panose="02040503050406030204" pitchFamily="18" charset="0"/>
                <a:ea typeface="Cambria" panose="02040503050406030204" pitchFamily="18" charset="0"/>
                <a:cs typeface="Arial" panose="020B0604020202020204" pitchFamily="34" charset="0"/>
              </a:rPr>
              <a:t>доступности</a:t>
            </a:r>
            <a:r>
              <a:rPr lang="ru-RU" altLang="ru-RU" sz="2800" dirty="0">
                <a:latin typeface="Cambria" panose="02040503050406030204" pitchFamily="18" charset="0"/>
                <a:ea typeface="Cambria" panose="02040503050406030204" pitchFamily="18" charset="0"/>
                <a:cs typeface="Arial" panose="020B0604020202020204" pitchFamily="34" charset="0"/>
              </a:rPr>
              <a:t> (гарантируя, что система остается доступной для авторизованных пользователей даже в случае атаки типа "отказ в обслуживании")</a:t>
            </a:r>
          </a:p>
          <a:p>
            <a:pPr marL="0" indent="0">
              <a:buNone/>
            </a:pPr>
            <a:r>
              <a:rPr lang="ru-RU" altLang="ru-RU" sz="2800" dirty="0">
                <a:latin typeface="Cambria" panose="02040503050406030204" pitchFamily="18" charset="0"/>
                <a:ea typeface="Cambria" panose="02040503050406030204" pitchFamily="18" charset="0"/>
                <a:cs typeface="Arial" panose="020B0604020202020204" pitchFamily="34" charset="0"/>
              </a:rPr>
              <a:t>Как и в случае с другими компьютерными системами, изолирование доменов безопасности – в случае операционных систем, ядра, процессов, и виртуальные машины – это ключ к достижению безопасности</a:t>
            </a:r>
          </a:p>
        </p:txBody>
      </p:sp>
    </p:spTree>
    <p:extLst>
      <p:ext uri="{BB962C8B-B14F-4D97-AF65-F5344CB8AC3E}">
        <p14:creationId xmlns:p14="http://schemas.microsoft.com/office/powerpoint/2010/main" val="40802609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Безопасное программирование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fontScale="92500" lnSpcReduction="10000"/>
          </a:bodyPr>
          <a:lstStyle/>
          <a:p>
            <a:pPr marL="0" indent="0">
              <a:buNone/>
            </a:pPr>
            <a:r>
              <a:rPr lang="ru-RU" altLang="ru-RU" sz="2800" dirty="0">
                <a:latin typeface="Cambria" panose="02040503050406030204" pitchFamily="18" charset="0"/>
                <a:ea typeface="Cambria" panose="02040503050406030204" pitchFamily="18" charset="0"/>
                <a:cs typeface="Arial" panose="020B0604020202020204" pitchFamily="34" charset="0"/>
              </a:rPr>
              <a:t>Другие способы повышения безопасности включают простоту, позволяющую свести к минимуму </a:t>
            </a:r>
            <a:r>
              <a:rPr lang="ru-RU" altLang="ru-RU" sz="2800" b="1" dirty="0">
                <a:latin typeface="Cambria" panose="02040503050406030204" pitchFamily="18" charset="0"/>
                <a:ea typeface="Cambria" panose="02040503050406030204" pitchFamily="18" charset="0"/>
                <a:cs typeface="Arial" panose="020B0604020202020204" pitchFamily="34" charset="0"/>
              </a:rPr>
              <a:t>поверхность атаки</a:t>
            </a:r>
            <a:r>
              <a:rPr lang="ru-RU" altLang="ru-RU" sz="2800" dirty="0">
                <a:latin typeface="Cambria" panose="02040503050406030204" pitchFamily="18" charset="0"/>
                <a:ea typeface="Cambria" panose="02040503050406030204" pitchFamily="18" charset="0"/>
                <a:cs typeface="Arial" panose="020B0604020202020204" pitchFamily="34" charset="0"/>
              </a:rPr>
              <a:t>, блокировку доступа к ресурсам по умолчанию, проверку всех запросов на авторизацию, принцип наименьших полномочий (предоставление минимальных привилегий, необходимых для выполнения задачи),</a:t>
            </a:r>
            <a:r>
              <a:rPr lang="en-US" altLang="ru-RU" sz="2800" dirty="0">
                <a:latin typeface="Cambria" panose="02040503050406030204" pitchFamily="18" charset="0"/>
                <a:ea typeface="Cambria" panose="02040503050406030204" pitchFamily="18" charset="0"/>
                <a:cs typeface="Arial" panose="020B0604020202020204" pitchFamily="34" charset="0"/>
              </a:rPr>
              <a:t> chains of trust,</a:t>
            </a:r>
            <a:r>
              <a:rPr lang="ru-RU" altLang="ru-RU" sz="2800" dirty="0">
                <a:latin typeface="Cambria" panose="02040503050406030204" pitchFamily="18" charset="0"/>
                <a:ea typeface="Cambria" panose="02040503050406030204" pitchFamily="18" charset="0"/>
                <a:cs typeface="Arial" panose="020B0604020202020204" pitchFamily="34" charset="0"/>
              </a:rPr>
              <a:t> разделение привилегий и сокращение общие данные</a:t>
            </a:r>
          </a:p>
          <a:p>
            <a:pPr marL="0" indent="0">
              <a:buNone/>
            </a:pPr>
            <a:r>
              <a:rPr lang="ru-RU" altLang="ru-RU" sz="2800" dirty="0">
                <a:latin typeface="Cambria" panose="02040503050406030204" pitchFamily="18" charset="0"/>
                <a:ea typeface="Cambria" panose="02040503050406030204" pitchFamily="18" charset="0"/>
                <a:cs typeface="Arial" panose="020B0604020202020204" pitchFamily="34" charset="0"/>
              </a:rPr>
              <a:t>Безопасность операционных систем осложняется их растущей сложностью и, как следствие, неизбежностью появления ошибок</a:t>
            </a:r>
          </a:p>
          <a:p>
            <a:pPr marL="0" indent="0">
              <a:buNone/>
            </a:pPr>
            <a:r>
              <a:rPr lang="ru-RU" altLang="ru-RU" sz="2800" dirty="0">
                <a:latin typeface="Cambria" panose="02040503050406030204" pitchFamily="18" charset="0"/>
                <a:ea typeface="Cambria" panose="02040503050406030204" pitchFamily="18" charset="0"/>
                <a:cs typeface="Arial" panose="020B0604020202020204" pitchFamily="34" charset="0"/>
              </a:rPr>
              <a:t>Поскольку формальная проверка операционных систем может оказаться невыполнимой, разработчики используют повышение надежности операционной системы для уменьшения уязвимостей, например: </a:t>
            </a:r>
            <a:r>
              <a:rPr lang="ru-RU" altLang="ru-RU" sz="2800" b="1" dirty="0">
                <a:latin typeface="Cambria" panose="02040503050406030204" pitchFamily="18" charset="0"/>
                <a:ea typeface="Cambria" panose="02040503050406030204" pitchFamily="18" charset="0"/>
                <a:cs typeface="Arial" panose="020B0604020202020204" pitchFamily="34" charset="0"/>
              </a:rPr>
              <a:t>рандомизацию расположения адресного пространства</a:t>
            </a:r>
            <a:r>
              <a:rPr lang="ru-RU" altLang="ru-RU" sz="2800" dirty="0">
                <a:latin typeface="Cambria" panose="02040503050406030204" pitchFamily="18" charset="0"/>
                <a:ea typeface="Cambria" panose="02040503050406030204" pitchFamily="18" charset="0"/>
                <a:cs typeface="Arial" panose="020B0604020202020204" pitchFamily="34" charset="0"/>
              </a:rPr>
              <a:t>, </a:t>
            </a:r>
            <a:r>
              <a:rPr lang="ru-RU" altLang="ru-RU" sz="2800" b="1" dirty="0">
                <a:latin typeface="Cambria" panose="02040503050406030204" pitchFamily="18" charset="0"/>
                <a:ea typeface="Cambria" panose="02040503050406030204" pitchFamily="18" charset="0"/>
                <a:cs typeface="Arial" panose="020B0604020202020204" pitchFamily="34" charset="0"/>
              </a:rPr>
              <a:t>целостность потока управления</a:t>
            </a:r>
            <a:r>
              <a:rPr lang="ru-RU" altLang="ru-RU" sz="2800" dirty="0">
                <a:latin typeface="Cambria" panose="02040503050406030204" pitchFamily="18" charset="0"/>
                <a:ea typeface="Cambria" panose="02040503050406030204" pitchFamily="18" charset="0"/>
                <a:cs typeface="Arial" panose="020B0604020202020204" pitchFamily="34" charset="0"/>
              </a:rPr>
              <a:t>, </a:t>
            </a:r>
            <a:r>
              <a:rPr lang="ru-RU" altLang="ru-RU" sz="2800" b="1" dirty="0">
                <a:latin typeface="Cambria" panose="02040503050406030204" pitchFamily="18" charset="0"/>
                <a:ea typeface="Cambria" panose="02040503050406030204" pitchFamily="18" charset="0"/>
                <a:cs typeface="Arial" panose="020B0604020202020204" pitchFamily="34" charset="0"/>
              </a:rPr>
              <a:t>ограничения</a:t>
            </a:r>
            <a:r>
              <a:rPr lang="ru-RU" altLang="ru-RU" sz="2800" dirty="0">
                <a:latin typeface="Cambria" panose="02040503050406030204" pitchFamily="18" charset="0"/>
                <a:ea typeface="Cambria" panose="02040503050406030204" pitchFamily="18" charset="0"/>
                <a:cs typeface="Arial" panose="020B0604020202020204" pitchFamily="34" charset="0"/>
              </a:rPr>
              <a:t> </a:t>
            </a:r>
            <a:r>
              <a:rPr lang="ru-RU" altLang="ru-RU" sz="2800" b="1" dirty="0">
                <a:latin typeface="Cambria" panose="02040503050406030204" pitchFamily="18" charset="0"/>
                <a:ea typeface="Cambria" panose="02040503050406030204" pitchFamily="18" charset="0"/>
                <a:cs typeface="Arial" panose="020B0604020202020204" pitchFamily="34" charset="0"/>
              </a:rPr>
              <a:t>доступа</a:t>
            </a:r>
            <a:r>
              <a:rPr lang="ru-RU" altLang="ru-RU" sz="2800" dirty="0">
                <a:latin typeface="Cambria" panose="02040503050406030204" pitchFamily="18" charset="0"/>
                <a:ea typeface="Cambria" panose="02040503050406030204" pitchFamily="18" charset="0"/>
                <a:cs typeface="Arial" panose="020B0604020202020204" pitchFamily="34" charset="0"/>
              </a:rPr>
              <a:t>, и другие методы</a:t>
            </a:r>
          </a:p>
        </p:txBody>
      </p:sp>
    </p:spTree>
    <p:extLst>
      <p:ext uri="{BB962C8B-B14F-4D97-AF65-F5344CB8AC3E}">
        <p14:creationId xmlns:p14="http://schemas.microsoft.com/office/powerpoint/2010/main" val="25815305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Безопасное программирование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lnSpcReduction="10000"/>
          </a:bodyPr>
          <a:lstStyle/>
          <a:p>
            <a:pPr marL="0" indent="0">
              <a:buNone/>
            </a:pPr>
            <a:r>
              <a:rPr lang="ru-RU" altLang="ru-RU" sz="2800" b="1" dirty="0">
                <a:latin typeface="Cambria" panose="02040503050406030204" pitchFamily="18" charset="0"/>
                <a:ea typeface="Cambria" panose="02040503050406030204" pitchFamily="18" charset="0"/>
                <a:cs typeface="Arial" panose="020B0604020202020204" pitchFamily="34" charset="0"/>
              </a:rPr>
              <a:t>ASLR</a:t>
            </a:r>
            <a:r>
              <a:rPr lang="ru-RU" altLang="ru-RU" sz="2800" dirty="0">
                <a:latin typeface="Cambria" panose="02040503050406030204" pitchFamily="18" charset="0"/>
                <a:ea typeface="Cambria" panose="02040503050406030204" pitchFamily="18" charset="0"/>
                <a:cs typeface="Arial" panose="020B0604020202020204" pitchFamily="34" charset="0"/>
              </a:rPr>
              <a:t> (</a:t>
            </a:r>
            <a:r>
              <a:rPr lang="ru-RU" altLang="ru-RU" sz="2800" dirty="0" err="1">
                <a:latin typeface="Cambria" panose="02040503050406030204" pitchFamily="18" charset="0"/>
                <a:ea typeface="Cambria" panose="02040503050406030204" pitchFamily="18" charset="0"/>
                <a:cs typeface="Arial" panose="020B0604020202020204" pitchFamily="34" charset="0"/>
              </a:rPr>
              <a:t>address</a:t>
            </a:r>
            <a:r>
              <a:rPr lang="ru-RU" altLang="ru-RU" sz="2800" dirty="0">
                <a:latin typeface="Cambria" panose="02040503050406030204" pitchFamily="18" charset="0"/>
                <a:ea typeface="Cambria" panose="02040503050406030204" pitchFamily="18" charset="0"/>
                <a:cs typeface="Arial" panose="020B0604020202020204" pitchFamily="34" charset="0"/>
              </a:rPr>
              <a:t> </a:t>
            </a:r>
            <a:r>
              <a:rPr lang="ru-RU" altLang="ru-RU" sz="2800" dirty="0" err="1">
                <a:latin typeface="Cambria" panose="02040503050406030204" pitchFamily="18" charset="0"/>
                <a:ea typeface="Cambria" panose="02040503050406030204" pitchFamily="18" charset="0"/>
                <a:cs typeface="Arial" panose="020B0604020202020204" pitchFamily="34" charset="0"/>
              </a:rPr>
              <a:t>space</a:t>
            </a:r>
            <a:r>
              <a:rPr lang="ru-RU" altLang="ru-RU" sz="2800" dirty="0">
                <a:latin typeface="Cambria" panose="02040503050406030204" pitchFamily="18" charset="0"/>
                <a:ea typeface="Cambria" panose="02040503050406030204" pitchFamily="18" charset="0"/>
                <a:cs typeface="Arial" panose="020B0604020202020204" pitchFamily="34" charset="0"/>
              </a:rPr>
              <a:t> </a:t>
            </a:r>
            <a:r>
              <a:rPr lang="ru-RU" altLang="ru-RU" sz="2800" dirty="0" err="1">
                <a:latin typeface="Cambria" panose="02040503050406030204" pitchFamily="18" charset="0"/>
                <a:ea typeface="Cambria" panose="02040503050406030204" pitchFamily="18" charset="0"/>
                <a:cs typeface="Arial" panose="020B0604020202020204" pitchFamily="34" charset="0"/>
              </a:rPr>
              <a:t>layout</a:t>
            </a:r>
            <a:r>
              <a:rPr lang="ru-RU" altLang="ru-RU" sz="2800" dirty="0">
                <a:latin typeface="Cambria" panose="02040503050406030204" pitchFamily="18" charset="0"/>
                <a:ea typeface="Cambria" panose="02040503050406030204" pitchFamily="18" charset="0"/>
                <a:cs typeface="Arial" panose="020B0604020202020204" pitchFamily="34" charset="0"/>
              </a:rPr>
              <a:t> </a:t>
            </a:r>
            <a:r>
              <a:rPr lang="ru-RU" altLang="ru-RU" sz="2800" dirty="0" err="1">
                <a:latin typeface="Cambria" panose="02040503050406030204" pitchFamily="18" charset="0"/>
                <a:ea typeface="Cambria" panose="02040503050406030204" pitchFamily="18" charset="0"/>
                <a:cs typeface="Arial" panose="020B0604020202020204" pitchFamily="34" charset="0"/>
              </a:rPr>
              <a:t>randomization</a:t>
            </a:r>
            <a:r>
              <a:rPr lang="ru-RU" altLang="ru-RU" sz="2800" dirty="0">
                <a:latin typeface="Cambria" panose="02040503050406030204" pitchFamily="18" charset="0"/>
                <a:ea typeface="Cambria" panose="02040503050406030204" pitchFamily="18" charset="0"/>
                <a:cs typeface="Arial" panose="020B0604020202020204" pitchFamily="34" charset="0"/>
              </a:rPr>
              <a:t> – «рандомизации  размещения адресного пространства») – технология, применяемая в операционных системах, при использовании которой случайным образом изменяется расположение в адресном пространстве процесса важных структур данных, а именно образов исполняемого файла, подгружаемых библиотек, кучи и стека</a:t>
            </a:r>
          </a:p>
          <a:p>
            <a:pPr marL="0" indent="0">
              <a:buNone/>
            </a:pPr>
            <a:r>
              <a:rPr lang="ru-RU" altLang="ru-RU" sz="2800" dirty="0">
                <a:latin typeface="Cambria" panose="02040503050406030204" pitchFamily="18" charset="0"/>
                <a:ea typeface="Cambria" panose="02040503050406030204" pitchFamily="18" charset="0"/>
                <a:cs typeface="Arial" panose="020B0604020202020204" pitchFamily="34" charset="0"/>
              </a:rPr>
              <a:t>Технология ASLR создана для усложнения эксплуатации нескольких типов уязвимостей. Например, если при помощи переполнения буфера или другим методом атакующий получит возможность передать управление по произвольному адресу, ему нужно будет угадать, по какому именно адресу расположен стек, куча или другие структуры данных, в которые можно поместить шелл-код</a:t>
            </a:r>
          </a:p>
        </p:txBody>
      </p:sp>
    </p:spTree>
    <p:extLst>
      <p:ext uri="{BB962C8B-B14F-4D97-AF65-F5344CB8AC3E}">
        <p14:creationId xmlns:p14="http://schemas.microsoft.com/office/powerpoint/2010/main" val="8785180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Безопасное программирование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altLang="ru-RU" sz="2800" dirty="0">
                <a:latin typeface="Cambria" panose="02040503050406030204" pitchFamily="18" charset="0"/>
                <a:ea typeface="Cambria" panose="02040503050406030204" pitchFamily="18" charset="0"/>
                <a:cs typeface="Arial" panose="020B0604020202020204" pitchFamily="34" charset="0"/>
              </a:rPr>
              <a:t>Также для уменьшения поверхности атаки некоторые ОС предоставляют механизм </a:t>
            </a:r>
            <a:r>
              <a:rPr lang="en-US" altLang="ru-RU" sz="2800" dirty="0">
                <a:latin typeface="Cambria" panose="02040503050406030204" pitchFamily="18" charset="0"/>
                <a:ea typeface="Cambria" panose="02040503050406030204" pitchFamily="18" charset="0"/>
                <a:cs typeface="Arial" panose="020B0604020202020204" pitchFamily="34" charset="0"/>
              </a:rPr>
              <a:t>DEP</a:t>
            </a:r>
            <a:endParaRPr lang="ru-RU" altLang="ru-RU" sz="2800" dirty="0">
              <a:latin typeface="Cambria" panose="02040503050406030204" pitchFamily="18" charset="0"/>
              <a:ea typeface="Cambria" panose="02040503050406030204" pitchFamily="18" charset="0"/>
              <a:cs typeface="Arial" panose="020B0604020202020204" pitchFamily="34" charset="0"/>
            </a:endParaRPr>
          </a:p>
          <a:p>
            <a:pPr marL="0" indent="0">
              <a:buNone/>
            </a:pPr>
            <a:r>
              <a:rPr lang="ru-RU" altLang="ru-RU" sz="2800" b="1" dirty="0">
                <a:latin typeface="Cambria" panose="02040503050406030204" pitchFamily="18" charset="0"/>
                <a:ea typeface="Cambria" panose="02040503050406030204" pitchFamily="18" charset="0"/>
                <a:cs typeface="Arial" panose="020B0604020202020204" pitchFamily="34" charset="0"/>
              </a:rPr>
              <a:t>Предотвращение выполнения данных </a:t>
            </a:r>
            <a:r>
              <a:rPr lang="ru-RU" altLang="ru-RU" sz="2800" dirty="0">
                <a:latin typeface="Cambria" panose="02040503050406030204" pitchFamily="18" charset="0"/>
                <a:ea typeface="Cambria" panose="02040503050406030204" pitchFamily="18" charset="0"/>
                <a:cs typeface="Arial" panose="020B0604020202020204" pitchFamily="34" charset="0"/>
              </a:rPr>
              <a:t>(D</a:t>
            </a:r>
            <a:r>
              <a:rPr lang="en-US" altLang="ru-RU" sz="2800" dirty="0">
                <a:latin typeface="Cambria" panose="02040503050406030204" pitchFamily="18" charset="0"/>
                <a:ea typeface="Cambria" panose="02040503050406030204" pitchFamily="18" charset="0"/>
                <a:cs typeface="Arial" panose="020B0604020202020204" pitchFamily="34" charset="0"/>
              </a:rPr>
              <a:t>a</a:t>
            </a:r>
            <a:r>
              <a:rPr lang="ru-RU" altLang="ru-RU" sz="2800" dirty="0" err="1">
                <a:latin typeface="Cambria" panose="02040503050406030204" pitchFamily="18" charset="0"/>
                <a:ea typeface="Cambria" panose="02040503050406030204" pitchFamily="18" charset="0"/>
                <a:cs typeface="Arial" panose="020B0604020202020204" pitchFamily="34" charset="0"/>
              </a:rPr>
              <a:t>ta</a:t>
            </a:r>
            <a:r>
              <a:rPr lang="ru-RU" altLang="ru-RU" sz="2800" dirty="0">
                <a:latin typeface="Cambria" panose="02040503050406030204" pitchFamily="18" charset="0"/>
                <a:ea typeface="Cambria" panose="02040503050406030204" pitchFamily="18" charset="0"/>
                <a:cs typeface="Arial" panose="020B0604020202020204" pitchFamily="34" charset="0"/>
              </a:rPr>
              <a:t> </a:t>
            </a:r>
            <a:r>
              <a:rPr lang="ru-RU" altLang="ru-RU" sz="2800" dirty="0" err="1">
                <a:latin typeface="Cambria" panose="02040503050406030204" pitchFamily="18" charset="0"/>
                <a:ea typeface="Cambria" panose="02040503050406030204" pitchFamily="18" charset="0"/>
                <a:cs typeface="Arial" panose="020B0604020202020204" pitchFamily="34" charset="0"/>
              </a:rPr>
              <a:t>Exec</a:t>
            </a:r>
            <a:r>
              <a:rPr lang="en-US" altLang="ru-RU" sz="2800" dirty="0">
                <a:latin typeface="Cambria" panose="02040503050406030204" pitchFamily="18" charset="0"/>
                <a:ea typeface="Cambria" panose="02040503050406030204" pitchFamily="18" charset="0"/>
                <a:cs typeface="Arial" panose="020B0604020202020204" pitchFamily="34" charset="0"/>
              </a:rPr>
              <a:t>u</a:t>
            </a:r>
            <a:r>
              <a:rPr lang="ru-RU" altLang="ru-RU" sz="2800" dirty="0" err="1">
                <a:latin typeface="Cambria" panose="02040503050406030204" pitchFamily="18" charset="0"/>
                <a:ea typeface="Cambria" panose="02040503050406030204" pitchFamily="18" charset="0"/>
                <a:cs typeface="Arial" panose="020B0604020202020204" pitchFamily="34" charset="0"/>
              </a:rPr>
              <a:t>tion</a:t>
            </a:r>
            <a:r>
              <a:rPr lang="ru-RU" altLang="ru-RU" sz="2800" dirty="0">
                <a:latin typeface="Cambria" panose="02040503050406030204" pitchFamily="18" charset="0"/>
                <a:ea typeface="Cambria" panose="02040503050406030204" pitchFamily="18" charset="0"/>
                <a:cs typeface="Arial" panose="020B0604020202020204" pitchFamily="34" charset="0"/>
              </a:rPr>
              <a:t> </a:t>
            </a:r>
            <a:r>
              <a:rPr lang="ru-RU" altLang="ru-RU" sz="2800" dirty="0" err="1">
                <a:latin typeface="Cambria" panose="02040503050406030204" pitchFamily="18" charset="0"/>
                <a:ea typeface="Cambria" panose="02040503050406030204" pitchFamily="18" charset="0"/>
                <a:cs typeface="Arial" panose="020B0604020202020204" pitchFamily="34" charset="0"/>
              </a:rPr>
              <a:t>Prev</a:t>
            </a:r>
            <a:r>
              <a:rPr lang="en-US" altLang="ru-RU" sz="2800" dirty="0">
                <a:latin typeface="Cambria" panose="02040503050406030204" pitchFamily="18" charset="0"/>
                <a:ea typeface="Cambria" panose="02040503050406030204" pitchFamily="18" charset="0"/>
                <a:cs typeface="Arial" panose="020B0604020202020204" pitchFamily="34" charset="0"/>
              </a:rPr>
              <a:t>e</a:t>
            </a:r>
            <a:r>
              <a:rPr lang="ru-RU" altLang="ru-RU" sz="2800" dirty="0" err="1">
                <a:latin typeface="Cambria" panose="02040503050406030204" pitchFamily="18" charset="0"/>
                <a:ea typeface="Cambria" panose="02040503050406030204" pitchFamily="18" charset="0"/>
                <a:cs typeface="Arial" panose="020B0604020202020204" pitchFamily="34" charset="0"/>
              </a:rPr>
              <a:t>ntion</a:t>
            </a:r>
            <a:r>
              <a:rPr lang="ru-RU" altLang="ru-RU" sz="2800" dirty="0">
                <a:latin typeface="Cambria" panose="02040503050406030204" pitchFamily="18" charset="0"/>
                <a:ea typeface="Cambria" panose="02040503050406030204" pitchFamily="18" charset="0"/>
                <a:cs typeface="Arial" panose="020B0604020202020204" pitchFamily="34" charset="0"/>
              </a:rPr>
              <a:t>, </a:t>
            </a:r>
            <a:r>
              <a:rPr lang="ru-RU" altLang="ru-RU" sz="2800" b="1" dirty="0">
                <a:latin typeface="Cambria" panose="02040503050406030204" pitchFamily="18" charset="0"/>
                <a:ea typeface="Cambria" panose="02040503050406030204" pitchFamily="18" charset="0"/>
                <a:cs typeface="Arial" panose="020B0604020202020204" pitchFamily="34" charset="0"/>
              </a:rPr>
              <a:t>DEP</a:t>
            </a:r>
            <a:r>
              <a:rPr lang="ru-RU" altLang="ru-RU" sz="2800" dirty="0">
                <a:latin typeface="Cambria" panose="02040503050406030204" pitchFamily="18" charset="0"/>
                <a:ea typeface="Cambria" panose="02040503050406030204" pitchFamily="18" charset="0"/>
                <a:cs typeface="Arial" panose="020B0604020202020204" pitchFamily="34" charset="0"/>
              </a:rPr>
              <a:t>) </a:t>
            </a:r>
            <a:r>
              <a:rPr lang="en-US" altLang="ru-RU" sz="2800" dirty="0">
                <a:latin typeface="Cambria" panose="02040503050406030204" pitchFamily="18" charset="0"/>
                <a:ea typeface="Cambria" panose="02040503050406030204" pitchFamily="18" charset="0"/>
                <a:cs typeface="Arial" panose="020B0604020202020204" pitchFamily="34" charset="0"/>
              </a:rPr>
              <a:t>–</a:t>
            </a:r>
            <a:r>
              <a:rPr lang="ru-RU" altLang="ru-RU" sz="2800" dirty="0">
                <a:latin typeface="Cambria" panose="02040503050406030204" pitchFamily="18" charset="0"/>
                <a:ea typeface="Cambria" panose="02040503050406030204" pitchFamily="18" charset="0"/>
                <a:cs typeface="Arial" panose="020B0604020202020204" pitchFamily="34" charset="0"/>
              </a:rPr>
              <a:t> функция безопасности, встроенная в различные ОС, которая не позволяет приложению исполнять код из области памяти, помеченной как «только для данных». Она позволит предотвратить некоторые атаки, которые, например, сохраняют код в такой области с помощью переполнения буфера</a:t>
            </a:r>
          </a:p>
        </p:txBody>
      </p:sp>
    </p:spTree>
    <p:extLst>
      <p:ext uri="{BB962C8B-B14F-4D97-AF65-F5344CB8AC3E}">
        <p14:creationId xmlns:p14="http://schemas.microsoft.com/office/powerpoint/2010/main" val="19269374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Безопасное программирование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Принцип наименьших полномочий (</a:t>
            </a:r>
            <a:r>
              <a:rPr lang="ru-RU" dirty="0" err="1">
                <a:latin typeface="Cambria" panose="02040503050406030204" pitchFamily="18" charset="0"/>
                <a:ea typeface="Cambria" panose="02040503050406030204" pitchFamily="18" charset="0"/>
              </a:rPr>
              <a:t>Principle</a:t>
            </a:r>
            <a:r>
              <a:rPr lang="ru-RU" dirty="0">
                <a:latin typeface="Cambria" panose="02040503050406030204" pitchFamily="18" charset="0"/>
                <a:ea typeface="Cambria" panose="02040503050406030204" pitchFamily="18" charset="0"/>
              </a:rPr>
              <a:t> </a:t>
            </a:r>
            <a:r>
              <a:rPr lang="ru-RU" dirty="0" err="1">
                <a:latin typeface="Cambria" panose="02040503050406030204" pitchFamily="18" charset="0"/>
                <a:ea typeface="Cambria" panose="02040503050406030204" pitchFamily="18" charset="0"/>
              </a:rPr>
              <a:t>of</a:t>
            </a:r>
            <a:r>
              <a:rPr lang="ru-RU" dirty="0">
                <a:latin typeface="Cambria" panose="02040503050406030204" pitchFamily="18" charset="0"/>
                <a:ea typeface="Cambria" panose="02040503050406030204" pitchFamily="18" charset="0"/>
              </a:rPr>
              <a:t> </a:t>
            </a:r>
            <a:r>
              <a:rPr lang="ru-RU" dirty="0" err="1">
                <a:latin typeface="Cambria" panose="02040503050406030204" pitchFamily="18" charset="0"/>
                <a:ea typeface="Cambria" panose="02040503050406030204" pitchFamily="18" charset="0"/>
              </a:rPr>
              <a:t>Least</a:t>
            </a:r>
            <a:r>
              <a:rPr lang="ru-RU" dirty="0">
                <a:latin typeface="Cambria" panose="02040503050406030204" pitchFamily="18" charset="0"/>
                <a:ea typeface="Cambria" panose="02040503050406030204" pitchFamily="18" charset="0"/>
              </a:rPr>
              <a:t> </a:t>
            </a:r>
            <a:r>
              <a:rPr lang="ru-RU" dirty="0" err="1">
                <a:latin typeface="Cambria" panose="02040503050406030204" pitchFamily="18" charset="0"/>
                <a:ea typeface="Cambria" panose="02040503050406030204" pitchFamily="18" charset="0"/>
              </a:rPr>
              <a:t>Privilege</a:t>
            </a:r>
            <a:r>
              <a:rPr lang="ru-RU" dirty="0">
                <a:latin typeface="Cambria" panose="02040503050406030204" pitchFamily="18" charset="0"/>
                <a:ea typeface="Cambria" panose="02040503050406030204" pitchFamily="18" charset="0"/>
              </a:rPr>
              <a:t>, P</a:t>
            </a:r>
            <a:r>
              <a:rPr lang="en-US" dirty="0">
                <a:latin typeface="Cambria" panose="02040503050406030204" pitchFamily="18" charset="0"/>
                <a:ea typeface="Cambria" panose="02040503050406030204" pitchFamily="18" charset="0"/>
              </a:rPr>
              <a:t>o</a:t>
            </a:r>
            <a:r>
              <a:rPr lang="ru-RU" dirty="0">
                <a:latin typeface="Cambria" panose="02040503050406030204" pitchFamily="18" charset="0"/>
                <a:ea typeface="Cambria" panose="02040503050406030204" pitchFamily="18" charset="0"/>
              </a:rPr>
              <a:t>LP) – это фундаментальный принцип информационной безопасности, который гласит, что каждый субъект (пользователь, процесс, система) должен иметь только те минимальные права и доступы, которые необходимы для выполнения его задач</a:t>
            </a:r>
            <a:endParaRPr lang="en-US"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Этот принцип помогает минимизировать риски, связанные с несанкционированным доступом, и уменьшить потенциальный ущерб в случае компрометации</a:t>
            </a:r>
            <a:endParaRPr lang="ru-RU" altLang="ru-RU" sz="2800" dirty="0">
              <a:latin typeface="Cambria" panose="02040503050406030204" pitchFamily="18" charset="0"/>
              <a:ea typeface="Cambria" panose="02040503050406030204" pitchFamily="18" charset="0"/>
              <a:cs typeface="Arial" panose="020B0604020202020204" pitchFamily="34" charset="0"/>
            </a:endParaRPr>
          </a:p>
          <a:p>
            <a:pPr marL="0" indent="0">
              <a:buNone/>
            </a:pPr>
            <a:endParaRPr lang="ru-RU" altLang="ru-RU" dirty="0">
              <a:latin typeface="Cambria" panose="02040503050406030204" pitchFamily="18" charset="0"/>
              <a:ea typeface="Cambria" panose="02040503050406030204" pitchFamily="18" charset="0"/>
              <a:cs typeface="Arial" panose="020B0604020202020204" pitchFamily="34" charset="0"/>
            </a:endParaRPr>
          </a:p>
        </p:txBody>
      </p:sp>
    </p:spTree>
    <p:extLst>
      <p:ext uri="{BB962C8B-B14F-4D97-AF65-F5344CB8AC3E}">
        <p14:creationId xmlns:p14="http://schemas.microsoft.com/office/powerpoint/2010/main" val="8577925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Безопасное программирование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lnSpcReduction="10000"/>
          </a:bodyPr>
          <a:lstStyle/>
          <a:p>
            <a:pPr marL="0" indent="0">
              <a:buNone/>
            </a:pPr>
            <a:r>
              <a:rPr lang="ru-RU" dirty="0">
                <a:latin typeface="Cambria" panose="02040503050406030204" pitchFamily="18" charset="0"/>
                <a:ea typeface="Cambria" panose="02040503050406030204" pitchFamily="18" charset="0"/>
              </a:rPr>
              <a:t>Основные аспекты принципа наименьших полномочий</a:t>
            </a:r>
            <a:r>
              <a:rPr lang="en-US" dirty="0">
                <a:latin typeface="Cambria" panose="02040503050406030204" pitchFamily="18" charset="0"/>
                <a:ea typeface="Cambria" panose="02040503050406030204" pitchFamily="18" charset="0"/>
              </a:rPr>
              <a:t>:</a:t>
            </a:r>
          </a:p>
          <a:p>
            <a:pPr>
              <a:buFont typeface="Wingdings" panose="05000000000000000000" pitchFamily="2" charset="2"/>
              <a:buChar char="Ø"/>
            </a:pPr>
            <a:r>
              <a:rPr lang="ru-RU" b="1" dirty="0">
                <a:latin typeface="Cambria" panose="02040503050406030204" pitchFamily="18" charset="0"/>
                <a:ea typeface="Cambria" panose="02040503050406030204" pitchFamily="18" charset="0"/>
              </a:rPr>
              <a:t>Минимизация прав доступа</a:t>
            </a:r>
            <a:r>
              <a:rPr lang="ru-RU" dirty="0">
                <a:latin typeface="Cambria" panose="02040503050406030204" pitchFamily="18" charset="0"/>
                <a:ea typeface="Cambria" panose="02040503050406030204" pitchFamily="18" charset="0"/>
              </a:rPr>
              <a:t>:</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Каждый субъект должен иметь только те права, которые необходимы для выполнения его задач</a:t>
            </a:r>
            <a:endParaRPr lang="en-US"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ru-RU" altLang="ru-RU" b="1" dirty="0">
                <a:latin typeface="Cambria" panose="02040503050406030204" pitchFamily="18" charset="0"/>
                <a:ea typeface="Cambria" panose="02040503050406030204" pitchFamily="18" charset="0"/>
                <a:cs typeface="Arial" panose="020B0604020202020204" pitchFamily="34" charset="0"/>
              </a:rPr>
              <a:t>Разделение обязанностей:</a:t>
            </a:r>
            <a:r>
              <a:rPr lang="en-US" altLang="ru-RU" b="1" dirty="0">
                <a:latin typeface="Cambria" panose="02040503050406030204" pitchFamily="18" charset="0"/>
                <a:ea typeface="Cambria" panose="02040503050406030204" pitchFamily="18" charset="0"/>
                <a:cs typeface="Arial" panose="020B0604020202020204" pitchFamily="34" charset="0"/>
              </a:rPr>
              <a:t> </a:t>
            </a:r>
            <a:r>
              <a:rPr lang="ru-RU" altLang="ru-RU" dirty="0">
                <a:latin typeface="Cambria" panose="02040503050406030204" pitchFamily="18" charset="0"/>
                <a:ea typeface="Cambria" panose="02040503050406030204" pitchFamily="18" charset="0"/>
                <a:cs typeface="Arial" panose="020B0604020202020204" pitchFamily="34" charset="0"/>
              </a:rPr>
              <a:t>Р</a:t>
            </a:r>
            <a:r>
              <a:rPr lang="ru-RU" dirty="0">
                <a:latin typeface="Cambria" panose="02040503050406030204" pitchFamily="18" charset="0"/>
                <a:ea typeface="Cambria" panose="02040503050406030204" pitchFamily="18" charset="0"/>
              </a:rPr>
              <a:t>азделение задач и обязанностей между различными субъектами для предотвращения концентрации полномочий</a:t>
            </a:r>
          </a:p>
          <a:p>
            <a:pPr>
              <a:buFont typeface="Wingdings" panose="05000000000000000000" pitchFamily="2" charset="2"/>
              <a:buChar char="Ø"/>
            </a:pPr>
            <a:r>
              <a:rPr lang="ru-RU" altLang="ru-RU" b="1" dirty="0">
                <a:latin typeface="Cambria" panose="02040503050406030204" pitchFamily="18" charset="0"/>
                <a:ea typeface="Cambria" panose="02040503050406030204" pitchFamily="18" charset="0"/>
                <a:cs typeface="Arial" panose="020B0604020202020204" pitchFamily="34" charset="0"/>
              </a:rPr>
              <a:t>Контроль доступа на основе ролей (RBAC): </a:t>
            </a:r>
            <a:r>
              <a:rPr lang="ru-RU" altLang="ru-RU" dirty="0">
                <a:latin typeface="Cambria" panose="02040503050406030204" pitchFamily="18" charset="0"/>
                <a:ea typeface="Cambria" panose="02040503050406030204" pitchFamily="18" charset="0"/>
                <a:cs typeface="Arial" panose="020B0604020202020204" pitchFamily="34" charset="0"/>
              </a:rPr>
              <a:t>Назначение прав доступа на основе ролей пользователей, а не на основе индивидуальных учетных записей</a:t>
            </a:r>
          </a:p>
          <a:p>
            <a:pPr>
              <a:buFont typeface="Wingdings" panose="05000000000000000000" pitchFamily="2" charset="2"/>
              <a:buChar char="Ø"/>
            </a:pPr>
            <a:r>
              <a:rPr lang="ru-RU" altLang="ru-RU" b="1" dirty="0">
                <a:latin typeface="Cambria" panose="02040503050406030204" pitchFamily="18" charset="0"/>
                <a:ea typeface="Cambria" panose="02040503050406030204" pitchFamily="18" charset="0"/>
                <a:cs typeface="Arial" panose="020B0604020202020204" pitchFamily="34" charset="0"/>
              </a:rPr>
              <a:t>Минимизация времени доступа: </a:t>
            </a:r>
            <a:r>
              <a:rPr lang="ru-RU" altLang="ru-RU" dirty="0">
                <a:latin typeface="Cambria" panose="02040503050406030204" pitchFamily="18" charset="0"/>
                <a:ea typeface="Cambria" panose="02040503050406030204" pitchFamily="18" charset="0"/>
                <a:cs typeface="Arial" panose="020B0604020202020204" pitchFamily="34" charset="0"/>
              </a:rPr>
              <a:t>Предоставление доступа только на то время, которое необходимо для выполнения задачи</a:t>
            </a:r>
          </a:p>
        </p:txBody>
      </p:sp>
    </p:spTree>
    <p:extLst>
      <p:ext uri="{BB962C8B-B14F-4D97-AF65-F5344CB8AC3E}">
        <p14:creationId xmlns:p14="http://schemas.microsoft.com/office/powerpoint/2010/main" val="23772073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Безопасное программирование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lnSpcReduction="10000"/>
          </a:bodyPr>
          <a:lstStyle/>
          <a:p>
            <a:pPr marL="0" indent="0">
              <a:buNone/>
            </a:pPr>
            <a:r>
              <a:rPr lang="ru-RU" i="0" dirty="0">
                <a:effectLst/>
                <a:latin typeface="Cambria" panose="02040503050406030204" pitchFamily="18" charset="0"/>
                <a:ea typeface="Cambria" panose="02040503050406030204" pitchFamily="18" charset="0"/>
              </a:rPr>
              <a:t>Лучшие практики при разработке ПО:</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Информируйте себя</a:t>
            </a:r>
          </a:p>
          <a:p>
            <a:pPr lvl="1">
              <a:buFont typeface="Wingdings" panose="05000000000000000000" pitchFamily="2" charset="2"/>
              <a:buChar char="Ø"/>
            </a:pPr>
            <a:r>
              <a:rPr lang="ru-RU" b="1" dirty="0">
                <a:effectLst/>
                <a:latin typeface="Cambria" panose="02040503050406030204" pitchFamily="18" charset="0"/>
                <a:ea typeface="Cambria" panose="02040503050406030204" pitchFamily="18" charset="0"/>
              </a:rPr>
              <a:t>Следите за обсуждениями уязвимостей</a:t>
            </a:r>
            <a:r>
              <a:rPr lang="ru-RU" dirty="0">
                <a:effectLst/>
                <a:latin typeface="Cambria" panose="02040503050406030204" pitchFamily="18" charset="0"/>
                <a:ea typeface="Cambria" panose="02040503050406030204" pitchFamily="18" charset="0"/>
              </a:rPr>
              <a:t>. В Интернете существует множество открытых форумов, на которых часто обсуждаются проблемы уязвимостей программного обеспечения. Довольно часто, особенно в так называемых группах полного раскрытия информации, приводятся примеры уязвимостей в исходном коде программного обеспечения и способы их устранения. Ищите эти группы и примеры, изучайте их и извлекайте из них уроки</a:t>
            </a:r>
          </a:p>
          <a:p>
            <a:pPr lvl="1">
              <a:buFont typeface="Wingdings" panose="05000000000000000000" pitchFamily="2" charset="2"/>
              <a:buChar char="Ø"/>
            </a:pPr>
            <a:r>
              <a:rPr lang="ru-RU" b="1" dirty="0">
                <a:effectLst/>
                <a:latin typeface="Cambria" panose="02040503050406030204" pitchFamily="18" charset="0"/>
                <a:ea typeface="Cambria" panose="02040503050406030204" pitchFamily="18" charset="0"/>
              </a:rPr>
              <a:t>Читайте книги и статьи</a:t>
            </a:r>
            <a:r>
              <a:rPr lang="ru-RU" dirty="0">
                <a:effectLst/>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Н</a:t>
            </a:r>
            <a:r>
              <a:rPr lang="ru-RU" dirty="0">
                <a:effectLst/>
                <a:latin typeface="Cambria" panose="02040503050406030204" pitchFamily="18" charset="0"/>
                <a:ea typeface="Cambria" panose="02040503050406030204" pitchFamily="18" charset="0"/>
              </a:rPr>
              <a:t>аписаны десятки отличных статей и учебников по методам безопасного кодирования, а также по анализу недостатков программного обеспечения</a:t>
            </a:r>
          </a:p>
          <a:p>
            <a:pPr lvl="1">
              <a:buFont typeface="Wingdings" panose="05000000000000000000" pitchFamily="2" charset="2"/>
              <a:buChar char="Ø"/>
            </a:pPr>
            <a:r>
              <a:rPr lang="ru-RU" b="1" dirty="0">
                <a:effectLst/>
                <a:latin typeface="Cambria" panose="02040503050406030204" pitchFamily="18" charset="0"/>
                <a:ea typeface="Cambria" panose="02040503050406030204" pitchFamily="18" charset="0"/>
              </a:rPr>
              <a:t>Изучайте программное обеспечение с открытым исходным кодом</a:t>
            </a:r>
            <a:r>
              <a:rPr lang="ru-RU" dirty="0">
                <a:effectLst/>
                <a:latin typeface="Cambria" panose="02040503050406030204" pitchFamily="18" charset="0"/>
                <a:ea typeface="Cambria" panose="02040503050406030204" pitchFamily="18" charset="0"/>
              </a:rPr>
              <a:t>. Однако будьте осторожны, вы также найдете множество примеров того, как не следует поступать</a:t>
            </a:r>
            <a:endParaRPr lang="ru-RU" dirty="0">
              <a:latin typeface="Cambria" panose="02040503050406030204" pitchFamily="18" charset="0"/>
              <a:ea typeface="Cambria" panose="02040503050406030204" pitchFamily="18" charset="0"/>
            </a:endParaRPr>
          </a:p>
          <a:p>
            <a:pPr>
              <a:buFont typeface="Wingdings" panose="05000000000000000000" pitchFamily="2" charset="2"/>
              <a:buChar char="Ø"/>
            </a:pPr>
            <a:endParaRPr lang="ru-RU"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7464966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Безопасное программирование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i="0" dirty="0">
                <a:effectLst/>
                <a:latin typeface="Cambria" panose="02040503050406030204" pitchFamily="18" charset="0"/>
                <a:ea typeface="Cambria" panose="02040503050406030204" pitchFamily="18" charset="0"/>
              </a:rPr>
              <a:t>Лучшие практики при разработке ПО:</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Обращайтесь с данными с осторожностью</a:t>
            </a:r>
          </a:p>
          <a:p>
            <a:pPr lvl="1">
              <a:buFont typeface="Wingdings" panose="05000000000000000000" pitchFamily="2" charset="2"/>
              <a:buChar char="Ø"/>
            </a:pPr>
            <a:r>
              <a:rPr lang="ru-RU" b="1" dirty="0">
                <a:latin typeface="Cambria" panose="02040503050406030204" pitchFamily="18" charset="0"/>
                <a:ea typeface="Cambria" panose="02040503050406030204" pitchFamily="18" charset="0"/>
              </a:rPr>
              <a:t>Очистка данных </a:t>
            </a:r>
            <a:r>
              <a:rPr lang="ru-RU" dirty="0">
                <a:latin typeface="Cambria" panose="02040503050406030204" pitchFamily="18" charset="0"/>
                <a:ea typeface="Cambria" panose="02040503050406030204" pitchFamily="18" charset="0"/>
              </a:rPr>
              <a:t>– это процесс проверки предлагаемых входных данных на наличие признаков злого умысла. Злоумышленники часто пытаются внедрить в программу содержимое данных, которое выходит за рамки того, что программист ожидал получить при вводе конкретных данных</a:t>
            </a:r>
          </a:p>
          <a:p>
            <a:pPr lvl="1">
              <a:buFont typeface="Wingdings" panose="05000000000000000000" pitchFamily="2" charset="2"/>
              <a:buChar char="Ø"/>
            </a:pPr>
            <a:r>
              <a:rPr lang="ru-RU" b="1" dirty="0">
                <a:latin typeface="Cambria" panose="02040503050406030204" pitchFamily="18" charset="0"/>
                <a:ea typeface="Cambria" panose="02040503050406030204" pitchFamily="18" charset="0"/>
              </a:rPr>
              <a:t>Выполните проверку границ. </a:t>
            </a:r>
            <a:r>
              <a:rPr lang="ru-RU" dirty="0">
                <a:latin typeface="Cambria" panose="02040503050406030204" pitchFamily="18" charset="0"/>
                <a:ea typeface="Cambria" panose="02040503050406030204" pitchFamily="18" charset="0"/>
              </a:rPr>
              <a:t>Всякий раз, когда вы вводите данные в программу, обязательно убедитесь, что предоставленные данные могут поместиться в отведенное для них пространство. Проверьте индексы массива, чтобы убедиться, что они остаются в пределах своих значений</a:t>
            </a:r>
          </a:p>
          <a:p>
            <a:pPr>
              <a:buFont typeface="Wingdings" panose="05000000000000000000" pitchFamily="2" charset="2"/>
              <a:buChar char="Ø"/>
            </a:pPr>
            <a:endParaRPr lang="ru-RU"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314485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Безопасное программирование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i="0" dirty="0">
                <a:effectLst/>
                <a:latin typeface="Cambria" panose="02040503050406030204" pitchFamily="18" charset="0"/>
                <a:ea typeface="Cambria" panose="02040503050406030204" pitchFamily="18" charset="0"/>
              </a:rPr>
              <a:t>Лучшие практики при разработке ПО:</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Обращайтесь с данными с осторожностью</a:t>
            </a:r>
          </a:p>
          <a:p>
            <a:pPr lvl="1">
              <a:buFont typeface="Wingdings" panose="05000000000000000000" pitchFamily="2" charset="2"/>
              <a:buChar char="Ø"/>
            </a:pPr>
            <a:r>
              <a:rPr lang="ru-RU" b="1" dirty="0">
                <a:latin typeface="Cambria" panose="02040503050406030204" pitchFamily="18" charset="0"/>
                <a:ea typeface="Cambria" panose="02040503050406030204" pitchFamily="18" charset="0"/>
              </a:rPr>
              <a:t>Проверяйте конфигурационные файлы.</a:t>
            </a:r>
            <a:r>
              <a:rPr lang="ru-RU" dirty="0">
                <a:latin typeface="Cambria" panose="02040503050406030204" pitchFamily="18" charset="0"/>
                <a:ea typeface="Cambria" panose="02040503050406030204" pitchFamily="18" charset="0"/>
              </a:rPr>
              <a:t> Вы должны проверить и очистить данные, поступающие из файла конфигурации, точно так же, как если бы это были пользовательские данные, вводимые с клавиатуры (ненадежным) пользователем. Всегда предполагайте, что данные файла конфигурации потенциально были изменены злоумышленником</a:t>
            </a:r>
          </a:p>
          <a:p>
            <a:pPr lvl="1">
              <a:buFont typeface="Wingdings" panose="05000000000000000000" pitchFamily="2" charset="2"/>
              <a:buChar char="Ø"/>
            </a:pPr>
            <a:r>
              <a:rPr lang="ru-RU" b="1" dirty="0">
                <a:latin typeface="Cambria" panose="02040503050406030204" pitchFamily="18" charset="0"/>
                <a:ea typeface="Cambria" panose="02040503050406030204" pitchFamily="18" charset="0"/>
              </a:rPr>
              <a:t>Проверяйте параметры командной строки. </a:t>
            </a:r>
            <a:r>
              <a:rPr lang="ru-RU" dirty="0">
                <a:latin typeface="Cambria" panose="02040503050406030204" pitchFamily="18" charset="0"/>
                <a:ea typeface="Cambria" panose="02040503050406030204" pitchFamily="18" charset="0"/>
              </a:rPr>
              <a:t>Параметры командной строки обмануть еще проще, чем файлы конфигурации. Это связано с тем, что пользователь программы обычно вводит их непосредственно, что позволяет злоумышленнику попытаться обмануть программу, заставив ее делать то, для чего она не предназначалась</a:t>
            </a:r>
          </a:p>
        </p:txBody>
      </p:sp>
    </p:spTree>
    <p:extLst>
      <p:ext uri="{BB962C8B-B14F-4D97-AF65-F5344CB8AC3E}">
        <p14:creationId xmlns:p14="http://schemas.microsoft.com/office/powerpoint/2010/main" val="2120552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Безопасное программирование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i="0" dirty="0">
                <a:effectLst/>
                <a:latin typeface="Cambria" panose="02040503050406030204" pitchFamily="18" charset="0"/>
                <a:ea typeface="Cambria" panose="02040503050406030204" pitchFamily="18" charset="0"/>
              </a:rPr>
              <a:t>Системное программирование играет критическую роль в обеспечении стабильности, производительности и безопасности всей компьютерной системы</a:t>
            </a:r>
            <a:endParaRPr lang="en-US" i="0" dirty="0">
              <a:effectLst/>
              <a:latin typeface="Cambria" panose="02040503050406030204" pitchFamily="18" charset="0"/>
              <a:ea typeface="Cambria" panose="02040503050406030204" pitchFamily="18" charset="0"/>
            </a:endParaRPr>
          </a:p>
          <a:p>
            <a:pPr marL="0" indent="0">
              <a:buNone/>
            </a:pPr>
            <a:r>
              <a:rPr lang="ru-RU" i="0" dirty="0">
                <a:effectLst/>
                <a:latin typeface="Cambria" panose="02040503050406030204" pitchFamily="18" charset="0"/>
                <a:ea typeface="Cambria" panose="02040503050406030204" pitchFamily="18" charset="0"/>
              </a:rPr>
              <a:t>Низкоуровневые компоненты, такие как операционные системы и драйверы устройств, имеют доступ к аппаратным ресурсам и могут влиять на работу всех приложений и сервисов</a:t>
            </a:r>
            <a:endParaRPr lang="en-US" i="0" dirty="0">
              <a:effectLst/>
              <a:latin typeface="Cambria" panose="02040503050406030204" pitchFamily="18" charset="0"/>
              <a:ea typeface="Cambria" panose="02040503050406030204" pitchFamily="18" charset="0"/>
            </a:endParaRPr>
          </a:p>
          <a:p>
            <a:pPr marL="0" indent="0">
              <a:buNone/>
            </a:pPr>
            <a:r>
              <a:rPr lang="ru-RU" i="0" dirty="0">
                <a:effectLst/>
                <a:latin typeface="Cambria" panose="02040503050406030204" pitchFamily="18" charset="0"/>
                <a:ea typeface="Cambria" panose="02040503050406030204" pitchFamily="18" charset="0"/>
              </a:rPr>
              <a:t>Уязвимости в этих компонентах могут быть использованы для выполнения атак, что делает безопасное программирование особенно важным в этом контексте</a:t>
            </a:r>
            <a:endParaRPr lang="en-US" i="0"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9798573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Безопасное программирование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fontScale="92500"/>
          </a:bodyPr>
          <a:lstStyle/>
          <a:p>
            <a:pPr marL="0" indent="0">
              <a:buNone/>
            </a:pPr>
            <a:r>
              <a:rPr lang="ru-RU" i="0" dirty="0">
                <a:effectLst/>
                <a:latin typeface="Cambria" panose="02040503050406030204" pitchFamily="18" charset="0"/>
                <a:ea typeface="Cambria" panose="02040503050406030204" pitchFamily="18" charset="0"/>
              </a:rPr>
              <a:t>Лучшие практики при разработке ПО:</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Обращайтесь с данными с осторожностью</a:t>
            </a:r>
          </a:p>
          <a:p>
            <a:pPr lvl="1">
              <a:buFont typeface="Wingdings" panose="05000000000000000000" pitchFamily="2" charset="2"/>
              <a:buChar char="Ø"/>
            </a:pPr>
            <a:r>
              <a:rPr lang="ru-RU" b="1" dirty="0">
                <a:latin typeface="Cambria" panose="02040503050406030204" pitchFamily="18" charset="0"/>
                <a:ea typeface="Cambria" panose="02040503050406030204" pitchFamily="18" charset="0"/>
              </a:rPr>
              <a:t>Проверяйте переменные среды.</a:t>
            </a:r>
            <a:r>
              <a:rPr lang="ru-RU" dirty="0">
                <a:latin typeface="Cambria" panose="02040503050406030204" pitchFamily="18" charset="0"/>
                <a:ea typeface="Cambria" panose="02040503050406030204" pitchFamily="18" charset="0"/>
              </a:rPr>
              <a:t> Большинство современных операционных систем в той или иной форме содержат пользовательские переменные среды, которые позволяют пользователям адаптировать свои рабочие среды в соответствии со своими интересами и вкусами. Одним из распространенных применений переменных среды является передача программным средствам настроек конфигурации. Злоумышленники уже давно испробовали способы заставить программы вести себя неправильно, предоставляя им непредвиденные (по мнению программиста) переменные окружения</a:t>
            </a:r>
          </a:p>
          <a:p>
            <a:pPr lvl="1">
              <a:buFont typeface="Wingdings" panose="05000000000000000000" pitchFamily="2" charset="2"/>
              <a:buChar char="Ø"/>
            </a:pPr>
            <a:r>
              <a:rPr lang="ru-RU" b="1" dirty="0">
                <a:latin typeface="Cambria" panose="02040503050406030204" pitchFamily="18" charset="0"/>
                <a:ea typeface="Cambria" panose="02040503050406030204" pitchFamily="18" charset="0"/>
              </a:rPr>
              <a:t>Проверяйте другие источники данных. </a:t>
            </a:r>
            <a:r>
              <a:rPr lang="ru-RU" dirty="0">
                <a:latin typeface="Cambria" panose="02040503050406030204" pitchFamily="18" charset="0"/>
                <a:ea typeface="Cambria" panose="02040503050406030204" pitchFamily="18" charset="0"/>
              </a:rPr>
              <a:t>Поскольку приведенный ранее список источников ввода данных вряд ли может быть исчерпывающим, будьте особенно осторожны с источниками информации, которые не были перечислены</a:t>
            </a:r>
          </a:p>
        </p:txBody>
      </p:sp>
    </p:spTree>
    <p:extLst>
      <p:ext uri="{BB962C8B-B14F-4D97-AF65-F5344CB8AC3E}">
        <p14:creationId xmlns:p14="http://schemas.microsoft.com/office/powerpoint/2010/main" val="34736703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Безопасное программирование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i="0" dirty="0">
                <a:effectLst/>
                <a:latin typeface="Cambria" panose="02040503050406030204" pitchFamily="18" charset="0"/>
                <a:ea typeface="Cambria" panose="02040503050406030204" pitchFamily="18" charset="0"/>
              </a:rPr>
              <a:t>Лучшие практики при разработке ПО:</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Обращайтесь с данными с осторожностью</a:t>
            </a:r>
          </a:p>
          <a:p>
            <a:pPr lvl="1">
              <a:buFont typeface="Wingdings" panose="05000000000000000000" pitchFamily="2" charset="2"/>
              <a:buChar char="Ø"/>
            </a:pPr>
            <a:r>
              <a:rPr lang="ru-RU" b="1" dirty="0">
                <a:latin typeface="Cambria" panose="02040503050406030204" pitchFamily="18" charset="0"/>
                <a:ea typeface="Cambria" panose="02040503050406030204" pitchFamily="18" charset="0"/>
              </a:rPr>
              <a:t>Будьте осторожны с косвенными ссылками на файлы.</a:t>
            </a:r>
            <a:r>
              <a:rPr lang="ru-RU" dirty="0">
                <a:latin typeface="Cambria" panose="02040503050406030204" pitchFamily="18" charset="0"/>
                <a:ea typeface="Cambria" panose="02040503050406030204" pitchFamily="18" charset="0"/>
              </a:rPr>
              <a:t> Аналогичным образом, некоторые современные файловые системы включают в себя конструкцию ссылки на файл, при которой имя файла фактически "указывает" на другой путь/файл в другом месте системы. Здесь также злоумышленник иногда может обманом заставить программу прочитать или записать файл, который программист никогда не предназначал для этого и который система в противном случае не разрешила бы</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Повторно используйте «хороший код», когда это возможно</a:t>
            </a:r>
          </a:p>
        </p:txBody>
      </p:sp>
    </p:spTree>
    <p:extLst>
      <p:ext uri="{BB962C8B-B14F-4D97-AF65-F5344CB8AC3E}">
        <p14:creationId xmlns:p14="http://schemas.microsoft.com/office/powerpoint/2010/main" val="6737681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Безопасное программирование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fontScale="92500"/>
          </a:bodyPr>
          <a:lstStyle/>
          <a:p>
            <a:pPr marL="0" indent="0">
              <a:buNone/>
            </a:pPr>
            <a:r>
              <a:rPr lang="ru-RU" i="0" dirty="0">
                <a:effectLst/>
                <a:latin typeface="Cambria" panose="02040503050406030204" pitchFamily="18" charset="0"/>
                <a:ea typeface="Cambria" panose="02040503050406030204" pitchFamily="18" charset="0"/>
              </a:rPr>
              <a:t>Лучшие практики при разработке ПО:</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Не пишите код, который использует относительные имена файлов</a:t>
            </a:r>
          </a:p>
          <a:p>
            <a:pPr lvl="1">
              <a:buFont typeface="Wingdings" panose="05000000000000000000" pitchFamily="2" charset="2"/>
              <a:buChar char="Ø"/>
            </a:pPr>
            <a:r>
              <a:rPr lang="ru-RU" dirty="0">
                <a:latin typeface="Cambria" panose="02040503050406030204" pitchFamily="18" charset="0"/>
                <a:ea typeface="Cambria" panose="02040503050406030204" pitchFamily="18" charset="0"/>
              </a:rPr>
              <a:t>Ссылки на имена файлов должны быть «полными». Если пути к файлам будут относительными, то при определенных обстоятельствах, особенно в случае программы, работающей с привилегиями, это может привести к несанкционированному раскрытию или изменению информации</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Не ссылайтесь на файл дважды в одной и той же программе по его имени</a:t>
            </a:r>
          </a:p>
          <a:p>
            <a:pPr lvl="1">
              <a:buFont typeface="Wingdings" panose="05000000000000000000" pitchFamily="2" charset="2"/>
              <a:buChar char="Ø"/>
            </a:pPr>
            <a:r>
              <a:rPr lang="ru-RU" dirty="0">
                <a:latin typeface="Cambria" panose="02040503050406030204" pitchFamily="18" charset="0"/>
                <a:ea typeface="Cambria" panose="02040503050406030204" pitchFamily="18" charset="0"/>
              </a:rPr>
              <a:t>Откройте файл один раз по имени и с этого момента используйте дескриптор файла или другой идентификатор. Злоумышленник может заставить операционные системы изменить файл (или заменить его другим) в промежутке между двумя ссылками, ваше приложение может быть обмануто, и оно будет доверять информации, которой не должно</a:t>
            </a:r>
          </a:p>
          <a:p>
            <a:pPr>
              <a:buFont typeface="Wingdings" panose="05000000000000000000" pitchFamily="2" charset="2"/>
              <a:buChar char="Ø"/>
            </a:pPr>
            <a:endParaRPr lang="ru-RU"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015412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Безопасное программирование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fontScale="92500" lnSpcReduction="10000"/>
          </a:bodyPr>
          <a:lstStyle/>
          <a:p>
            <a:pPr marL="0" indent="0">
              <a:buNone/>
            </a:pPr>
            <a:r>
              <a:rPr lang="ru-RU" i="0" dirty="0">
                <a:effectLst/>
                <a:latin typeface="Cambria" panose="02040503050406030204" pitchFamily="18" charset="0"/>
                <a:ea typeface="Cambria" panose="02040503050406030204" pitchFamily="18" charset="0"/>
              </a:rPr>
              <a:t>Лучшие практики при разработке ПО:</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Не вызывайте ненадежные программы из надежных</a:t>
            </a:r>
          </a:p>
          <a:p>
            <a:pPr lvl="1">
              <a:buFont typeface="Wingdings" panose="05000000000000000000" pitchFamily="2" charset="2"/>
              <a:buChar char="Ø"/>
            </a:pPr>
            <a:r>
              <a:rPr lang="ru-RU" dirty="0">
                <a:latin typeface="Cambria" panose="02040503050406030204" pitchFamily="18" charset="0"/>
                <a:ea typeface="Cambria" panose="02040503050406030204" pitchFamily="18" charset="0"/>
              </a:rPr>
              <a:t>Этот совет особенно актуален, когда ваше программное обеспечение работает в привилегированном режиме, но он также актуален и в других случаях. Хотя вызов другой программы может показаться полезным, будьте очень осторожны, прежде чем делать это. Почти в каждом случае лучше выполнить эту работу самостоятельно, а не делегировать ее другому программному обеспечению. Почему? Проще говоря, вы не можете быть уверены в том, что эта ненадежная программа собирается делать от вашего имени</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Не думайте, что ваши пользователи не являются злоумышленниками </a:t>
            </a:r>
          </a:p>
          <a:p>
            <a:pPr lvl="1">
              <a:buFont typeface="Wingdings" panose="05000000000000000000" pitchFamily="2" charset="2"/>
              <a:buChar char="Ø"/>
            </a:pPr>
            <a:r>
              <a:rPr lang="ru-RU" dirty="0">
                <a:latin typeface="Cambria" panose="02040503050406030204" pitchFamily="18" charset="0"/>
                <a:ea typeface="Cambria" panose="02040503050406030204" pitchFamily="18" charset="0"/>
              </a:rPr>
              <a:t>Как уже говорилось ранее, всегда перепроверяйте каждую часть внешней информации, предоставляемой вашему программному обеспечению. До тех пор, пока какая-либо информация не будет проверена (с помощью вашего кода), предполагайте, что она содержит вредоносные намерения</a:t>
            </a:r>
          </a:p>
        </p:txBody>
      </p:sp>
    </p:spTree>
    <p:extLst>
      <p:ext uri="{BB962C8B-B14F-4D97-AF65-F5344CB8AC3E}">
        <p14:creationId xmlns:p14="http://schemas.microsoft.com/office/powerpoint/2010/main" val="17874199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Безопасное программирование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fontScale="92500" lnSpcReduction="10000"/>
          </a:bodyPr>
          <a:lstStyle/>
          <a:p>
            <a:pPr marL="0" indent="0">
              <a:buNone/>
            </a:pPr>
            <a:r>
              <a:rPr lang="ru-RU" i="0" dirty="0">
                <a:effectLst/>
                <a:latin typeface="Cambria" panose="02040503050406030204" pitchFamily="18" charset="0"/>
                <a:ea typeface="Cambria" panose="02040503050406030204" pitchFamily="18" charset="0"/>
              </a:rPr>
              <a:t>Лучшие практики при разработке ПО:</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Не рассчитывайте на успех</a:t>
            </a:r>
          </a:p>
          <a:p>
            <a:pPr lvl="1">
              <a:buFont typeface="Wingdings" panose="05000000000000000000" pitchFamily="2" charset="2"/>
              <a:buChar char="Ø"/>
            </a:pPr>
            <a:r>
              <a:rPr lang="ru-RU" dirty="0">
                <a:latin typeface="Cambria" panose="02040503050406030204" pitchFamily="18" charset="0"/>
                <a:ea typeface="Cambria" panose="02040503050406030204" pitchFamily="18" charset="0"/>
              </a:rPr>
              <a:t>Всякий раз, когда вы выполняете системный вызов (например, открываете файл, выполняете чтение из файла, извлекаете переменную среды), не следует слепо предполагать, что вызов был успешным. Всегда проверяйте условия завершения системного вызова и убедитесь, что вы выполнили его корректно, если вызов завершился неудачей. Спросите, почему произошел сбой вызова, и посмотрите, можно ли исправить ситуацию или обойти ее</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Не вызывайте оболочку или командную строку</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Не выполняйте проверку подлинности по ненадежным критериям</a:t>
            </a:r>
          </a:p>
          <a:p>
            <a:pPr lvl="1">
              <a:buFont typeface="Wingdings" panose="05000000000000000000" pitchFamily="2" charset="2"/>
              <a:buChar char="Ø"/>
            </a:pPr>
            <a:r>
              <a:rPr lang="ru-RU" dirty="0">
                <a:latin typeface="Cambria" panose="02040503050406030204" pitchFamily="18" charset="0"/>
                <a:ea typeface="Cambria" panose="02040503050406030204" pitchFamily="18" charset="0"/>
              </a:rPr>
              <a:t>Программисты часто делают ошибочные предположения о личности пользователя или процесса, основываясь на вещах, которые никогда не предназначались для этой цели</a:t>
            </a:r>
          </a:p>
        </p:txBody>
      </p:sp>
    </p:spTree>
    <p:extLst>
      <p:ext uri="{BB962C8B-B14F-4D97-AF65-F5344CB8AC3E}">
        <p14:creationId xmlns:p14="http://schemas.microsoft.com/office/powerpoint/2010/main" val="16747507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Безопасное программирование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fontScale="92500" lnSpcReduction="10000"/>
          </a:bodyPr>
          <a:lstStyle/>
          <a:p>
            <a:pPr marL="0" indent="0">
              <a:buNone/>
            </a:pPr>
            <a:r>
              <a:rPr lang="ru-RU" i="0" dirty="0">
                <a:effectLst/>
                <a:latin typeface="Cambria" panose="02040503050406030204" pitchFamily="18" charset="0"/>
                <a:ea typeface="Cambria" panose="02040503050406030204" pitchFamily="18" charset="0"/>
              </a:rPr>
              <a:t>Лучшие практики при разработке ПО:</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Не используйте хранилище, доступное для глобальной записи, даже временно</a:t>
            </a:r>
          </a:p>
          <a:p>
            <a:pPr lvl="1">
              <a:buFont typeface="Wingdings" panose="05000000000000000000" pitchFamily="2" charset="2"/>
              <a:buChar char="Ø"/>
            </a:pPr>
            <a:r>
              <a:rPr lang="ru-RU" dirty="0">
                <a:latin typeface="Cambria" panose="02040503050406030204" pitchFamily="18" charset="0"/>
                <a:ea typeface="Cambria" panose="02040503050406030204" pitchFamily="18" charset="0"/>
              </a:rPr>
              <a:t>Практически каждая операционная система предоставляет универсальную область хранения, доступную для чтения и записи глобально. Хотя иногда целесообразно использовать такую область, вам почти всегда следует находить более безопасный способ выполнения того, что вы намереваетесь сделать. Если вам абсолютно необходимо использовать область, доступную для записи глобально, то исходите из предположения, что информация может быть подделана, изменена или уничтожена любым лицом или процессом, которые захотят это сделать. Убедитесь, что при извлечении данных целостность данных не нарушена.</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Не доверяйте хранилищу, доступному для записи пользователем, чтобы избежать несанкционированного доступа</a:t>
            </a:r>
          </a:p>
          <a:p>
            <a:pPr lvl="1">
              <a:buFont typeface="Wingdings" panose="05000000000000000000" pitchFamily="2" charset="2"/>
              <a:buChar char="Ø"/>
            </a:pPr>
            <a:r>
              <a:rPr lang="ru-RU" dirty="0">
                <a:latin typeface="Cambria" panose="02040503050406030204" pitchFamily="18" charset="0"/>
                <a:ea typeface="Cambria" panose="02040503050406030204" pitchFamily="18" charset="0"/>
              </a:rPr>
              <a:t>Ни в коем случае не доверяйте записываемым пользователем данным. Если пользователь может что-то изменить в данных, он это сделает</a:t>
            </a:r>
          </a:p>
        </p:txBody>
      </p:sp>
    </p:spTree>
    <p:extLst>
      <p:ext uri="{BB962C8B-B14F-4D97-AF65-F5344CB8AC3E}">
        <p14:creationId xmlns:p14="http://schemas.microsoft.com/office/powerpoint/2010/main" val="31491030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A975775-7036-98AF-A483-822007F3728D}"/>
              </a:ext>
            </a:extLst>
          </p:cNvPr>
          <p:cNvSpPr>
            <a:spLocks noGrp="1"/>
          </p:cNvSpPr>
          <p:nvPr>
            <p:ph type="ctrTitle"/>
          </p:nvPr>
        </p:nvSpPr>
        <p:spPr>
          <a:xfrm>
            <a:off x="316523" y="1186961"/>
            <a:ext cx="11558954" cy="960194"/>
          </a:xfrm>
          <a:ln>
            <a:noFill/>
          </a:ln>
          <a:effectLst/>
        </p:spPr>
        <p:txBody>
          <a:bodyPr/>
          <a:lstStyle/>
          <a:p>
            <a:r>
              <a:rPr lang="ru-RU" dirty="0">
                <a:latin typeface="Cambria" panose="02040503050406030204" pitchFamily="18" charset="0"/>
                <a:ea typeface="Cambria" panose="02040503050406030204" pitchFamily="18" charset="0"/>
              </a:rPr>
              <a:t>Системное программирование</a:t>
            </a:r>
            <a:endParaRPr lang="LID4096" dirty="0">
              <a:latin typeface="Cambria" panose="02040503050406030204" pitchFamily="18" charset="0"/>
              <a:ea typeface="Cambria" panose="02040503050406030204" pitchFamily="18" charset="0"/>
            </a:endParaRPr>
          </a:p>
        </p:txBody>
      </p:sp>
      <p:sp>
        <p:nvSpPr>
          <p:cNvPr id="3" name="Подзаголовок 2">
            <a:extLst>
              <a:ext uri="{FF2B5EF4-FFF2-40B4-BE49-F238E27FC236}">
                <a16:creationId xmlns:a16="http://schemas.microsoft.com/office/drawing/2014/main" id="{0649BFEE-497D-21FD-61AE-CA3D267537F4}"/>
              </a:ext>
            </a:extLst>
          </p:cNvPr>
          <p:cNvSpPr>
            <a:spLocks noGrp="1"/>
          </p:cNvSpPr>
          <p:nvPr>
            <p:ph type="subTitle" idx="1"/>
          </p:nvPr>
        </p:nvSpPr>
        <p:spPr>
          <a:xfrm>
            <a:off x="1510810" y="3697763"/>
            <a:ext cx="9170377" cy="461839"/>
          </a:xfrm>
          <a:effectLst>
            <a:outerShdw blurRad="50800" dist="38100" dir="2700000" algn="tl" rotWithShape="0">
              <a:prstClr val="black">
                <a:alpha val="40000"/>
              </a:prstClr>
            </a:outerShdw>
          </a:effectLst>
        </p:spPr>
        <p:txBody>
          <a:bodyPr>
            <a:normAutofit lnSpcReduction="10000"/>
          </a:bodyPr>
          <a:lstStyle/>
          <a:p>
            <a:r>
              <a:rPr lang="ru-RU" sz="2800" b="1" dirty="0">
                <a:latin typeface="Verdana" panose="020B0604030504040204" pitchFamily="34" charset="0"/>
                <a:ea typeface="Verdana" panose="020B0604030504040204" pitchFamily="34" charset="0"/>
              </a:rPr>
              <a:t>Безопасное программирование</a:t>
            </a:r>
            <a:endParaRPr lang="LID4096" sz="2800" b="1" dirty="0">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6BD3AED9-28E1-DDF9-E07D-185D5DD54F4C}"/>
              </a:ext>
            </a:extLst>
          </p:cNvPr>
          <p:cNvSpPr txBox="1"/>
          <p:nvPr/>
        </p:nvSpPr>
        <p:spPr>
          <a:xfrm>
            <a:off x="3200400" y="650631"/>
            <a:ext cx="5627077" cy="369332"/>
          </a:xfrm>
          <a:prstGeom prst="rect">
            <a:avLst/>
          </a:prstGeom>
          <a:noFill/>
        </p:spPr>
        <p:txBody>
          <a:bodyPr wrap="square" rtlCol="0">
            <a:spAutoFit/>
          </a:bodyPr>
          <a:lstStyle/>
          <a:p>
            <a:endParaRPr lang="LID4096" dirty="0"/>
          </a:p>
        </p:txBody>
      </p:sp>
      <p:sp>
        <p:nvSpPr>
          <p:cNvPr id="6" name="TextBox 5">
            <a:extLst>
              <a:ext uri="{FF2B5EF4-FFF2-40B4-BE49-F238E27FC236}">
                <a16:creationId xmlns:a16="http://schemas.microsoft.com/office/drawing/2014/main" id="{A277C454-9338-E7F4-034B-E11CD51ED0FB}"/>
              </a:ext>
            </a:extLst>
          </p:cNvPr>
          <p:cNvSpPr txBox="1"/>
          <p:nvPr/>
        </p:nvSpPr>
        <p:spPr>
          <a:xfrm>
            <a:off x="5111064" y="3051019"/>
            <a:ext cx="1966823" cy="523220"/>
          </a:xfrm>
          <a:prstGeom prst="rect">
            <a:avLst/>
          </a:prstGeom>
          <a:noFill/>
        </p:spPr>
        <p:txBody>
          <a:bodyPr wrap="square">
            <a:spAutoFit/>
          </a:bodyPr>
          <a:lstStyle/>
          <a:p>
            <a:r>
              <a:rPr lang="ru-RU" sz="2800" dirty="0">
                <a:latin typeface="Cambria" panose="02040503050406030204" pitchFamily="18" charset="0"/>
                <a:ea typeface="Cambria" panose="02040503050406030204" pitchFamily="18" charset="0"/>
              </a:rPr>
              <a:t>Лекция 1</a:t>
            </a:r>
            <a:r>
              <a:rPr lang="en-US" sz="2800" dirty="0">
                <a:latin typeface="Cambria" panose="02040503050406030204" pitchFamily="18" charset="0"/>
                <a:ea typeface="Cambria" panose="02040503050406030204" pitchFamily="18" charset="0"/>
              </a:rPr>
              <a:t>3</a:t>
            </a:r>
            <a:endParaRPr lang="ru-RU" sz="2800" dirty="0">
              <a:latin typeface="Cambria" panose="02040503050406030204" pitchFamily="18" charset="0"/>
              <a:ea typeface="Cambria" panose="02040503050406030204" pitchFamily="18" charset="0"/>
            </a:endParaRPr>
          </a:p>
        </p:txBody>
      </p:sp>
      <p:cxnSp>
        <p:nvCxnSpPr>
          <p:cNvPr id="8" name="Прямая соединительная линия 7">
            <a:extLst>
              <a:ext uri="{FF2B5EF4-FFF2-40B4-BE49-F238E27FC236}">
                <a16:creationId xmlns:a16="http://schemas.microsoft.com/office/drawing/2014/main" id="{519E2ADD-505C-77F2-DF62-A29BD8ED577A}"/>
              </a:ext>
            </a:extLst>
          </p:cNvPr>
          <p:cNvCxnSpPr/>
          <p:nvPr/>
        </p:nvCxnSpPr>
        <p:spPr>
          <a:xfrm>
            <a:off x="4339704" y="3574239"/>
            <a:ext cx="3509544"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95900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Безопасное программирование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fontScale="92500" lnSpcReduction="10000"/>
          </a:bodyPr>
          <a:lstStyle/>
          <a:p>
            <a:pPr marL="0" indent="0">
              <a:buNone/>
            </a:pPr>
            <a:r>
              <a:rPr lang="ru-RU" i="0" dirty="0">
                <a:effectLst/>
                <a:latin typeface="Cambria" panose="02040503050406030204" pitchFamily="18" charset="0"/>
                <a:ea typeface="Cambria" panose="02040503050406030204" pitchFamily="18" charset="0"/>
              </a:rPr>
              <a:t>Но что такое уязвимость?</a:t>
            </a:r>
          </a:p>
          <a:p>
            <a:pPr marL="0" indent="0">
              <a:buNone/>
            </a:pPr>
            <a:r>
              <a:rPr lang="ru-RU" b="1" i="0" dirty="0">
                <a:effectLst/>
                <a:latin typeface="Cambria" panose="02040503050406030204" pitchFamily="18" charset="0"/>
                <a:ea typeface="Cambria" panose="02040503050406030204" pitchFamily="18" charset="0"/>
              </a:rPr>
              <a:t>Уязвимость</a:t>
            </a:r>
            <a:r>
              <a:rPr lang="ru-RU" i="0" dirty="0">
                <a:effectLst/>
                <a:latin typeface="Cambria" panose="02040503050406030204" pitchFamily="18" charset="0"/>
                <a:ea typeface="Cambria" panose="02040503050406030204" pitchFamily="18" charset="0"/>
              </a:rPr>
              <a:t> – недостаток программы, который может быть использован для реализации угроз безопасности информации</a:t>
            </a:r>
          </a:p>
          <a:p>
            <a:pPr marL="0" indent="0">
              <a:buNone/>
            </a:pPr>
            <a:r>
              <a:rPr lang="ru-RU" b="1" i="0" dirty="0">
                <a:effectLst/>
                <a:latin typeface="Cambria" panose="02040503050406030204" pitchFamily="18" charset="0"/>
                <a:ea typeface="Cambria" panose="02040503050406030204" pitchFamily="18" charset="0"/>
              </a:rPr>
              <a:t>Недостаток программы</a:t>
            </a:r>
            <a:r>
              <a:rPr lang="ru-RU" b="1"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 л</a:t>
            </a:r>
            <a:r>
              <a:rPr lang="ru-RU" i="0" dirty="0">
                <a:effectLst/>
                <a:latin typeface="Cambria" panose="02040503050406030204" pitchFamily="18" charset="0"/>
                <a:ea typeface="Cambria" panose="02040503050406030204" pitchFamily="18" charset="0"/>
              </a:rPr>
              <a:t>юбая ошибка, допущенная в ходе проектирования или реализации программы, которая в случае ее не исправления может являться причиной уязвимости программы</a:t>
            </a:r>
          </a:p>
          <a:p>
            <a:pPr marL="0" indent="0">
              <a:buNone/>
            </a:pPr>
            <a:r>
              <a:rPr lang="ru-RU" i="0" dirty="0">
                <a:effectLst/>
                <a:latin typeface="Cambria" panose="02040503050406030204" pitchFamily="18" charset="0"/>
                <a:ea typeface="Cambria" panose="02040503050406030204" pitchFamily="18" charset="0"/>
              </a:rPr>
              <a:t>Уязвимость программы может быть результатом ее разработки без учета требований по обеспечению безопасности информации или результатом наличия ошибок проектирования или реализации</a:t>
            </a:r>
          </a:p>
          <a:p>
            <a:pPr marL="0" indent="0">
              <a:buNone/>
            </a:pPr>
            <a:r>
              <a:rPr lang="ru-RU" i="0" dirty="0">
                <a:effectLst/>
                <a:latin typeface="Cambria" panose="02040503050406030204" pitchFamily="18" charset="0"/>
                <a:ea typeface="Cambria" panose="02040503050406030204" pitchFamily="18" charset="0"/>
              </a:rPr>
              <a:t>Обычно уязвимость позволяет атакующему «обмануть» приложение – выполнить непредусмотренные создателем действия или заставить приложение совершить действие, на которое у того не должно быть прав</a:t>
            </a:r>
            <a:endParaRPr lang="en-US" i="0"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534417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Безопасное программирование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lnSpcReduction="10000"/>
          </a:bodyPr>
          <a:lstStyle/>
          <a:p>
            <a:pPr marL="0" indent="0">
              <a:buNone/>
            </a:pPr>
            <a:r>
              <a:rPr lang="ru-RU" i="0" dirty="0">
                <a:effectLst/>
                <a:latin typeface="Cambria" panose="02040503050406030204" pitchFamily="18" charset="0"/>
                <a:ea typeface="Cambria" panose="02040503050406030204" pitchFamily="18" charset="0"/>
              </a:rPr>
              <a:t>Классификация уязвимостей ПО важным аспектом безопасности, так как она помогает разработчикам и специалистам по кибербезопасности понимать и управлять рисками</a:t>
            </a:r>
          </a:p>
          <a:p>
            <a:pPr marL="0" indent="0">
              <a:buNone/>
            </a:pPr>
            <a:r>
              <a:rPr lang="ru-RU" dirty="0">
                <a:latin typeface="Cambria" panose="02040503050406030204" pitchFamily="18" charset="0"/>
                <a:ea typeface="Cambria" panose="02040503050406030204" pitchFamily="18" charset="0"/>
              </a:rPr>
              <a:t>В настоящее время существует несколько популярных классификаторов:</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CVE (Common </a:t>
            </a:r>
            <a:r>
              <a:rPr lang="ru-RU" dirty="0" err="1">
                <a:latin typeface="Cambria" panose="02040503050406030204" pitchFamily="18" charset="0"/>
                <a:ea typeface="Cambria" panose="02040503050406030204" pitchFamily="18" charset="0"/>
              </a:rPr>
              <a:t>Vulnerabilities</a:t>
            </a:r>
            <a:r>
              <a:rPr lang="ru-RU" dirty="0">
                <a:latin typeface="Cambria" panose="02040503050406030204" pitchFamily="18" charset="0"/>
                <a:ea typeface="Cambria" panose="02040503050406030204" pitchFamily="18" charset="0"/>
              </a:rPr>
              <a:t> </a:t>
            </a:r>
            <a:r>
              <a:rPr lang="ru-RU" dirty="0" err="1">
                <a:latin typeface="Cambria" panose="02040503050406030204" pitchFamily="18" charset="0"/>
                <a:ea typeface="Cambria" panose="02040503050406030204" pitchFamily="18" charset="0"/>
              </a:rPr>
              <a:t>and</a:t>
            </a:r>
            <a:r>
              <a:rPr lang="ru-RU" dirty="0">
                <a:latin typeface="Cambria" panose="02040503050406030204" pitchFamily="18" charset="0"/>
                <a:ea typeface="Cambria" panose="02040503050406030204" pitchFamily="18" charset="0"/>
              </a:rPr>
              <a:t> </a:t>
            </a:r>
            <a:r>
              <a:rPr lang="ru-RU" dirty="0" err="1">
                <a:latin typeface="Cambria" panose="02040503050406030204" pitchFamily="18" charset="0"/>
                <a:ea typeface="Cambria" panose="02040503050406030204" pitchFamily="18" charset="0"/>
              </a:rPr>
              <a:t>Exposures</a:t>
            </a:r>
            <a:r>
              <a:rPr lang="ru-RU" dirty="0">
                <a:latin typeface="Cambria" panose="02040503050406030204" pitchFamily="18" charset="0"/>
                <a:ea typeface="Cambria" panose="02040503050406030204" pitchFamily="18" charset="0"/>
              </a:rPr>
              <a:t>)</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CWE (Common </a:t>
            </a:r>
            <a:r>
              <a:rPr lang="ru-RU" dirty="0" err="1">
                <a:latin typeface="Cambria" panose="02040503050406030204" pitchFamily="18" charset="0"/>
                <a:ea typeface="Cambria" panose="02040503050406030204" pitchFamily="18" charset="0"/>
              </a:rPr>
              <a:t>Weakness</a:t>
            </a:r>
            <a:r>
              <a:rPr lang="ru-RU" dirty="0">
                <a:latin typeface="Cambria" panose="02040503050406030204" pitchFamily="18" charset="0"/>
                <a:ea typeface="Cambria" panose="02040503050406030204" pitchFamily="18" charset="0"/>
              </a:rPr>
              <a:t> </a:t>
            </a:r>
            <a:r>
              <a:rPr lang="ru-RU" dirty="0" err="1">
                <a:latin typeface="Cambria" panose="02040503050406030204" pitchFamily="18" charset="0"/>
                <a:ea typeface="Cambria" panose="02040503050406030204" pitchFamily="18" charset="0"/>
              </a:rPr>
              <a:t>Enumeration</a:t>
            </a:r>
            <a:r>
              <a:rPr lang="ru-RU" dirty="0">
                <a:latin typeface="Cambria" panose="02040503050406030204" pitchFamily="18" charset="0"/>
                <a:ea typeface="Cambria" panose="02040503050406030204" pitchFamily="18" charset="0"/>
              </a:rPr>
              <a:t>)</a:t>
            </a:r>
          </a:p>
          <a:p>
            <a:pPr>
              <a:buFont typeface="Wingdings" panose="05000000000000000000" pitchFamily="2" charset="2"/>
              <a:buChar char="Ø"/>
            </a:pPr>
            <a:r>
              <a:rPr lang="ru-RU" dirty="0" err="1">
                <a:latin typeface="Cambria" panose="02040503050406030204" pitchFamily="18" charset="0"/>
                <a:ea typeface="Cambria" panose="02040503050406030204" pitchFamily="18" charset="0"/>
              </a:rPr>
              <a:t>SecurityFocus</a:t>
            </a:r>
            <a:r>
              <a:rPr lang="ru-RU" dirty="0">
                <a:latin typeface="Cambria" panose="02040503050406030204" pitchFamily="18" charset="0"/>
                <a:ea typeface="Cambria" panose="02040503050406030204" pitchFamily="18" charset="0"/>
              </a:rPr>
              <a:t> BID</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OSVDB (Open </a:t>
            </a:r>
            <a:r>
              <a:rPr lang="ru-RU" dirty="0" err="1">
                <a:latin typeface="Cambria" panose="02040503050406030204" pitchFamily="18" charset="0"/>
                <a:ea typeface="Cambria" panose="02040503050406030204" pitchFamily="18" charset="0"/>
              </a:rPr>
              <a:t>Sourced</a:t>
            </a:r>
            <a:r>
              <a:rPr lang="ru-RU" dirty="0">
                <a:latin typeface="Cambria" panose="02040503050406030204" pitchFamily="18" charset="0"/>
                <a:ea typeface="Cambria" panose="02040503050406030204" pitchFamily="18" charset="0"/>
              </a:rPr>
              <a:t> </a:t>
            </a:r>
            <a:r>
              <a:rPr lang="ru-RU" dirty="0" err="1">
                <a:latin typeface="Cambria" panose="02040503050406030204" pitchFamily="18" charset="0"/>
                <a:ea typeface="Cambria" panose="02040503050406030204" pitchFamily="18" charset="0"/>
              </a:rPr>
              <a:t>Vulnerability</a:t>
            </a:r>
            <a:r>
              <a:rPr lang="ru-RU" dirty="0">
                <a:latin typeface="Cambria" panose="02040503050406030204" pitchFamily="18" charset="0"/>
                <a:ea typeface="Cambria" panose="02040503050406030204" pitchFamily="18" charset="0"/>
              </a:rPr>
              <a:t> Database)</a:t>
            </a:r>
          </a:p>
          <a:p>
            <a:pPr>
              <a:buFont typeface="Wingdings" panose="05000000000000000000" pitchFamily="2" charset="2"/>
              <a:buChar char="Ø"/>
            </a:pPr>
            <a:r>
              <a:rPr lang="ru-RU" dirty="0" err="1">
                <a:latin typeface="Cambria" panose="02040503050406030204" pitchFamily="18" charset="0"/>
                <a:ea typeface="Cambria" panose="02040503050406030204" pitchFamily="18" charset="0"/>
              </a:rPr>
              <a:t>Secunia</a:t>
            </a:r>
            <a:endParaRPr lang="ru-RU"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IBM ISS X-Force</a:t>
            </a:r>
          </a:p>
          <a:p>
            <a:pPr marL="0" indent="0">
              <a:buNone/>
            </a:pPr>
            <a:endParaRPr lang="en-US" i="0"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35452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Безопасное программирование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i="0" dirty="0">
                <a:effectLst/>
                <a:latin typeface="Cambria" panose="02040503050406030204" pitchFamily="18" charset="0"/>
                <a:ea typeface="Cambria" panose="02040503050406030204" pitchFamily="18" charset="0"/>
              </a:rPr>
              <a:t>Написать безопасный код очень сложно. Небольшие ошибки в программировании могут привести к уязвимостям программного обеспечения с серьезными последствиями</a:t>
            </a:r>
          </a:p>
          <a:p>
            <a:pPr marL="0" indent="0">
              <a:buNone/>
            </a:pPr>
            <a:r>
              <a:rPr lang="ru-RU" i="0" dirty="0">
                <a:effectLst/>
                <a:latin typeface="Cambria" panose="02040503050406030204" pitchFamily="18" charset="0"/>
                <a:ea typeface="Cambria" panose="02040503050406030204" pitchFamily="18" charset="0"/>
              </a:rPr>
              <a:t>Существуют две основные категории ошибок программного обеспечения, которые вызваны:</a:t>
            </a:r>
          </a:p>
          <a:p>
            <a:pPr>
              <a:buFont typeface="Wingdings" panose="05000000000000000000" pitchFamily="2" charset="2"/>
              <a:buChar char="Ø"/>
            </a:pPr>
            <a:r>
              <a:rPr lang="ru-RU" b="1" i="0" dirty="0">
                <a:effectLst/>
                <a:latin typeface="Cambria" panose="02040503050406030204" pitchFamily="18" charset="0"/>
                <a:ea typeface="Cambria" panose="02040503050406030204" pitchFamily="18" charset="0"/>
              </a:rPr>
              <a:t>проблемами проектирования</a:t>
            </a:r>
            <a:r>
              <a:rPr lang="ru-RU" i="0" dirty="0">
                <a:effectLst/>
                <a:latin typeface="Cambria" panose="02040503050406030204" pitchFamily="18" charset="0"/>
                <a:ea typeface="Cambria" panose="02040503050406030204" pitchFamily="18" charset="0"/>
              </a:rPr>
              <a:t>: например, программист не продумал, какой тип аутентификации требуется</a:t>
            </a:r>
          </a:p>
          <a:p>
            <a:pPr>
              <a:buFont typeface="Wingdings" panose="05000000000000000000" pitchFamily="2" charset="2"/>
              <a:buChar char="Ø"/>
            </a:pPr>
            <a:r>
              <a:rPr lang="ru-RU" b="1" i="0" dirty="0">
                <a:effectLst/>
                <a:latin typeface="Cambria" panose="02040503050406030204" pitchFamily="18" charset="0"/>
                <a:ea typeface="Cambria" panose="02040503050406030204" pitchFamily="18" charset="0"/>
              </a:rPr>
              <a:t>проблемы с реализацией</a:t>
            </a:r>
            <a:r>
              <a:rPr lang="ru-RU" i="0" dirty="0">
                <a:effectLst/>
                <a:latin typeface="Cambria" panose="02040503050406030204" pitchFamily="18" charset="0"/>
                <a:ea typeface="Cambria" panose="02040503050406030204" pitchFamily="18" charset="0"/>
              </a:rPr>
              <a:t>: например, программист случайно ввел ошибку, используя небезопасный библиотечный метод, или попытался сохранить слишком много данных в переменной</a:t>
            </a:r>
            <a:endParaRPr lang="en-US" i="0"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7010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Безопасное программирование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i="0" dirty="0">
                <a:effectLst/>
                <a:latin typeface="Cambria" panose="02040503050406030204" pitchFamily="18" charset="0"/>
                <a:ea typeface="Cambria" panose="02040503050406030204" pitchFamily="18" charset="0"/>
              </a:rPr>
              <a:t>Список распространённых ошибок, ставящих под угрозу безопасность современных программ:</a:t>
            </a:r>
          </a:p>
          <a:p>
            <a:pPr>
              <a:buFont typeface="Wingdings" panose="05000000000000000000" pitchFamily="2" charset="2"/>
              <a:buChar char="Ø"/>
            </a:pPr>
            <a:r>
              <a:rPr lang="ru-RU" i="0" dirty="0">
                <a:effectLst/>
                <a:latin typeface="Cambria" panose="02040503050406030204" pitchFamily="18" charset="0"/>
                <a:ea typeface="Cambria" panose="02040503050406030204" pitchFamily="18" charset="0"/>
              </a:rPr>
              <a:t>внедрение </a:t>
            </a:r>
            <a:r>
              <a:rPr lang="en-US" i="0" dirty="0">
                <a:effectLst/>
                <a:latin typeface="Cambria" panose="02040503050406030204" pitchFamily="18" charset="0"/>
                <a:ea typeface="Cambria" panose="02040503050406030204" pitchFamily="18" charset="0"/>
              </a:rPr>
              <a:t>SQL-</a:t>
            </a:r>
            <a:r>
              <a:rPr lang="ru-RU" i="0" dirty="0">
                <a:effectLst/>
                <a:latin typeface="Cambria" panose="02040503050406030204" pitchFamily="18" charset="0"/>
                <a:ea typeface="Cambria" panose="02040503050406030204" pitchFamily="18" charset="0"/>
              </a:rPr>
              <a:t>кода (</a:t>
            </a:r>
            <a:r>
              <a:rPr lang="en-US" i="0" dirty="0">
                <a:effectLst/>
                <a:latin typeface="Cambria" panose="02040503050406030204" pitchFamily="18" charset="0"/>
                <a:ea typeface="Cambria" panose="02040503050406030204" pitchFamily="18" charset="0"/>
              </a:rPr>
              <a:t>SQL injection)</a:t>
            </a:r>
          </a:p>
          <a:p>
            <a:pPr>
              <a:buFont typeface="Wingdings" panose="05000000000000000000" pitchFamily="2" charset="2"/>
              <a:buChar char="Ø"/>
            </a:pPr>
            <a:r>
              <a:rPr lang="ru-RU" i="0" dirty="0">
                <a:effectLst/>
                <a:latin typeface="Cambria" panose="02040503050406030204" pitchFamily="18" charset="0"/>
                <a:ea typeface="Cambria" panose="02040503050406030204" pitchFamily="18" charset="0"/>
              </a:rPr>
              <a:t>уязвимости, связанные с </a:t>
            </a:r>
            <a:r>
              <a:rPr lang="en-US" i="0" dirty="0">
                <a:effectLst/>
                <a:latin typeface="Cambria" panose="02040503050406030204" pitchFamily="18" charset="0"/>
                <a:ea typeface="Cambria" panose="02040503050406030204" pitchFamily="18" charset="0"/>
              </a:rPr>
              <a:t>web-</a:t>
            </a:r>
            <a:r>
              <a:rPr lang="ru-RU" i="0" dirty="0">
                <a:effectLst/>
                <a:latin typeface="Cambria" panose="02040503050406030204" pitchFamily="18" charset="0"/>
                <a:ea typeface="Cambria" panose="02040503050406030204" pitchFamily="18" charset="0"/>
              </a:rPr>
              <a:t>серверами (</a:t>
            </a:r>
            <a:r>
              <a:rPr lang="en-US" i="0" dirty="0">
                <a:effectLst/>
                <a:latin typeface="Cambria" panose="02040503050406030204" pitchFamily="18" charset="0"/>
                <a:ea typeface="Cambria" panose="02040503050406030204" pitchFamily="18" charset="0"/>
              </a:rPr>
              <a:t>XSS, XSRF, </a:t>
            </a:r>
            <a:r>
              <a:rPr lang="ru-RU" i="0" dirty="0">
                <a:effectLst/>
                <a:latin typeface="Cambria" panose="02040503050406030204" pitchFamily="18" charset="0"/>
                <a:ea typeface="Cambria" panose="02040503050406030204" pitchFamily="18" charset="0"/>
              </a:rPr>
              <a:t>расщепление </a:t>
            </a:r>
            <a:r>
              <a:rPr lang="en-US" i="0" dirty="0">
                <a:effectLst/>
                <a:latin typeface="Cambria" panose="02040503050406030204" pitchFamily="18" charset="0"/>
                <a:ea typeface="Cambria" panose="02040503050406030204" pitchFamily="18" charset="0"/>
              </a:rPr>
              <a:t>HTTP </a:t>
            </a:r>
            <a:r>
              <a:rPr lang="ru-RU" i="0" dirty="0">
                <a:effectLst/>
                <a:latin typeface="Cambria" panose="02040503050406030204" pitchFamily="18" charset="0"/>
                <a:ea typeface="Cambria" panose="02040503050406030204" pitchFamily="18" charset="0"/>
              </a:rPr>
              <a:t>запроса</a:t>
            </a:r>
            <a:r>
              <a:rPr lang="en-US" i="0" dirty="0">
                <a:effectLst/>
                <a:latin typeface="Cambria" panose="02040503050406030204" pitchFamily="18" charset="0"/>
                <a:ea typeface="Cambria" panose="02040503050406030204" pitchFamily="18" charset="0"/>
              </a:rPr>
              <a:t>)</a:t>
            </a:r>
          </a:p>
          <a:p>
            <a:pPr>
              <a:buFont typeface="Wingdings" panose="05000000000000000000" pitchFamily="2" charset="2"/>
              <a:buChar char="Ø"/>
            </a:pPr>
            <a:r>
              <a:rPr lang="ru-RU" i="0" dirty="0">
                <a:effectLst/>
                <a:latin typeface="Cambria" panose="02040503050406030204" pitchFamily="18" charset="0"/>
                <a:ea typeface="Cambria" panose="02040503050406030204" pitchFamily="18" charset="0"/>
              </a:rPr>
              <a:t>уязвимости </a:t>
            </a:r>
            <a:r>
              <a:rPr lang="en-US" i="0" dirty="0">
                <a:effectLst/>
                <a:latin typeface="Cambria" panose="02040503050406030204" pitchFamily="18" charset="0"/>
                <a:ea typeface="Cambria" panose="02040503050406030204" pitchFamily="18" charset="0"/>
              </a:rPr>
              <a:t>web-</a:t>
            </a:r>
            <a:r>
              <a:rPr lang="ru-RU" i="0" dirty="0">
                <a:effectLst/>
                <a:latin typeface="Cambria" panose="02040503050406030204" pitchFamily="18" charset="0"/>
                <a:ea typeface="Cambria" panose="02040503050406030204" pitchFamily="18" charset="0"/>
              </a:rPr>
              <a:t>клиентов (</a:t>
            </a:r>
            <a:r>
              <a:rPr lang="en-US" i="0" dirty="0">
                <a:effectLst/>
                <a:latin typeface="Cambria" panose="02040503050406030204" pitchFamily="18" charset="0"/>
                <a:ea typeface="Cambria" panose="02040503050406030204" pitchFamily="18" charset="0"/>
              </a:rPr>
              <a:t>DOM XSS)</a:t>
            </a:r>
          </a:p>
          <a:p>
            <a:pPr>
              <a:buFont typeface="Wingdings" panose="05000000000000000000" pitchFamily="2" charset="2"/>
              <a:buChar char="Ø"/>
            </a:pPr>
            <a:r>
              <a:rPr lang="ru-RU" i="0" dirty="0">
                <a:effectLst/>
                <a:latin typeface="Cambria" panose="02040503050406030204" pitchFamily="18" charset="0"/>
                <a:ea typeface="Cambria" panose="02040503050406030204" pitchFamily="18" charset="0"/>
              </a:rPr>
              <a:t>переполнение буфера (англ. </a:t>
            </a:r>
            <a:r>
              <a:rPr lang="en-US" i="0" dirty="0">
                <a:effectLst/>
                <a:latin typeface="Cambria" panose="02040503050406030204" pitchFamily="18" charset="0"/>
                <a:ea typeface="Cambria" panose="02040503050406030204" pitchFamily="18" charset="0"/>
              </a:rPr>
              <a:t>Buffer Overflow)</a:t>
            </a:r>
            <a:endParaRPr lang="ru-RU" i="0" dirty="0">
              <a:effectLst/>
              <a:latin typeface="Cambria" panose="02040503050406030204" pitchFamily="18" charset="0"/>
              <a:ea typeface="Cambria" panose="02040503050406030204" pitchFamily="18" charset="0"/>
            </a:endParaRPr>
          </a:p>
          <a:p>
            <a:pPr>
              <a:buFont typeface="Wingdings" panose="05000000000000000000" pitchFamily="2" charset="2"/>
              <a:buChar char="Ø"/>
            </a:pPr>
            <a:r>
              <a:rPr lang="ru-RU" i="0" dirty="0">
                <a:effectLst/>
                <a:latin typeface="Cambria" panose="02040503050406030204" pitchFamily="18" charset="0"/>
                <a:ea typeface="Cambria" panose="02040503050406030204" pitchFamily="18" charset="0"/>
              </a:rPr>
              <a:t>дефекты форматных строк (</a:t>
            </a:r>
            <a:r>
              <a:rPr lang="en-US" i="0" dirty="0">
                <a:effectLst/>
                <a:latin typeface="Cambria" panose="02040503050406030204" pitchFamily="18" charset="0"/>
                <a:ea typeface="Cambria" panose="02040503050406030204" pitchFamily="18" charset="0"/>
              </a:rPr>
              <a:t>Uncontrolled format string)</a:t>
            </a:r>
          </a:p>
          <a:p>
            <a:pPr>
              <a:buFont typeface="Wingdings" panose="05000000000000000000" pitchFamily="2" charset="2"/>
              <a:buChar char="Ø"/>
            </a:pPr>
            <a:r>
              <a:rPr lang="ru-RU" i="0" dirty="0">
                <a:effectLst/>
                <a:latin typeface="Cambria" panose="02040503050406030204" pitchFamily="18" charset="0"/>
                <a:ea typeface="Cambria" panose="02040503050406030204" pitchFamily="18" charset="0"/>
              </a:rPr>
              <a:t>целочисленные переполнения (</a:t>
            </a:r>
            <a:r>
              <a:rPr lang="en-US" i="0" dirty="0">
                <a:effectLst/>
                <a:latin typeface="Cambria" panose="02040503050406030204" pitchFamily="18" charset="0"/>
                <a:ea typeface="Cambria" panose="02040503050406030204" pitchFamily="18" charset="0"/>
              </a:rPr>
              <a:t>Integer overflow)</a:t>
            </a:r>
            <a:endParaRPr lang="ru-RU" i="0" dirty="0">
              <a:effectLst/>
              <a:latin typeface="Cambria" panose="02040503050406030204" pitchFamily="18" charset="0"/>
              <a:ea typeface="Cambria" panose="02040503050406030204" pitchFamily="18" charset="0"/>
            </a:endParaRPr>
          </a:p>
          <a:p>
            <a:pPr>
              <a:buFont typeface="Wingdings" panose="05000000000000000000" pitchFamily="2" charset="2"/>
              <a:buChar char="Ø"/>
            </a:pPr>
            <a:r>
              <a:rPr lang="ru-RU" i="0" dirty="0">
                <a:effectLst/>
                <a:latin typeface="Cambria" panose="02040503050406030204" pitchFamily="18" charset="0"/>
                <a:ea typeface="Cambria" panose="02040503050406030204" pitchFamily="18" charset="0"/>
              </a:rPr>
              <a:t>некорректная обработка исключений и ошибок</a:t>
            </a:r>
            <a:endParaRPr lang="en-US" i="0" dirty="0">
              <a:effectLst/>
              <a:latin typeface="Cambria" panose="02040503050406030204" pitchFamily="18" charset="0"/>
              <a:ea typeface="Cambria" panose="02040503050406030204" pitchFamily="18" charset="0"/>
            </a:endParaRPr>
          </a:p>
          <a:p>
            <a:pPr>
              <a:buFont typeface="Wingdings" panose="05000000000000000000" pitchFamily="2" charset="2"/>
              <a:buChar char="Ø"/>
            </a:pPr>
            <a:endParaRPr lang="en-US" i="0" dirty="0">
              <a:effectLst/>
              <a:latin typeface="Cambria" panose="02040503050406030204" pitchFamily="18" charset="0"/>
              <a:ea typeface="Cambria" panose="02040503050406030204" pitchFamily="18" charset="0"/>
            </a:endParaRPr>
          </a:p>
          <a:p>
            <a:pPr marL="0" indent="0">
              <a:buNone/>
            </a:pPr>
            <a:endParaRPr lang="en-US" i="0"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572657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Безопасное программирование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lnSpcReduction="10000"/>
          </a:bodyPr>
          <a:lstStyle/>
          <a:p>
            <a:pPr marL="0" indent="0">
              <a:buNone/>
            </a:pPr>
            <a:r>
              <a:rPr lang="ru-RU" i="0" dirty="0">
                <a:effectLst/>
                <a:latin typeface="Cambria" panose="02040503050406030204" pitchFamily="18" charset="0"/>
                <a:ea typeface="Cambria" panose="02040503050406030204" pitchFamily="18" charset="0"/>
              </a:rPr>
              <a:t>Список распространённых ошибок, ставящих под угрозу безопасность современных программ:</a:t>
            </a:r>
          </a:p>
          <a:p>
            <a:pPr>
              <a:buFont typeface="Wingdings" panose="05000000000000000000" pitchFamily="2" charset="2"/>
              <a:buChar char="Ø"/>
            </a:pPr>
            <a:r>
              <a:rPr lang="ru-RU" i="0" dirty="0">
                <a:effectLst/>
                <a:latin typeface="Cambria" panose="02040503050406030204" pitchFamily="18" charset="0"/>
                <a:ea typeface="Cambria" panose="02040503050406030204" pitchFamily="18" charset="0"/>
              </a:rPr>
              <a:t>внедрение команд (</a:t>
            </a:r>
            <a:r>
              <a:rPr lang="en-US" i="0" dirty="0">
                <a:effectLst/>
                <a:latin typeface="Cambria" panose="02040503050406030204" pitchFamily="18" charset="0"/>
                <a:ea typeface="Cambria" panose="02040503050406030204" pitchFamily="18" charset="0"/>
              </a:rPr>
              <a:t>Command injection)</a:t>
            </a:r>
          </a:p>
          <a:p>
            <a:pPr>
              <a:buFont typeface="Wingdings" panose="05000000000000000000" pitchFamily="2" charset="2"/>
              <a:buChar char="Ø"/>
            </a:pPr>
            <a:r>
              <a:rPr lang="ru-RU" i="0" dirty="0">
                <a:effectLst/>
                <a:latin typeface="Cambria" panose="02040503050406030204" pitchFamily="18" charset="0"/>
                <a:ea typeface="Cambria" panose="02040503050406030204" pitchFamily="18" charset="0"/>
              </a:rPr>
              <a:t>утечка информации (</a:t>
            </a:r>
            <a:r>
              <a:rPr lang="en-US" i="0" dirty="0">
                <a:effectLst/>
                <a:latin typeface="Cambria" panose="02040503050406030204" pitchFamily="18" charset="0"/>
                <a:ea typeface="Cambria" panose="02040503050406030204" pitchFamily="18" charset="0"/>
              </a:rPr>
              <a:t>Information Exposure)</a:t>
            </a:r>
          </a:p>
          <a:p>
            <a:pPr>
              <a:buFont typeface="Wingdings" panose="05000000000000000000" pitchFamily="2" charset="2"/>
              <a:buChar char="Ø"/>
            </a:pPr>
            <a:r>
              <a:rPr lang="ru-RU" i="0" dirty="0">
                <a:effectLst/>
                <a:latin typeface="Cambria" panose="02040503050406030204" pitchFamily="18" charset="0"/>
                <a:ea typeface="Cambria" panose="02040503050406030204" pitchFamily="18" charset="0"/>
              </a:rPr>
              <a:t>ситуация гонки (</a:t>
            </a:r>
            <a:r>
              <a:rPr lang="en-US" i="0" dirty="0">
                <a:effectLst/>
                <a:latin typeface="Cambria" panose="02040503050406030204" pitchFamily="18" charset="0"/>
                <a:ea typeface="Cambria" panose="02040503050406030204" pitchFamily="18" charset="0"/>
              </a:rPr>
              <a:t>Race condition)</a:t>
            </a:r>
          </a:p>
          <a:p>
            <a:pPr>
              <a:buFont typeface="Wingdings" panose="05000000000000000000" pitchFamily="2" charset="2"/>
              <a:buChar char="Ø"/>
            </a:pPr>
            <a:r>
              <a:rPr lang="ru-RU" i="0" dirty="0">
                <a:effectLst/>
                <a:latin typeface="Cambria" panose="02040503050406030204" pitchFamily="18" charset="0"/>
                <a:ea typeface="Cambria" panose="02040503050406030204" pitchFamily="18" charset="0"/>
              </a:rPr>
              <a:t>слабое юзабилити (</a:t>
            </a:r>
            <a:r>
              <a:rPr lang="en-US" i="0" dirty="0">
                <a:effectLst/>
                <a:latin typeface="Cambria" panose="02040503050406030204" pitchFamily="18" charset="0"/>
                <a:ea typeface="Cambria" panose="02040503050406030204" pitchFamily="18" charset="0"/>
              </a:rPr>
              <a:t>Insufficient Psychological Acceptability)</a:t>
            </a:r>
          </a:p>
          <a:p>
            <a:pPr>
              <a:buFont typeface="Wingdings" panose="05000000000000000000" pitchFamily="2" charset="2"/>
              <a:buChar char="Ø"/>
            </a:pPr>
            <a:r>
              <a:rPr lang="ru-RU" i="0" dirty="0">
                <a:effectLst/>
                <a:latin typeface="Cambria" panose="02040503050406030204" pitchFamily="18" charset="0"/>
                <a:ea typeface="Cambria" panose="02040503050406030204" pitchFamily="18" charset="0"/>
              </a:rPr>
              <a:t>выполнение кода с завышенными привилегиями (</a:t>
            </a:r>
            <a:r>
              <a:rPr lang="en-US" i="0" dirty="0">
                <a:effectLst/>
                <a:latin typeface="Cambria" panose="02040503050406030204" pitchFamily="18" charset="0"/>
                <a:ea typeface="Cambria" panose="02040503050406030204" pitchFamily="18" charset="0"/>
              </a:rPr>
              <a:t>Execution with Unnecessary Privileges)</a:t>
            </a:r>
          </a:p>
          <a:p>
            <a:pPr>
              <a:buFont typeface="Wingdings" panose="05000000000000000000" pitchFamily="2" charset="2"/>
              <a:buChar char="Ø"/>
            </a:pPr>
            <a:r>
              <a:rPr lang="ru-RU" i="0" dirty="0">
                <a:effectLst/>
                <a:latin typeface="Cambria" panose="02040503050406030204" pitchFamily="18" charset="0"/>
                <a:ea typeface="Cambria" panose="02040503050406030204" pitchFamily="18" charset="0"/>
              </a:rPr>
              <a:t>хранение незащищенных данных (</a:t>
            </a:r>
            <a:r>
              <a:rPr lang="en-US" i="0" dirty="0">
                <a:effectLst/>
                <a:latin typeface="Cambria" panose="02040503050406030204" pitchFamily="18" charset="0"/>
                <a:ea typeface="Cambria" panose="02040503050406030204" pitchFamily="18" charset="0"/>
              </a:rPr>
              <a:t>Protection Mechanism Failure)</a:t>
            </a:r>
          </a:p>
          <a:p>
            <a:pPr>
              <a:buFont typeface="Wingdings" panose="05000000000000000000" pitchFamily="2" charset="2"/>
              <a:buChar char="Ø"/>
            </a:pPr>
            <a:r>
              <a:rPr lang="ru-RU" i="0" dirty="0">
                <a:effectLst/>
                <a:latin typeface="Cambria" panose="02040503050406030204" pitchFamily="18" charset="0"/>
                <a:ea typeface="Cambria" panose="02040503050406030204" pitchFamily="18" charset="0"/>
              </a:rPr>
              <a:t>проблемы мобильного кода (</a:t>
            </a:r>
            <a:r>
              <a:rPr lang="en-US" i="0" dirty="0">
                <a:effectLst/>
                <a:latin typeface="Cambria" panose="02040503050406030204" pitchFamily="18" charset="0"/>
                <a:ea typeface="Cambria" panose="02040503050406030204" pitchFamily="18" charset="0"/>
              </a:rPr>
              <a:t>Mobile Code Issues) </a:t>
            </a:r>
          </a:p>
          <a:p>
            <a:pPr>
              <a:buFont typeface="Wingdings" panose="05000000000000000000" pitchFamily="2" charset="2"/>
              <a:buChar char="Ø"/>
            </a:pPr>
            <a:endParaRPr lang="en-US" i="0" dirty="0">
              <a:effectLst/>
              <a:latin typeface="Cambria" panose="02040503050406030204" pitchFamily="18" charset="0"/>
              <a:ea typeface="Cambria" panose="02040503050406030204" pitchFamily="18" charset="0"/>
            </a:endParaRPr>
          </a:p>
          <a:p>
            <a:pPr marL="0" indent="0">
              <a:buNone/>
            </a:pPr>
            <a:endParaRPr lang="en-US" i="0"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61620319"/>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39097</TotalTime>
  <Words>3390</Words>
  <Application>Microsoft Office PowerPoint</Application>
  <PresentationFormat>Widescreen</PresentationFormat>
  <Paragraphs>239</Paragraphs>
  <Slides>46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Calibri</vt:lpstr>
      <vt:lpstr>Calibri Light</vt:lpstr>
      <vt:lpstr>Cambria</vt:lpstr>
      <vt:lpstr>Verdana</vt:lpstr>
      <vt:lpstr>Wingdings</vt:lpstr>
      <vt:lpstr>Тема Office</vt:lpstr>
      <vt:lpstr>Системное программирование</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Системное программирование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Pavel Bernatsky</dc:creator>
  <cp:lastModifiedBy>Pavel Bernatsky</cp:lastModifiedBy>
  <cp:revision>921</cp:revision>
  <dcterms:created xsi:type="dcterms:W3CDTF">2024-09-04T11:03:42Z</dcterms:created>
  <dcterms:modified xsi:type="dcterms:W3CDTF">2024-12-20T09:48:42Z</dcterms:modified>
</cp:coreProperties>
</file>