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540" r:id="rId4"/>
    <p:sldId id="543" r:id="rId5"/>
    <p:sldId id="544" r:id="rId6"/>
    <p:sldId id="545" r:id="rId7"/>
    <p:sldId id="554" r:id="rId8"/>
    <p:sldId id="546" r:id="rId9"/>
    <p:sldId id="547" r:id="rId10"/>
    <p:sldId id="548" r:id="rId11"/>
    <p:sldId id="549" r:id="rId12"/>
    <p:sldId id="550" r:id="rId13"/>
    <p:sldId id="551" r:id="rId14"/>
    <p:sldId id="552" r:id="rId15"/>
    <p:sldId id="553" r:id="rId16"/>
    <p:sldId id="555" r:id="rId17"/>
    <p:sldId id="556" r:id="rId18"/>
    <p:sldId id="558" r:id="rId19"/>
    <p:sldId id="559" r:id="rId20"/>
    <p:sldId id="561" r:id="rId21"/>
    <p:sldId id="562" r:id="rId22"/>
    <p:sldId id="563" r:id="rId23"/>
    <p:sldId id="560" r:id="rId24"/>
    <p:sldId id="564" r:id="rId25"/>
    <p:sldId id="565" r:id="rId26"/>
    <p:sldId id="567" r:id="rId27"/>
    <p:sldId id="566" r:id="rId28"/>
    <p:sldId id="569" r:id="rId29"/>
    <p:sldId id="570" r:id="rId30"/>
    <p:sldId id="572" r:id="rId31"/>
    <p:sldId id="573" r:id="rId32"/>
    <p:sldId id="579" r:id="rId33"/>
    <p:sldId id="574" r:id="rId34"/>
    <p:sldId id="575" r:id="rId35"/>
    <p:sldId id="580" r:id="rId36"/>
    <p:sldId id="576" r:id="rId37"/>
    <p:sldId id="577" r:id="rId38"/>
    <p:sldId id="578" r:id="rId39"/>
    <p:sldId id="601" r:id="rId40"/>
    <p:sldId id="581" r:id="rId41"/>
    <p:sldId id="582" r:id="rId42"/>
    <p:sldId id="583" r:id="rId43"/>
    <p:sldId id="584" r:id="rId44"/>
    <p:sldId id="571" r:id="rId45"/>
    <p:sldId id="586" r:id="rId46"/>
    <p:sldId id="585" r:id="rId47"/>
    <p:sldId id="587" r:id="rId48"/>
    <p:sldId id="588" r:id="rId49"/>
    <p:sldId id="589" r:id="rId50"/>
    <p:sldId id="590" r:id="rId51"/>
    <p:sldId id="595" r:id="rId52"/>
    <p:sldId id="596" r:id="rId53"/>
    <p:sldId id="597" r:id="rId54"/>
    <p:sldId id="598" r:id="rId55"/>
    <p:sldId id="599" r:id="rId56"/>
    <p:sldId id="600" r:id="rId57"/>
    <p:sldId id="591" r:id="rId58"/>
    <p:sldId id="593" r:id="rId59"/>
    <p:sldId id="541" r:id="rId6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257"/>
            <p14:sldId id="540"/>
            <p14:sldId id="543"/>
            <p14:sldId id="544"/>
            <p14:sldId id="545"/>
            <p14:sldId id="554"/>
            <p14:sldId id="546"/>
            <p14:sldId id="547"/>
            <p14:sldId id="548"/>
            <p14:sldId id="549"/>
            <p14:sldId id="550"/>
            <p14:sldId id="551"/>
            <p14:sldId id="552"/>
            <p14:sldId id="553"/>
            <p14:sldId id="555"/>
            <p14:sldId id="556"/>
            <p14:sldId id="558"/>
            <p14:sldId id="559"/>
            <p14:sldId id="561"/>
            <p14:sldId id="562"/>
            <p14:sldId id="563"/>
            <p14:sldId id="560"/>
            <p14:sldId id="564"/>
            <p14:sldId id="565"/>
            <p14:sldId id="567"/>
            <p14:sldId id="566"/>
            <p14:sldId id="569"/>
            <p14:sldId id="570"/>
            <p14:sldId id="572"/>
            <p14:sldId id="573"/>
            <p14:sldId id="579"/>
            <p14:sldId id="574"/>
            <p14:sldId id="575"/>
            <p14:sldId id="580"/>
            <p14:sldId id="576"/>
            <p14:sldId id="577"/>
            <p14:sldId id="578"/>
            <p14:sldId id="601"/>
            <p14:sldId id="581"/>
            <p14:sldId id="582"/>
            <p14:sldId id="583"/>
            <p14:sldId id="584"/>
            <p14:sldId id="571"/>
            <p14:sldId id="586"/>
            <p14:sldId id="585"/>
            <p14:sldId id="587"/>
            <p14:sldId id="588"/>
            <p14:sldId id="589"/>
            <p14:sldId id="590"/>
            <p14:sldId id="595"/>
            <p14:sldId id="596"/>
            <p14:sldId id="597"/>
            <p14:sldId id="598"/>
            <p14:sldId id="599"/>
            <p14:sldId id="600"/>
            <p14:sldId id="591"/>
            <p14:sldId id="593"/>
            <p14:sldId id="5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1" d="100"/>
          <a:sy n="81" d="100"/>
        </p:scale>
        <p:origin x="662" y="67"/>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01/07/2025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01/07/2025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01/07/2025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Оптимизация кода</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6</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Эффективное использование ресурсов:</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Направлена на минимизацию использования процессорного времени, памяти и других ресурсов</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Включает управление ресурсами на низком уровне, такими как управление памятью, планирование задач и взаимодействие с аппаратным обеспечением. Оптимизация кода помогает эффективно использовать эти ресурсы</a:t>
            </a:r>
          </a:p>
        </p:txBody>
      </p:sp>
    </p:spTree>
    <p:extLst>
      <p:ext uri="{BB962C8B-B14F-4D97-AF65-F5344CB8AC3E}">
        <p14:creationId xmlns:p14="http://schemas.microsoft.com/office/powerpoint/2010/main" val="5825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Надежность и стабильность: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улучшение структуры кода, устранение узких мест и повышение общей стабильности программы</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высокой надежности, так как ошибки могут привести к серьезным сбоям в системе. Оптимизация кода помогает уменьшить вероятность ошибок и повысить надежность</a:t>
            </a:r>
          </a:p>
        </p:txBody>
      </p:sp>
    </p:spTree>
    <p:extLst>
      <p:ext uri="{BB962C8B-B14F-4D97-AF65-F5344CB8AC3E}">
        <p14:creationId xmlns:p14="http://schemas.microsoft.com/office/powerpoint/2010/main" val="162650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Совместимость и переносимость: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адаптацию кода для работы на различных платформах и архитектурах</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Часто требует создания кода, который может работать на различных аппаратных и программных платформах. Оптимизация кода помогает обеспечить совместимость и переносимость</a:t>
            </a:r>
          </a:p>
        </p:txBody>
      </p:sp>
    </p:spTree>
    <p:extLst>
      <p:ext uri="{BB962C8B-B14F-4D97-AF65-F5344CB8AC3E}">
        <p14:creationId xmlns:p14="http://schemas.microsoft.com/office/powerpoint/2010/main" val="366186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Безопасность: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улучшение безопасности кода, устранение уязвимостей и защиту от атак</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высокого уровня безопасности, особенно в критически важных системах. Оптимизация кода помогает улучшить безопасность и защитить систему от угроз</a:t>
            </a:r>
          </a:p>
        </p:txBody>
      </p:sp>
    </p:spTree>
    <p:extLst>
      <p:ext uri="{BB962C8B-B14F-4D97-AF65-F5344CB8AC3E}">
        <p14:creationId xmlns:p14="http://schemas.microsoft.com/office/powerpoint/2010/main" val="395025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Отладка и тестирование:</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Включает процессы отладки и тестирования для выявления и устранения проблем в коде</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тщательного тестирования и отладки, так как ошибки могут иметь серьезные последствия. Оптимизация кода помогает улучшить процессы отладки и тестирования</a:t>
            </a:r>
          </a:p>
        </p:txBody>
      </p:sp>
    </p:spTree>
    <p:extLst>
      <p:ext uri="{BB962C8B-B14F-4D97-AF65-F5344CB8AC3E}">
        <p14:creationId xmlns:p14="http://schemas.microsoft.com/office/powerpoint/2010/main" val="28730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Возможно несколько уровней оптимизации: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самом абстрактном уровне вы можете оптимизировать программу, выбрав для нее лучший алгоритм. Этот метод не зависит от компилятора и языка программирования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Снижая уровень абстракции, следующим шагом будет ручная оптимизация вашего кода на основе используемого вами HLL, при этом оптимизация не должна завесить от конкретной реализации этого языка. Хотя такие оптимизации могут быть неприменимы к другим языкам, они должны быть применимы в разных компиляторах для одного и того же языка</a:t>
            </a:r>
          </a:p>
        </p:txBody>
      </p:sp>
    </p:spTree>
    <p:extLst>
      <p:ext uri="{BB962C8B-B14F-4D97-AF65-F5344CB8AC3E}">
        <p14:creationId xmlns:p14="http://schemas.microsoft.com/office/powerpoint/2010/main" val="292759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Возможно несколько уровней оптимизации: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Спустившись еще на один уровень, вы можете начать думать о структурировании кода таким образом, чтобы оптимизация была применима только к определенному поставщику или, возможно, только к определенной версии компилятора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Наконец, возможно, на самом низком уровне вы можете учитывать машинный код, который выдаёт компилятор, и корректировать инструкции написанные на HLL так, чтобы заставить компилятор генерировать некоторую определённую оптимизированную последовательность машинных инструкций</a:t>
            </a:r>
          </a:p>
        </p:txBody>
      </p:sp>
    </p:spTree>
    <p:extLst>
      <p:ext uri="{BB962C8B-B14F-4D97-AF65-F5344CB8AC3E}">
        <p14:creationId xmlns:p14="http://schemas.microsoft.com/office/powerpoint/2010/main" val="137602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Хотя описанный процесс разработки может быть немного завышен в требованиях, одно можно сказать наверняка: программисты, которые его используют, создадут наилучший машинный код с помощью компилятора</a:t>
            </a:r>
          </a:p>
          <a:p>
            <a:pPr marL="0" indent="0">
              <a:buNone/>
            </a:pPr>
            <a:r>
              <a:rPr lang="ru-RU" dirty="0">
                <a:latin typeface="Cambria" panose="02040503050406030204" pitchFamily="18" charset="0"/>
                <a:ea typeface="Cambria" panose="02040503050406030204" pitchFamily="18" charset="0"/>
              </a:rPr>
              <a:t>Это тот тип кода, который сопоставим с тем, что создают приличные программисты на языке ассемблера, и тот тип выходных данных компилятора, на который любят ссылаться программисты HLL, утверждая, что компиляторы создают код, сравнимый с рукописным ассемблером</a:t>
            </a:r>
          </a:p>
          <a:p>
            <a:pPr marL="0" indent="0">
              <a:buNone/>
            </a:pPr>
            <a:r>
              <a:rPr lang="ru-RU" dirty="0">
                <a:latin typeface="Cambria" panose="02040503050406030204" pitchFamily="18" charset="0"/>
                <a:ea typeface="Cambria" panose="02040503050406030204" pitchFamily="18" charset="0"/>
              </a:rPr>
              <a:t>Тот факт, что большинство людей не прибегают к таким крайностям при написании своего HLL-кода, никогда не входит в число аргументов. Тем не менее, факт остается фактом: тщательно написанный HLL-код может быть почти таким же эффективным, как и приличный ассемблерный код</a:t>
            </a:r>
          </a:p>
        </p:txBody>
      </p:sp>
    </p:spTree>
    <p:extLst>
      <p:ext uri="{BB962C8B-B14F-4D97-AF65-F5344CB8AC3E}">
        <p14:creationId xmlns:p14="http://schemas.microsoft.com/office/powerpoint/2010/main" val="293856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926452"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хотя эти два кода являются семантически эквивалентными (то есть они вычисляют один и тот же результат), нет никакой гарантии, что компилятор сгенерирует одинаковую последовательность машинных инструкций для обеих программ</a:t>
            </a:r>
          </a:p>
        </p:txBody>
      </p:sp>
      <p:pic>
        <p:nvPicPr>
          <p:cNvPr id="3" name="Content Placeholder 3">
            <a:extLst>
              <a:ext uri="{FF2B5EF4-FFF2-40B4-BE49-F238E27FC236}">
                <a16:creationId xmlns:a16="http://schemas.microsoft.com/office/drawing/2014/main" id="{6685BA2C-6FBC-A647-F1C5-322B773FB42B}"/>
              </a:ext>
            </a:extLst>
          </p:cNvPr>
          <p:cNvPicPr>
            <a:picLocks noChangeAspect="1"/>
          </p:cNvPicPr>
          <p:nvPr/>
        </p:nvPicPr>
        <p:blipFill>
          <a:blip r:embed="rId2"/>
          <a:stretch>
            <a:fillRect/>
          </a:stretch>
        </p:blipFill>
        <p:spPr>
          <a:xfrm>
            <a:off x="670089" y="3895790"/>
            <a:ext cx="4801270" cy="2419688"/>
          </a:xfrm>
          <a:prstGeom prst="rect">
            <a:avLst/>
          </a:prstGeom>
        </p:spPr>
      </p:pic>
      <p:pic>
        <p:nvPicPr>
          <p:cNvPr id="4" name="Picture 3">
            <a:extLst>
              <a:ext uri="{FF2B5EF4-FFF2-40B4-BE49-F238E27FC236}">
                <a16:creationId xmlns:a16="http://schemas.microsoft.com/office/drawing/2014/main" id="{25C7FE35-B0B7-F0F0-53E3-B3C22E3AA21C}"/>
              </a:ext>
            </a:extLst>
          </p:cNvPr>
          <p:cNvPicPr>
            <a:picLocks noChangeAspect="1"/>
          </p:cNvPicPr>
          <p:nvPr/>
        </p:nvPicPr>
        <p:blipFill>
          <a:blip r:embed="rId3"/>
          <a:stretch>
            <a:fillRect/>
          </a:stretch>
        </p:blipFill>
        <p:spPr>
          <a:xfrm>
            <a:off x="5775489" y="3429000"/>
            <a:ext cx="5706271" cy="3353268"/>
          </a:xfrm>
          <a:prstGeom prst="rect">
            <a:avLst/>
          </a:prstGeom>
        </p:spPr>
      </p:pic>
    </p:spTree>
    <p:extLst>
      <p:ext uri="{BB962C8B-B14F-4D97-AF65-F5344CB8AC3E}">
        <p14:creationId xmlns:p14="http://schemas.microsoft.com/office/powerpoint/2010/main" val="284471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Преобразование промежуточного кода «в более эффективную форму» не является четко определенным процессом – что делает одну форму программы более эффективной, чем другую?</a:t>
            </a:r>
          </a:p>
          <a:p>
            <a:pPr marL="0" indent="0">
              <a:buNone/>
            </a:pPr>
            <a:r>
              <a:rPr lang="ru-RU" dirty="0">
                <a:latin typeface="Cambria" panose="02040503050406030204" pitchFamily="18" charset="0"/>
                <a:ea typeface="Cambria" panose="02040503050406030204" pitchFamily="18" charset="0"/>
              </a:rPr>
              <a:t>Основное определение эффективности заключается в том, что программа сводит к минимуму использование некоторых системных ресурсов, обычно памяти (пространства) или циклов процессора (скорости)</a:t>
            </a:r>
          </a:p>
          <a:p>
            <a:pPr marL="0" indent="0">
              <a:buNone/>
            </a:pPr>
            <a:r>
              <a:rPr lang="ru-RU" dirty="0">
                <a:latin typeface="Cambria" panose="02040503050406030204" pitchFamily="18" charset="0"/>
                <a:ea typeface="Cambria" panose="02040503050406030204" pitchFamily="18" charset="0"/>
              </a:rPr>
              <a:t>Оптимизатор компилятора мог бы управлять и другими ресурсами, но пространство и скорость являются главными факторами для программистов. Но даже если мы рассмотрим только эти два аспекта оптимизации, </a:t>
            </a:r>
            <a:r>
              <a:rPr lang="ru-RU" b="1" dirty="0">
                <a:latin typeface="Cambria" panose="02040503050406030204" pitchFamily="18" charset="0"/>
                <a:ea typeface="Cambria" panose="02040503050406030204" pitchFamily="18" charset="0"/>
              </a:rPr>
              <a:t>описать понятие «оптимальный» результат будет сложно</a:t>
            </a:r>
          </a:p>
        </p:txBody>
      </p:sp>
    </p:spTree>
    <p:extLst>
      <p:ext uri="{BB962C8B-B14F-4D97-AF65-F5344CB8AC3E}">
        <p14:creationId xmlns:p14="http://schemas.microsoft.com/office/powerpoint/2010/main" val="375452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Понятие оптимизации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Аспекты оптимизации в системном программировании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Уровни оптимизации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Принцип оптимизации компилятором</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Примеры оптимизации</a:t>
            </a:r>
          </a:p>
          <a:p>
            <a:pPr>
              <a:buFont typeface="Wingdings" panose="05000000000000000000" pitchFamily="2" charset="2"/>
              <a:buChar char="Ø"/>
            </a:pPr>
            <a:r>
              <a:rPr lang="ru-RU" altLang="ru-RU" sz="3200">
                <a:latin typeface="Cambria" panose="02040503050406030204" pitchFamily="18" charset="0"/>
                <a:ea typeface="Cambria" panose="02040503050406030204" pitchFamily="18" charset="0"/>
                <a:cs typeface="Arial" panose="020B0604020202020204" pitchFamily="34" charset="0"/>
              </a:rPr>
              <a:t>Свойство локальности</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Проблема в том, что оптимизация для достижения одной цели (скажем, повышения производительности) может привести к конфликтам с другой целью оптимизации (например, к сокращению использования памяти)</a:t>
            </a:r>
          </a:p>
          <a:p>
            <a:pPr marL="0" indent="0">
              <a:buNone/>
            </a:pPr>
            <a:r>
              <a:rPr lang="ru-RU" dirty="0">
                <a:latin typeface="Cambria" panose="02040503050406030204" pitchFamily="18" charset="0"/>
                <a:ea typeface="Cambria" panose="02040503050406030204" pitchFamily="18" charset="0"/>
              </a:rPr>
              <a:t>По этой причине процесс оптимизации обычно представляет собой </a:t>
            </a:r>
            <a:r>
              <a:rPr lang="ru-RU" b="1" dirty="0">
                <a:latin typeface="Cambria" panose="02040503050406030204" pitchFamily="18" charset="0"/>
                <a:ea typeface="Cambria" panose="02040503050406030204" pitchFamily="18" charset="0"/>
              </a:rPr>
              <a:t>компромисс</a:t>
            </a:r>
            <a:r>
              <a:rPr lang="ru-RU" dirty="0">
                <a:latin typeface="Cambria" panose="02040503050406030204" pitchFamily="18" charset="0"/>
                <a:ea typeface="Cambria" panose="02040503050406030204" pitchFamily="18" charset="0"/>
              </a:rPr>
              <a:t>, когда вы идете на компромиссы и жертвуете определенными подцелями (например, выполняете определенные части кода немного медленнее), чтобы получить приемлемый результат (например, создать программу, которая не потребляет слишком много памяти)</a:t>
            </a:r>
          </a:p>
        </p:txBody>
      </p:sp>
    </p:spTree>
    <p:extLst>
      <p:ext uri="{BB962C8B-B14F-4D97-AF65-F5344CB8AC3E}">
        <p14:creationId xmlns:p14="http://schemas.microsoft.com/office/powerpoint/2010/main" val="365606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Понимание того, как компилятор организует промежуточный код (для получения более качественного машинного кода на более поздних этапах), очень важно, если вы хотите помочь оптимизатору выполнять свою работу более эффективно</a:t>
            </a:r>
          </a:p>
          <a:p>
            <a:pPr marL="0" indent="0">
              <a:buNone/>
            </a:pPr>
            <a:r>
              <a:rPr lang="ru-RU" dirty="0">
                <a:latin typeface="Cambria" panose="02040503050406030204" pitchFamily="18" charset="0"/>
                <a:ea typeface="Cambria" panose="02040503050406030204" pitchFamily="18" charset="0"/>
              </a:rPr>
              <a:t>По мере прохождения управления по программе оптимизатор отслеживает значения переменных в процессе, известном как </a:t>
            </a:r>
            <a:r>
              <a:rPr lang="ru-RU" b="1" dirty="0">
                <a:latin typeface="Cambria" panose="02040503050406030204" pitchFamily="18" charset="0"/>
                <a:ea typeface="Cambria" panose="02040503050406030204" pitchFamily="18" charset="0"/>
              </a:rPr>
              <a:t>анализ потока данных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DFA</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После тщательного анализа компилятор может определить, где переменная не инициализирована, когда переменная содержит определенные значения, когда программа больше не использует переменную и (что не менее важно) когда компилятор просто ничего не знает о значении переменной</a:t>
            </a:r>
          </a:p>
        </p:txBody>
      </p:sp>
    </p:spTree>
    <p:extLst>
      <p:ext uri="{BB962C8B-B14F-4D97-AF65-F5344CB8AC3E}">
        <p14:creationId xmlns:p14="http://schemas.microsoft.com/office/powerpoint/2010/main" val="76745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хороший оптимизатор смог бы превратить код слева в код справа:</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E0E4CA0-71AE-3B6C-614F-3E114FABF134}"/>
              </a:ext>
            </a:extLst>
          </p:cNvPr>
          <p:cNvPicPr>
            <a:picLocks noChangeAspect="1"/>
          </p:cNvPicPr>
          <p:nvPr/>
        </p:nvPicPr>
        <p:blipFill>
          <a:blip r:embed="rId2"/>
          <a:stretch>
            <a:fillRect/>
          </a:stretch>
        </p:blipFill>
        <p:spPr>
          <a:xfrm>
            <a:off x="838200" y="2849153"/>
            <a:ext cx="3744679" cy="33725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613BA59-0254-C087-6C4A-1C0A23C4E32C}"/>
              </a:ext>
            </a:extLst>
          </p:cNvPr>
          <p:cNvPicPr>
            <a:picLocks noChangeAspect="1"/>
          </p:cNvPicPr>
          <p:nvPr/>
        </p:nvPicPr>
        <p:blipFill>
          <a:blip r:embed="rId3"/>
          <a:stretch>
            <a:fillRect/>
          </a:stretch>
        </p:blipFill>
        <p:spPr>
          <a:xfrm>
            <a:off x="5334294" y="3343894"/>
            <a:ext cx="6193635" cy="23830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598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314189966"/>
              </p:ext>
            </p:extLst>
          </p:nvPr>
        </p:nvGraphicFramePr>
        <p:xfrm>
          <a:off x="914400" y="365126"/>
          <a:ext cx="4185501" cy="1018309"/>
        </p:xfrm>
        <a:graphic>
          <a:graphicData uri="http://schemas.openxmlformats.org/drawingml/2006/table">
            <a:tbl>
              <a:tblPr/>
              <a:tblGrid>
                <a:gridCol w="4185501">
                  <a:extLst>
                    <a:ext uri="{9D8B030D-6E8A-4147-A177-3AD203B41FA5}">
                      <a16:colId xmlns:a16="http://schemas.microsoft.com/office/drawing/2014/main" val="2263043944"/>
                    </a:ext>
                  </a:extLst>
                </a:gridCol>
              </a:tblGrid>
              <a:tr h="1018309">
                <a:tc>
                  <a:txBody>
                    <a:bodyPr/>
                    <a:lstStyle/>
                    <a:p>
                      <a:r>
                        <a:rPr lang="ru-RU" sz="36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441253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Чтобы проанализировать поток данных, компиляторы разбивают исходный код на последовательности, известные как </a:t>
            </a:r>
            <a:r>
              <a:rPr lang="ru-RU" b="1" dirty="0">
                <a:latin typeface="Cambria" panose="02040503050406030204" pitchFamily="18" charset="0"/>
                <a:ea typeface="Cambria" panose="02040503050406030204" pitchFamily="18" charset="0"/>
              </a:rPr>
              <a:t>базовые блоки –</a:t>
            </a:r>
            <a:r>
              <a:rPr lang="ru-RU" dirty="0">
                <a:latin typeface="Cambria" panose="02040503050406030204" pitchFamily="18" charset="0"/>
                <a:ea typeface="Cambria" panose="02040503050406030204" pitchFamily="18" charset="0"/>
              </a:rPr>
              <a:t> машинные инструкции, от которых нет ответвлений, кроме как в начале и конце. Например, рассмотрим следующий код на C</a:t>
            </a:r>
          </a:p>
        </p:txBody>
      </p:sp>
      <p:pic>
        <p:nvPicPr>
          <p:cNvPr id="4" name="Picture 3">
            <a:extLst>
              <a:ext uri="{FF2B5EF4-FFF2-40B4-BE49-F238E27FC236}">
                <a16:creationId xmlns:a16="http://schemas.microsoft.com/office/drawing/2014/main" id="{59A05856-51B5-DCA7-864B-F2B58B6BA7EF}"/>
              </a:ext>
            </a:extLst>
          </p:cNvPr>
          <p:cNvPicPr>
            <a:picLocks noChangeAspect="1"/>
          </p:cNvPicPr>
          <p:nvPr/>
        </p:nvPicPr>
        <p:blipFill>
          <a:blip r:embed="rId2"/>
          <a:stretch>
            <a:fillRect/>
          </a:stretch>
        </p:blipFill>
        <p:spPr>
          <a:xfrm>
            <a:off x="5368022" y="365126"/>
            <a:ext cx="6566841" cy="6261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308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Этот фрагмент кода содержит пять основных блоков</a:t>
            </a:r>
          </a:p>
          <a:p>
            <a:pPr marL="0" indent="0">
              <a:buNone/>
            </a:pPr>
            <a:r>
              <a:rPr lang="ru-RU" dirty="0">
                <a:latin typeface="Cambria" panose="02040503050406030204" pitchFamily="18" charset="0"/>
                <a:ea typeface="Cambria" panose="02040503050406030204" pitchFamily="18" charset="0"/>
              </a:rPr>
              <a:t>Базовый блок 1 начинается с начала исходного кода. Базовый блок заканчивается в точке, где происходит переход к последовательности инструкций или из нее. Базовый блок 1 заканчивается вызовом функции f()</a:t>
            </a:r>
          </a:p>
          <a:p>
            <a:pPr marL="0" indent="0">
              <a:buNone/>
            </a:pPr>
            <a:r>
              <a:rPr lang="ru-RU" dirty="0">
                <a:latin typeface="Cambria" panose="02040503050406030204" pitchFamily="18" charset="0"/>
                <a:ea typeface="Cambria" panose="02040503050406030204" pitchFamily="18" charset="0"/>
              </a:rPr>
              <a:t>Базовый блок 2 начинается с инструкции, следующей за вызовом функции f(), а затем заканчивается в начале инструкции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поскольку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может передавать управление в любое из двух мест</a:t>
            </a:r>
          </a:p>
          <a:p>
            <a:pPr marL="0" indent="0">
              <a:buNone/>
            </a:pPr>
            <a:r>
              <a:rPr lang="ru-RU" dirty="0">
                <a:latin typeface="Cambria" panose="02040503050406030204" pitchFamily="18" charset="0"/>
                <a:ea typeface="Cambria" panose="02040503050406030204" pitchFamily="18" charset="0"/>
              </a:rPr>
              <a:t>Инструкция </a:t>
            </a:r>
            <a:r>
              <a:rPr lang="ru-RU" dirty="0" err="1">
                <a:latin typeface="Cambria" panose="02040503050406030204" pitchFamily="18" charset="0"/>
                <a:ea typeface="Cambria" panose="02040503050406030204" pitchFamily="18" charset="0"/>
              </a:rPr>
              <a:t>else</a:t>
            </a:r>
            <a:r>
              <a:rPr lang="ru-RU" dirty="0">
                <a:latin typeface="Cambria" panose="02040503050406030204" pitchFamily="18" charset="0"/>
                <a:ea typeface="Cambria" panose="02040503050406030204" pitchFamily="18" charset="0"/>
              </a:rPr>
              <a:t> завершает базовый блок 3. Это также знаменует начало базового блока 4, потому что есть переход (от инструкции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then</a:t>
            </a:r>
            <a:r>
              <a:rPr lang="ru-RU" dirty="0">
                <a:latin typeface="Cambria" panose="02040503050406030204" pitchFamily="18" charset="0"/>
                <a:ea typeface="Cambria" panose="02040503050406030204" pitchFamily="18" charset="0"/>
              </a:rPr>
              <a:t>) к первому оператору, следующему за инструкцией </a:t>
            </a:r>
            <a:r>
              <a:rPr lang="ru-RU" dirty="0" err="1">
                <a:latin typeface="Cambria" panose="02040503050406030204" pitchFamily="18" charset="0"/>
                <a:ea typeface="Cambria" panose="02040503050406030204" pitchFamily="18" charset="0"/>
              </a:rPr>
              <a:t>else</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Базовый блок 4 завершается не потому, что код передает управление куда-то еще, а потому, что происходит переход от базового блока 2 к первой инструкции, с которой начинается базовый блок 5 (из блока </a:t>
            </a:r>
            <a:r>
              <a:rPr lang="ru-RU" dirty="0" err="1">
                <a:latin typeface="Cambria" panose="02040503050406030204" pitchFamily="18" charset="0"/>
                <a:ea typeface="Cambria" panose="02040503050406030204" pitchFamily="18" charset="0"/>
              </a:rPr>
              <a:t>if's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then</a:t>
            </a:r>
            <a:r>
              <a:rPr lang="ru-RU" dirty="0">
                <a:latin typeface="Cambria" panose="02040503050406030204" pitchFamily="18" charset="0"/>
                <a:ea typeface="Cambria" panose="02040503050406030204" pitchFamily="18" charset="0"/>
              </a:rPr>
              <a:t>). Базовый блок 5 завершается вызовом функции C </a:t>
            </a:r>
            <a:r>
              <a:rPr lang="ru-RU" dirty="0" err="1">
                <a:latin typeface="Cambria" panose="02040503050406030204" pitchFamily="18" charset="0"/>
                <a:ea typeface="Cambria" panose="02040503050406030204" pitchFamily="18" charset="0"/>
              </a:rPr>
              <a:t>printf</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21985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Самый простой способ определить, где начинаются и заканчиваются </a:t>
            </a:r>
            <a:r>
              <a:rPr lang="ru-RU" b="1" dirty="0">
                <a:latin typeface="Cambria" panose="02040503050406030204" pitchFamily="18" charset="0"/>
                <a:ea typeface="Cambria" panose="02040503050406030204" pitchFamily="18" charset="0"/>
              </a:rPr>
              <a:t>базовые блоки</a:t>
            </a:r>
            <a:r>
              <a:rPr lang="ru-RU" dirty="0">
                <a:latin typeface="Cambria" panose="02040503050406030204" pitchFamily="18" charset="0"/>
                <a:ea typeface="Cambria" panose="02040503050406030204" pitchFamily="18" charset="0"/>
              </a:rPr>
              <a:t>, – это рассмотреть ассемблерный код, который сгенерирует компилятор. Везде, где есть условная ветвь/переход, безусловный переход или команда вызова, базовый блок будет завершаться</a:t>
            </a:r>
          </a:p>
          <a:p>
            <a:pPr marL="0" indent="0">
              <a:buNone/>
            </a:pPr>
            <a:r>
              <a:rPr lang="ru-RU" dirty="0">
                <a:latin typeface="Cambria" panose="02040503050406030204" pitchFamily="18" charset="0"/>
                <a:ea typeface="Cambria" panose="02040503050406030204" pitchFamily="18" charset="0"/>
              </a:rPr>
              <a:t>Базовые блоки позволяют компилятору легко отслеживать, что происходит с переменными и другими программными объектами. Когда компилятор обрабатывает каждую инструкцию, он может (символически) отслеживать значения, которые будут храниться в переменной, на основе их начальных значений и вычислений для них в базовом блоке</a:t>
            </a:r>
          </a:p>
        </p:txBody>
      </p:sp>
    </p:spTree>
    <p:extLst>
      <p:ext uri="{BB962C8B-B14F-4D97-AF65-F5344CB8AC3E}">
        <p14:creationId xmlns:p14="http://schemas.microsoft.com/office/powerpoint/2010/main" val="178944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14400" y="365126"/>
          <a:ext cx="4185501" cy="1018309"/>
        </p:xfrm>
        <a:graphic>
          <a:graphicData uri="http://schemas.openxmlformats.org/drawingml/2006/table">
            <a:tbl>
              <a:tblPr/>
              <a:tblGrid>
                <a:gridCol w="4185501">
                  <a:extLst>
                    <a:ext uri="{9D8B030D-6E8A-4147-A177-3AD203B41FA5}">
                      <a16:colId xmlns:a16="http://schemas.microsoft.com/office/drawing/2014/main" val="2263043944"/>
                    </a:ext>
                  </a:extLst>
                </a:gridCol>
              </a:tblGrid>
              <a:tr h="1018309">
                <a:tc>
                  <a:txBody>
                    <a:bodyPr/>
                    <a:lstStyle/>
                    <a:p>
                      <a:r>
                        <a:rPr lang="ru-RU" sz="36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4529822"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Плохо структурированные программы могут создавать пути потока управления, которые сбивают с толку компилятор, уменьшая возможности оптимизации. Хорошие программы создают </a:t>
            </a:r>
            <a:r>
              <a:rPr lang="ru-RU" b="1" dirty="0">
                <a:latin typeface="Cambria" panose="02040503050406030204" pitchFamily="18" charset="0"/>
                <a:ea typeface="Cambria" panose="02040503050406030204" pitchFamily="18" charset="0"/>
              </a:rPr>
              <a:t>упрощаемые графики потоков </a:t>
            </a:r>
            <a:r>
              <a:rPr lang="ru-RU" dirty="0">
                <a:latin typeface="Cambria" panose="02040503050406030204" pitchFamily="18" charset="0"/>
                <a:ea typeface="Cambria" panose="02040503050406030204" pitchFamily="18" charset="0"/>
              </a:rPr>
              <a:t>– наглядные изображения пути потока управления</a:t>
            </a:r>
          </a:p>
        </p:txBody>
      </p:sp>
      <p:pic>
        <p:nvPicPr>
          <p:cNvPr id="4" name="Picture 3">
            <a:extLst>
              <a:ext uri="{FF2B5EF4-FFF2-40B4-BE49-F238E27FC236}">
                <a16:creationId xmlns:a16="http://schemas.microsoft.com/office/drawing/2014/main" id="{59A05856-51B5-DCA7-864B-F2B58B6BA7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2074" y="419483"/>
            <a:ext cx="5638737" cy="6261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375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Как уже упоминалось, потоковые графики в хорошо структурированных программах </a:t>
            </a:r>
            <a:r>
              <a:rPr lang="ru-RU" b="1" dirty="0">
                <a:latin typeface="Cambria" panose="02040503050406030204" pitchFamily="18" charset="0"/>
                <a:ea typeface="Cambria" panose="02040503050406030204" pitchFamily="18" charset="0"/>
              </a:rPr>
              <a:t>поддаются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упрощению</a:t>
            </a:r>
          </a:p>
          <a:p>
            <a:pPr marL="0" indent="0">
              <a:buNone/>
            </a:pPr>
            <a:r>
              <a:rPr lang="ru-RU" dirty="0">
                <a:latin typeface="Cambria" panose="02040503050406030204" pitchFamily="18" charset="0"/>
                <a:ea typeface="Cambria" panose="02040503050406030204" pitchFamily="18" charset="0"/>
              </a:rPr>
              <a:t>Любая программа, состоящая только из структурированных управляющих команд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while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repeat</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until</a:t>
            </a:r>
            <a:r>
              <a:rPr lang="ru-RU" dirty="0">
                <a:latin typeface="Cambria" panose="02040503050406030204" pitchFamily="18" charset="0"/>
                <a:ea typeface="Cambria" panose="02040503050406030204" pitchFamily="18" charset="0"/>
              </a:rPr>
              <a:t> и т.д.) и избегающая операторов </a:t>
            </a:r>
            <a:r>
              <a:rPr lang="ru-RU"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будет </a:t>
            </a:r>
            <a:r>
              <a:rPr lang="ru-RU" b="1" dirty="0">
                <a:latin typeface="Cambria" panose="02040503050406030204" pitchFamily="18" charset="0"/>
                <a:ea typeface="Cambria" panose="02040503050406030204" pitchFamily="18" charset="0"/>
              </a:rPr>
              <a:t>упрощаемой</a:t>
            </a:r>
          </a:p>
          <a:p>
            <a:pPr marL="0" indent="0">
              <a:buNone/>
            </a:pPr>
            <a:r>
              <a:rPr lang="ru-RU" dirty="0">
                <a:latin typeface="Cambria" panose="02040503050406030204" pitchFamily="18" charset="0"/>
                <a:ea typeface="Cambria" panose="02040503050406030204" pitchFamily="18" charset="0"/>
              </a:rPr>
              <a:t>Это важный момент, потому что оптимизаторы компиляторов, как правило, гораздо лучше справляются с работой над упрощаемыми программами. Напротив, программы, которые не являются упрощаемыми, как правило, приводят их в замешательство</a:t>
            </a:r>
          </a:p>
        </p:txBody>
      </p:sp>
    </p:spTree>
    <p:extLst>
      <p:ext uri="{BB962C8B-B14F-4D97-AF65-F5344CB8AC3E}">
        <p14:creationId xmlns:p14="http://schemas.microsoft.com/office/powerpoint/2010/main" val="223613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Что облегчает оптимизаторам работу с сокращаемыми программами, так это то, что их базовые блоки могут быть схематично свернуты, а заключенные в них блоки наследуют свойства (например, какие переменные изменяет блок) от вложенных блоков</a:t>
            </a:r>
          </a:p>
          <a:p>
            <a:pPr marL="0" indent="0">
              <a:buNone/>
            </a:pPr>
            <a:r>
              <a:rPr lang="ru-RU" dirty="0">
                <a:latin typeface="Cambria" panose="02040503050406030204" pitchFamily="18" charset="0"/>
                <a:ea typeface="Cambria" panose="02040503050406030204" pitchFamily="18" charset="0"/>
              </a:rPr>
              <a:t>Обрабатывая исходный файл таким образом, оптимизатор может работать с небольшим количеством базовых блоков, а не с большим количеством инструкций. Такой иерархический подход к оптимизации более эффективен и позволяет оптимизатору сохранять больше информации о состоянии программы</a:t>
            </a:r>
          </a:p>
        </p:txBody>
      </p:sp>
    </p:spTree>
    <p:extLst>
      <p:ext uri="{BB962C8B-B14F-4D97-AF65-F5344CB8AC3E}">
        <p14:creationId xmlns:p14="http://schemas.microsoft.com/office/powerpoint/2010/main" val="29897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Краткий обзор основных типов оптимизаций компилятора: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Свёртка констант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Распространение констант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Удаление мёртвого кода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Удаление общих подвыражений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Снижение стоимости операций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Анализ индуктивных переменных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Анализ инвариантов цикла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 много другое</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1019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982958016"/>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Оптимизация кода </a:t>
            </a:r>
            <a:r>
              <a:rPr lang="ru-RU" dirty="0">
                <a:latin typeface="Cambria" panose="02040503050406030204" pitchFamily="18" charset="0"/>
                <a:ea typeface="Cambria" panose="02040503050406030204" pitchFamily="18" charset="0"/>
              </a:rPr>
              <a:t>– это процесс преобразования части кода в другую функционально эквивалентную часть для улучшения одной или более характеристик кода</a:t>
            </a:r>
          </a:p>
          <a:p>
            <a:pPr marL="0" indent="0">
              <a:buNone/>
            </a:pPr>
            <a:r>
              <a:rPr lang="ru-RU" dirty="0">
                <a:latin typeface="Cambria" panose="02040503050406030204" pitchFamily="18" charset="0"/>
                <a:ea typeface="Cambria" panose="02040503050406030204" pitchFamily="18" charset="0"/>
              </a:rPr>
              <a:t>Две самые важные характеристики – это </a:t>
            </a:r>
            <a:r>
              <a:rPr lang="ru-RU" b="1" dirty="0">
                <a:latin typeface="Cambria" panose="02040503050406030204" pitchFamily="18" charset="0"/>
                <a:ea typeface="Cambria" panose="02040503050406030204" pitchFamily="18" charset="0"/>
              </a:rPr>
              <a:t>скорость работы </a:t>
            </a:r>
            <a:r>
              <a:rPr lang="ru-RU" dirty="0">
                <a:latin typeface="Cambria" panose="02040503050406030204" pitchFamily="18" charset="0"/>
                <a:ea typeface="Cambria" panose="02040503050406030204" pitchFamily="18" charset="0"/>
              </a:rPr>
              <a:t>и </a:t>
            </a:r>
            <a:r>
              <a:rPr lang="ru-RU" b="1" dirty="0">
                <a:latin typeface="Cambria" panose="02040503050406030204" pitchFamily="18" charset="0"/>
                <a:ea typeface="Cambria" panose="02040503050406030204" pitchFamily="18" charset="0"/>
              </a:rPr>
              <a:t>размер кода</a:t>
            </a:r>
          </a:p>
          <a:p>
            <a:pPr marL="0" indent="0">
              <a:buNone/>
            </a:pPr>
            <a:r>
              <a:rPr lang="ru-RU" dirty="0">
                <a:latin typeface="Cambria" panose="02040503050406030204" pitchFamily="18" charset="0"/>
                <a:ea typeface="Cambria" panose="02040503050406030204" pitchFamily="18" charset="0"/>
              </a:rPr>
              <a:t>К другим характеристикам относятся </a:t>
            </a:r>
            <a:r>
              <a:rPr lang="ru-RU" b="1" dirty="0">
                <a:latin typeface="Cambria" panose="02040503050406030204" pitchFamily="18" charset="0"/>
                <a:ea typeface="Cambria" panose="02040503050406030204" pitchFamily="18" charset="0"/>
              </a:rPr>
              <a:t>энергопотребление</a:t>
            </a:r>
            <a:r>
              <a:rPr lang="ru-RU" dirty="0">
                <a:latin typeface="Cambria" panose="02040503050406030204" pitchFamily="18" charset="0"/>
                <a:ea typeface="Cambria" panose="02040503050406030204" pitchFamily="18" charset="0"/>
              </a:rPr>
              <a:t>, необходимое для выполнения кода, </a:t>
            </a:r>
            <a:r>
              <a:rPr lang="ru-RU" b="1" dirty="0">
                <a:latin typeface="Cambria" panose="02040503050406030204" pitchFamily="18" charset="0"/>
                <a:ea typeface="Cambria" panose="02040503050406030204" pitchFamily="18" charset="0"/>
              </a:rPr>
              <a:t>время компиляции кода </a:t>
            </a:r>
            <a:r>
              <a:rPr lang="ru-RU" dirty="0">
                <a:latin typeface="Cambria" panose="02040503050406030204" pitchFamily="18" charset="0"/>
                <a:ea typeface="Cambria" panose="02040503050406030204" pitchFamily="18" charset="0"/>
              </a:rPr>
              <a:t>и – в случае, если конечный код требует JIT-компиляции, – </a:t>
            </a:r>
            <a:r>
              <a:rPr lang="ru-RU" b="1" dirty="0">
                <a:latin typeface="Cambria" panose="02040503050406030204" pitchFamily="18" charset="0"/>
                <a:ea typeface="Cambria" panose="02040503050406030204" pitchFamily="18" charset="0"/>
              </a:rPr>
              <a:t>длительность JIT-компиляции</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Свёртка констант </a:t>
            </a:r>
            <a:r>
              <a:rPr lang="ru-RU" dirty="0">
                <a:latin typeface="Cambria" panose="02040503050406030204" pitchFamily="18" charset="0"/>
                <a:ea typeface="Cambria" panose="02040503050406030204" pitchFamily="18" charset="0"/>
              </a:rPr>
              <a:t>– вычисление значений константных выражений или подвыражений во время компиляции, а не во время выполнения</a:t>
            </a:r>
          </a:p>
          <a:p>
            <a:pPr marL="0" indent="0">
              <a:buNone/>
            </a:pPr>
            <a:r>
              <a:rPr lang="ru-RU" dirty="0">
                <a:latin typeface="Cambria" panose="02040503050406030204" pitchFamily="18" charset="0"/>
                <a:ea typeface="Cambria" panose="02040503050406030204" pitchFamily="18" charset="0"/>
              </a:rPr>
              <a:t>Например, компилятор для следующей записи не будет генерировать инструкции для двух операций умножения, а просто заменит выражение на заранее высчитанное значение</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C6BA552-D75C-8818-4597-7D26CEF2AC5E}"/>
              </a:ext>
            </a:extLst>
          </p:cNvPr>
          <p:cNvPicPr>
            <a:picLocks noChangeAspect="1"/>
          </p:cNvPicPr>
          <p:nvPr/>
        </p:nvPicPr>
        <p:blipFill>
          <a:blip r:embed="rId2"/>
          <a:stretch>
            <a:fillRect/>
          </a:stretch>
        </p:blipFill>
        <p:spPr>
          <a:xfrm>
            <a:off x="2152737" y="4461989"/>
            <a:ext cx="7734125" cy="45880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6D134A5-C79C-7A80-57A4-FBA2C923F0B6}"/>
              </a:ext>
            </a:extLst>
          </p:cNvPr>
          <p:cNvPicPr>
            <a:picLocks noChangeAspect="1"/>
          </p:cNvPicPr>
          <p:nvPr/>
        </p:nvPicPr>
        <p:blipFill>
          <a:blip r:embed="rId3"/>
          <a:stretch>
            <a:fillRect/>
          </a:stretch>
        </p:blipFill>
        <p:spPr>
          <a:xfrm>
            <a:off x="2936539" y="5490522"/>
            <a:ext cx="6318921" cy="589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981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Распространение констант </a:t>
            </a:r>
            <a:r>
              <a:rPr lang="ru-RU" dirty="0">
                <a:latin typeface="Cambria" panose="02040503050406030204" pitchFamily="18" charset="0"/>
                <a:ea typeface="Cambria" panose="02040503050406030204" pitchFamily="18" charset="0"/>
              </a:rPr>
              <a:t>– замена переменных постоянными значениями, если компилятор определяет, что программа присвоила эту константу переменной ранее в коде</a:t>
            </a:r>
          </a:p>
          <a:p>
            <a:pPr marL="0" indent="0">
              <a:buNone/>
            </a:pPr>
            <a:r>
              <a:rPr lang="ru-RU" dirty="0">
                <a:latin typeface="Cambria" panose="02040503050406030204" pitchFamily="18" charset="0"/>
                <a:ea typeface="Cambria" panose="02040503050406030204" pitchFamily="18" charset="0"/>
              </a:rPr>
              <a:t>Например, компилятор, поддерживающий постоянное распространение, выполнит следующую оптимизацию:</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4C4F229-9366-272D-4B68-5CFAB5B327E2}"/>
              </a:ext>
            </a:extLst>
          </p:cNvPr>
          <p:cNvPicPr>
            <a:picLocks noChangeAspect="1"/>
          </p:cNvPicPr>
          <p:nvPr/>
        </p:nvPicPr>
        <p:blipFill>
          <a:blip r:embed="rId2"/>
          <a:stretch>
            <a:fillRect/>
          </a:stretch>
        </p:blipFill>
        <p:spPr>
          <a:xfrm>
            <a:off x="3623866" y="4080492"/>
            <a:ext cx="4944267" cy="230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508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 объектном коде манипулирование непосредственными константами часто более эффективно, чем манипулирование переменными; поэтому распространение констант часто приводит к гораздо лучшему коду</a:t>
            </a:r>
          </a:p>
          <a:p>
            <a:pPr marL="0" indent="0">
              <a:buNone/>
            </a:pPr>
            <a:r>
              <a:rPr lang="ru-RU" dirty="0">
                <a:latin typeface="Cambria" panose="02040503050406030204" pitchFamily="18" charset="0"/>
                <a:ea typeface="Cambria" panose="02040503050406030204" pitchFamily="18" charset="0"/>
              </a:rPr>
              <a:t>В некоторых случаях постоянное распространение также позволяет компилятору полностью исключить определенные переменные и инструкции (в этом примере компилятор мог бы удалить переменную = 1234; если в исходном коде нет более поздних ссылок на объект переменной)</a:t>
            </a:r>
          </a:p>
        </p:txBody>
      </p:sp>
    </p:spTree>
    <p:extLst>
      <p:ext uri="{BB962C8B-B14F-4D97-AF65-F5344CB8AC3E}">
        <p14:creationId xmlns:p14="http://schemas.microsoft.com/office/powerpoint/2010/main" val="4104356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Удаление мёртвого кода </a:t>
            </a:r>
            <a:r>
              <a:rPr lang="ru-RU" dirty="0">
                <a:latin typeface="Cambria" panose="02040503050406030204" pitchFamily="18" charset="0"/>
                <a:ea typeface="Cambria" panose="02040503050406030204" pitchFamily="18" charset="0"/>
              </a:rPr>
              <a:t>– удаление объектного кода, связанного с определенным оператором исходного кода, когда программа никогда не будет использовать результат этого оператора или когда условный блок никогда не будет истинным</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CB83763-1F3C-0733-FF99-360D381E56D2}"/>
              </a:ext>
            </a:extLst>
          </p:cNvPr>
          <p:cNvPicPr>
            <a:picLocks noChangeAspect="1"/>
          </p:cNvPicPr>
          <p:nvPr/>
        </p:nvPicPr>
        <p:blipFill>
          <a:blip r:embed="rId2"/>
          <a:stretch>
            <a:fillRect/>
          </a:stretch>
        </p:blipFill>
        <p:spPr>
          <a:xfrm>
            <a:off x="1340521" y="3669281"/>
            <a:ext cx="3590925" cy="30765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3CB37CD-198A-2525-BD83-D4C180A03D53}"/>
              </a:ext>
            </a:extLst>
          </p:cNvPr>
          <p:cNvPicPr>
            <a:picLocks noChangeAspect="1"/>
          </p:cNvPicPr>
          <p:nvPr/>
        </p:nvPicPr>
        <p:blipFill>
          <a:blip r:embed="rId3"/>
          <a:stretch>
            <a:fillRect/>
          </a:stretch>
        </p:blipFill>
        <p:spPr>
          <a:xfrm>
            <a:off x="6390440" y="3250181"/>
            <a:ext cx="4143375" cy="3495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341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Удаление общих подвыражений </a:t>
            </a:r>
            <a:r>
              <a:rPr lang="ru-RU" dirty="0">
                <a:latin typeface="Cambria" panose="02040503050406030204" pitchFamily="18" charset="0"/>
                <a:ea typeface="Cambria" panose="02040503050406030204" pitchFamily="18" charset="0"/>
              </a:rPr>
              <a:t>– оптимизация компилятора, которая ищет экземпляры одинаковых выражений и анализирует возможность замены их на одну переменную, содержащую вычисленное значение</a:t>
            </a:r>
          </a:p>
          <a:p>
            <a:pPr marL="0" indent="0">
              <a:buNone/>
            </a:pPr>
            <a:r>
              <a:rPr lang="ru-RU" dirty="0">
                <a:latin typeface="Cambria" panose="02040503050406030204" pitchFamily="18" charset="0"/>
                <a:ea typeface="Cambria" panose="02040503050406030204" pitchFamily="18" charset="0"/>
              </a:rPr>
              <a:t>Часто часть выражения появляется в другом месте текущей функции; это называется </a:t>
            </a:r>
            <a:r>
              <a:rPr lang="ru-RU" b="1" dirty="0">
                <a:latin typeface="Cambria" panose="02040503050406030204" pitchFamily="18" charset="0"/>
                <a:ea typeface="Cambria" panose="02040503050406030204" pitchFamily="18" charset="0"/>
              </a:rPr>
              <a:t>подвыражением</a:t>
            </a:r>
            <a:r>
              <a:rPr lang="ru-RU" dirty="0">
                <a:latin typeface="Cambria" panose="02040503050406030204" pitchFamily="18" charset="0"/>
                <a:ea typeface="Cambria" panose="02040503050406030204" pitchFamily="18" charset="0"/>
              </a:rPr>
              <a:t>. Если значения переменных в подвыражении не изменились, программе не нужно пересчитывать их везде, где появляется подвыражение. Программа может просто сохранить значение подвыражения при первом вычислении, а затем использовать его при каждом последующем появлении подвыражения</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3557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приличный компилятор мог бы преобразовать код слева в следующую последовательность операторов с тремя адресами</a:t>
            </a:r>
          </a:p>
        </p:txBody>
      </p:sp>
      <p:pic>
        <p:nvPicPr>
          <p:cNvPr id="4" name="Picture 3">
            <a:extLst>
              <a:ext uri="{FF2B5EF4-FFF2-40B4-BE49-F238E27FC236}">
                <a16:creationId xmlns:a16="http://schemas.microsoft.com/office/drawing/2014/main" id="{C4285715-BF75-640E-A066-FCE10A2975C4}"/>
              </a:ext>
            </a:extLst>
          </p:cNvPr>
          <p:cNvPicPr>
            <a:picLocks noChangeAspect="1"/>
          </p:cNvPicPr>
          <p:nvPr/>
        </p:nvPicPr>
        <p:blipFill>
          <a:blip r:embed="rId2"/>
          <a:stretch>
            <a:fillRect/>
          </a:stretch>
        </p:blipFill>
        <p:spPr>
          <a:xfrm>
            <a:off x="625672" y="3914676"/>
            <a:ext cx="5470328" cy="11569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7A27210-819F-3B66-4F0D-C29702DAF46D}"/>
              </a:ext>
            </a:extLst>
          </p:cNvPr>
          <p:cNvPicPr>
            <a:picLocks noChangeAspect="1"/>
          </p:cNvPicPr>
          <p:nvPr/>
        </p:nvPicPr>
        <p:blipFill>
          <a:blip r:embed="rId3"/>
          <a:stretch>
            <a:fillRect/>
          </a:stretch>
        </p:blipFill>
        <p:spPr>
          <a:xfrm>
            <a:off x="7153127" y="3179302"/>
            <a:ext cx="3874728" cy="2627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8248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Снижение стоимости операций </a:t>
            </a:r>
            <a:r>
              <a:rPr lang="ru-RU" dirty="0">
                <a:latin typeface="Cambria" panose="02040503050406030204" pitchFamily="18" charset="0"/>
                <a:ea typeface="Cambria" panose="02040503050406030204" pitchFamily="18" charset="0"/>
              </a:rPr>
              <a:t>– замена медленных операций, например, умножения и деления, на более быстрые, такие как сложение, вычитание, сдвиг</a:t>
            </a:r>
          </a:p>
          <a:p>
            <a:pPr marL="0" indent="0">
              <a:buNone/>
            </a:pPr>
            <a:r>
              <a:rPr lang="ru-RU" dirty="0">
                <a:latin typeface="Cambria" panose="02040503050406030204" pitchFamily="18" charset="0"/>
                <a:ea typeface="Cambria" panose="02040503050406030204" pitchFamily="18" charset="0"/>
              </a:rPr>
              <a:t>Пытаться снизить стоимость вручную рискованно. Хотя некоторые операции (например, деление) на большинстве процессоров выполняются почти всегда медленнее, чем другие (например, сдвиг вправо), многие оптимизации для снижения стоимости не переносимы на другие процессоры</a:t>
            </a:r>
          </a:p>
          <a:p>
            <a:pPr marL="0" indent="0">
              <a:buNone/>
            </a:pPr>
            <a:r>
              <a:rPr lang="ru-RU" dirty="0">
                <a:latin typeface="Cambria" panose="02040503050406030204" pitchFamily="18" charset="0"/>
                <a:ea typeface="Cambria" panose="02040503050406030204" pitchFamily="18" charset="0"/>
              </a:rPr>
              <a:t>Будьте очень осторожны при включении снижений стоимости непосредственно в ваш HLL-код – это одна из областей, где вы должны позволить компилятору выполнить свою работу</a:t>
            </a:r>
          </a:p>
        </p:txBody>
      </p:sp>
    </p:spTree>
    <p:extLst>
      <p:ext uri="{BB962C8B-B14F-4D97-AF65-F5344CB8AC3E}">
        <p14:creationId xmlns:p14="http://schemas.microsoft.com/office/powerpoint/2010/main" val="700683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Анализ индуктивных переменных </a:t>
            </a:r>
            <a:r>
              <a:rPr lang="ru-RU" dirty="0">
                <a:latin typeface="Cambria" panose="02040503050406030204" pitchFamily="18" charset="0"/>
                <a:ea typeface="Cambria" panose="02040503050406030204" pitchFamily="18" charset="0"/>
              </a:rPr>
              <a:t>– во многих выражениях, особенно в тех, которые появляются в цикле, значение одной переменной в выражении полностью зависит от какой-либо другой переменной. Часто компилятор может исключить вычисление нового значения или объединить два вычисления в одно на время этого цикла</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74A247C-6080-FBC5-EC4D-29F0463CCDDB}"/>
              </a:ext>
            </a:extLst>
          </p:cNvPr>
          <p:cNvPicPr>
            <a:picLocks noChangeAspect="1"/>
          </p:cNvPicPr>
          <p:nvPr/>
        </p:nvPicPr>
        <p:blipFill>
          <a:blip r:embed="rId2"/>
          <a:stretch>
            <a:fillRect/>
          </a:stretch>
        </p:blipFill>
        <p:spPr>
          <a:xfrm>
            <a:off x="838200" y="4029223"/>
            <a:ext cx="3829296" cy="271663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471FCEE-C0D5-D771-D151-BFECFF39F78E}"/>
              </a:ext>
            </a:extLst>
          </p:cNvPr>
          <p:cNvPicPr>
            <a:picLocks noChangeAspect="1"/>
          </p:cNvPicPr>
          <p:nvPr/>
        </p:nvPicPr>
        <p:blipFill>
          <a:blip r:embed="rId3"/>
          <a:stretch>
            <a:fillRect/>
          </a:stretch>
        </p:blipFill>
        <p:spPr>
          <a:xfrm>
            <a:off x="5925095" y="4029222"/>
            <a:ext cx="5276305" cy="2716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7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Анализ инвариантов цикла</a:t>
            </a:r>
          </a:p>
          <a:p>
            <a:pPr marL="0" indent="0">
              <a:buNone/>
            </a:pPr>
            <a:r>
              <a:rPr lang="ru-RU" b="1" dirty="0">
                <a:latin typeface="Cambria" panose="02040503050406030204" pitchFamily="18" charset="0"/>
                <a:ea typeface="Cambria" panose="02040503050406030204" pitchFamily="18" charset="0"/>
              </a:rPr>
              <a:t>Инвариант цикла </a:t>
            </a:r>
            <a:r>
              <a:rPr lang="ru-RU" dirty="0">
                <a:latin typeface="Cambria" panose="02040503050406030204" pitchFamily="18" charset="0"/>
                <a:ea typeface="Cambria" panose="02040503050406030204" pitchFamily="18" charset="0"/>
              </a:rPr>
              <a:t>– это выражение, которое не меняется на каждой итерации некоторого цикла</a:t>
            </a:r>
          </a:p>
          <a:p>
            <a:pPr marL="0" indent="0">
              <a:buNone/>
            </a:pPr>
            <a:r>
              <a:rPr lang="ru-RU" dirty="0">
                <a:latin typeface="Cambria" panose="02040503050406030204" pitchFamily="18" charset="0"/>
                <a:ea typeface="Cambria" panose="02040503050406030204" pitchFamily="18" charset="0"/>
              </a:rPr>
              <a:t>Оптимизатор может вычислить результат такого вычисления только один раз, вне цикла, а затем использовать вычисленное значение в теле цикла</a:t>
            </a:r>
          </a:p>
          <a:p>
            <a:pPr marL="0" indent="0">
              <a:buNone/>
            </a:pPr>
            <a:r>
              <a:rPr lang="ru-RU" dirty="0">
                <a:latin typeface="Cambria" panose="02040503050406030204" pitchFamily="18" charset="0"/>
                <a:ea typeface="Cambria" panose="02040503050406030204" pitchFamily="18" charset="0"/>
              </a:rPr>
              <a:t>Многие оптимизаторы достаточно умны, чтобы обнаружить вычисления, инвариантные к циклу, и могут использовать движение кода для перемещения инвариантных вычислений за пределы цикла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7139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Раскрутка циклов</a:t>
            </a:r>
            <a:r>
              <a:rPr lang="en-US" b="1" dirty="0">
                <a:latin typeface="Cambria" panose="02040503050406030204" pitchFamily="18" charset="0"/>
                <a:ea typeface="Cambria" panose="02040503050406030204" pitchFamily="18" charset="0"/>
              </a:rPr>
              <a:t> – </a:t>
            </a:r>
            <a:r>
              <a:rPr lang="ru-RU" dirty="0">
                <a:latin typeface="Cambria" panose="02040503050406030204" pitchFamily="18" charset="0"/>
                <a:ea typeface="Cambria" panose="02040503050406030204" pitchFamily="18" charset="0"/>
              </a:rPr>
              <a:t>техника оптимизации компьютерных программ, состоящая в искусственном увеличении количества инструкций, исполняемых в течение одной итерации цикла. Позволяет во многих случаях увеличить количество параллельно исполняемых блоков инструкций и более интенсивно использовать регистры процессора, кэш данных и исполнительных устройств</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436AE03-CDB1-7922-F50B-B4E44F0FAED1}"/>
              </a:ext>
            </a:extLst>
          </p:cNvPr>
          <p:cNvPicPr>
            <a:picLocks noChangeAspect="1"/>
          </p:cNvPicPr>
          <p:nvPr/>
        </p:nvPicPr>
        <p:blipFill>
          <a:blip r:embed="rId2"/>
          <a:stretch>
            <a:fillRect/>
          </a:stretch>
        </p:blipFill>
        <p:spPr>
          <a:xfrm>
            <a:off x="4086103" y="4516290"/>
            <a:ext cx="4019794" cy="1976584"/>
          </a:xfrm>
          <a:prstGeom prst="rect">
            <a:avLst/>
          </a:prstGeom>
        </p:spPr>
      </p:pic>
    </p:spTree>
    <p:extLst>
      <p:ext uri="{BB962C8B-B14F-4D97-AF65-F5344CB8AC3E}">
        <p14:creationId xmlns:p14="http://schemas.microsoft.com/office/powerpoint/2010/main" val="244825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Нужно ли заниматься оптимизацией кода вручную?</a:t>
            </a:r>
          </a:p>
          <a:p>
            <a:pPr marL="0" indent="0">
              <a:buNone/>
            </a:pPr>
            <a:r>
              <a:rPr lang="ru-RU" dirty="0">
                <a:latin typeface="Cambria" panose="02040503050406030204" pitchFamily="18" charset="0"/>
                <a:ea typeface="Cambria" panose="02040503050406030204" pitchFamily="18" charset="0"/>
              </a:rPr>
              <a:t>Однозначного ответа нет, но если коротко – всё зависит от ситуации</a:t>
            </a:r>
          </a:p>
          <a:p>
            <a:pPr marL="0" indent="0">
              <a:buNone/>
            </a:pPr>
            <a:r>
              <a:rPr lang="ru-RU" dirty="0">
                <a:latin typeface="Cambria" panose="02040503050406030204" pitchFamily="18" charset="0"/>
                <a:ea typeface="Cambria" panose="02040503050406030204" pitchFamily="18" charset="0"/>
              </a:rPr>
              <a:t>Компиляторы постоянно совершенствуются в отношении методов, применяемых ими для оптимизации кода. Но они не идеальны. Тем не менее, вместо траты на ручную оптимизацию программы гораздо продуктивнее использовать специфические средства компилятора и дать ему возможность оптимизировать код</a:t>
            </a:r>
          </a:p>
        </p:txBody>
      </p:sp>
    </p:spTree>
    <p:extLst>
      <p:ext uri="{BB962C8B-B14F-4D97-AF65-F5344CB8AC3E}">
        <p14:creationId xmlns:p14="http://schemas.microsoft.com/office/powerpoint/2010/main" val="4233951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Вычисления по короткой схеме – </a:t>
            </a:r>
            <a:r>
              <a:rPr lang="ru-RU" dirty="0">
                <a:latin typeface="Cambria" panose="02040503050406030204" pitchFamily="18" charset="0"/>
                <a:ea typeface="Cambria" panose="02040503050406030204" pitchFamily="18" charset="0"/>
              </a:rPr>
              <a:t>стратегия вычисления в некоторых языках программирования, при которой второй логический оператор выполняется или вычисляется только в том случае, если первого логического оператора недостаточно для определения значения выражения</a:t>
            </a:r>
          </a:p>
          <a:p>
            <a:pPr marL="0" indent="0">
              <a:buNone/>
            </a:pPr>
            <a:r>
              <a:rPr lang="ru-RU" dirty="0">
                <a:latin typeface="Cambria" panose="02040503050406030204" pitchFamily="18" charset="0"/>
                <a:ea typeface="Cambria" panose="02040503050406030204" pitchFamily="18" charset="0"/>
              </a:rPr>
              <a:t>Таким образом, после того, как результат выражения становится очевидным, его вычисление прекращается</a:t>
            </a:r>
          </a:p>
          <a:p>
            <a:pPr marL="0" indent="0">
              <a:buNone/>
            </a:pPr>
            <a:r>
              <a:rPr lang="ru-RU" dirty="0">
                <a:latin typeface="Cambria" panose="02040503050406030204" pitchFamily="18" charset="0"/>
                <a:ea typeface="Cambria" panose="02040503050406030204" pitchFamily="18" charset="0"/>
              </a:rPr>
              <a:t>Основные примеры таких вычислений – логические операторы </a:t>
            </a:r>
            <a:r>
              <a:rPr lang="en-US" dirty="0">
                <a:latin typeface="Cambria" panose="02040503050406030204" pitchFamily="18" charset="0"/>
                <a:ea typeface="Cambria" panose="02040503050406030204" pitchFamily="18" charset="0"/>
              </a:rPr>
              <a:t>AND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OR</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8740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Предположим у нас есть следующие предикаты:</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1B867E6-C239-9128-3640-1D762A74F1C8}"/>
              </a:ext>
            </a:extLst>
          </p:cNvPr>
          <p:cNvPicPr>
            <a:picLocks noChangeAspect="1"/>
          </p:cNvPicPr>
          <p:nvPr/>
        </p:nvPicPr>
        <p:blipFill>
          <a:blip r:embed="rId2"/>
          <a:stretch>
            <a:fillRect/>
          </a:stretch>
        </p:blipFill>
        <p:spPr>
          <a:xfrm>
            <a:off x="4486061" y="2503240"/>
            <a:ext cx="3067478" cy="3077004"/>
          </a:xfrm>
          <a:prstGeom prst="rect">
            <a:avLst/>
          </a:prstGeom>
        </p:spPr>
      </p:pic>
    </p:spTree>
    <p:extLst>
      <p:ext uri="{BB962C8B-B14F-4D97-AF65-F5344CB8AC3E}">
        <p14:creationId xmlns:p14="http://schemas.microsoft.com/office/powerpoint/2010/main" val="3006678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Тогда при использовании вычислений по короткой схеме мы получим следующие результаты:</a:t>
            </a:r>
          </a:p>
          <a:p>
            <a:pPr marL="0" indent="0">
              <a:buNone/>
            </a:pPr>
            <a:endParaRPr lang="ru-RU"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BE6DEB5-7D08-8219-A228-B72A68C4A2EA}"/>
              </a:ext>
            </a:extLst>
          </p:cNvPr>
          <p:cNvPicPr>
            <a:picLocks noChangeAspect="1"/>
          </p:cNvPicPr>
          <p:nvPr/>
        </p:nvPicPr>
        <p:blipFill>
          <a:blip r:embed="rId2"/>
          <a:stretch>
            <a:fillRect/>
          </a:stretch>
        </p:blipFill>
        <p:spPr>
          <a:xfrm>
            <a:off x="1010502" y="2567962"/>
            <a:ext cx="5363323" cy="1514686"/>
          </a:xfrm>
          <a:prstGeom prst="rect">
            <a:avLst/>
          </a:prstGeom>
        </p:spPr>
      </p:pic>
      <p:pic>
        <p:nvPicPr>
          <p:cNvPr id="9" name="Picture 8">
            <a:extLst>
              <a:ext uri="{FF2B5EF4-FFF2-40B4-BE49-F238E27FC236}">
                <a16:creationId xmlns:a16="http://schemas.microsoft.com/office/drawing/2014/main" id="{7C541E81-5F11-B78B-7F93-E295F23D89CF}"/>
              </a:ext>
            </a:extLst>
          </p:cNvPr>
          <p:cNvPicPr>
            <a:picLocks noChangeAspect="1"/>
          </p:cNvPicPr>
          <p:nvPr/>
        </p:nvPicPr>
        <p:blipFill>
          <a:blip r:embed="rId3"/>
          <a:stretch>
            <a:fillRect/>
          </a:stretch>
        </p:blipFill>
        <p:spPr>
          <a:xfrm>
            <a:off x="7179340" y="2929962"/>
            <a:ext cx="3801005" cy="790685"/>
          </a:xfrm>
          <a:prstGeom prst="rect">
            <a:avLst/>
          </a:prstGeom>
        </p:spPr>
      </p:pic>
      <p:pic>
        <p:nvPicPr>
          <p:cNvPr id="11" name="Picture 10">
            <a:extLst>
              <a:ext uri="{FF2B5EF4-FFF2-40B4-BE49-F238E27FC236}">
                <a16:creationId xmlns:a16="http://schemas.microsoft.com/office/drawing/2014/main" id="{E0BE7AA5-07CE-6677-3C5D-5C406F342386}"/>
              </a:ext>
            </a:extLst>
          </p:cNvPr>
          <p:cNvPicPr>
            <a:picLocks noChangeAspect="1"/>
          </p:cNvPicPr>
          <p:nvPr/>
        </p:nvPicPr>
        <p:blipFill>
          <a:blip r:embed="rId4"/>
          <a:stretch>
            <a:fillRect/>
          </a:stretch>
        </p:blipFill>
        <p:spPr>
          <a:xfrm>
            <a:off x="1010502" y="4184289"/>
            <a:ext cx="5363323" cy="1360123"/>
          </a:xfrm>
          <a:prstGeom prst="rect">
            <a:avLst/>
          </a:prstGeom>
        </p:spPr>
      </p:pic>
      <p:pic>
        <p:nvPicPr>
          <p:cNvPr id="13" name="Picture 12">
            <a:extLst>
              <a:ext uri="{FF2B5EF4-FFF2-40B4-BE49-F238E27FC236}">
                <a16:creationId xmlns:a16="http://schemas.microsoft.com/office/drawing/2014/main" id="{04B6D98E-41AE-D9DE-DD35-13189BEEBA72}"/>
              </a:ext>
            </a:extLst>
          </p:cNvPr>
          <p:cNvPicPr>
            <a:picLocks noChangeAspect="1"/>
          </p:cNvPicPr>
          <p:nvPr/>
        </p:nvPicPr>
        <p:blipFill>
          <a:blip r:embed="rId5"/>
          <a:stretch>
            <a:fillRect/>
          </a:stretch>
        </p:blipFill>
        <p:spPr>
          <a:xfrm>
            <a:off x="7367875" y="4377775"/>
            <a:ext cx="3414067" cy="965595"/>
          </a:xfrm>
          <a:prstGeom prst="rect">
            <a:avLst/>
          </a:prstGeom>
        </p:spPr>
      </p:pic>
      <p:pic>
        <p:nvPicPr>
          <p:cNvPr id="15" name="Picture 14">
            <a:extLst>
              <a:ext uri="{FF2B5EF4-FFF2-40B4-BE49-F238E27FC236}">
                <a16:creationId xmlns:a16="http://schemas.microsoft.com/office/drawing/2014/main" id="{AD95ECE2-AC4F-3872-168E-B1474301E04D}"/>
              </a:ext>
            </a:extLst>
          </p:cNvPr>
          <p:cNvPicPr>
            <a:picLocks noChangeAspect="1"/>
          </p:cNvPicPr>
          <p:nvPr/>
        </p:nvPicPr>
        <p:blipFill>
          <a:blip r:embed="rId6"/>
          <a:stretch>
            <a:fillRect/>
          </a:stretch>
        </p:blipFill>
        <p:spPr>
          <a:xfrm>
            <a:off x="1348686" y="5717012"/>
            <a:ext cx="4686954" cy="1028844"/>
          </a:xfrm>
          <a:prstGeom prst="rect">
            <a:avLst/>
          </a:prstGeom>
        </p:spPr>
      </p:pic>
      <p:pic>
        <p:nvPicPr>
          <p:cNvPr id="17" name="Picture 16">
            <a:extLst>
              <a:ext uri="{FF2B5EF4-FFF2-40B4-BE49-F238E27FC236}">
                <a16:creationId xmlns:a16="http://schemas.microsoft.com/office/drawing/2014/main" id="{7448F7F4-8582-99D3-D722-5BD7FD6463EC}"/>
              </a:ext>
            </a:extLst>
          </p:cNvPr>
          <p:cNvPicPr>
            <a:picLocks noChangeAspect="1"/>
          </p:cNvPicPr>
          <p:nvPr/>
        </p:nvPicPr>
        <p:blipFill>
          <a:blip r:embed="rId7"/>
          <a:stretch>
            <a:fillRect/>
          </a:stretch>
        </p:blipFill>
        <p:spPr>
          <a:xfrm>
            <a:off x="7286432" y="5773794"/>
            <a:ext cx="3576951" cy="915279"/>
          </a:xfrm>
          <a:prstGeom prst="rect">
            <a:avLst/>
          </a:prstGeom>
        </p:spPr>
      </p:pic>
    </p:spTree>
    <p:extLst>
      <p:ext uri="{BB962C8B-B14F-4D97-AF65-F5344CB8AC3E}">
        <p14:creationId xmlns:p14="http://schemas.microsoft.com/office/powerpoint/2010/main" val="653724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Должно быть ясно, что программа не будет вычислять правую часть логического выражения. Следовательно, левая часть оператора конъюнкции (&amp;&amp;) или дизъюнкции (||) может действовать как блокирующий элемент, препятствующий выполнению правой части выражения</a:t>
            </a:r>
          </a:p>
          <a:p>
            <a:pPr marL="0" indent="0">
              <a:buNone/>
            </a:pPr>
            <a:r>
              <a:rPr lang="ru-RU" dirty="0">
                <a:latin typeface="Cambria" panose="02040503050406030204" pitchFamily="18" charset="0"/>
                <a:ea typeface="Cambria" panose="02040503050406030204" pitchFamily="18" charset="0"/>
              </a:rPr>
              <a:t>Это важный момент, и, действительно, корректная работа многих алгоритмов зависит от этого свойства:</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025A4CD-6472-4635-9530-7C406AFA6995}"/>
              </a:ext>
            </a:extLst>
          </p:cNvPr>
          <p:cNvPicPr>
            <a:picLocks noChangeAspect="1"/>
          </p:cNvPicPr>
          <p:nvPr/>
        </p:nvPicPr>
        <p:blipFill>
          <a:blip r:embed="rId2"/>
          <a:stretch>
            <a:fillRect/>
          </a:stretch>
        </p:blipFill>
        <p:spPr>
          <a:xfrm>
            <a:off x="2826087" y="4894769"/>
            <a:ext cx="6539825" cy="132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6751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Большинство методологий анализа алгоритмов используют упрощенное предположение о том, что все операции занимают одинаковое количество времени</a:t>
            </a:r>
          </a:p>
          <a:p>
            <a:pPr marL="0" indent="0">
              <a:buNone/>
            </a:pPr>
            <a:r>
              <a:rPr lang="ru-RU" dirty="0">
                <a:latin typeface="Cambria" panose="02040503050406030204" pitchFamily="18" charset="0"/>
                <a:ea typeface="Cambria" panose="02040503050406030204" pitchFamily="18" charset="0"/>
              </a:rPr>
              <a:t>Это предположение редко оказывается верным, поскольку некоторые арифметические операции выполняются на два порядка медленнее, чем другие вычисления</a:t>
            </a:r>
          </a:p>
          <a:p>
            <a:pPr marL="0" indent="0">
              <a:buNone/>
            </a:pPr>
            <a:r>
              <a:rPr lang="ru-RU" dirty="0">
                <a:latin typeface="Cambria" panose="02040503050406030204" pitchFamily="18" charset="0"/>
                <a:ea typeface="Cambria" panose="02040503050406030204" pitchFamily="18" charset="0"/>
              </a:rPr>
              <a:t>Например, простое сложение целых чисел часто выполняется намного быстрее, чем умножение целых чисел. Аналогично, операции с целыми числами обычно выполняются намного быстрее, чем соответствующие операции с плавающей запятой</a:t>
            </a:r>
          </a:p>
        </p:txBody>
      </p:sp>
    </p:spTree>
    <p:extLst>
      <p:ext uri="{BB962C8B-B14F-4D97-AF65-F5344CB8AC3E}">
        <p14:creationId xmlns:p14="http://schemas.microsoft.com/office/powerpoint/2010/main" val="3119331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К сожалению, мы не можем создать таблицу операторов, в которой указаны их относительные скорости. Производительность отдельного арифметического оператора зависит от конкретного процессора. Однако можно дать несколько общих рекомендаций</a:t>
            </a:r>
          </a:p>
        </p:txBody>
      </p:sp>
      <p:pic>
        <p:nvPicPr>
          <p:cNvPr id="4" name="Picture 3">
            <a:extLst>
              <a:ext uri="{FF2B5EF4-FFF2-40B4-BE49-F238E27FC236}">
                <a16:creationId xmlns:a16="http://schemas.microsoft.com/office/drawing/2014/main" id="{B088ECC2-B20E-E249-B5D4-4D599B63CED0}"/>
              </a:ext>
            </a:extLst>
          </p:cNvPr>
          <p:cNvPicPr>
            <a:picLocks noChangeAspect="1"/>
          </p:cNvPicPr>
          <p:nvPr/>
        </p:nvPicPr>
        <p:blipFill>
          <a:blip r:embed="rId2"/>
          <a:stretch>
            <a:fillRect/>
          </a:stretch>
        </p:blipFill>
        <p:spPr>
          <a:xfrm>
            <a:off x="2399597" y="3207466"/>
            <a:ext cx="7240405" cy="3538390"/>
          </a:xfrm>
          <a:prstGeom prst="rect">
            <a:avLst/>
          </a:prstGeom>
        </p:spPr>
      </p:pic>
    </p:spTree>
    <p:extLst>
      <p:ext uri="{BB962C8B-B14F-4D97-AF65-F5344CB8AC3E}">
        <p14:creationId xmlns:p14="http://schemas.microsoft.com/office/powerpoint/2010/main" val="20431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Как было сказано компиляторы сами пытаются оптимизировать код</a:t>
            </a:r>
          </a:p>
          <a:p>
            <a:pPr marL="0" indent="0">
              <a:buNone/>
            </a:pPr>
            <a:r>
              <a:rPr lang="ru-RU" dirty="0">
                <a:latin typeface="Cambria" panose="02040503050406030204" pitchFamily="18" charset="0"/>
                <a:ea typeface="Cambria" panose="02040503050406030204" pitchFamily="18" charset="0"/>
              </a:rPr>
              <a:t>Чем выше уровень оптимизации, тем более радикальные изменения компилятор вносит в программу. Компиляторы могут применять только </a:t>
            </a:r>
            <a:r>
              <a:rPr lang="ru-RU" b="1" dirty="0">
                <a:latin typeface="Cambria" panose="02040503050406030204" pitchFamily="18" charset="0"/>
                <a:ea typeface="Cambria" panose="02040503050406030204" pitchFamily="18" charset="0"/>
              </a:rPr>
              <a:t>безопасные оптимизации</a:t>
            </a:r>
            <a:r>
              <a:rPr lang="ru-RU" dirty="0">
                <a:latin typeface="Cambria" panose="02040503050406030204" pitchFamily="18" charset="0"/>
                <a:ea typeface="Cambria" panose="02040503050406030204" pitchFamily="18" charset="0"/>
              </a:rPr>
              <a:t>. Это значит, что компилятор может изменять программу только так, чтобы это не изменило её поведение для всех входных данных (</a:t>
            </a:r>
            <a:r>
              <a:rPr lang="ru-RU" i="1" dirty="0">
                <a:latin typeface="Cambria" panose="02040503050406030204" pitchFamily="18" charset="0"/>
                <a:ea typeface="Cambria" panose="02040503050406030204" pitchFamily="18" charset="0"/>
              </a:rPr>
              <a:t>в некоторых случаях, плохой код ведёт к нарушению этого правила</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Нам, как программистам, нужно понимать, что существуют определённые характеристики кода, которые не позволят компилятору совершить оптимизацию. Мы их называем </a:t>
            </a:r>
            <a:r>
              <a:rPr lang="ru-RU" b="1" dirty="0">
                <a:latin typeface="Cambria" panose="02040503050406030204" pitchFamily="18" charset="0"/>
                <a:ea typeface="Cambria" panose="02040503050406030204" pitchFamily="18" charset="0"/>
              </a:rPr>
              <a:t>блокировщиками оптимизации</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582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Рассмотрим два типа блокировщиков оптимизации</a:t>
            </a:r>
          </a:p>
          <a:p>
            <a:pPr marL="0" indent="0">
              <a:buNone/>
            </a:pPr>
            <a:r>
              <a:rPr lang="ru-RU" dirty="0">
                <a:latin typeface="Cambria" panose="02040503050406030204" pitchFamily="18" charset="0"/>
                <a:ea typeface="Cambria" panose="02040503050406030204" pitchFamily="18" charset="0"/>
              </a:rPr>
              <a:t>Одним из них являются </a:t>
            </a:r>
            <a:r>
              <a:rPr lang="ru-RU" b="1" dirty="0">
                <a:latin typeface="Cambria" panose="02040503050406030204" pitchFamily="18" charset="0"/>
                <a:ea typeface="Cambria" panose="02040503050406030204" pitchFamily="18" charset="0"/>
              </a:rPr>
              <a:t>указатели</a:t>
            </a:r>
            <a:r>
              <a:rPr lang="ru-RU" dirty="0">
                <a:latin typeface="Cambria" panose="02040503050406030204" pitchFamily="18" charset="0"/>
                <a:ea typeface="Cambria" panose="02040503050406030204" pitchFamily="18" charset="0"/>
              </a:rPr>
              <a:t>. Компилятор не может точно знать, будут ли два указателя указывать на одну и ту же область памяти, и поэтому не выполняет некоторые оптимизации</a:t>
            </a:r>
          </a:p>
        </p:txBody>
      </p:sp>
      <p:pic>
        <p:nvPicPr>
          <p:cNvPr id="4" name="Picture 3">
            <a:extLst>
              <a:ext uri="{FF2B5EF4-FFF2-40B4-BE49-F238E27FC236}">
                <a16:creationId xmlns:a16="http://schemas.microsoft.com/office/drawing/2014/main" id="{99608F04-4063-1327-FD32-A63CC32AA8E3}"/>
              </a:ext>
            </a:extLst>
          </p:cNvPr>
          <p:cNvPicPr>
            <a:picLocks noChangeAspect="1"/>
          </p:cNvPicPr>
          <p:nvPr/>
        </p:nvPicPr>
        <p:blipFill>
          <a:blip r:embed="rId2"/>
          <a:stretch>
            <a:fillRect/>
          </a:stretch>
        </p:blipFill>
        <p:spPr>
          <a:xfrm>
            <a:off x="4106551" y="3907109"/>
            <a:ext cx="3978897" cy="2656334"/>
          </a:xfrm>
          <a:prstGeom prst="rect">
            <a:avLst/>
          </a:prstGeom>
        </p:spPr>
      </p:pic>
    </p:spTree>
    <p:extLst>
      <p:ext uri="{BB962C8B-B14F-4D97-AF65-F5344CB8AC3E}">
        <p14:creationId xmlns:p14="http://schemas.microsoft.com/office/powerpoint/2010/main" val="287840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Функция </a:t>
            </a:r>
            <a:r>
              <a:rPr lang="ru-RU" i="1" dirty="0">
                <a:latin typeface="Cambria" panose="02040503050406030204" pitchFamily="18" charset="0"/>
                <a:ea typeface="Cambria" panose="02040503050406030204" pitchFamily="18" charset="0"/>
              </a:rPr>
              <a:t>twiddle2</a:t>
            </a:r>
            <a:r>
              <a:rPr lang="ru-RU" dirty="0">
                <a:latin typeface="Cambria" panose="02040503050406030204" pitchFamily="18" charset="0"/>
                <a:ea typeface="Cambria" panose="02040503050406030204" pitchFamily="18" charset="0"/>
              </a:rPr>
              <a:t> выглядит более эффективной, она выполняет всего три запроса к памяти (прочитать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прочитать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yp</a:t>
            </a:r>
            <a:r>
              <a:rPr lang="ru-RU" dirty="0">
                <a:latin typeface="Cambria" panose="02040503050406030204" pitchFamily="18" charset="0"/>
                <a:ea typeface="Cambria" panose="02040503050406030204" pitchFamily="18" charset="0"/>
              </a:rPr>
              <a:t>, записать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в то время, как </a:t>
            </a:r>
            <a:r>
              <a:rPr lang="ru-RU" i="1" dirty="0">
                <a:latin typeface="Cambria" panose="02040503050406030204" pitchFamily="18" charset="0"/>
                <a:ea typeface="Cambria" panose="02040503050406030204" pitchFamily="18" charset="0"/>
              </a:rPr>
              <a:t>twiddle1</a:t>
            </a:r>
            <a:r>
              <a:rPr lang="ru-RU" dirty="0">
                <a:latin typeface="Cambria" panose="02040503050406030204" pitchFamily="18" charset="0"/>
                <a:ea typeface="Cambria" panose="02040503050406030204" pitchFamily="18" charset="0"/>
              </a:rPr>
              <a:t> выполняет шесть запросов (четыре чтения и две записи</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Можно ожидать, что эти две функции имеют одинаковое поведение. Однако представьте, что </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и </a:t>
            </a:r>
            <a:r>
              <a:rPr lang="ru-RU" i="1" dirty="0" err="1">
                <a:latin typeface="Cambria" panose="02040503050406030204" pitchFamily="18" charset="0"/>
                <a:ea typeface="Cambria" panose="02040503050406030204" pitchFamily="18" charset="0"/>
              </a:rPr>
              <a:t>yp</a:t>
            </a:r>
            <a:r>
              <a:rPr lang="ru-RU" dirty="0">
                <a:latin typeface="Cambria" panose="02040503050406030204" pitchFamily="18" charset="0"/>
                <a:ea typeface="Cambria" panose="02040503050406030204" pitchFamily="18" charset="0"/>
              </a:rPr>
              <a:t> указывают на одну и ту же ячейку памяти. Тогда </a:t>
            </a:r>
            <a:r>
              <a:rPr lang="ru-RU" i="1" dirty="0">
                <a:latin typeface="Cambria" panose="02040503050406030204" pitchFamily="18" charset="0"/>
                <a:ea typeface="Cambria" panose="02040503050406030204" pitchFamily="18" charset="0"/>
              </a:rPr>
              <a:t>twiddle1</a:t>
            </a:r>
            <a:r>
              <a:rPr lang="ru-RU" dirty="0">
                <a:latin typeface="Cambria" panose="02040503050406030204" pitchFamily="18" charset="0"/>
                <a:ea typeface="Cambria" panose="02040503050406030204" pitchFamily="18" charset="0"/>
              </a:rPr>
              <a:t> увеличит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в четыре раза, а </a:t>
            </a:r>
            <a:r>
              <a:rPr lang="ru-RU" i="1" dirty="0">
                <a:latin typeface="Cambria" panose="02040503050406030204" pitchFamily="18" charset="0"/>
                <a:ea typeface="Cambria" panose="02040503050406030204" pitchFamily="18" charset="0"/>
              </a:rPr>
              <a:t>twiddle2</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в три раза. Эти функции имеют разное поведение в некотором случае. По этой причине компилятор не посмеет трансформировать менее эффективную функцию в более эффективную</a:t>
            </a:r>
          </a:p>
        </p:txBody>
      </p:sp>
    </p:spTree>
    <p:extLst>
      <p:ext uri="{BB962C8B-B14F-4D97-AF65-F5344CB8AC3E}">
        <p14:creationId xmlns:p14="http://schemas.microsoft.com/office/powerpoint/2010/main" val="3697099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Другой блокировщик оптимизации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вызов функций</a:t>
            </a:r>
            <a:r>
              <a:rPr lang="ru-RU" dirty="0">
                <a:latin typeface="Cambria" panose="02040503050406030204" pitchFamily="18" charset="0"/>
                <a:ea typeface="Cambria" panose="02040503050406030204" pitchFamily="18" charset="0"/>
              </a:rPr>
              <a:t>. Вообще, вызовы функций влекут </a:t>
            </a:r>
            <a:r>
              <a:rPr lang="ru-RU" b="1" dirty="0">
                <a:latin typeface="Cambria" panose="02040503050406030204" pitchFamily="18" charset="0"/>
                <a:ea typeface="Cambria" panose="02040503050406030204" pitchFamily="18" charset="0"/>
              </a:rPr>
              <a:t>накладные расходы</a:t>
            </a:r>
            <a:r>
              <a:rPr lang="ru-RU" dirty="0">
                <a:latin typeface="Cambria" panose="02040503050406030204" pitchFamily="18" charset="0"/>
                <a:ea typeface="Cambria" panose="02040503050406030204" pitchFamily="18" charset="0"/>
              </a:rPr>
              <a:t>, и нам нужно стараться их избегать</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413A1B0-1ED0-1F02-7DA6-7DF5FBBAE510}"/>
              </a:ext>
            </a:extLst>
          </p:cNvPr>
          <p:cNvPicPr>
            <a:picLocks noChangeAspect="1"/>
          </p:cNvPicPr>
          <p:nvPr/>
        </p:nvPicPr>
        <p:blipFill>
          <a:blip r:embed="rId2"/>
          <a:stretch>
            <a:fillRect/>
          </a:stretch>
        </p:blipFill>
        <p:spPr>
          <a:xfrm>
            <a:off x="4124767" y="3131663"/>
            <a:ext cx="3942466" cy="3223674"/>
          </a:xfrm>
          <a:prstGeom prst="rect">
            <a:avLst/>
          </a:prstGeom>
        </p:spPr>
      </p:pic>
    </p:spTree>
    <p:extLst>
      <p:ext uri="{BB962C8B-B14F-4D97-AF65-F5344CB8AC3E}">
        <p14:creationId xmlns:p14="http://schemas.microsoft.com/office/powerpoint/2010/main" val="156097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Со временем оптимизирующие компиляторы для языков высокого уровня совершенствовались, и их авторы начали утверждать, что производительность сгенерированного компилятором кода находится в пределах от 10 до 50 процентов от оптимизированного вручную ассемблерного кода</a:t>
            </a:r>
          </a:p>
          <a:p>
            <a:pPr marL="0" indent="0">
              <a:buNone/>
            </a:pPr>
            <a:r>
              <a:rPr lang="ru-RU" dirty="0">
                <a:latin typeface="Cambria" panose="02040503050406030204" pitchFamily="18" charset="0"/>
                <a:ea typeface="Cambria" panose="02040503050406030204" pitchFamily="18" charset="0"/>
              </a:rPr>
              <a:t>Многие программисты начали ссылаться на статистику типа «мой компилятор обеспечивает 90-процентную скорость ассемблера, поэтому использовать язык ассемблера – безумие». Проблема в том, что они никогда не удосуживались писать оптимизированные вручную версии своих приложений на ассемблере, чтобы проверить свои утверждения</a:t>
            </a:r>
          </a:p>
        </p:txBody>
      </p:sp>
    </p:spTree>
    <p:extLst>
      <p:ext uri="{BB962C8B-B14F-4D97-AF65-F5344CB8AC3E}">
        <p14:creationId xmlns:p14="http://schemas.microsoft.com/office/powerpoint/2010/main" val="2562606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Первая функция вызывает </a:t>
            </a:r>
            <a:r>
              <a:rPr lang="ru-RU" i="1"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четыре раза, когда вторая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только один раз. Мы ожидаем, что компилятор догадается и преобразует первую функцию во вторую. Но функция </a:t>
            </a:r>
            <a:r>
              <a:rPr lang="ru-RU" i="1"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может иметь побочные эффекты, она может изменять глобальное состояние</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этом </a:t>
            </a:r>
            <a:r>
              <a:rPr lang="en-US" dirty="0">
                <a:latin typeface="Cambria" panose="02040503050406030204" pitchFamily="18" charset="0"/>
                <a:ea typeface="Cambria" panose="02040503050406030204" pitchFamily="18" charset="0"/>
              </a:rPr>
              <a:t>c</a:t>
            </a:r>
            <a:r>
              <a:rPr lang="ru-RU" dirty="0" err="1">
                <a:latin typeface="Cambria" panose="02040503050406030204" pitchFamily="18" charset="0"/>
                <a:ea typeface="Cambria" panose="02040503050406030204" pitchFamily="18" charset="0"/>
              </a:rPr>
              <a:t>лучае</a:t>
            </a:r>
            <a:r>
              <a:rPr lang="ru-RU" dirty="0">
                <a:latin typeface="Cambria" panose="02040503050406030204" pitchFamily="18" charset="0"/>
                <a:ea typeface="Cambria" panose="02040503050406030204" pitchFamily="18" charset="0"/>
              </a:rPr>
              <a:t> </a:t>
            </a:r>
            <a:r>
              <a:rPr lang="ru-RU" i="1" dirty="0">
                <a:latin typeface="Cambria" panose="02040503050406030204" pitchFamily="18" charset="0"/>
                <a:ea typeface="Cambria" panose="02040503050406030204" pitchFamily="18" charset="0"/>
              </a:rPr>
              <a:t>func1</a:t>
            </a:r>
            <a:r>
              <a:rPr lang="ru-RU" dirty="0">
                <a:latin typeface="Cambria" panose="02040503050406030204" pitchFamily="18" charset="0"/>
                <a:ea typeface="Cambria" panose="02040503050406030204" pitchFamily="18" charset="0"/>
              </a:rPr>
              <a:t> и </a:t>
            </a:r>
            <a:r>
              <a:rPr lang="ru-RU" i="1" dirty="0">
                <a:latin typeface="Cambria" panose="02040503050406030204" pitchFamily="18" charset="0"/>
                <a:ea typeface="Cambria" panose="02040503050406030204" pitchFamily="18" charset="0"/>
              </a:rPr>
              <a:t>func2</a:t>
            </a:r>
            <a:r>
              <a:rPr lang="ru-RU" dirty="0">
                <a:latin typeface="Cambria" panose="02040503050406030204" pitchFamily="18" charset="0"/>
                <a:ea typeface="Cambria" panose="02040503050406030204" pitchFamily="18" charset="0"/>
              </a:rPr>
              <a:t> вернут разные</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результаты. Компилятору тяжело определить,</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имеет вызов функции побочные эффекты или</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нет. Когда он не может этого сделать, он </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рассчитывает на худшее и не выполняет </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оптимизацию</a:t>
            </a:r>
          </a:p>
          <a:p>
            <a:pPr marL="0" indent="0">
              <a:buNone/>
            </a:pPr>
            <a:endParaRPr lang="ru-RU"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61FE062A-ADD3-244F-FF52-385FE27DC6BD}"/>
              </a:ext>
            </a:extLst>
          </p:cNvPr>
          <p:cNvPicPr>
            <a:picLocks noChangeAspect="1"/>
          </p:cNvPicPr>
          <p:nvPr/>
        </p:nvPicPr>
        <p:blipFill>
          <a:blip r:embed="rId2"/>
          <a:stretch>
            <a:fillRect/>
          </a:stretch>
        </p:blipFill>
        <p:spPr>
          <a:xfrm>
            <a:off x="8850689" y="3689318"/>
            <a:ext cx="2911128" cy="2216291"/>
          </a:xfrm>
          <a:prstGeom prst="rect">
            <a:avLst/>
          </a:prstGeom>
        </p:spPr>
      </p:pic>
    </p:spTree>
    <p:extLst>
      <p:ext uri="{BB962C8B-B14F-4D97-AF65-F5344CB8AC3E}">
        <p14:creationId xmlns:p14="http://schemas.microsoft.com/office/powerpoint/2010/main" val="580882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Рассмотрим две функции, которые суммируют элементы матрицы. Они практически одинаковы, только первая функция обходит элементы матрицы построчно, а вторая – по столбцам</a:t>
            </a:r>
          </a:p>
        </p:txBody>
      </p:sp>
      <p:pic>
        <p:nvPicPr>
          <p:cNvPr id="4" name="Picture 3">
            <a:extLst>
              <a:ext uri="{FF2B5EF4-FFF2-40B4-BE49-F238E27FC236}">
                <a16:creationId xmlns:a16="http://schemas.microsoft.com/office/drawing/2014/main" id="{E1277063-0AC5-44EC-8578-B700CEAD2F99}"/>
              </a:ext>
            </a:extLst>
          </p:cNvPr>
          <p:cNvPicPr>
            <a:picLocks noChangeAspect="1"/>
          </p:cNvPicPr>
          <p:nvPr/>
        </p:nvPicPr>
        <p:blipFill>
          <a:blip r:embed="rId2"/>
          <a:stretch>
            <a:fillRect/>
          </a:stretch>
        </p:blipFill>
        <p:spPr>
          <a:xfrm>
            <a:off x="838200" y="3456069"/>
            <a:ext cx="4876800" cy="3000375"/>
          </a:xfrm>
          <a:prstGeom prst="rect">
            <a:avLst/>
          </a:prstGeom>
        </p:spPr>
      </p:pic>
      <p:pic>
        <p:nvPicPr>
          <p:cNvPr id="8" name="Picture 7">
            <a:extLst>
              <a:ext uri="{FF2B5EF4-FFF2-40B4-BE49-F238E27FC236}">
                <a16:creationId xmlns:a16="http://schemas.microsoft.com/office/drawing/2014/main" id="{E6D70FD3-8660-2BF4-F77D-93C314C2ACB6}"/>
              </a:ext>
            </a:extLst>
          </p:cNvPr>
          <p:cNvPicPr>
            <a:picLocks noChangeAspect="1"/>
          </p:cNvPicPr>
          <p:nvPr/>
        </p:nvPicPr>
        <p:blipFill>
          <a:blip r:embed="rId3"/>
          <a:stretch>
            <a:fillRect/>
          </a:stretch>
        </p:blipFill>
        <p:spPr>
          <a:xfrm>
            <a:off x="6143920" y="3456069"/>
            <a:ext cx="5125165" cy="3038899"/>
          </a:xfrm>
          <a:prstGeom prst="rect">
            <a:avLst/>
          </a:prstGeom>
        </p:spPr>
      </p:pic>
    </p:spTree>
    <p:extLst>
      <p:ext uri="{BB962C8B-B14F-4D97-AF65-F5344CB8AC3E}">
        <p14:creationId xmlns:p14="http://schemas.microsoft.com/office/powerpoint/2010/main" val="2389999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Обе функции выполняют одно и то же количество инструкций процессора. Но первая функция выполняется в разы быстрее для больших матриц</a:t>
            </a:r>
          </a:p>
          <a:p>
            <a:pPr marL="0" indent="0">
              <a:buNone/>
            </a:pPr>
            <a:r>
              <a:rPr lang="ru-RU" dirty="0">
                <a:latin typeface="Cambria" panose="02040503050406030204" pitchFamily="18" charset="0"/>
                <a:ea typeface="Cambria" panose="02040503050406030204" pitchFamily="18" charset="0"/>
              </a:rPr>
              <a:t>Этот пример хорошо демонстрирует, что память тоже имеет значение. Если вы будете оценивать эффективность программ только в терминах количества выполняемых инструкций, вы можете писать очень медленные программы</a:t>
            </a:r>
          </a:p>
          <a:p>
            <a:pPr marL="0" indent="0">
              <a:buNone/>
            </a:pPr>
            <a:r>
              <a:rPr lang="ru-RU" dirty="0">
                <a:latin typeface="Cambria" panose="02040503050406030204" pitchFamily="18" charset="0"/>
                <a:ea typeface="Cambria" panose="02040503050406030204" pitchFamily="18" charset="0"/>
              </a:rPr>
              <a:t>Данные имеют важное свойство, которое мы называем </a:t>
            </a:r>
            <a:r>
              <a:rPr lang="ru-RU" b="1" dirty="0">
                <a:latin typeface="Cambria" panose="02040503050406030204" pitchFamily="18" charset="0"/>
                <a:ea typeface="Cambria" panose="02040503050406030204" pitchFamily="18" charset="0"/>
              </a:rPr>
              <a:t>локальностью</a:t>
            </a:r>
            <a:r>
              <a:rPr lang="ru-RU" dirty="0">
                <a:latin typeface="Cambria" panose="02040503050406030204" pitchFamily="18" charset="0"/>
                <a:ea typeface="Cambria" panose="02040503050406030204" pitchFamily="18" charset="0"/>
              </a:rPr>
              <a:t>. Когда мы работаем над данными, желательно чтобы они находились в памяти рядом. Обход матрицы по столбцам имеет плохую локальность, потому что матрица хранится в памяти построчно</a:t>
            </a:r>
          </a:p>
        </p:txBody>
      </p:sp>
    </p:spTree>
    <p:extLst>
      <p:ext uri="{BB962C8B-B14F-4D97-AF65-F5344CB8AC3E}">
        <p14:creationId xmlns:p14="http://schemas.microsoft.com/office/powerpoint/2010/main" val="2186806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Как правило, программы с хорошей локальностью выполняются быстрее, чем программы с плохой локальностью</a:t>
            </a:r>
          </a:p>
          <a:p>
            <a:pPr marL="0" indent="0">
              <a:buNone/>
            </a:pPr>
            <a:r>
              <a:rPr lang="ru-RU" dirty="0">
                <a:latin typeface="Cambria" panose="02040503050406030204" pitchFamily="18" charset="0"/>
                <a:ea typeface="Cambria" panose="02040503050406030204" pitchFamily="18" charset="0"/>
              </a:rPr>
              <a:t>Локальность бывает </a:t>
            </a:r>
            <a:r>
              <a:rPr lang="ru-RU" b="1" dirty="0">
                <a:latin typeface="Cambria" panose="02040503050406030204" pitchFamily="18" charset="0"/>
                <a:ea typeface="Cambria" panose="02040503050406030204" pitchFamily="18" charset="0"/>
              </a:rPr>
              <a:t>двух типов</a:t>
            </a:r>
            <a:r>
              <a:rPr lang="ru-RU" dirty="0">
                <a:latin typeface="Cambria" panose="02040503050406030204" pitchFamily="18" charset="0"/>
                <a:ea typeface="Cambria" panose="02040503050406030204" pitchFamily="18" charset="0"/>
              </a:rPr>
              <a:t>. Когда мы обращаемся к одному и тому же месту в памяти много раз, это </a:t>
            </a:r>
            <a:r>
              <a:rPr lang="ru-RU" b="1" dirty="0" err="1">
                <a:latin typeface="Cambria" panose="02040503050406030204" pitchFamily="18" charset="0"/>
                <a:ea typeface="Cambria" panose="02040503050406030204" pitchFamily="18" charset="0"/>
              </a:rPr>
              <a:t>временнáя</a:t>
            </a:r>
            <a:r>
              <a:rPr lang="ru-RU" b="1" dirty="0">
                <a:latin typeface="Cambria" panose="02040503050406030204" pitchFamily="18" charset="0"/>
                <a:ea typeface="Cambria" panose="02040503050406030204" pitchFamily="18" charset="0"/>
              </a:rPr>
              <a:t> локальность</a:t>
            </a:r>
            <a:r>
              <a:rPr lang="ru-RU" dirty="0">
                <a:latin typeface="Cambria" panose="02040503050406030204" pitchFamily="18" charset="0"/>
                <a:ea typeface="Cambria" panose="02040503050406030204" pitchFamily="18" charset="0"/>
              </a:rPr>
              <a:t>. Когда мы обращаемся к данным, а потом обращаемся к другим данным, которые расположены в памяти рядом с первоначальными, это </a:t>
            </a:r>
            <a:r>
              <a:rPr lang="ru-RU" b="1" dirty="0">
                <a:latin typeface="Cambria" panose="02040503050406030204" pitchFamily="18" charset="0"/>
                <a:ea typeface="Cambria" panose="02040503050406030204" pitchFamily="18" charset="0"/>
              </a:rPr>
              <a:t>пространственная локальность</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871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 этой программе обращение к переменным </a:t>
            </a:r>
            <a:r>
              <a:rPr lang="ru-RU" i="1" dirty="0" err="1">
                <a:latin typeface="Cambria" panose="02040503050406030204" pitchFamily="18" charset="0"/>
                <a:ea typeface="Cambria" panose="02040503050406030204" pitchFamily="18" charset="0"/>
              </a:rPr>
              <a:t>sum</a:t>
            </a:r>
            <a:r>
              <a:rPr lang="ru-RU" dirty="0">
                <a:latin typeface="Cambria" panose="02040503050406030204" pitchFamily="18" charset="0"/>
                <a:ea typeface="Cambria" panose="02040503050406030204" pitchFamily="18" charset="0"/>
              </a:rPr>
              <a:t> и</a:t>
            </a:r>
            <a:r>
              <a:rPr lang="ru-RU" i="1" dirty="0">
                <a:latin typeface="Cambria" panose="02040503050406030204" pitchFamily="18" charset="0"/>
                <a:ea typeface="Cambria" panose="02040503050406030204" pitchFamily="18" charset="0"/>
              </a:rPr>
              <a:t> i </a:t>
            </a:r>
            <a:r>
              <a:rPr lang="ru-RU" dirty="0">
                <a:latin typeface="Cambria" panose="02040503050406030204" pitchFamily="18" charset="0"/>
                <a:ea typeface="Cambria" panose="02040503050406030204" pitchFamily="18" charset="0"/>
              </a:rPr>
              <a:t>происходит на каждой итерации цикла. Они имеют хорошую временную локальность и будут расположены в быстрых регистрах процессора. Элементы массива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имеют плохую временную локальность, потому что к каждому элементу мы обращаемся только по разу.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Но зато они имеют хорошую</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пространственную локальность –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тронув один элемент, мы затем</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 трогаем элементы рядом с ним</a:t>
            </a:r>
          </a:p>
        </p:txBody>
      </p:sp>
      <p:pic>
        <p:nvPicPr>
          <p:cNvPr id="4" name="Picture 3">
            <a:extLst>
              <a:ext uri="{FF2B5EF4-FFF2-40B4-BE49-F238E27FC236}">
                <a16:creationId xmlns:a16="http://schemas.microsoft.com/office/drawing/2014/main" id="{ABB4AD6C-AA71-B9D7-0BA5-50EB6CE264D5}"/>
              </a:ext>
            </a:extLst>
          </p:cNvPr>
          <p:cNvPicPr>
            <a:picLocks noChangeAspect="1"/>
          </p:cNvPicPr>
          <p:nvPr/>
        </p:nvPicPr>
        <p:blipFill>
          <a:blip r:embed="rId2"/>
          <a:stretch>
            <a:fillRect/>
          </a:stretch>
        </p:blipFill>
        <p:spPr>
          <a:xfrm>
            <a:off x="6852403" y="3793006"/>
            <a:ext cx="3545361" cy="2884539"/>
          </a:xfrm>
          <a:prstGeom prst="rect">
            <a:avLst/>
          </a:prstGeom>
        </p:spPr>
      </p:pic>
    </p:spTree>
    <p:extLst>
      <p:ext uri="{BB962C8B-B14F-4D97-AF65-F5344CB8AC3E}">
        <p14:creationId xmlns:p14="http://schemas.microsoft.com/office/powerpoint/2010/main" val="4229676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Когда процессор читает данные из памяти, он их копирует в свой кэш, удаляя при этом из кэша другие данные. Какие данные он выбирает для удаления тема сложная. Но результат в том, что если к каким-то данным обращаться часто, они имеют больше шансов оставаться в кэше</a:t>
            </a:r>
          </a:p>
          <a:p>
            <a:pPr marL="0" indent="0">
              <a:buNone/>
            </a:pPr>
            <a:r>
              <a:rPr lang="ru-RU" dirty="0">
                <a:latin typeface="Cambria" panose="02040503050406030204" pitchFamily="18" charset="0"/>
                <a:ea typeface="Cambria" panose="02040503050406030204" pitchFamily="18" charset="0"/>
              </a:rPr>
              <a:t>В этом выгода от временной локальности. Программе лучше работать с меньшим количеством переменных и обращаться к ним чаще</a:t>
            </a:r>
          </a:p>
        </p:txBody>
      </p:sp>
    </p:spTree>
    <p:extLst>
      <p:ext uri="{BB962C8B-B14F-4D97-AF65-F5344CB8AC3E}">
        <p14:creationId xmlns:p14="http://schemas.microsoft.com/office/powerpoint/2010/main" val="2808347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85000" lnSpcReduction="20000"/>
          </a:bodyPr>
          <a:lstStyle/>
          <a:p>
            <a:pPr marL="0" indent="0">
              <a:buNone/>
            </a:pPr>
            <a:r>
              <a:rPr lang="ru-RU" dirty="0">
                <a:latin typeface="Cambria" panose="02040503050406030204" pitchFamily="18" charset="0"/>
                <a:ea typeface="Cambria" panose="02040503050406030204" pitchFamily="18" charset="0"/>
              </a:rPr>
              <a:t>Перемещение данных между уровнями иерархии осуществляется блоками определённого размера. К примеру, некоторый процессор перемещает данные между своими кэшами блоками размером в 64 байта. Рассмотрим конкретный пример. Мы выполняем программу на машине с вышеупомянутым процессором</a:t>
            </a:r>
          </a:p>
          <a:p>
            <a:pPr marL="0" indent="0">
              <a:buNone/>
            </a:pPr>
            <a:r>
              <a:rPr lang="ru-RU" dirty="0">
                <a:latin typeface="Cambria" panose="02040503050406030204" pitchFamily="18" charset="0"/>
                <a:ea typeface="Cambria" panose="02040503050406030204" pitchFamily="18" charset="0"/>
              </a:rPr>
              <a:t>У нас есть массив v, содержащий 8-байтовые элементы типа </a:t>
            </a:r>
            <a:r>
              <a:rPr lang="ru-RU" dirty="0" err="1">
                <a:latin typeface="Cambria" panose="02040503050406030204" pitchFamily="18" charset="0"/>
                <a:ea typeface="Cambria" panose="02040503050406030204" pitchFamily="18" charset="0"/>
              </a:rPr>
              <a:t>long</a:t>
            </a:r>
            <a:r>
              <a:rPr lang="ru-RU" dirty="0">
                <a:latin typeface="Cambria" panose="02040503050406030204" pitchFamily="18" charset="0"/>
                <a:ea typeface="Cambria" panose="02040503050406030204" pitchFamily="18" charset="0"/>
              </a:rPr>
              <a:t>. И мы последовательно обходим элементы этого массива в цикле. Когда мы читаем v[0], его нет в кэше, процессор считывает его из оперативной памяти в кэш блоком размером 64 байта. То есть в кэш отправляются элементы v[0]–v[7]. Далее мы обходим элементы v[1], v[2], ..., v[7]. Все они будут в кэше и доступ к ним мы получим быстро. Потом мы читаем элемент v[8], которого в кэше нет. Процессор копирует элементы v[8]–v[15] в кэш. Мы быстро обходим эти элементы, но не находим в кэше элемента v[16]. И так далее</a:t>
            </a:r>
          </a:p>
          <a:p>
            <a:pPr marL="0" indent="0">
              <a:buNone/>
            </a:pPr>
            <a:r>
              <a:rPr lang="ru-RU" dirty="0">
                <a:latin typeface="Cambria" panose="02040503050406030204" pitchFamily="18" charset="0"/>
                <a:ea typeface="Cambria" panose="02040503050406030204" pitchFamily="18" charset="0"/>
              </a:rPr>
              <a:t>Поэтому если вы читаете какие-то байты из памяти, а потом читаете байты рядом с ними, они наверняка будут в кэше. В этом выгода от пространственной локальности. Нужно стремиться на каждом этапе вычисления работать с данными, которые расположены в памяти рядом</a:t>
            </a:r>
          </a:p>
        </p:txBody>
      </p:sp>
    </p:spTree>
    <p:extLst>
      <p:ext uri="{BB962C8B-B14F-4D97-AF65-F5344CB8AC3E}">
        <p14:creationId xmlns:p14="http://schemas.microsoft.com/office/powerpoint/2010/main" val="1053259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Советы по разработке программ:</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Высокоуровневый дизайн</a:t>
            </a:r>
            <a:r>
              <a:rPr lang="ru-RU" dirty="0">
                <a:latin typeface="Cambria" panose="02040503050406030204" pitchFamily="18" charset="0"/>
                <a:ea typeface="Cambria" panose="02040503050406030204" pitchFamily="18" charset="0"/>
              </a:rPr>
              <a:t>. Выбирайте эффективные алгоритмы и структуры данных. Никакой компилятор не заменит плохие алгоритмы или структуры данных на хорошие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Базовые принципы кодирования</a:t>
            </a:r>
            <a:r>
              <a:rPr lang="ru-RU" dirty="0">
                <a:latin typeface="Cambria" panose="02040503050406030204" pitchFamily="18" charset="0"/>
                <a:ea typeface="Cambria" panose="02040503050406030204" pitchFamily="18" charset="0"/>
              </a:rPr>
              <a:t>. Избегайте блокировщиков оптимизации, чтобы помочь компилятору генерировать эффективный код. Избавьтесь от ненужных вызовов функций. Если возможно, вынесите вычисления за пределы цикла. Избавьтесь от ненужных запросов к памяти. Введите временные переменные для хранения промежуточных результатов</a:t>
            </a:r>
          </a:p>
        </p:txBody>
      </p:sp>
    </p:spTree>
    <p:extLst>
      <p:ext uri="{BB962C8B-B14F-4D97-AF65-F5344CB8AC3E}">
        <p14:creationId xmlns:p14="http://schemas.microsoft.com/office/powerpoint/2010/main" val="3917457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Советы по разработке программ:</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Низкоуровневая оптимизация. </a:t>
            </a:r>
            <a:r>
              <a:rPr lang="ru-RU" dirty="0">
                <a:latin typeface="Cambria" panose="02040503050406030204" pitchFamily="18" charset="0"/>
                <a:ea typeface="Cambria" panose="02040503050406030204" pitchFamily="18" charset="0"/>
              </a:rPr>
              <a:t>Применяйте раскрутку циклов, чтобы уменьшить накладные расходы на цикл. Задействуйте параллелизм на уровне инструкций, используя несколько аккумуляторов и </a:t>
            </a:r>
            <a:r>
              <a:rPr lang="ru-RU" dirty="0" err="1">
                <a:latin typeface="Cambria" panose="02040503050406030204" pitchFamily="18" charset="0"/>
                <a:ea typeface="Cambria" panose="02040503050406030204" pitchFamily="18" charset="0"/>
              </a:rPr>
              <a:t>реассоциацию</a:t>
            </a:r>
            <a:r>
              <a:rPr lang="ru-RU" dirty="0">
                <a:latin typeface="Cambria" panose="02040503050406030204" pitchFamily="18" charset="0"/>
                <a:ea typeface="Cambria" panose="02040503050406030204" pitchFamily="18" charset="0"/>
              </a:rPr>
              <a:t>. Пишите инструкции </a:t>
            </a:r>
            <a:r>
              <a:rPr lang="ru-RU" dirty="0" err="1">
                <a:latin typeface="Cambria" panose="02040503050406030204" pitchFamily="18" charset="0"/>
                <a:ea typeface="Cambria" panose="02040503050406030204" pitchFamily="18" charset="0"/>
              </a:rPr>
              <a:t>if-else</a:t>
            </a:r>
            <a:r>
              <a:rPr lang="ru-RU" dirty="0">
                <a:latin typeface="Cambria" panose="02040503050406030204" pitchFamily="18" charset="0"/>
                <a:ea typeface="Cambria" panose="02040503050406030204" pitchFamily="18" charset="0"/>
              </a:rPr>
              <a:t> в функциональном стиле, чтобы компилятор мог использовать условную передачу данных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Сконцентрируйте ваше внимание на внутренних циклах</a:t>
            </a:r>
            <a:r>
              <a:rPr lang="ru-RU" dirty="0">
                <a:latin typeface="Cambria" panose="02040503050406030204" pitchFamily="18" charset="0"/>
                <a:ea typeface="Cambria" panose="02040503050406030204" pitchFamily="18" charset="0"/>
              </a:rPr>
              <a:t>. Именно там происходит наибольший объём вычислений и обращений к памяти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Постарайтесь максимизировать пространственную локальность</a:t>
            </a:r>
            <a:r>
              <a:rPr lang="ru-RU" dirty="0">
                <a:latin typeface="Cambria" panose="02040503050406030204" pitchFamily="18" charset="0"/>
                <a:ea typeface="Cambria" panose="02040503050406030204" pitchFamily="18" charset="0"/>
              </a:rPr>
              <a:t>, читая объекты из памяти последовательно, в том порядке, в котором они в ней расположены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Постарайтесь максимизировать временную локальность</a:t>
            </a:r>
            <a:r>
              <a:rPr lang="ru-RU" dirty="0">
                <a:latin typeface="Cambria" panose="02040503050406030204" pitchFamily="18" charset="0"/>
                <a:ea typeface="Cambria" panose="02040503050406030204" pitchFamily="18" charset="0"/>
              </a:rPr>
              <a:t>, используя объекты данных как можно чаще после того, как они были прочитаны из памяти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144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Оптимизация кода</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6</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572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Авторы оптимизирующих компиляторов не лгали. При определенных условиях оптимизирующий компилятор может создавать код, который почти так же хорош, как и язык ассемблера, оптимизированный вручную</a:t>
            </a:r>
          </a:p>
          <a:p>
            <a:pPr marL="0" indent="0">
              <a:buNone/>
            </a:pPr>
            <a:r>
              <a:rPr lang="ru-RU" dirty="0">
                <a:latin typeface="Cambria" panose="02040503050406030204" pitchFamily="18" charset="0"/>
                <a:ea typeface="Cambria" panose="02040503050406030204" pitchFamily="18" charset="0"/>
              </a:rPr>
              <a:t>Однако для достижения этих уровней производительности код HLL* должен быть написан соответствующим образом. Написание HLL-кода таким образом требует четкого понимания того, как работают компьютеры и исполняется программное обеспечение</a:t>
            </a:r>
          </a:p>
          <a:p>
            <a:pPr marL="0" indent="0">
              <a:buNone/>
            </a:pPr>
            <a:r>
              <a:rPr lang="ru-RU" dirty="0">
                <a:latin typeface="Cambria" panose="02040503050406030204" pitchFamily="18" charset="0"/>
                <a:ea typeface="Cambria" panose="02040503050406030204" pitchFamily="18" charset="0"/>
              </a:rPr>
              <a:t>Поэтому даже если вам не требуется проводить оптимизацию вручную, важно понимать как её проводит компилятор и что в вашем исходном коде может препятствовать эффективной работе оптимизирующего компилятора</a:t>
            </a:r>
          </a:p>
          <a:p>
            <a:pPr marL="0" indent="0">
              <a:buNone/>
            </a:pPr>
            <a:r>
              <a:rPr lang="ru-RU" sz="2600" dirty="0">
                <a:latin typeface="Cambria" panose="02040503050406030204" pitchFamily="18" charset="0"/>
                <a:ea typeface="Cambria" panose="02040503050406030204" pitchFamily="18" charset="0"/>
              </a:rPr>
              <a:t>*</a:t>
            </a:r>
            <a:r>
              <a:rPr lang="en-US" sz="2600" dirty="0">
                <a:latin typeface="Cambria" panose="02040503050406030204" pitchFamily="18" charset="0"/>
                <a:ea typeface="Cambria" panose="02040503050406030204" pitchFamily="18" charset="0"/>
              </a:rPr>
              <a:t>HLL – High Level Language (</a:t>
            </a:r>
            <a:r>
              <a:rPr lang="ru-RU" sz="2600" dirty="0">
                <a:latin typeface="Cambria" panose="02040503050406030204" pitchFamily="18" charset="0"/>
                <a:ea typeface="Cambria" panose="02040503050406030204" pitchFamily="18" charset="0"/>
              </a:rPr>
              <a:t>Язык высокого уровня)</a:t>
            </a:r>
          </a:p>
        </p:txBody>
      </p:sp>
    </p:spTree>
    <p:extLst>
      <p:ext uri="{BB962C8B-B14F-4D97-AF65-F5344CB8AC3E}">
        <p14:creationId xmlns:p14="http://schemas.microsoft.com/office/powerpoint/2010/main" val="31620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Перед тем, как переходить к обсуждению оптимизации стоит отметить, что </a:t>
            </a:r>
            <a:r>
              <a:rPr lang="ru-RU" sz="2600" b="1" dirty="0">
                <a:latin typeface="Cambria" panose="02040503050406030204" pitchFamily="18" charset="0"/>
                <a:ea typeface="Cambria" panose="02040503050406030204" pitchFamily="18" charset="0"/>
              </a:rPr>
              <a:t>она должна проводиться строго при необходимости и проводиться с осторожностью </a:t>
            </a:r>
            <a:r>
              <a:rPr lang="ru-RU" sz="2600" dirty="0">
                <a:latin typeface="Cambria" panose="02040503050406030204" pitchFamily="18" charset="0"/>
                <a:ea typeface="Cambria" panose="02040503050406030204" pitchFamily="18" charset="0"/>
              </a:rPr>
              <a:t>(поэтому каждый шаг оптимизации должен быть тщательно отлажен и протестирован)</a:t>
            </a:r>
          </a:p>
          <a:p>
            <a:pPr marL="0" indent="0">
              <a:buNone/>
            </a:pPr>
            <a:r>
              <a:rPr lang="ru-RU" sz="2600" dirty="0">
                <a:latin typeface="Cambria" panose="02040503050406030204" pitchFamily="18" charset="0"/>
                <a:ea typeface="Cambria" panose="02040503050406030204" pitchFamily="18" charset="0"/>
              </a:rPr>
              <a:t>Как говорил Дональд Кнут – «</a:t>
            </a:r>
            <a:r>
              <a:rPr lang="ru-RU" sz="2600" b="1" dirty="0">
                <a:latin typeface="Cambria" panose="02040503050406030204" pitchFamily="18" charset="0"/>
                <a:ea typeface="Cambria" panose="02040503050406030204" pitchFamily="18" charset="0"/>
              </a:rPr>
              <a:t>Преждевременная оптимизация – это корень всех бед</a:t>
            </a:r>
            <a:r>
              <a:rPr lang="ru-RU" sz="2600" dirty="0">
                <a:latin typeface="Cambria" panose="02040503050406030204" pitchFamily="18" charset="0"/>
                <a:ea typeface="Cambria" panose="02040503050406030204" pitchFamily="18" charset="0"/>
              </a:rPr>
              <a:t>»</a:t>
            </a:r>
          </a:p>
          <a:p>
            <a:pPr marL="0" indent="0">
              <a:buNone/>
            </a:pPr>
            <a:r>
              <a:rPr lang="ru-RU" sz="2600" dirty="0">
                <a:latin typeface="Cambria" panose="02040503050406030204" pitchFamily="18" charset="0"/>
                <a:ea typeface="Cambria" panose="02040503050406030204" pitchFamily="18" charset="0"/>
              </a:rPr>
              <a:t>Как разработчик вы не должны при разработке думать об оптимальности, а должны думать о целостности и завершенности своего кода, т.е. </a:t>
            </a:r>
            <a:r>
              <a:rPr lang="ru-RU" sz="2600" b="1" dirty="0">
                <a:latin typeface="Cambria" panose="02040503050406030204" pitchFamily="18" charset="0"/>
                <a:ea typeface="Cambria" panose="02040503050406030204" pitchFamily="18" charset="0"/>
              </a:rPr>
              <a:t>нет смысла писать оптимальный код, который не выполняет своего предназначения</a:t>
            </a:r>
          </a:p>
        </p:txBody>
      </p:sp>
    </p:spTree>
    <p:extLst>
      <p:ext uri="{BB962C8B-B14F-4D97-AF65-F5344CB8AC3E}">
        <p14:creationId xmlns:p14="http://schemas.microsoft.com/office/powerpoint/2010/main" val="408060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Оптимизация кода и системное программирование ещё более тесно связаны, особенно в контексте создания эффективных и надежных систем</a:t>
            </a:r>
          </a:p>
          <a:p>
            <a:pPr marL="0" indent="0">
              <a:buNone/>
            </a:pPr>
            <a:r>
              <a:rPr lang="ru-RU" dirty="0">
                <a:latin typeface="Cambria" panose="02040503050406030204" pitchFamily="18" charset="0"/>
                <a:ea typeface="Cambria" panose="02040503050406030204" pitchFamily="18" charset="0"/>
              </a:rPr>
              <a:t>Вот несколько ключевых аспектов, которые объясняют эту связь: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Производительность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Эффективное использование ресурсов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Надежность и стабильность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Совместимость и переносимость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Безопасность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Отладка и тестирование</a:t>
            </a:r>
          </a:p>
        </p:txBody>
      </p:sp>
    </p:spTree>
    <p:extLst>
      <p:ext uri="{BB962C8B-B14F-4D97-AF65-F5344CB8AC3E}">
        <p14:creationId xmlns:p14="http://schemas.microsoft.com/office/powerpoint/2010/main" val="22655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Производительность: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Включает в себя улучшение времени выполнения программы, уменьшение использования памяти и других ресурсов</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Часто требует высокой производительности, особенно в критически важных системах, таких как операционные системы, драйверы устройств и встроенные системы. Оптимизация кода помогает достичь необходимых уровней производительности</a:t>
            </a:r>
          </a:p>
        </p:txBody>
      </p:sp>
    </p:spTree>
    <p:extLst>
      <p:ext uri="{BB962C8B-B14F-4D97-AF65-F5344CB8AC3E}">
        <p14:creationId xmlns:p14="http://schemas.microsoft.com/office/powerpoint/2010/main" val="34735807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41545</TotalTime>
  <Words>3699</Words>
  <Application>Microsoft Office PowerPoint</Application>
  <PresentationFormat>Widescreen</PresentationFormat>
  <Paragraphs>214</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1087</cp:revision>
  <dcterms:created xsi:type="dcterms:W3CDTF">2024-09-04T11:03:42Z</dcterms:created>
  <dcterms:modified xsi:type="dcterms:W3CDTF">2025-01-06T23:34:25Z</dcterms:modified>
</cp:coreProperties>
</file>