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93" r:id="rId6"/>
    <p:sldId id="294" r:id="rId7"/>
    <p:sldId id="313" r:id="rId8"/>
    <p:sldId id="317" r:id="rId9"/>
    <p:sldId id="295" r:id="rId10"/>
    <p:sldId id="310" r:id="rId11"/>
    <p:sldId id="314" r:id="rId12"/>
    <p:sldId id="315" r:id="rId13"/>
    <p:sldId id="311" r:id="rId14"/>
    <p:sldId id="316" r:id="rId15"/>
    <p:sldId id="301" r:id="rId16"/>
    <p:sldId id="302" r:id="rId17"/>
    <p:sldId id="303" r:id="rId18"/>
    <p:sldId id="304" r:id="rId19"/>
    <p:sldId id="305" r:id="rId20"/>
    <p:sldId id="308" r:id="rId21"/>
    <p:sldId id="307" r:id="rId22"/>
    <p:sldId id="309" r:id="rId23"/>
    <p:sldId id="318" r:id="rId24"/>
    <p:sldId id="319" r:id="rId25"/>
    <p:sldId id="298" r:id="rId26"/>
    <p:sldId id="299" r:id="rId27"/>
    <p:sldId id="300" r:id="rId2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259"/>
            <p14:sldId id="260"/>
            <p14:sldId id="293"/>
            <p14:sldId id="294"/>
            <p14:sldId id="313"/>
            <p14:sldId id="317"/>
            <p14:sldId id="295"/>
            <p14:sldId id="310"/>
            <p14:sldId id="314"/>
            <p14:sldId id="315"/>
            <p14:sldId id="311"/>
            <p14:sldId id="316"/>
            <p14:sldId id="301"/>
            <p14:sldId id="302"/>
            <p14:sldId id="303"/>
            <p14:sldId id="304"/>
            <p14:sldId id="305"/>
            <p14:sldId id="308"/>
            <p14:sldId id="307"/>
            <p14:sldId id="309"/>
            <p14:sldId id="318"/>
            <p14:sldId id="319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09/11/2024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Операционная система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2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576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пользовательские приложения не могли прочитать критические данные операционной системы и/или изменить их, в Windows/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предусмотрены два режима доступа к процессору: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пользовательский режим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user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режим ядра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kernel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3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 – 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Windows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C2175B-5E1B-5BE9-7DB3-56E08FA5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61" y="1561603"/>
            <a:ext cx="5302446" cy="5126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8BC2C6-7B96-2C40-223A-54DCEB8A1804}"/>
              </a:ext>
            </a:extLst>
          </p:cNvPr>
          <p:cNvSpPr txBox="1"/>
          <p:nvPr/>
        </p:nvSpPr>
        <p:spPr>
          <a:xfrm>
            <a:off x="914400" y="1748560"/>
            <a:ext cx="43873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(system call)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– представляет собой управляемую точку входа в ядро, позволяющую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процессу запрашивать у ядра осуществления некоторых действий в интересах процесса</a:t>
            </a:r>
          </a:p>
          <a:p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– вызов функции ядра ОС прикладной программой</a:t>
            </a:r>
          </a:p>
        </p:txBody>
      </p:sp>
    </p:spTree>
    <p:extLst>
      <p:ext uri="{BB962C8B-B14F-4D97-AF65-F5344CB8AC3E}">
        <p14:creationId xmlns:p14="http://schemas.microsoft.com/office/powerpoint/2010/main" val="352953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926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BC2C6-7B96-2C40-223A-54DCEB8A1804}"/>
              </a:ext>
            </a:extLst>
          </p:cNvPr>
          <p:cNvSpPr txBox="1"/>
          <p:nvPr/>
        </p:nvSpPr>
        <p:spPr>
          <a:xfrm>
            <a:off x="914399" y="1748560"/>
            <a:ext cx="46687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Ловушки (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traps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– представляет собой неуправляемую точку входа в ядро, например запросы вызванные ошибкой деления на ноль и т.п.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Обработка ловушек происходит в рамках программы вызвавшей такое поведение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054B4-6CED-8606-3E1B-110F7D047B1A}"/>
              </a:ext>
            </a:extLst>
          </p:cNvPr>
          <p:cNvSpPr txBox="1"/>
          <p:nvPr/>
        </p:nvSpPr>
        <p:spPr>
          <a:xfrm>
            <a:off x="6248400" y="1748560"/>
            <a:ext cx="43873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Прерывания (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interrupts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– представляют собой запросы к ядру ОС от внешних аппаратных устройств.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Обрабатываются независимо от каких-либо программ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63258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9317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 – 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Linux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EC7A1EA-76F1-352E-43BE-7E563004A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1" b="33128"/>
          <a:stretch/>
        </p:blipFill>
        <p:spPr>
          <a:xfrm>
            <a:off x="855685" y="1459524"/>
            <a:ext cx="10480630" cy="4735536"/>
          </a:xfrm>
        </p:spPr>
      </p:pic>
    </p:spTree>
    <p:extLst>
      <p:ext uri="{BB962C8B-B14F-4D97-AF65-F5344CB8AC3E}">
        <p14:creationId xmlns:p14="http://schemas.microsoft.com/office/powerpoint/2010/main" val="1232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474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C1B9D5-02D7-078C-CEFE-3C4C2731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083" y="1488033"/>
            <a:ext cx="5108717" cy="5026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94048-2F79-E3F8-AAC9-4A2EC69D321C}"/>
              </a:ext>
            </a:extLst>
          </p:cNvPr>
          <p:cNvSpPr txBox="1"/>
          <p:nvPr/>
        </p:nvSpPr>
        <p:spPr>
          <a:xfrm>
            <a:off x="404446" y="1476116"/>
            <a:ext cx="56915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изменяет состояние процессора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Набор системных вызовов не изменяется. Каждый системный вызов идентифицируется по уникальному номеру. (Обычно программам эта система нумерации неизвестна, они идентифицируют системные вызовы по именам.)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У каждого системного вызова может быть набор аргументов, определяющих информацию, которая должна быть передана из пользовательского пространства (то есть из виртуального адресного пространства процесса) в пространство ядра и наоборот</a:t>
            </a:r>
            <a:endParaRPr lang="LID4096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31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управляющий объект, который обеспечивает изоляцию адресных пространств и представляет работающий экземпляр программы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Довольно часто встречающееся выражение «процесс выполняется» неточно. Процессы не выполняются – они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управляют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Фактическое выполнение кода осуществляется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потоками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Поток содержится в процессе и использует ресурсы, предоставляемые процессом (например, виртуальную память и дескрипторы объектов ядра), для выполнения работы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определяет последовательность исполнения кода в процессе.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 процесса всегда есть как минимум один поток, который называется главным потоком (он может порождать другие потоки) и является точкой входа в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76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8D8EF-0067-CBB3-8B32-65394B9A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04" y="1591046"/>
            <a:ext cx="9007390" cy="48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Каждый процесс обладает собственным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виртуальным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линейным адресным пространством.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адресное пространство является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то есть другие процессы не могут обращаться к нему напрямую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E334C1-CC71-F897-12A8-358B2E7B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01" y="1640032"/>
            <a:ext cx="7526398" cy="48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«Операционная система»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Краткий обзор архитектуры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Объекты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Механизмы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Интерфейсы ОС</a:t>
            </a: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50E8A0-B45D-33B9-7ABC-008B5D65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32" y="1477213"/>
            <a:ext cx="8228135" cy="50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Типовая структура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виртуального адресного пространства процесса состоит из следующих областей: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Куча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Область неинициализированных переменных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Область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Текст программы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2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простой последовательностью байт, не больше, не меньше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помощью данной абстракции моделируется работа с любыми устройствами ввода/вывода, например, жесткими дисками, клавиатурами, дисплеями и даже сетевые взаимодействия воспринимаются как работа с файлами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44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Объектом в Windows называется структура данных, которая представляет системный ресурс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частности в системном программировании в первую очередь изучаются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объекты ядра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операционной системы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частности 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объектами ядра являются: маркеры доступа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access token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файлы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проекции файлов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file-mapping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порты завершения ввода-вывода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I/O completion port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задания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job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почтовые ящики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mailslot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мьютексы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mutex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каналы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pipe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процессы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 objects),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семафоры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semaphore objects),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потоки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 objects)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ожидаемые таймеры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waitable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timer objects)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60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Каждый объект ядра – на самом деле просто блок памяти, выделенный ядром и доступный только ему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структуры объектов ядра доступны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только ядру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приложение не может самостоятельно найти эти структуры в памяти и напрямую модифицировать их содержимое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получить доступ к объектам ядра требуется использовать функции предоставляемые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вызываете функцию, создающую объект ядра, она возвращает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описатель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HANDLE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идентифицирующий созданный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223976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3419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API </a:t>
                      </a:r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операционной системы - 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Windows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FDB7CE-4F1A-CCD7-A965-052F251E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5" y="2795185"/>
            <a:ext cx="5175739" cy="5081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environment (Shell)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input and messaging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access and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Diagnostics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Graphics and multimedia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04C03-380D-6023-01E6-5D2F9E78ECE4}"/>
              </a:ext>
            </a:extLst>
          </p:cNvPr>
          <p:cNvSpPr txBox="1"/>
          <p:nvPr/>
        </p:nvSpPr>
        <p:spPr>
          <a:xfrm>
            <a:off x="5882054" y="2795185"/>
            <a:ext cx="6097464" cy="344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Devices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System services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Security and identity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Application installation and servicing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System admin and management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Networking and internet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40EC2-7984-7633-A8EF-39EFAB8DF9E3}"/>
              </a:ext>
            </a:extLst>
          </p:cNvPr>
          <p:cNvSpPr txBox="1"/>
          <p:nvPr/>
        </p:nvSpPr>
        <p:spPr>
          <a:xfrm>
            <a:off x="817684" y="1608779"/>
            <a:ext cx="1086143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операционной системы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 – Windows API (</a:t>
            </a:r>
            <a:r>
              <a:rPr lang="en-US" sz="28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sz="28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Данный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предоставляет следующий функционал: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99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56368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API </a:t>
                      </a:r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операционной системы -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Linux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FDB7CE-4F1A-CCD7-A965-052F251E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системах как такового не существует полностью единого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ОС, однако выделяют некоторый базовый набор функций который предназначен для работы с ресурсами системы. Данный набор функций основан на стандартах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набор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стандартов, описывающих интерфейсы между операционной системой и прикладной программой (системный API), библиотеку языка C и набор приложений и их интерфейсов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5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Операционная система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2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7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Операционная система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комплекс системного программного обеспечения, который предоставляет полезные абстракции базовых аппаратных средств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Типичные аппаратные средства для которых операционная система предоставляет абстракции: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RAM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(она же первичная или физическая память)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Диски (какой-либо вид вторичной памяти)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Сетевые интерфейсы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Дисплеи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Клавиатуры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Мыши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67617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Что такое операционная система?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8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DDDF1CAC-21B8-5715-7188-5B22D6E2B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27" y="2819888"/>
            <a:ext cx="9726684" cy="2218104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6644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70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E21965-5649-4C2F-49E4-B7EF9F75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Операционная система имеет два основных предназначения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Защита аппаратного обеспечения от неправильного использования неконтролируемыми приложениями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Предоставление приложениям простого и единообразного механизма для управления сложными и зачастую широко разнообразными низкоуровневыми аппаратными устройствами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0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AE65CD-7036-BEC1-314D-9C36601B6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35" y="2485180"/>
            <a:ext cx="7879329" cy="358151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A2EBED-ADF7-9B6C-794A-921EE7F03622}"/>
              </a:ext>
            </a:extLst>
          </p:cNvPr>
          <p:cNvSpPr txBox="1"/>
          <p:nvPr/>
        </p:nvSpPr>
        <p:spPr>
          <a:xfrm>
            <a:off x="1142999" y="1465173"/>
            <a:ext cx="98473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Достижение данных двух целей достигается путём введения следующих абстракций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Ядро ОС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состоит из набора функций, предоставляющих фундаментальные механизмы системы. К их числу относятся сервисные функции планирования потоков и синхронизации, используемые исполнительными компонентами, и низкоуровневая поддержка, зависящая от аппаратной архитектуры, - диспетчеризация прерываний и исключений, зависящая от архитектуры процессора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ядра ОС: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Диспетчеризация процессов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памятью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Предоставление файловой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и завершение процессов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 к устройствам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Работа в сети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Предоставление интерфейса прикладного программирования (API) системных вызовов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9334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Операционная система – 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Windows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942EFA7B-1A94-1C3B-3BD6-179232B9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002" y="1665588"/>
            <a:ext cx="9010023" cy="4727592"/>
          </a:xfrm>
        </p:spPr>
      </p:pic>
    </p:spTree>
    <p:extLst>
      <p:ext uri="{BB962C8B-B14F-4D97-AF65-F5344CB8AC3E}">
        <p14:creationId xmlns:p14="http://schemas.microsoft.com/office/powerpoint/2010/main" val="2299374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922</Words>
  <Application>Microsoft Office PowerPoint</Application>
  <PresentationFormat>Широкоэкранный</PresentationFormat>
  <Paragraphs>114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54</cp:revision>
  <dcterms:created xsi:type="dcterms:W3CDTF">2024-09-04T11:03:42Z</dcterms:created>
  <dcterms:modified xsi:type="dcterms:W3CDTF">2024-09-13T04:45:07Z</dcterms:modified>
</cp:coreProperties>
</file>