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1" r:id="rId4"/>
    <p:sldId id="320" r:id="rId5"/>
    <p:sldId id="321" r:id="rId6"/>
    <p:sldId id="324" r:id="rId7"/>
    <p:sldId id="294" r:id="rId8"/>
    <p:sldId id="325" r:id="rId9"/>
    <p:sldId id="326" r:id="rId10"/>
    <p:sldId id="327" r:id="rId11"/>
    <p:sldId id="330" r:id="rId12"/>
    <p:sldId id="345" r:id="rId13"/>
    <p:sldId id="329" r:id="rId14"/>
    <p:sldId id="348" r:id="rId15"/>
    <p:sldId id="331" r:id="rId16"/>
    <p:sldId id="342" r:id="rId17"/>
    <p:sldId id="346" r:id="rId18"/>
    <p:sldId id="339" r:id="rId19"/>
    <p:sldId id="340" r:id="rId20"/>
    <p:sldId id="343" r:id="rId21"/>
    <p:sldId id="332" r:id="rId22"/>
    <p:sldId id="350" r:id="rId23"/>
    <p:sldId id="333" r:id="rId24"/>
    <p:sldId id="334" r:id="rId25"/>
    <p:sldId id="349" r:id="rId26"/>
    <p:sldId id="335" r:id="rId27"/>
    <p:sldId id="337" r:id="rId28"/>
    <p:sldId id="341" r:id="rId29"/>
    <p:sldId id="352" r:id="rId30"/>
    <p:sldId id="347" r:id="rId31"/>
    <p:sldId id="336" r:id="rId3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301"/>
            <p14:sldId id="320"/>
            <p14:sldId id="321"/>
            <p14:sldId id="324"/>
            <p14:sldId id="294"/>
            <p14:sldId id="325"/>
            <p14:sldId id="326"/>
            <p14:sldId id="327"/>
            <p14:sldId id="330"/>
            <p14:sldId id="345"/>
            <p14:sldId id="329"/>
            <p14:sldId id="348"/>
            <p14:sldId id="331"/>
            <p14:sldId id="342"/>
            <p14:sldId id="346"/>
            <p14:sldId id="339"/>
            <p14:sldId id="340"/>
            <p14:sldId id="343"/>
            <p14:sldId id="332"/>
            <p14:sldId id="350"/>
            <p14:sldId id="333"/>
            <p14:sldId id="334"/>
            <p14:sldId id="349"/>
            <p14:sldId id="335"/>
            <p14:sldId id="337"/>
            <p14:sldId id="341"/>
            <p14:sldId id="352"/>
            <p14:sldId id="347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1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processthreadsapi/nf-processthreadsapi-createprocessw" TargetMode="External"/><Relationship Id="rId2" Type="http://schemas.openxmlformats.org/officeDocument/2006/relationships/hyperlink" Target="https://learn.microsoft.com/en-us/windows/win32/api/processthreadsapi/nf-processthreadsapi-createprocess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processthreadsapi/nf-processthreadsapi-createprocessw" TargetMode="External"/><Relationship Id="rId2" Type="http://schemas.openxmlformats.org/officeDocument/2006/relationships/hyperlink" Target="https://learn.microsoft.com/en-us/windows/win32/api/processthreadsapi/nf-processthreadsapi-createprocess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desktop/api/sysinfoapi/nf-sysinfoapi-getwindowsdirectorya" TargetMode="External"/><Relationship Id="rId2" Type="http://schemas.openxmlformats.org/officeDocument/2006/relationships/hyperlink" Target="https://learn.microsoft.com/en-us/windows/desktop/api/sysinfoapi/nf-sysinfoapi-getsystemdirectory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synchapi/nf-synchapi-waitformultipleobjects" TargetMode="External"/><Relationship Id="rId2" Type="http://schemas.openxmlformats.org/officeDocument/2006/relationships/hyperlink" Target="https://learn.microsoft.com/en-us/windows/win32/api/synchapi/nf-synchapi-waitforsingleob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synchapi/nf-synchapi-waitformultipleobjects" TargetMode="External"/><Relationship Id="rId2" Type="http://schemas.openxmlformats.org/officeDocument/2006/relationships/hyperlink" Target="https://learn.microsoft.com/en-us/windows/win32/api/synchapi/nf-synchapi-waitforsingleob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processthreadsapi/nf-processthreadsapi-terminateprocess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learn.microsoft.com/en-us/windows/win32/api/processthreadsapi/nf-processthreadsapi-exitproc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learn.microsoft.com/en-us/windows/win32/api/handleapi/nf-handleapi-closehandl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functions/exec.html" TargetMode="External"/><Relationship Id="rId2" Type="http://schemas.openxmlformats.org/officeDocument/2006/relationships/hyperlink" Target="https://pubs.opengroup.org/onlinepubs/9799919799/functions/for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functions/wait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s.opengroup.org/onlinepubs/9799919799/functions/exit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functions/system.html" TargetMode="External"/><Relationship Id="rId2" Type="http://schemas.openxmlformats.org/officeDocument/2006/relationships/hyperlink" Target="https://learn.microsoft.com/en-us/cpp/c-runtime-library/reference/system-wsystem?view=msvc-17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man7.org/linux/man-pages/man3/system.3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functions/getenv.html" TargetMode="External"/><Relationship Id="rId13" Type="http://schemas.openxmlformats.org/officeDocument/2006/relationships/hyperlink" Target="https://learn.microsoft.com/en-us/windows/desktop/api/WinBase/nf-winbase-setcurrentdirectory" TargetMode="External"/><Relationship Id="rId3" Type="http://schemas.openxmlformats.org/officeDocument/2006/relationships/hyperlink" Target="https://learn.microsoft.com/en-us/windows/win32/api/processthreadsapi/nf-processthreadsapi-getprocessid" TargetMode="External"/><Relationship Id="rId7" Type="http://schemas.openxmlformats.org/officeDocument/2006/relationships/hyperlink" Target="https://learn.microsoft.com/en-us/windows/desktop/api/WinBase/nf-winbase-setenvironmentvariable" TargetMode="External"/><Relationship Id="rId12" Type="http://schemas.openxmlformats.org/officeDocument/2006/relationships/hyperlink" Target="https://learn.microsoft.com/en-us/windows/desktop/api/WinBase/nf-winbase-getcurrentdirectory" TargetMode="External"/><Relationship Id="rId2" Type="http://schemas.openxmlformats.org/officeDocument/2006/relationships/hyperlink" Target="https://learn.microsoft.com/en-us/windows/win32/api/processthreadsapi/nf-processthreadsapi-getcurrentprocess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desktop/api/WinBase/nf-winbase-getenvironmentvariable" TargetMode="External"/><Relationship Id="rId11" Type="http://schemas.openxmlformats.org/officeDocument/2006/relationships/hyperlink" Target="https://pubs.opengroup.org/onlinepubs/9799919799/functions/unsetenv.html" TargetMode="External"/><Relationship Id="rId5" Type="http://schemas.openxmlformats.org/officeDocument/2006/relationships/hyperlink" Target="https://pubs.opengroup.org/onlinepubs/9799919799/functions/getppid.html" TargetMode="External"/><Relationship Id="rId15" Type="http://schemas.openxmlformats.org/officeDocument/2006/relationships/hyperlink" Target="https://pubs.opengroup.org/onlinepubs/9799919799/functions/chdir.html" TargetMode="External"/><Relationship Id="rId10" Type="http://schemas.openxmlformats.org/officeDocument/2006/relationships/hyperlink" Target="https://pubs.opengroup.org/onlinepubs/9799919799/functions/setenv.html" TargetMode="External"/><Relationship Id="rId4" Type="http://schemas.openxmlformats.org/officeDocument/2006/relationships/hyperlink" Target="https://pubs.opengroup.org/onlinepubs/9799919799/functions/getpid.html" TargetMode="External"/><Relationship Id="rId9" Type="http://schemas.openxmlformats.org/officeDocument/2006/relationships/hyperlink" Target="https://pubs.opengroup.org/onlinepubs/9799919799/functions/putenv.html" TargetMode="External"/><Relationship Id="rId14" Type="http://schemas.openxmlformats.org/officeDocument/2006/relationships/hyperlink" Target="https://pubs.opengroup.org/onlinepubs/9799919799/functions/getcwd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-kernel-labs.github.io/refs/heads/master/lectures/processes.html#struct-task-struct" TargetMode="External"/><Relationship Id="rId2" Type="http://schemas.openxmlformats.org/officeDocument/2006/relationships/hyperlink" Target="https://www.geoffchappell.com/studies/windows/km/ntoskrnl/inc/ntos/ps/eprocess/index.htm?tx=160&amp;ts=0,4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4011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 создание процесса отвечает ядро ОС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запросить у ядра создание нового процесса необходимо совершить системный вызов</a:t>
            </a:r>
          </a:p>
          <a:p>
            <a:pPr marL="0" indent="0">
              <a:buNone/>
            </a:pPr>
            <a:endParaRPr lang="ru-RU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NtCreateUserProcess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Системные вызовы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(POSIX)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vfork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sz="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Дочерний процесс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 создаваемый в результате системного вызова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Родительский процесс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 инициировавший системный вызов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9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4547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CreateProcessW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5C3F7D-EA7C-2D0C-144C-6D2210D8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47" y="2127738"/>
            <a:ext cx="9595705" cy="45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6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CreateProcessW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6160DB-2DCC-4B16-4310-EDA3C2BC6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7" y="2137680"/>
            <a:ext cx="6019800" cy="45243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70A225-9F37-2367-99A5-1F245226D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160" y="3348751"/>
            <a:ext cx="4792505" cy="15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9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95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32B635-5419-6079-3849-3663AFB38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966" y="1566171"/>
            <a:ext cx="7392867" cy="4856364"/>
          </a:xfrm>
        </p:spPr>
      </p:pic>
    </p:spTree>
    <p:extLst>
      <p:ext uri="{BB962C8B-B14F-4D97-AF65-F5344CB8AC3E}">
        <p14:creationId xmlns:p14="http://schemas.microsoft.com/office/powerpoint/2010/main" val="168632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7BF63A36-DBAA-E5A8-1E3D-22CA2CCD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Стоит учесть что поиск указанного файла/команды осуществляется в следующем порядке: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Каталог, содержащий EXE-файл вызывающего процесса.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Текущий каталог вызывающего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каталог Windows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GetSystemDirectory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Основной каталог Windows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GetWindowsDirectory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Каталоги, перечисленные в переменной окружения PATH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Конечно, если в имени файла указан полный путь доступа, система сразу обращается туда и не просматривает эти каталоги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ПРИМЕЧАНИЕ! Данные каталоги используются системой при использовании 2-ого параметра функции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CreateProcess</a:t>
            </a:r>
            <a:endParaRPr lang="ru-RU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0355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C75A600-98B3-CB50-2927-ACF62A6A1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193" y="4081262"/>
            <a:ext cx="9261614" cy="1783206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135A5C-0A07-79AB-2FEF-4ED50149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75" y="1748560"/>
            <a:ext cx="842845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 завершением процесса может возникнуть ситуация когда требуется дождаться завершения другого (напр. дочернего) процесса. В таком случае могут помочь функции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WaitForSingleObject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WaitForMultipleObjects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8F888F-3BAA-25CA-C905-D073C1A1D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846" y="3348182"/>
            <a:ext cx="6448425" cy="1314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7141E2-F3A3-C03A-267C-6DC7DE5D0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846" y="4859893"/>
            <a:ext cx="6448425" cy="1771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DD621F-9633-4C91-2000-891EDE49C824}"/>
              </a:ext>
            </a:extLst>
          </p:cNvPr>
          <p:cNvSpPr txBox="1"/>
          <p:nvPr/>
        </p:nvSpPr>
        <p:spPr>
          <a:xfrm>
            <a:off x="1143000" y="3593268"/>
            <a:ext cx="3736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Для бессрочного ожидания сигнала от другого процесса следует в последний параметр данных функций передать значение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INFINITE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INFINITY</a:t>
            </a:r>
            <a:endParaRPr lang="LID4096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8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 завершением процесса может возникнуть ситуация когда требуется дождаться завершения другого (напр. дочернего) процесса. В таком случае могут помочь функции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WaitForSingleObject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WaitForMultipleObjects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94B14A-B518-DBDE-C906-880F96702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11" y="3935999"/>
            <a:ext cx="9224778" cy="7942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671A7D-FB78-D4AA-733A-FF37D27D3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785" y="5277304"/>
            <a:ext cx="7850430" cy="6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1457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ExitProcess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TerminateProcess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CloseHandle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99BB28-EE53-F543-9759-F8E53FC1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146" y="2305439"/>
            <a:ext cx="7688508" cy="13173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2758AD-5DD5-2D87-3307-D0175D4AA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146" y="3622820"/>
            <a:ext cx="7688508" cy="15899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5EC0BE-938E-0EAC-1DA9-608F2428B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4146" y="5175493"/>
            <a:ext cx="7688507" cy="1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ExitProcess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Является функцией для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штатного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завершения работы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Происходит выгрузка всех ресурсов используемых процессом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TerminateProcess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Является функцией для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аварийного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завершения работы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Освобождение ресурсов процесса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 гарантируется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Рекомендуется использовать для завершения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зависших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процессов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3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«Процесс»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Ресурсы доступные процессу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Создание и завершение процессов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Функции получения информации о процессе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Межпроцессное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взаимодействие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Потоки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Синхронизация процессов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CloseHandle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делает указанный дескриптор не действительным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Уменьшает значение счётчика дескрипторов указанного объекта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Производит проверку на то, требуется ли освобождение объекта из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данной функции на дескрипторе процесса не приводит к завершению его работы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вызова функции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TerminateProcess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требуется вручную вызвать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CloseHandle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дескриптора завершённого процесса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ExitProcess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вызывает данную функцию самостоятельно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8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0873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fork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exec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20D36A-315A-8883-2D67-D2E068EB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965" y="1918920"/>
            <a:ext cx="5225072" cy="1237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BFBBA6-616B-1EA2-62FF-359604D2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096" y="3677106"/>
            <a:ext cx="7572375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598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предназначена для создания нового дочернего процесса, который будет являться полной (насколько это возможно) копией родительского процесса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exec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предназначена для замены образа исполняемого файла в рамках существующего процесса</a:t>
            </a: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Важно!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Никаких новых процессов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вызове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создаётся. Загружается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новая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программа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сути сбрасывается контекст процесса и загружается новый</a:t>
            </a:r>
          </a:p>
        </p:txBody>
      </p:sp>
    </p:spTree>
    <p:extLst>
      <p:ext uri="{BB962C8B-B14F-4D97-AF65-F5344CB8AC3E}">
        <p14:creationId xmlns:p14="http://schemas.microsoft.com/office/powerpoint/2010/main" val="4210473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66958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A720991-7399-E0BA-E400-63A2B5B93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54" y="2072095"/>
            <a:ext cx="6512337" cy="453972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FFBE46-5745-5569-34D9-B75D9552CA94}"/>
              </a:ext>
            </a:extLst>
          </p:cNvPr>
          <p:cNvSpPr txBox="1"/>
          <p:nvPr/>
        </p:nvSpPr>
        <p:spPr>
          <a:xfrm>
            <a:off x="571554" y="1610430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fork.c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EE930-0BCD-8F92-294B-F8CDBBE9C3CA}"/>
              </a:ext>
            </a:extLst>
          </p:cNvPr>
          <p:cNvSpPr txBox="1"/>
          <p:nvPr/>
        </p:nvSpPr>
        <p:spPr>
          <a:xfrm>
            <a:off x="7413820" y="2760676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next.c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8A80459-C88A-BE0E-CA2E-1754E6CBC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820" y="3273657"/>
            <a:ext cx="4041828" cy="15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5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0414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49D8911-7BBE-EE4A-3A5E-8B4AC9E35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519" y="2450355"/>
            <a:ext cx="4751897" cy="22183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686891-DCCD-7B61-DFDA-C31EFFE43249}"/>
              </a:ext>
            </a:extLst>
          </p:cNvPr>
          <p:cNvSpPr txBox="1"/>
          <p:nvPr/>
        </p:nvSpPr>
        <p:spPr>
          <a:xfrm>
            <a:off x="1143000" y="1899030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Ошибка выполнения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Объект 6">
            <a:extLst>
              <a:ext uri="{FF2B5EF4-FFF2-40B4-BE49-F238E27FC236}">
                <a16:creationId xmlns:a16="http://schemas.microsoft.com/office/drawing/2014/main" id="{258FB7CF-3778-06F5-7678-C2AD3587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1326" y="3884678"/>
            <a:ext cx="4751897" cy="2067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1B9197-71FD-0D03-7625-A49D5F14A7EF}"/>
              </a:ext>
            </a:extLst>
          </p:cNvPr>
          <p:cNvSpPr txBox="1"/>
          <p:nvPr/>
        </p:nvSpPr>
        <p:spPr>
          <a:xfrm>
            <a:off x="6381326" y="3328702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Успешное выполнение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8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0638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7BF63A36-DBAA-E5A8-1E3D-22CA2CCD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exec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поиск образа происходит так: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параметр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path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содержит символ «\», то система интерпретирует такое значение как относительный либо абсолютный путь к файлу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остальных случаях система проверяет каталоги, перечисленные в переменной окружения PATH на наличие указанной команды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Просмотреть информацию о всех процессах можно с помощью утилит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ps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top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изучив файлы расположенные в папке соответствующего процесса (/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proc/{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34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11536"/>
              </p:ext>
            </p:extLst>
          </p:nvPr>
        </p:nvGraphicFramePr>
        <p:xfrm>
          <a:off x="1116623" y="118936"/>
          <a:ext cx="4440116" cy="2307736"/>
        </p:xfrm>
        <a:graphic>
          <a:graphicData uri="http://schemas.openxmlformats.org/drawingml/2006/table">
            <a:tbl>
              <a:tblPr/>
              <a:tblGrid>
                <a:gridCol w="4440116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2307736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 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– Linux (POSIX)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80BB21-9F2B-1B1B-20FE-5A9B0DC8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83" y="0"/>
            <a:ext cx="5730986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5C0AA-348B-8F27-4509-27B2456A5F92}"/>
              </a:ext>
            </a:extLst>
          </p:cNvPr>
          <p:cNvSpPr txBox="1"/>
          <p:nvPr/>
        </p:nvSpPr>
        <p:spPr>
          <a:xfrm>
            <a:off x="1035294" y="2547482"/>
            <a:ext cx="48504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приостанавливает выполнение родителя, пока не будет завершен один из его потомков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Библиотечная функция </a:t>
            </a:r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exit</a:t>
            </a:r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завершает процесс, делая все его ресурсы (память, дескрипторы открытых файлов и т. д.) доступными для последующего перераспределения ядром. </a:t>
            </a:r>
          </a:p>
        </p:txBody>
      </p:sp>
    </p:spTree>
    <p:extLst>
      <p:ext uri="{BB962C8B-B14F-4D97-AF65-F5344CB8AC3E}">
        <p14:creationId xmlns:p14="http://schemas.microsoft.com/office/powerpoint/2010/main" val="306130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7502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POSIX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позволяет вызывающей программе выполнять произвольные консольные команды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hlinkClick r:id="rId4"/>
            <a:extLst>
              <a:ext uri="{FF2B5EF4-FFF2-40B4-BE49-F238E27FC236}">
                <a16:creationId xmlns:a16="http://schemas.microsoft.com/office/drawing/2014/main" id="{FF94EAA3-84A0-E5D9-C813-B034E2FE7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159966"/>
            <a:ext cx="5105400" cy="77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0EA90968-BDB4-D811-AB67-6C86591CE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2964130"/>
            <a:ext cx="6448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18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Принципиальные преимущества функции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простота и удобство, а именно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Нам не нужно иметь дело с деталями вызовов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wait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exit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CreateProcess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WaitForSingleObject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Обработка ошибок и сигналов выполняется за нас самой функцией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Поскольку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использует для выполнения команды командную оболочку, перед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ее запуском выполняются все стандартные процедуры обработки, подстановки и перенаправления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22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7335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Свойства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30E880-7972-19D6-C76C-FAF9C31E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332"/>
            <a:ext cx="10515600" cy="517866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Процессу соответствует исполняемый программный файл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У процесса есть PID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У процесса есть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arent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PID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Идентификатор объекта процесса: в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indows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- HANDLE  и в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pid_t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В OS есть процесс инициализации (родитель для всех)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Запуск и управление (создать, остановить,…) процессом осуществляется с помощью системных вызовов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Процессы изолированы друг от друга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Процессу выделяется линейное адресное пространство (размер зависит от разрядности), сегменты: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static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stack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 – данные, которые сохраняются при переключении процессов и предназначенные для продолжения работы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Процессу автоматически доступны три потока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данных: ввода (0), вывода (1), вывода ошибок (2)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В составе ОS есть таблица, содержащая объекты ядра процессов (состояние, приоритет, указатели на другие объекты); есть средства ОС позволяющие ее просматривать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Процесс – единица работы ОС</a:t>
            </a:r>
          </a:p>
        </p:txBody>
      </p:sp>
    </p:spTree>
    <p:extLst>
      <p:ext uri="{BB962C8B-B14F-4D97-AF65-F5344CB8AC3E}">
        <p14:creationId xmlns:p14="http://schemas.microsoft.com/office/powerpoint/2010/main" val="26537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9273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управляющий объект, который обеспечивает изоляцию адресных пространств и представляет работающий экземпляр программы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исполняемое на устройстве приложение весте со всеми ресурсами, которые требуются для его исполнения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84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3196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Информация о процессе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5EC6579-B333-2A61-27F1-6FE6D5B01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428843"/>
              </p:ext>
            </p:extLst>
          </p:nvPr>
        </p:nvGraphicFramePr>
        <p:xfrm>
          <a:off x="838200" y="1500309"/>
          <a:ext cx="10515600" cy="462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625071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26402024"/>
                    </a:ext>
                  </a:extLst>
                </a:gridCol>
              </a:tblGrid>
              <a:tr h="499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 (POSIX)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96630"/>
                  </a:ext>
                </a:extLst>
              </a:tr>
              <a:tr h="49972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Получение </a:t>
                      </a:r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PID 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PPID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54500"/>
                  </a:ext>
                </a:extLst>
              </a:tr>
              <a:tr h="49972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GetCurrentProcessId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GetProcessId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getpid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getppid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584602"/>
                  </a:ext>
                </a:extLst>
              </a:tr>
              <a:tr h="49972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Переменные окружения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93242"/>
                  </a:ext>
                </a:extLst>
              </a:tr>
              <a:tr h="89949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GetEnvironmentVariable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SetEnvironmentVariable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getenv</a:t>
                      </a:r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putenv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setenv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unsetenv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550245"/>
                  </a:ext>
                </a:extLst>
              </a:tr>
              <a:tr h="49972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Текущие диск и каталог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82195"/>
                  </a:ext>
                </a:extLst>
              </a:tr>
              <a:tr h="89949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GetCurrentDirectory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SetCurrentDirectory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getcwd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chdir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4610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3628FD-7331-7F4D-1778-CFA8EADDDDB3}"/>
              </a:ext>
            </a:extLst>
          </p:cNvPr>
          <p:cNvSpPr txBox="1"/>
          <p:nvPr/>
        </p:nvSpPr>
        <p:spPr>
          <a:xfrm>
            <a:off x="958269" y="6308208"/>
            <a:ext cx="996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dirty="0"/>
              <a:t>Справочник по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ru-RU" dirty="0"/>
              <a:t>функциям для процессов: </a:t>
            </a:r>
            <a:r>
              <a:rPr lang="en-US" b="1" dirty="0" err="1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processthreadsapi.h</a:t>
            </a: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60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631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Почему именно процесс?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Инструмент обеспечения многозадачности и параллелизма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>
                <a:latin typeface="Cambria" panose="02040503050406030204" pitchFamily="18" charset="0"/>
                <a:ea typeface="Cambria" panose="02040503050406030204" pitchFamily="18" charset="0"/>
              </a:rPr>
              <a:t>Процессная многозадачность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>
                <a:latin typeface="Cambria" panose="02040503050406030204" pitchFamily="18" charset="0"/>
                <a:ea typeface="Cambria" panose="02040503050406030204" pitchFamily="18" charset="0"/>
              </a:rPr>
              <a:t>Поточная многозадачность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Защита ресурсов необходимых отдельному приложению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Модульность и абстракция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процессом обеспечивает ОС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Обеспечение стабильности и надёжности работы системы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0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1733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 или поток?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Аргументы в пользу использования процессной многозадачности: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 являются независимыми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Безопасность и изоляция отдельных задач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Поддержка языками и библиотеками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Ресурсоёмкие задачи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Переносимость и масштабирование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Устойчивость к ошибкам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Задачи, связанные с вводом/выводом и сетью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Длительные и сложные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144960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1495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типичным ресурсам процесса относятся: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Образ исполняемого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Память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Список дескрипторов объектов выделенных процессу (файлы, потоки, объекты синхронизации и т.д.)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Атрибуты безопасности (маркеры)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3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0953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42CE6A6-5195-89C5-4B86-1658C554D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29" y="1748560"/>
            <a:ext cx="8130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минимальный набор данных, используемый процессом, который должен быть сохранен, чтобы выполнение процесса могло быть прервано и в последующем возобновлено с той же точки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 состоит из: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Program Counter (PC)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Instruction Pointer (IP)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Значений регистров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Кучи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Глобальных переменных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407985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Каждому процессу соответствует своя структура данных  в ядре ОС которая представляет его и содержит важную информацию о состоянии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атрибутах и ресурсах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Кроме ранее названных ресурсов в такой структуре также содержатся: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Идентификатор процесса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Идентификатор родительского процесса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PPID)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Состояние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Флаги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Информация связанная с диспетчеризацией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т. д.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Более подробно о ней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EPROCESS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task_struct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29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8227</TotalTime>
  <Words>1173</Words>
  <Application>Microsoft Office PowerPoint</Application>
  <PresentationFormat>Широкоэкранный</PresentationFormat>
  <Paragraphs>171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89</cp:revision>
  <dcterms:created xsi:type="dcterms:W3CDTF">2024-09-04T11:03:42Z</dcterms:created>
  <dcterms:modified xsi:type="dcterms:W3CDTF">2024-10-05T20:24:00Z</dcterms:modified>
</cp:coreProperties>
</file>