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1" r:id="rId4"/>
    <p:sldId id="356" r:id="rId5"/>
    <p:sldId id="354" r:id="rId6"/>
    <p:sldId id="353" r:id="rId7"/>
    <p:sldId id="357" r:id="rId8"/>
    <p:sldId id="358" r:id="rId9"/>
    <p:sldId id="360" r:id="rId10"/>
    <p:sldId id="361" r:id="rId11"/>
    <p:sldId id="320" r:id="rId12"/>
    <p:sldId id="362" r:id="rId13"/>
    <p:sldId id="363" r:id="rId14"/>
    <p:sldId id="364" r:id="rId15"/>
    <p:sldId id="359" r:id="rId16"/>
    <p:sldId id="365" r:id="rId17"/>
    <p:sldId id="366" r:id="rId18"/>
    <p:sldId id="367" r:id="rId19"/>
    <p:sldId id="368" r:id="rId20"/>
    <p:sldId id="369" r:id="rId21"/>
    <p:sldId id="373" r:id="rId22"/>
    <p:sldId id="370" r:id="rId23"/>
    <p:sldId id="372" r:id="rId24"/>
    <p:sldId id="374" r:id="rId25"/>
    <p:sldId id="375" r:id="rId26"/>
    <p:sldId id="376" r:id="rId27"/>
    <p:sldId id="378" r:id="rId28"/>
    <p:sldId id="380" r:id="rId29"/>
    <p:sldId id="382" r:id="rId30"/>
    <p:sldId id="371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301"/>
            <p14:sldId id="356"/>
            <p14:sldId id="354"/>
            <p14:sldId id="353"/>
            <p14:sldId id="357"/>
            <p14:sldId id="358"/>
            <p14:sldId id="360"/>
            <p14:sldId id="361"/>
            <p14:sldId id="320"/>
            <p14:sldId id="362"/>
            <p14:sldId id="363"/>
            <p14:sldId id="364"/>
            <p14:sldId id="359"/>
            <p14:sldId id="365"/>
            <p14:sldId id="366"/>
            <p14:sldId id="367"/>
            <p14:sldId id="368"/>
            <p14:sldId id="369"/>
            <p14:sldId id="373"/>
            <p14:sldId id="370"/>
            <p14:sldId id="372"/>
            <p14:sldId id="374"/>
            <p14:sldId id="375"/>
            <p14:sldId id="376"/>
            <p14:sldId id="378"/>
            <p14:sldId id="380"/>
            <p14:sldId id="382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1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E16E5-A75C-4DD5-8B93-6FB68F18C13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40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10/05/2024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ipc/pip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desktop/api/namedpipeapi/nf-namedpipeapi-waitnamedpipew" TargetMode="External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6.emf"/><Relationship Id="rId3" Type="http://schemas.openxmlformats.org/officeDocument/2006/relationships/hyperlink" Target="https://learn.microsoft.com/en-us/windows/win32/api/namedpipeapi/nf-namedpipeapi-createpipe" TargetMode="External"/><Relationship Id="rId21" Type="http://schemas.openxmlformats.org/officeDocument/2006/relationships/oleObject" Target="../embeddings/oleObject5.bin"/><Relationship Id="rId7" Type="http://schemas.openxmlformats.org/officeDocument/2006/relationships/hyperlink" Target="https://learn.microsoft.com/en-us/windows/desktop/api/fileapi/nf-fileapi-writefile" TargetMode="External"/><Relationship Id="rId12" Type="http://schemas.openxmlformats.org/officeDocument/2006/relationships/hyperlink" Target="https://learn.microsoft.com/en-us/windows/win32/api/namedpipeapi/nf-namedpipeapi-disconnectnamedpipe" TargetMode="External"/><Relationship Id="rId17" Type="http://schemas.openxmlformats.org/officeDocument/2006/relationships/oleObject" Target="../embeddings/oleObject3.bin"/><Relationship Id="rId2" Type="http://schemas.openxmlformats.org/officeDocument/2006/relationships/hyperlink" Target="https://learn.microsoft.com/en-us/windows/win32/ipc/pipes" TargetMode="External"/><Relationship Id="rId16" Type="http://schemas.openxmlformats.org/officeDocument/2006/relationships/image" Target="../media/image5.emf"/><Relationship Id="rId20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desktop/api/fileapi/nf-fileapi-readfile" TargetMode="External"/><Relationship Id="rId11" Type="http://schemas.openxmlformats.org/officeDocument/2006/relationships/hyperlink" Target="https://learn.microsoft.com/en-us/windows/win32/api/namedpipeapi/nf-namedpipeapi-peeknamedpipe" TargetMode="External"/><Relationship Id="rId24" Type="http://schemas.openxmlformats.org/officeDocument/2006/relationships/image" Target="../media/image9.emf"/><Relationship Id="rId5" Type="http://schemas.openxmlformats.org/officeDocument/2006/relationships/hyperlink" Target="https://learn.microsoft.com/en-us/windows/desktop/api/namedpipeapi/nf-namedpipeapi-connectnamedpipe" TargetMode="External"/><Relationship Id="rId15" Type="http://schemas.openxmlformats.org/officeDocument/2006/relationships/oleObject" Target="../embeddings/oleObject2.bin"/><Relationship Id="rId23" Type="http://schemas.openxmlformats.org/officeDocument/2006/relationships/oleObject" Target="../embeddings/oleObject6.bin"/><Relationship Id="rId10" Type="http://schemas.openxmlformats.org/officeDocument/2006/relationships/hyperlink" Target="https://learn.microsoft.com/en-us/windows/win32/api/handleapi/nf-handleapi-closehandle" TargetMode="External"/><Relationship Id="rId19" Type="http://schemas.openxmlformats.org/officeDocument/2006/relationships/oleObject" Target="../embeddings/oleObject4.bin"/><Relationship Id="rId4" Type="http://schemas.openxmlformats.org/officeDocument/2006/relationships/hyperlink" Target="https://learn.microsoft.com/en-us/windows/win32/api/namedpipeapi/nf-namedpipeapi-createnamedpipew" TargetMode="External"/><Relationship Id="rId9" Type="http://schemas.openxmlformats.org/officeDocument/2006/relationships/hyperlink" Target="https://learn.microsoft.com/en-us/windows/desktop/api/fileapi/nf-fileapi-createfilea" TargetMode="External"/><Relationship Id="rId14" Type="http://schemas.openxmlformats.org/officeDocument/2006/relationships/image" Target="../media/image4.emf"/><Relationship Id="rId2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emf"/><Relationship Id="rId3" Type="http://schemas.openxmlformats.org/officeDocument/2006/relationships/hyperlink" Target="https://pubs.opengroup.org/onlinepubs/9799919799/functions/mkfifo.html" TargetMode="External"/><Relationship Id="rId7" Type="http://schemas.openxmlformats.org/officeDocument/2006/relationships/hyperlink" Target="https://pubs.opengroup.org/onlinepubs/9799919799/functions/close.html" TargetMode="External"/><Relationship Id="rId12" Type="http://schemas.openxmlformats.org/officeDocument/2006/relationships/oleObject" Target="../embeddings/oleObject9.bin"/><Relationship Id="rId2" Type="http://schemas.openxmlformats.org/officeDocument/2006/relationships/hyperlink" Target="https://pubs.opengroup.org/onlinepubs/9799919799/functions/pip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write.html#tag_17_699" TargetMode="External"/><Relationship Id="rId11" Type="http://schemas.openxmlformats.org/officeDocument/2006/relationships/image" Target="../media/image11.emf"/><Relationship Id="rId5" Type="http://schemas.openxmlformats.org/officeDocument/2006/relationships/hyperlink" Target="https://pubs.opengroup.org/onlinepubs/9799919799/functions/read.html#tag_17_476" TargetMode="External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8.bin"/><Relationship Id="rId4" Type="http://schemas.openxmlformats.org/officeDocument/2006/relationships/hyperlink" Target="https://pubs.opengroup.org/onlinepubs/9799919799/functions/open.html" TargetMode="External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ipc/mailslo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desktop/api/fileapi/nf-fileapi-createfilea" TargetMode="External"/><Relationship Id="rId2" Type="http://schemas.openxmlformats.org/officeDocument/2006/relationships/hyperlink" Target="https://learn.microsoft.com/en-us/windows/desktop/api/Winbase/nf-winbase-createmailslo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handleapi/nf-handleapi-closehandle" TargetMode="External"/><Relationship Id="rId5" Type="http://schemas.openxmlformats.org/officeDocument/2006/relationships/hyperlink" Target="https://learn.microsoft.com/en-us/windows/desktop/api/fileapi/nf-fileapi-writefile" TargetMode="External"/><Relationship Id="rId4" Type="http://schemas.openxmlformats.org/officeDocument/2006/relationships/hyperlink" Target="https://learn.microsoft.com/en-us/windows/desktop/api/fileapi/nf-fileapi-readfi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mq_send.html" TargetMode="External"/><Relationship Id="rId7" Type="http://schemas.openxmlformats.org/officeDocument/2006/relationships/hyperlink" Target="https://pubs.opengroup.org/onlinepubs/9799919799/functions/mq_notify.html" TargetMode="External"/><Relationship Id="rId2" Type="http://schemas.openxmlformats.org/officeDocument/2006/relationships/hyperlink" Target="https://pubs.opengroup.org/onlinepubs/9799919799/functions/mq_ope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mq_unlink.html" TargetMode="External"/><Relationship Id="rId5" Type="http://schemas.openxmlformats.org/officeDocument/2006/relationships/hyperlink" Target="https://pubs.opengroup.org/onlinepubs/9799919799/functions/mq_close.html" TargetMode="External"/><Relationship Id="rId4" Type="http://schemas.openxmlformats.org/officeDocument/2006/relationships/hyperlink" Target="https://pubs.opengroup.org/onlinepubs/9799919799/functions/mq_receiv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munmap.html" TargetMode="External"/><Relationship Id="rId3" Type="http://schemas.openxmlformats.org/officeDocument/2006/relationships/hyperlink" Target="https://learn.microsoft.com/en-us/windows/desktop/api/winbase/nf-winbase-openfilemappinga" TargetMode="External"/><Relationship Id="rId7" Type="http://schemas.openxmlformats.org/officeDocument/2006/relationships/hyperlink" Target="https://learn.microsoft.com/en-us/windows/desktop/api/memoryapi/nf-memoryapi-unmapviewoffile" TargetMode="External"/><Relationship Id="rId2" Type="http://schemas.openxmlformats.org/officeDocument/2006/relationships/hyperlink" Target="https://learn.microsoft.com/en-us/windows/win32/api/winbase/nf-winbase-createfilemapping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mmap.html" TargetMode="External"/><Relationship Id="rId11" Type="http://schemas.openxmlformats.org/officeDocument/2006/relationships/hyperlink" Target="https://pubs.opengroup.org/onlinepubs/9799919799/functions/shm_unlink.html" TargetMode="External"/><Relationship Id="rId5" Type="http://schemas.openxmlformats.org/officeDocument/2006/relationships/hyperlink" Target="https://learn.microsoft.com/en-us/windows/desktop/api/memoryapi/nf-memoryapi-mapviewoffile" TargetMode="External"/><Relationship Id="rId10" Type="http://schemas.openxmlformats.org/officeDocument/2006/relationships/hyperlink" Target="https://pubs.opengroup.org/onlinepubs/9799919799/functions/close.html" TargetMode="External"/><Relationship Id="rId4" Type="http://schemas.openxmlformats.org/officeDocument/2006/relationships/hyperlink" Target="https://pubs.opengroup.org/onlinepubs/9799919799/functions/shm_open.html" TargetMode="External"/><Relationship Id="rId9" Type="http://schemas.openxmlformats.org/officeDocument/2006/relationships/hyperlink" Target="https://learn.microsoft.com/en-us/windows/desktop/api/handleapi/nf-handleapi-closehandl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4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925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358839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топологией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связи будем понимать конфигурацию связей между процессами-отправителями и адресатами.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топологии различают следующие виды связей: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8DDF91-6987-9E0E-CA5A-E9CE7D9E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19" y="1737234"/>
            <a:ext cx="6848461" cy="44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1181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Концептуально обмен данными между процессами выполняется при помощи двух функций:</a:t>
            </a:r>
          </a:p>
          <a:p>
            <a:pPr marL="0" indent="0">
              <a:buNone/>
            </a:pPr>
            <a:r>
              <a:rPr lang="ru-RU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send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послать данные</a:t>
            </a:r>
          </a:p>
          <a:p>
            <a:pPr marL="0" indent="0">
              <a:buNone/>
            </a:pPr>
            <a:r>
              <a:rPr lang="ru-RU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получить данные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передаче данных может использоваться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прямая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косвенная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адресация процессов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прямой адресации процессов в функциях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send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явно указываются процессы отправитель и адресат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косвенной адресации в функциях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send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указываются не адреса, а имя связи, по которой передаются данные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0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Адресация процессов может быть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симметричной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асимметричной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при обмене данными между процессами используется только прямая или только косвенная адресация, то такая адресация процессов называется симметричной. Если же при обмене данными между процессами используется как прямая, так и косвенная адресация, то такая адресация процессов называется асимметричной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ассиметричной является связь «клиент-сервер»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7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6"/>
            <a:ext cx="10210800" cy="46835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передаче данных различают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асинхронный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обмен данными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Синхронная отправка – отправитель при отправке данных, блокируется до получения этих данных адресатом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Синхронное получение – адресат вызывая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receive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блокируется до тех пор, пока не получит данные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Асинхронные варианты данных операций не приводят к блокировке отправителя и адресата соответственно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(А)синхронный обмен = (А)синхронная отправка + (А)синхронное получение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целом в системах может использоваться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смешанный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4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6"/>
            <a:ext cx="10210800" cy="46835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Буфером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вместимость связи между процессами, т. е. количество данных, которые могут одновременно пересылаться по этой связи. Различаются три типа буферизации: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Нулевая вместимость связи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(нет буфера) – в этом случае возможен только синхронный обмен данными между процессами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Ограниченная вместимость связи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(ограниченный буфер) – в этом случае, если буфер полон, то отправитель данных должен ждать очистки буфера хотя бы от части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Неограниченная вместимость связи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(неограниченный буфер) – в этом случае отправитель никогда не ждет при отправке сообщения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5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Канал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pipe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это однонаправленный канал связи, который позволяет передавать данные между двумя связанными процессами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Свойства присущие любым каналам: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Полудуплексные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 потоком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Синхронный 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Возможность моделирования любой топологии связей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5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Каналы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анонимные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именованные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Анонимные каналы применяются только в рамках родительски-дочерних отношений между процессами, откуда следует, что данные каналы могут применяться только в рамках одного устройства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Именованные каналы могут применяться между независимыми процессами, а также могут использоваться между процессами на разных устройствах (по сети)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Именованные каналы обладают дополнительными свойствами: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Могут быть дуплексными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 может быть и поточная, и сообщениями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Есть возможность асинхронного обмена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Имеют имя формата: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\\.\pipe\pipe_name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имя не имеет строгого формата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8231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(Windows)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7F8F3E9-8B88-AD82-18BE-E22CE515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71684"/>
              </p:ext>
            </p:extLst>
          </p:nvPr>
        </p:nvGraphicFramePr>
        <p:xfrm>
          <a:off x="1142999" y="2065507"/>
          <a:ext cx="10210800" cy="472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Анонимный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Именованный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создание анонимного канала сервером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создание именованного канала сервером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соединение клиентов с каналом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соединение сервера с экземпляром именованного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обмен данными по каналу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соединение клиента с экземпляром именованного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закрытие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обмен данными по именованному каналу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отсоединение сервера от экземпляра именованного канала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закрытие именованного канала клиентом и сервером</a:t>
                      </a:r>
                      <a:endParaRPr lang="LID4096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6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3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0172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(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Windows)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Подробнее о работе с каналами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7F8F3E9-8B88-AD82-18BE-E22CE515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40797"/>
              </p:ext>
            </p:extLst>
          </p:nvPr>
        </p:nvGraphicFramePr>
        <p:xfrm>
          <a:off x="1142999" y="2065507"/>
          <a:ext cx="10210800" cy="467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Анонимный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Именованный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CreatePipe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CreateNamedPipeW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Передача дескрипторов через консоль или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STARTUPINFO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ConnectNamedPipe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ReadFile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WaitNamedPipe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ReadFile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WriteFile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PeekNamedPipe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DisconnectNamedPipe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623222"/>
                  </a:ext>
                </a:extLst>
              </a:tr>
            </a:tbl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FAF0947-2130-2A87-C9F7-31A0B7DAE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02165"/>
              </p:ext>
            </p:extLst>
          </p:nvPr>
        </p:nvGraphicFramePr>
        <p:xfrm>
          <a:off x="-38101" y="2065507"/>
          <a:ext cx="1181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3" imgW="1181065" imgH="517956" progId="Package">
                  <p:embed/>
                </p:oleObj>
              </mc:Choice>
              <mc:Fallback>
                <p:oleObj name="Объект упаковщика для оболочки" showAsIcon="1" r:id="rId13" imgW="1181065" imgH="517956" progId="Package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FAF0947-2130-2A87-C9F7-31A0B7DAE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38101" y="2065507"/>
                        <a:ext cx="11811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C95C0E2-3714-95DC-B295-694916DFF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654757"/>
              </p:ext>
            </p:extLst>
          </p:nvPr>
        </p:nvGraphicFramePr>
        <p:xfrm>
          <a:off x="-49214" y="2747579"/>
          <a:ext cx="1203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5" imgW="1204031" imgH="517956" progId="Package">
                  <p:embed/>
                </p:oleObj>
              </mc:Choice>
              <mc:Fallback>
                <p:oleObj name="Объект упаковщика для оболочки" showAsIcon="1" r:id="rId15" imgW="1204031" imgH="517956" progId="Package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BC95C0E2-3714-95DC-B295-694916DFF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49214" y="2747579"/>
                        <a:ext cx="12033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12005EBB-C28F-785C-F64C-A3BF2D2F0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19116"/>
              </p:ext>
            </p:extLst>
          </p:nvPr>
        </p:nvGraphicFramePr>
        <p:xfrm>
          <a:off x="-38101" y="3429651"/>
          <a:ext cx="1203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7" imgW="1204031" imgH="517956" progId="Package">
                  <p:embed/>
                </p:oleObj>
              </mc:Choice>
              <mc:Fallback>
                <p:oleObj name="Объект упаковщика для оболочки" showAsIcon="1" r:id="rId17" imgW="1204031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-38101" y="3429651"/>
                        <a:ext cx="12033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C439147-7844-71E9-DC4B-E2D9DE0C2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79394"/>
              </p:ext>
            </p:extLst>
          </p:nvPr>
        </p:nvGraphicFramePr>
        <p:xfrm>
          <a:off x="-77788" y="4735480"/>
          <a:ext cx="1279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9" imgW="1280160" imgH="517956" progId="Package">
                  <p:embed/>
                </p:oleObj>
              </mc:Choice>
              <mc:Fallback>
                <p:oleObj name="Объект упаковщика для оболочки" showAsIcon="1" r:id="rId19" imgW="1280160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-77788" y="4735480"/>
                        <a:ext cx="12795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39B9644-22BB-3A6C-4383-900ADB0D6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56837"/>
              </p:ext>
            </p:extLst>
          </p:nvPr>
        </p:nvGraphicFramePr>
        <p:xfrm>
          <a:off x="-55563" y="4085708"/>
          <a:ext cx="1235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21" imgW="1234653" imgH="517956" progId="Package">
                  <p:embed/>
                </p:oleObj>
              </mc:Choice>
              <mc:Fallback>
                <p:oleObj name="Объект упаковщика для оболочки" showAsIcon="1" r:id="rId21" imgW="1234653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-55563" y="4085708"/>
                        <a:ext cx="12350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AB066F1-F087-41C7-F2CC-AC53018DD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13746"/>
              </p:ext>
            </p:extLst>
          </p:nvPr>
        </p:nvGraphicFramePr>
        <p:xfrm>
          <a:off x="-87635" y="5394667"/>
          <a:ext cx="1311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23" imgW="1310782" imgH="517956" progId="Package">
                  <p:embed/>
                </p:oleObj>
              </mc:Choice>
              <mc:Fallback>
                <p:oleObj name="Объект упаковщика для оболочки" showAsIcon="1" r:id="rId23" imgW="1310782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-87635" y="5394667"/>
                        <a:ext cx="1311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7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«Процесс»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Ресурсы доступные процессу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и завершение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получения информации о процессе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Межпроцессное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взаимодействие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Потоки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Синхронизация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6061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канала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именованными – открытие канала на чтение или запись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канала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01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954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Канал 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(POSIX)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Алгоритмы работы с каналами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DDCE50E-8298-5640-EB34-548C3E16C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33869"/>
              </p:ext>
            </p:extLst>
          </p:nvPr>
        </p:nvGraphicFramePr>
        <p:xfrm>
          <a:off x="1142999" y="2065507"/>
          <a:ext cx="10210800" cy="331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Анонимный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Именованный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pipe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mkfifo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algn="ctr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Дескрипторы доступны дочерним по умолчанию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read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write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</a:tbl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E5E531E-2020-D0FA-21C0-5331FC220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39821"/>
              </p:ext>
            </p:extLst>
          </p:nvPr>
        </p:nvGraphicFramePr>
        <p:xfrm>
          <a:off x="406621" y="2684419"/>
          <a:ext cx="388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8" imgW="388726" imgH="517956" progId="Package">
                  <p:embed/>
                </p:oleObj>
              </mc:Choice>
              <mc:Fallback>
                <p:oleObj name="Объект упаковщика для оболочки" showAsIcon="1" r:id="rId8" imgW="38872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621" y="2684419"/>
                        <a:ext cx="38893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1FBF343-9F25-217F-4E58-36D7897DF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87303"/>
              </p:ext>
            </p:extLst>
          </p:nvPr>
        </p:nvGraphicFramePr>
        <p:xfrm>
          <a:off x="-35499" y="3435360"/>
          <a:ext cx="1273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0" imgW="1272505" imgH="517956" progId="Package">
                  <p:embed/>
                </p:oleObj>
              </mc:Choice>
              <mc:Fallback>
                <p:oleObj name="Объект упаковщика для оболочки" showAsIcon="1" r:id="rId10" imgW="1272505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-35499" y="3435360"/>
                        <a:ext cx="12731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67EE4A46-A67F-9540-8544-2A763D376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73503"/>
              </p:ext>
            </p:extLst>
          </p:nvPr>
        </p:nvGraphicFramePr>
        <p:xfrm>
          <a:off x="-50582" y="4186301"/>
          <a:ext cx="13033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2" imgW="1303126" imgH="517956" progId="Package">
                  <p:embed/>
                </p:oleObj>
              </mc:Choice>
              <mc:Fallback>
                <p:oleObj name="Объект упаковщика для оболочки" showAsIcon="1" r:id="rId12" imgW="130312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50582" y="4186301"/>
                        <a:ext cx="130333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929914A-0617-265D-030F-EFC53048B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02308"/>
              </p:ext>
            </p:extLst>
          </p:nvPr>
        </p:nvGraphicFramePr>
        <p:xfrm>
          <a:off x="158969" y="4937242"/>
          <a:ext cx="8842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14" imgW="883778" imgH="517956" progId="Package">
                  <p:embed/>
                </p:oleObj>
              </mc:Choice>
              <mc:Fallback>
                <p:oleObj name="Объект упаковщика для оболочки" showAsIcon="1" r:id="rId14" imgW="883778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969" y="4937242"/>
                        <a:ext cx="88423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67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3224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Почтовый ящик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1"/>
            <a:ext cx="10210800" cy="4977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altLang="ru-RU" sz="2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Почтовый ящик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Mailslot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объект ядра операционной системы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обеспечивает передачу сообщений от процессов-клиентов к процессам-серверам, выполняющимся на компьютерах в пределах локальной сети</a:t>
            </a:r>
          </a:p>
          <a:p>
            <a:pPr marL="0" indent="0">
              <a:buNone/>
            </a:pPr>
            <a:r>
              <a:rPr lang="ru-RU" altLang="ru-RU" sz="2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Почтовые ящики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обладают следующими свойствами: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 осуществляется сообщениями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Направление передачи данных от клиента к серверу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 может быть как синхронным, так и асинхронным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Имеют имя формата: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\\.\mailslot\mailslot_name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»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размере сообщения до 425 Байт отправка широковещательная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размере сообщения от 426 Байт до 64 Кбайт – отправка от одного клиента одному серверу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55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378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Почтовый ящик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почтовыми ящиками: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почтового ящика сервером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CreateMailslot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Соединение клиента с почтовым ящиком –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CreateFile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 через почтовый ящик –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ReadFile</a:t>
            </a:r>
            <a:r>
              <a:rPr lang="ru-RU" sz="2800" b="1" kern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+</a:t>
            </a:r>
            <a:r>
              <a:rPr lang="en-US" sz="2800" b="1" kern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WriteFile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почтового ящика клиентом и сервером – </a:t>
            </a:r>
            <a:r>
              <a:rPr lang="en-US" sz="2800" b="1" kern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CloseHandle</a:t>
            </a:r>
            <a:endParaRPr lang="LID4096" sz="2800" b="1" kern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Очередь сообщений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Очередь сообщений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 использующийся для передачи информации между процессами. Считывающий и записывающий процессы обмениваются блоками (сообщениями) с четкими границами (в отличие от каналов, которые предоставляют сплошной байтовый поток)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Стандарт POSIX позволяет назначать каждому сообщению отдельный приоритет; сообщения с более высоким приоритетом передаются раньше остальных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0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Очередь сообщений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очередью сообщений: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почтового ящика сервером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mq_open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Соединение клиента с почтовым ящиком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mq_open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 через почтовый ящик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mq_send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mq_receive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почтового ящика клиентом и сервером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mq_close</a:t>
            </a:r>
            <a:r>
              <a:rPr lang="ru-RU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mq_unlink</a:t>
            </a:r>
            <a:endParaRPr lang="en-US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kern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Оповещение о появлении сообщения – 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mq_notify</a:t>
            </a:r>
            <a:endParaRPr lang="LID4096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1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8198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Разделяемая память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Разделяемая память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тип механизма IPC, который позволяет нескольким процессам делиться общей областью памяти, обеспечивая быструю и эффективную передачу данных между процессами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Свойства разделяемой памяти: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Дуплексный 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Синхронный 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Возможность моделирования любой топологии связей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089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0470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Разделяемая память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разделяемой памятью: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объекта разделяемой памяти</a:t>
            </a:r>
            <a:endParaRPr lang="ru-RU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Соединение с областью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Обмен данными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объекта общей памяти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63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3521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Разделяемая память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Алгоритм работы с общей памятью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7F8F3E9-8B88-AD82-18BE-E22CE515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76472"/>
              </p:ext>
            </p:extLst>
          </p:nvPr>
        </p:nvGraphicFramePr>
        <p:xfrm>
          <a:off x="1142999" y="2065507"/>
          <a:ext cx="10210800" cy="40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00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Linux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CreateFileMapping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OpenFileMapping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shm_open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MapViewOfFile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mmap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880246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Работа с адресами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на разделяемом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участке памяти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UnmapViewOfFile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munmap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676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+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shm_unlink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8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056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Сигнал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515682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 – это оповещение процесса о том, что произошло некое событие. Иногда сигналы также описываются как программные прерывания. Сигналы аналогичны аппаратным прерываниям в том смысле, что они останавливают нормальное выполнение программы. В большинстве случаев невозможно предсказать, когда именно будет доставлен тот или иной сигнал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Объект 4">
            <a:extLst>
              <a:ext uri="{FF2B5EF4-FFF2-40B4-BE49-F238E27FC236}">
                <a16:creationId xmlns:a16="http://schemas.microsoft.com/office/drawing/2014/main" id="{9144512E-A820-8F06-B7B1-59010D7D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88" y="4550401"/>
            <a:ext cx="8111624" cy="17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1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6559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IPC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(Inter-process communication,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рус.,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межпроцессное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взаимодействие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механизм, позволяющий процессам обмениваться данными и синхронизировать свои действия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фундаментальная концепция системного программирования, поскольку она позволяет процессам работать вместе для достижения общей цели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4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4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7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Категории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IPC-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Взаимодействие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Сигналы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1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Межпроцессное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 взаимодействия можно разделить на две категории: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Средства передачи данных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Байтовый поток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Сообщение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Псевдотерминалы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Разделяемая память</a:t>
            </a:r>
          </a:p>
          <a:p>
            <a:pPr marL="914400" lvl="2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0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6275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C63C07A-9842-FE06-1222-A7D0441C2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866" y="1748560"/>
            <a:ext cx="9484267" cy="431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8470B-C999-3563-AA43-D9EAA33FF5B4}"/>
              </a:ext>
            </a:extLst>
          </p:cNvPr>
          <p:cNvSpPr txBox="1"/>
          <p:nvPr/>
        </p:nvSpPr>
        <p:spPr>
          <a:xfrm>
            <a:off x="1881554" y="5605026"/>
            <a:ext cx="33674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Разделяемая</a:t>
            </a:r>
            <a:r>
              <a:rPr lang="ru-RU" sz="2400" b="1" dirty="0"/>
              <a:t>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память</a:t>
            </a:r>
            <a:endParaRPr lang="LID4096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FABDEF-A0EF-3D27-9A33-1B34C1D9C75E}"/>
              </a:ext>
            </a:extLst>
          </p:cNvPr>
          <p:cNvSpPr txBox="1"/>
          <p:nvPr/>
        </p:nvSpPr>
        <p:spPr>
          <a:xfrm>
            <a:off x="7048500" y="5605026"/>
            <a:ext cx="29307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Передача данных</a:t>
            </a:r>
            <a:endParaRPr lang="LID4096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0CE30-E8D6-F115-6444-86DDDFF8B118}"/>
              </a:ext>
            </a:extLst>
          </p:cNvPr>
          <p:cNvSpPr txBox="1"/>
          <p:nvPr/>
        </p:nvSpPr>
        <p:spPr>
          <a:xfrm>
            <a:off x="1562100" y="1620827"/>
            <a:ext cx="9372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Глобальные подходы к взаимодействию между процессами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8135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1051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Взаимодействие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15E8C-C89D-52E9-7358-DAD24B33A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028" y="1506525"/>
            <a:ext cx="8809944" cy="5248860"/>
          </a:xfrm>
        </p:spPr>
      </p:pic>
    </p:spTree>
    <p:extLst>
      <p:ext uri="{BB962C8B-B14F-4D97-AF65-F5344CB8AC3E}">
        <p14:creationId xmlns:p14="http://schemas.microsoft.com/office/powerpoint/2010/main" val="214697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53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Взаимодействие</a:t>
                      </a:r>
                      <a:r>
                        <a:rPr lang="en-US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– Что выбрать?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2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3A914B9-72D4-4210-FFFC-7610CED47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98976"/>
              </p:ext>
            </p:extLst>
          </p:nvPr>
        </p:nvGraphicFramePr>
        <p:xfrm>
          <a:off x="1142999" y="1484596"/>
          <a:ext cx="10210800" cy="50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29016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Передача данных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Разделяемая память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75477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должны быть слабосвязанными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Требования к повышенной производительности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75477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Процессы являются частью децентрализованной системы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Обмен большими данными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75477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Требования к масштабированию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Требуется гибкость при работе с данными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109022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Требования к повышенной устойчивости к сбоям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Частая сериализация/</a:t>
                      </a:r>
                      <a:r>
                        <a:rPr lang="ru-RU" sz="2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десериализация</a:t>
                      </a: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данных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849"/>
                  </a:ext>
                </a:extLst>
              </a:tr>
              <a:tr h="856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Упрощенная синхронизация</a:t>
                      </a:r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5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55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2042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alt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Передача данных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297"/>
            <a:ext cx="10210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Общие концепции: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Процесс, который посылает данные другому потоку,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отправителем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Процесс, который получает данные от другого потока,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адресатом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получателем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точки зрения направления передачи данных различают следующие виды связей: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Симплексная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передача только, в одном направлении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Полудуплексная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передача в обе стороны, но одновременно только в одну сторону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Дуплексная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передача в двух направлениях одновременно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99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19935</TotalTime>
  <Words>1268</Words>
  <Application>Microsoft Office PowerPoint</Application>
  <PresentationFormat>Широкоэкранный</PresentationFormat>
  <Paragraphs>203</Paragraphs>
  <Slides>30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Пакет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155</cp:revision>
  <dcterms:created xsi:type="dcterms:W3CDTF">2024-09-04T11:03:42Z</dcterms:created>
  <dcterms:modified xsi:type="dcterms:W3CDTF">2024-10-06T17:46:13Z</dcterms:modified>
</cp:coreProperties>
</file>