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84" r:id="rId4"/>
    <p:sldId id="387" r:id="rId5"/>
    <p:sldId id="386" r:id="rId6"/>
    <p:sldId id="388" r:id="rId7"/>
    <p:sldId id="389" r:id="rId8"/>
    <p:sldId id="390" r:id="rId9"/>
    <p:sldId id="391" r:id="rId10"/>
    <p:sldId id="393" r:id="rId11"/>
    <p:sldId id="394" r:id="rId12"/>
    <p:sldId id="400" r:id="rId13"/>
    <p:sldId id="401" r:id="rId14"/>
    <p:sldId id="403" r:id="rId15"/>
    <p:sldId id="395" r:id="rId16"/>
    <p:sldId id="398" r:id="rId17"/>
    <p:sldId id="397" r:id="rId18"/>
    <p:sldId id="396" r:id="rId19"/>
    <p:sldId id="399" r:id="rId20"/>
    <p:sldId id="405" r:id="rId21"/>
    <p:sldId id="406" r:id="rId22"/>
    <p:sldId id="404" r:id="rId23"/>
    <p:sldId id="412" r:id="rId24"/>
    <p:sldId id="411" r:id="rId25"/>
    <p:sldId id="416" r:id="rId26"/>
    <p:sldId id="413" r:id="rId27"/>
    <p:sldId id="415" r:id="rId28"/>
    <p:sldId id="417" r:id="rId29"/>
    <p:sldId id="385" r:id="rId3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384"/>
            <p14:sldId id="387"/>
            <p14:sldId id="386"/>
            <p14:sldId id="388"/>
            <p14:sldId id="389"/>
            <p14:sldId id="390"/>
            <p14:sldId id="391"/>
            <p14:sldId id="393"/>
            <p14:sldId id="394"/>
            <p14:sldId id="400"/>
            <p14:sldId id="401"/>
            <p14:sldId id="403"/>
            <p14:sldId id="395"/>
            <p14:sldId id="398"/>
            <p14:sldId id="397"/>
            <p14:sldId id="396"/>
            <p14:sldId id="399"/>
            <p14:sldId id="405"/>
            <p14:sldId id="406"/>
            <p14:sldId id="404"/>
            <p14:sldId id="412"/>
            <p14:sldId id="411"/>
            <p14:sldId id="416"/>
            <p14:sldId id="413"/>
            <p14:sldId id="415"/>
            <p14:sldId id="417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2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pthread_join.html" TargetMode="External"/><Relationship Id="rId13" Type="http://schemas.openxmlformats.org/officeDocument/2006/relationships/hyperlink" Target="https://pubs.opengroup.org/onlinepubs/9799919799/basedefs/pthread.h.html" TargetMode="External"/><Relationship Id="rId18" Type="http://schemas.openxmlformats.org/officeDocument/2006/relationships/oleObject" Target="../embeddings/oleObject5.bin"/><Relationship Id="rId3" Type="http://schemas.openxmlformats.org/officeDocument/2006/relationships/hyperlink" Target="https://learn.microsoft.com/en-us/windows/win32/api/processthreadsapi/nf-processthreadsapi-resumethread" TargetMode="External"/><Relationship Id="rId21" Type="http://schemas.openxmlformats.org/officeDocument/2006/relationships/image" Target="../media/image13.emf"/><Relationship Id="rId7" Type="http://schemas.openxmlformats.org/officeDocument/2006/relationships/hyperlink" Target="https://learn.microsoft.com/en-us/windows/win32/api/processthreadsapi/nf-processthreadsapi-getcurrentthread" TargetMode="External"/><Relationship Id="rId12" Type="http://schemas.openxmlformats.org/officeDocument/2006/relationships/hyperlink" Target="https://learn.microsoft.com/en-us/windows/win32/procthread/process-and-thread-functions#thread-functions" TargetMode="External"/><Relationship Id="rId17" Type="http://schemas.openxmlformats.org/officeDocument/2006/relationships/image" Target="../media/image11.emf"/><Relationship Id="rId2" Type="http://schemas.openxmlformats.org/officeDocument/2006/relationships/hyperlink" Target="https://learn.microsoft.com/en-us/windows/win32/api/processthreadsapi/nf-processthreadsapi-suspendthread" TargetMode="Externa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processthreadsapi/nf-processthreadsapi-getexitcodethread" TargetMode="External"/><Relationship Id="rId11" Type="http://schemas.openxmlformats.org/officeDocument/2006/relationships/hyperlink" Target="https://pubs.opengroup.org/onlinepubs/9799919799/functions/pthread_once.html" TargetMode="External"/><Relationship Id="rId5" Type="http://schemas.openxmlformats.org/officeDocument/2006/relationships/hyperlink" Target="https://learn.microsoft.com/en-us/windows/win32/api/synchapi/nf-synchapi-waitformultipleobjects" TargetMode="External"/><Relationship Id="rId15" Type="http://schemas.openxmlformats.org/officeDocument/2006/relationships/image" Target="../media/image10.emf"/><Relationship Id="rId10" Type="http://schemas.openxmlformats.org/officeDocument/2006/relationships/hyperlink" Target="https://pubs.opengroup.org/onlinepubs/9799919799/functions/pthread_self.html" TargetMode="External"/><Relationship Id="rId19" Type="http://schemas.openxmlformats.org/officeDocument/2006/relationships/image" Target="../media/image12.emf"/><Relationship Id="rId4" Type="http://schemas.openxmlformats.org/officeDocument/2006/relationships/hyperlink" Target="https://learn.microsoft.com/en-us/windows/win32/api/synchapi/nf-synchapi-waitforsingleobject" TargetMode="External"/><Relationship Id="rId9" Type="http://schemas.openxmlformats.org/officeDocument/2006/relationships/hyperlink" Target="https://pubs.opengroup.org/onlinepubs/9799919799/functions/pthread_detach.html" TargetMode="External"/><Relationship Id="rId1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6.emf"/><Relationship Id="rId3" Type="http://schemas.openxmlformats.org/officeDocument/2006/relationships/hyperlink" Target="https://pubs.opengroup.org/onlinepubs/9799919799/functions/pthread_key_create.html" TargetMode="External"/><Relationship Id="rId7" Type="http://schemas.openxmlformats.org/officeDocument/2006/relationships/hyperlink" Target="https://learn.microsoft.com/en-us/windows/win32/api/processthreadsapi/nf-processthreadsapi-tlsfree" TargetMode="External"/><Relationship Id="rId12" Type="http://schemas.openxmlformats.org/officeDocument/2006/relationships/oleObject" Target="../embeddings/oleObject9.bin"/><Relationship Id="rId2" Type="http://schemas.openxmlformats.org/officeDocument/2006/relationships/hyperlink" Target="https://learn.microsoft.com/en-us/windows/win32/api/processthreadsapi/nf-processthreadsapi-tls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pthread_getspecific.html" TargetMode="External"/><Relationship Id="rId11" Type="http://schemas.openxmlformats.org/officeDocument/2006/relationships/image" Target="../media/image15.emf"/><Relationship Id="rId5" Type="http://schemas.openxmlformats.org/officeDocument/2006/relationships/hyperlink" Target="https://learn.microsoft.com/en-us/windows/win32/api/processthreadsapi/nf-processthreadsapi-tlsgetvalue" TargetMode="External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8.bin"/><Relationship Id="rId4" Type="http://schemas.openxmlformats.org/officeDocument/2006/relationships/hyperlink" Target="https://learn.microsoft.com/en-us/windows/win32/api/processthreadsapi/nf-processthreadsapi-tlssetvalue" TargetMode="External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hyperlink" Target="https://learn.microsoft.com/en-us/cpp/cpp/thread?view=msvc-1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api/synchapi/nf-synchapi-leavecriticalsection" TargetMode="Externa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hyperlink" Target="https://learn.microsoft.com/en-us/windows/win32/api/synchapi/nf-synchapi-initializecriticalsectionandspincount" TargetMode="External"/><Relationship Id="rId2" Type="http://schemas.openxmlformats.org/officeDocument/2006/relationships/hyperlink" Target="https://learn.microsoft.com/en-us/windows/win32/api/synchapi/nf-synchapi-initializecriticals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synchapi/nf-synchapi-entercriticalsection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s://learn.microsoft.com/en-us/windows/win32/api/synchapi/nf-synchapi-tryentercriticalsection" TargetMode="External"/><Relationship Id="rId4" Type="http://schemas.openxmlformats.org/officeDocument/2006/relationships/hyperlink" Target="https://learn.microsoft.com/en-us/windows/win32/api/synchapi/nf-synchapi-deletecriticalsection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s://learn.microsoft.com/en-us/windows/win32/api/synchapi/nf-synchapi-setcriticalsectionspincoun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pthread_mutex_clocklock.html" TargetMode="External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15.bin"/><Relationship Id="rId3" Type="http://schemas.openxmlformats.org/officeDocument/2006/relationships/hyperlink" Target="https://learn.microsoft.com/en-us/windows/win32/api/synchapi/nf-synchapi-openmutexw" TargetMode="External"/><Relationship Id="rId7" Type="http://schemas.openxmlformats.org/officeDocument/2006/relationships/hyperlink" Target="https://pubs.opengroup.org/onlinepubs/9799919799/functions/pthread_mutex_lock.html" TargetMode="External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31.emf"/><Relationship Id="rId2" Type="http://schemas.openxmlformats.org/officeDocument/2006/relationships/hyperlink" Target="https://learn.microsoft.com/en-us/windows/win32/api/synchapi/nf-synchapi-createmutexa" TargetMode="External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synchapi/nf-synchapi-waitformultipleobjects" TargetMode="External"/><Relationship Id="rId11" Type="http://schemas.openxmlformats.org/officeDocument/2006/relationships/hyperlink" Target="https://pubs.opengroup.org/onlinepubs/9799919799/functions/pthread_mutex_destroy.html" TargetMode="External"/><Relationship Id="rId5" Type="http://schemas.openxmlformats.org/officeDocument/2006/relationships/hyperlink" Target="https://learn.microsoft.com/en-us/windows/win32/api/synchapi/nf-synchapi-waitforsingleobject" TargetMode="External"/><Relationship Id="rId15" Type="http://schemas.openxmlformats.org/officeDocument/2006/relationships/image" Target="../media/image11.emf"/><Relationship Id="rId10" Type="http://schemas.openxmlformats.org/officeDocument/2006/relationships/hyperlink" Target="https://learn.microsoft.com/en-us/windows/win32/api/handleapi/nf-handleapi-closehandle" TargetMode="External"/><Relationship Id="rId19" Type="http://schemas.openxmlformats.org/officeDocument/2006/relationships/image" Target="../media/image32.emf"/><Relationship Id="rId4" Type="http://schemas.openxmlformats.org/officeDocument/2006/relationships/hyperlink" Target="https://pubs.opengroup.org/onlinepubs/9799919799/functions/pthread_mutex_init.html" TargetMode="External"/><Relationship Id="rId9" Type="http://schemas.openxmlformats.org/officeDocument/2006/relationships/hyperlink" Target="https://learn.microsoft.com/en-us/windows/win32/api/synchapi/nf-synchapi-releasemutex" TargetMode="External"/><Relationship Id="rId1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sem_getvalue.html" TargetMode="External"/><Relationship Id="rId13" Type="http://schemas.openxmlformats.org/officeDocument/2006/relationships/hyperlink" Target="https://pubs.opengroup.org/onlinepubs/9799919799/functions/sem_unlink.html" TargetMode="External"/><Relationship Id="rId3" Type="http://schemas.openxmlformats.org/officeDocument/2006/relationships/hyperlink" Target="https://learn.microsoft.com/en-us/windows/win32/api/synchapi/nf-synchapi-opensemaphorew" TargetMode="External"/><Relationship Id="rId7" Type="http://schemas.openxmlformats.org/officeDocument/2006/relationships/hyperlink" Target="https://pubs.opengroup.org/onlinepubs/9799919799/functions/sem_trywait.html" TargetMode="External"/><Relationship Id="rId12" Type="http://schemas.openxmlformats.org/officeDocument/2006/relationships/hyperlink" Target="https://pubs.opengroup.org/onlinepubs/9799919799/functions/sem_close.html" TargetMode="External"/><Relationship Id="rId17" Type="http://schemas.openxmlformats.org/officeDocument/2006/relationships/image" Target="../media/image35.emf"/><Relationship Id="rId2" Type="http://schemas.openxmlformats.org/officeDocument/2006/relationships/hyperlink" Target="https://learn.microsoft.com/en-us/windows/desktop/api/WinBase/nf-winbase-createsemaphorea" TargetMode="External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synchapi/nf-synchapi-waitformultipleobjects" TargetMode="External"/><Relationship Id="rId11" Type="http://schemas.openxmlformats.org/officeDocument/2006/relationships/hyperlink" Target="https://learn.microsoft.com/en-us/windows/win32/api/handleapi/nf-handleapi-closehandle" TargetMode="External"/><Relationship Id="rId5" Type="http://schemas.openxmlformats.org/officeDocument/2006/relationships/hyperlink" Target="https://learn.microsoft.com/en-us/windows/win32/api/synchapi/nf-synchapi-waitforsingleobject" TargetMode="External"/><Relationship Id="rId15" Type="http://schemas.openxmlformats.org/officeDocument/2006/relationships/image" Target="../media/image34.emf"/><Relationship Id="rId10" Type="http://schemas.openxmlformats.org/officeDocument/2006/relationships/hyperlink" Target="https://pubs.opengroup.org/onlinepubs/9799919799/functions/sem_post.html" TargetMode="External"/><Relationship Id="rId4" Type="http://schemas.openxmlformats.org/officeDocument/2006/relationships/hyperlink" Target="https://pubs.opengroup.org/onlinepubs/9799919799/functions/sem_open.html" TargetMode="External"/><Relationship Id="rId9" Type="http://schemas.openxmlformats.org/officeDocument/2006/relationships/hyperlink" Target="https://learn.microsoft.com/en-us/windows/win32/api/synchapi/nf-synchapi-releasesemaphore" TargetMode="External"/><Relationship Id="rId1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ync/using-event-objects" TargetMode="External"/><Relationship Id="rId2" Type="http://schemas.openxmlformats.org/officeDocument/2006/relationships/hyperlink" Target="https://learn.microsoft.com/en-us/windows/win32/sync/synchronization-functions#event-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pthread_barrier_destroy.html" TargetMode="External"/><Relationship Id="rId5" Type="http://schemas.openxmlformats.org/officeDocument/2006/relationships/hyperlink" Target="https://learn.microsoft.com/en-us/windows/win32/sync/synchronization-barriers" TargetMode="External"/><Relationship Id="rId4" Type="http://schemas.openxmlformats.org/officeDocument/2006/relationships/hyperlink" Target="https://pubs.opengroup.org/onlinepubs/9799919799/functions/pthread_cond_ini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learn.microsoft.com/en-us/cpp/c-runtime-library/reference/beginthread-beginthreadex?view=msvc-170" TargetMode="External"/><Relationship Id="rId7" Type="http://schemas.openxmlformats.org/officeDocument/2006/relationships/oleObject" Target="../embeddings/oleObject1.bin"/><Relationship Id="rId2" Type="http://schemas.openxmlformats.org/officeDocument/2006/relationships/hyperlink" Target="https://learn.microsoft.com/en-us/windows/win32/api/processthreadsapi/nf-processthreadsapi-createth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emf"/><Relationship Id="rId4" Type="http://schemas.openxmlformats.org/officeDocument/2006/relationships/hyperlink" Target="https://pubs.opengroup.org/onlinepubs/9799919799/functions/pthread_create.html" TargetMode="Externa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learn.microsoft.com/en-us/windows/win32/api/processthreadsapi/nf-processthreadsapi-terminatethread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learn.microsoft.com/en-us/windows/win32/api/processthreadsapi/nf-processthreadsapi-exitth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pthread_cancel.html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s.opengroup.org/onlinepubs/9799919799/functions/pthread_exit.html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learn.microsoft.com/en-us/cpp/c-runtime-library/reference/endthread-endthreadex?view=msvc-170" TargetMode="Externa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потоком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(Windows)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SuspendThread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ResumeThread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WaitForSingleObject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WaitForMultipleObjects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GetExitCodeThread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GetCurrentThread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потоком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pthread_join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pthread_detach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pthread_self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pthread_once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Полное описание функций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POSIX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028F39A9-8745-51BE-D9C8-D4CC7EFFA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98127"/>
              </p:ext>
            </p:extLst>
          </p:nvPr>
        </p:nvGraphicFramePr>
        <p:xfrm>
          <a:off x="234426" y="2072518"/>
          <a:ext cx="396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4" imgW="396382" imgH="517956" progId="Package">
                  <p:embed/>
                </p:oleObj>
              </mc:Choice>
              <mc:Fallback>
                <p:oleObj name="Объект упаковщика для оболочки" showAsIcon="1" r:id="rId14" imgW="396382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4426" y="2072518"/>
                        <a:ext cx="3968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339DC6F-C735-CA4B-1488-EE03FA775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24237"/>
              </p:ext>
            </p:extLst>
          </p:nvPr>
        </p:nvGraphicFramePr>
        <p:xfrm>
          <a:off x="38100" y="3742531"/>
          <a:ext cx="800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6" imgW="799994" imgH="517956" progId="Package">
                  <p:embed/>
                </p:oleObj>
              </mc:Choice>
              <mc:Fallback>
                <p:oleObj name="Объект упаковщика для оболочки" showAsIcon="1" r:id="rId16" imgW="799994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" y="3742531"/>
                        <a:ext cx="8001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DE1625D-E85D-D920-86FB-36ED88C4C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96388"/>
              </p:ext>
            </p:extLst>
          </p:nvPr>
        </p:nvGraphicFramePr>
        <p:xfrm>
          <a:off x="-30162" y="4328501"/>
          <a:ext cx="936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8" imgW="937366" imgH="517956" progId="Package">
                  <p:embed/>
                </p:oleObj>
              </mc:Choice>
              <mc:Fallback>
                <p:oleObj name="Объект упаковщика для оболочки" showAsIcon="1" r:id="rId18" imgW="937366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-30162" y="4328501"/>
                        <a:ext cx="9366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B3E0878-040D-AE82-BE6C-2500D8D9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41637"/>
              </p:ext>
            </p:extLst>
          </p:nvPr>
        </p:nvGraphicFramePr>
        <p:xfrm>
          <a:off x="-106362" y="4914471"/>
          <a:ext cx="1089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20" imgW="1089625" imgH="517956" progId="Package">
                  <p:embed/>
                </p:oleObj>
              </mc:Choice>
              <mc:Fallback>
                <p:oleObj name="Объект упаковщика для оболочки" showAsIcon="1" r:id="rId20" imgW="1089625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-106362" y="4914471"/>
                        <a:ext cx="10890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61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Thread Local Storage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механизм, который позволяет каждому потоку хранить свои собственные данные в отдельном пространстве, которое не доступно другим потокам. Это позволяет каждому потоку иметь свои собственные значения переменных, которые не будут перезаписаны другими потоками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Задействование данных, относящихся к отдельному потоку, позволяет сделать функцию потокобезопасной, не изменяя при этом ее интерфейс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19B4C06-835A-538E-DDE3-DA214724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50257"/>
              </p:ext>
            </p:extLst>
          </p:nvPr>
        </p:nvGraphicFramePr>
        <p:xfrm>
          <a:off x="1143000" y="2719848"/>
          <a:ext cx="10210800" cy="345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666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/>
                        </a:rPr>
                        <a:t>TlsAlloc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pthread_key_create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/>
                        </a:rPr>
                        <a:t>TlsSetValue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/>
                        </a:rPr>
                        <a:t>TlsGetValue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/>
                        </a:rPr>
                        <a:t>pthread_getspecific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/>
                        </a:rPr>
                        <a:t>pthread_setspecific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/>
                        </a:rPr>
                        <a:t>TlsFree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Второй параметр функции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pthread_key_create 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16FC8A-E757-64CC-CCC5-12A0959D5A3E}"/>
              </a:ext>
            </a:extLst>
          </p:cNvPr>
          <p:cNvSpPr txBox="1"/>
          <p:nvPr/>
        </p:nvSpPr>
        <p:spPr>
          <a:xfrm>
            <a:off x="1143000" y="1682309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mbria" panose="02040503050406030204" pitchFamily="18" charset="0"/>
                <a:ea typeface="Cambria" panose="02040503050406030204" pitchFamily="18" charset="0"/>
              </a:rPr>
              <a:t>Thread Local Storage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API</a:t>
            </a:r>
            <a:endParaRPr lang="LID4096" sz="2800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D0D3F23A-1E82-2E21-A81C-E328E6953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059455"/>
              </p:ext>
            </p:extLst>
          </p:nvPr>
        </p:nvGraphicFramePr>
        <p:xfrm>
          <a:off x="-46037" y="3606480"/>
          <a:ext cx="1189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8" imgW="1188720" imgH="517956" progId="Package">
                  <p:embed/>
                </p:oleObj>
              </mc:Choice>
              <mc:Fallback>
                <p:oleObj name="Объект упаковщика для оболочки" showAsIcon="1" r:id="rId8" imgW="1188720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46037" y="3606480"/>
                        <a:ext cx="118903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B8DA2F87-D517-01E8-156C-07D7B7ADF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80093"/>
              </p:ext>
            </p:extLst>
          </p:nvPr>
        </p:nvGraphicFramePr>
        <p:xfrm>
          <a:off x="-1871" y="4338913"/>
          <a:ext cx="1104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0" imgW="1104935" imgH="517956" progId="Package">
                  <p:embed/>
                </p:oleObj>
              </mc:Choice>
              <mc:Fallback>
                <p:oleObj name="Объект упаковщика для оболочки" showAsIcon="1" r:id="rId10" imgW="1104935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1871" y="4338913"/>
                        <a:ext cx="11049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0F1F1578-C281-9321-B4FF-806ECFA98B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597331"/>
              </p:ext>
            </p:extLst>
          </p:nvPr>
        </p:nvGraphicFramePr>
        <p:xfrm>
          <a:off x="11393771" y="3606480"/>
          <a:ext cx="808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2" imgW="807649" imgH="517956" progId="Package">
                  <p:embed/>
                </p:oleObj>
              </mc:Choice>
              <mc:Fallback>
                <p:oleObj name="Объект упаковщика для оболочки" showAsIcon="1" r:id="rId12" imgW="807649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93771" y="3606480"/>
                        <a:ext cx="808038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CE0BBBA-3FF3-8C05-39F0-6175D2626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13080"/>
              </p:ext>
            </p:extLst>
          </p:nvPr>
        </p:nvGraphicFramePr>
        <p:xfrm>
          <a:off x="11374721" y="4338912"/>
          <a:ext cx="8461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4" imgW="845926" imgH="517956" progId="Package">
                  <p:embed/>
                </p:oleObj>
              </mc:Choice>
              <mc:Fallback>
                <p:oleObj name="Объект упаковщика для оболочки" showAsIcon="1" r:id="rId14" imgW="845926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374721" y="4338912"/>
                        <a:ext cx="84613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27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44470"/>
              </p:ext>
            </p:extLst>
          </p:nvPr>
        </p:nvGraphicFramePr>
        <p:xfrm>
          <a:off x="1143000" y="365126"/>
          <a:ext cx="3437389" cy="1341120"/>
        </p:xfrm>
        <a:graphic>
          <a:graphicData uri="http://schemas.openxmlformats.org/drawingml/2006/table">
            <a:tbl>
              <a:tblPr/>
              <a:tblGrid>
                <a:gridCol w="3437389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7B20A3-B2D1-9060-16EA-603203BF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89" y="0"/>
            <a:ext cx="7420911" cy="6858000"/>
          </a:xfrm>
          <a:prstGeom prst="rect">
            <a:avLst/>
          </a:prstGeom>
        </p:spPr>
      </p:pic>
      <p:sp>
        <p:nvSpPr>
          <p:cNvPr id="5" name="Объект 11">
            <a:extLst>
              <a:ext uri="{FF2B5EF4-FFF2-40B4-BE49-F238E27FC236}">
                <a16:creationId xmlns:a16="http://schemas.microsoft.com/office/drawing/2014/main" id="{1FC783FB-B75B-5C37-5945-CD8D078E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6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Структура данных, которая используется для реализации указателей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данные уровня потока (ДОП)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0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 также более простой достижения аналогичных результатов без использования специального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сделать глобальную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статическую переменную локальной для каждого потока, нужно просто указать при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объявлении спецификатор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__thread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(POSIX)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__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declspec(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 (Windows)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889D53A-81E1-69B7-9F18-7C27EC1D6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68555"/>
              </p:ext>
            </p:extLst>
          </p:nvPr>
        </p:nvGraphicFramePr>
        <p:xfrm>
          <a:off x="11353800" y="3429000"/>
          <a:ext cx="762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3" imgW="762142" imgH="517956" progId="Package">
                  <p:embed/>
                </p:oleObj>
              </mc:Choice>
              <mc:Fallback>
                <p:oleObj name="Объект упаковщика для оболочки" showAsIcon="1" r:id="rId3" imgW="762142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3800" y="3429000"/>
                        <a:ext cx="7620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80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6072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Действием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изменение контекста потока или, другими словами, действием можно назвать любую последовательность команд, которая изменяет контекст потока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контекстом действия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понимается только та часть контекста потока, которая используется этим действием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Действие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атомарным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если оно удовлетворяет следующим двум требованиям: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прерывается во время своего исполнения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действия изменяется только самим действием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9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316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 прерывается во время своего исполнения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Действие может быть прервано только сигналом прерывания, который устанавливает соответствующий флаг микропроцессор, поэтому  необходимо запретить обработку сигнала прерывания от внешних устройств во время выполнения этого действия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действия изменяется только самим действием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Обеспечивает непрерывность действия на мультипроцессорных системах или, другими словами, запрещает действию, исполняемому одним процессором, изменять контекст действия, исполняемого другим процессором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8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рассматривать параллельные процессы абстрактно, то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синхронизация процессов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есть достижение некоторого фиксированного соотношения (порядка) между сигналами, которыми обмениваются эти процессы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синхронизацией потоков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понимается исполнение этими потоками условных непрерывных действий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1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7CEE72-C42B-8F6D-F18C-427B693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48560"/>
            <a:ext cx="93059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Критическая секция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небольшой участок кода, требующий монопольного доступа к каким-то общим данным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Механизм для работы с критическими секциями в рамках одного процесса на подобии из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представлен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работа с критическими секциями базируется на объектах ядра в следствие специфичности понятия поток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3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«Процесс»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Ресурсы доступные процессу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Создание и завершение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получения информации о процессе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Межпроцессное взаимодействие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Потоки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Синхронизация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Критическая секция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Инициализация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Очистка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Занятие секции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Освобождение секции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Попытка занятия секции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Секция со спинлоком</a:t>
            </a:r>
          </a:p>
        </p:txBody>
      </p:sp>
      <p:pic>
        <p:nvPicPr>
          <p:cNvPr id="8" name="Рисунок 7">
            <a:hlinkClick r:id="rId2"/>
            <a:extLst>
              <a:ext uri="{FF2B5EF4-FFF2-40B4-BE49-F238E27FC236}">
                <a16:creationId xmlns:a16="http://schemas.microsoft.com/office/drawing/2014/main" id="{4B5E52F8-01EF-4787-C49E-3041EA3D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95" y="2498477"/>
            <a:ext cx="5381625" cy="200025"/>
          </a:xfrm>
          <a:prstGeom prst="rect">
            <a:avLst/>
          </a:prstGeom>
        </p:spPr>
      </p:pic>
      <p:pic>
        <p:nvPicPr>
          <p:cNvPr id="10" name="Рисунок 9">
            <a:hlinkClick r:id="rId4"/>
            <a:extLst>
              <a:ext uri="{FF2B5EF4-FFF2-40B4-BE49-F238E27FC236}">
                <a16:creationId xmlns:a16="http://schemas.microsoft.com/office/drawing/2014/main" id="{A1510F46-C0C5-030A-FDDE-4CC44CD0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245" y="3022653"/>
            <a:ext cx="4972050" cy="200025"/>
          </a:xfrm>
          <a:prstGeom prst="rect">
            <a:avLst/>
          </a:prstGeom>
        </p:spPr>
      </p:pic>
      <p:pic>
        <p:nvPicPr>
          <p:cNvPr id="15" name="Рисунок 14">
            <a:hlinkClick r:id="rId6"/>
            <a:extLst>
              <a:ext uri="{FF2B5EF4-FFF2-40B4-BE49-F238E27FC236}">
                <a16:creationId xmlns:a16="http://schemas.microsoft.com/office/drawing/2014/main" id="{38FFCEA0-CB7D-63C0-C155-5F2F3E67D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695" y="3546829"/>
            <a:ext cx="4876800" cy="200025"/>
          </a:xfrm>
          <a:prstGeom prst="rect">
            <a:avLst/>
          </a:prstGeom>
        </p:spPr>
      </p:pic>
      <p:pic>
        <p:nvPicPr>
          <p:cNvPr id="17" name="Рисунок 16">
            <a:hlinkClick r:id="rId8"/>
            <a:extLst>
              <a:ext uri="{FF2B5EF4-FFF2-40B4-BE49-F238E27FC236}">
                <a16:creationId xmlns:a16="http://schemas.microsoft.com/office/drawing/2014/main" id="{F4D4FD43-1FC4-8EAA-6667-2EB0D2C10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8895" y="4035216"/>
            <a:ext cx="4876800" cy="209550"/>
          </a:xfrm>
          <a:prstGeom prst="rect">
            <a:avLst/>
          </a:prstGeom>
        </p:spPr>
      </p:pic>
      <p:pic>
        <p:nvPicPr>
          <p:cNvPr id="19" name="Рисунок 18">
            <a:hlinkClick r:id="rId10"/>
            <a:extLst>
              <a:ext uri="{FF2B5EF4-FFF2-40B4-BE49-F238E27FC236}">
                <a16:creationId xmlns:a16="http://schemas.microsoft.com/office/drawing/2014/main" id="{AF70A739-5245-C83D-4283-0570B0DC59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9013" y="4579676"/>
            <a:ext cx="4876800" cy="187913"/>
          </a:xfrm>
          <a:prstGeom prst="rect">
            <a:avLst/>
          </a:prstGeom>
        </p:spPr>
      </p:pic>
      <p:pic>
        <p:nvPicPr>
          <p:cNvPr id="23" name="Рисунок 22">
            <a:hlinkClick r:id="rId12"/>
            <a:extLst>
              <a:ext uri="{FF2B5EF4-FFF2-40B4-BE49-F238E27FC236}">
                <a16:creationId xmlns:a16="http://schemas.microsoft.com/office/drawing/2014/main" id="{D8AC3E47-1150-B92A-C88F-9D0B2D7897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38244" y="5048302"/>
            <a:ext cx="4286250" cy="695325"/>
          </a:xfrm>
          <a:prstGeom prst="rect">
            <a:avLst/>
          </a:prstGeom>
        </p:spPr>
      </p:pic>
      <p:pic>
        <p:nvPicPr>
          <p:cNvPr id="27" name="Рисунок 26">
            <a:hlinkClick r:id="rId14"/>
            <a:extLst>
              <a:ext uri="{FF2B5EF4-FFF2-40B4-BE49-F238E27FC236}">
                <a16:creationId xmlns:a16="http://schemas.microsoft.com/office/drawing/2014/main" id="{4EBF46A1-37D2-A79C-5B36-2899456E70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8244" y="5820356"/>
            <a:ext cx="3390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4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Критическая секция – советы: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каждый разделяемый ресурс используйте отдельную структуру CRITICAL_SECTION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Одновременный доступ к нескольким ресурсам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занимайте критические секции надолго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998591-D165-F530-CEB4-116012A2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3" y="3775178"/>
            <a:ext cx="5906680" cy="1980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78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Объекты ядра «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мьютексы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гарантируют потокам взаимоисключающий доступ к единственному ресурсу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«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мьютексы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являются объектами ядра, то возможна синхронизация потоков между различными процессами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мьютексов определены следующие правила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его идентификатор потока равен 0 (у самого потока не может быть такой идентификатор), мьютекс не захвачен ни одним из потоков и находится в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свободном состоянии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его идентификатор потока не равен 0, мьютекс захвачен одним из потоков и находится в занятом состоянии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6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7B5E0E-DDC6-2A77-798B-CFB292739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479" y="1748560"/>
            <a:ext cx="6260262" cy="4680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1008-FAAB-5F87-F0A1-546EFE047CC1}"/>
              </a:ext>
            </a:extLst>
          </p:cNvPr>
          <p:cNvSpPr txBox="1"/>
          <p:nvPr/>
        </p:nvSpPr>
        <p:spPr>
          <a:xfrm>
            <a:off x="1143000" y="1748560"/>
            <a:ext cx="2783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мьютекса для защиты критического участка</a:t>
            </a:r>
            <a:endParaRPr lang="LID4096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9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6407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19B4C06-835A-538E-DDE3-DA214724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1719"/>
              </p:ext>
            </p:extLst>
          </p:nvPr>
        </p:nvGraphicFramePr>
        <p:xfrm>
          <a:off x="1143000" y="2205529"/>
          <a:ext cx="10210800" cy="39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/>
                        </a:rPr>
                        <a:t>CreateMutex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OpenMutex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/>
                        </a:rPr>
                        <a:t>pthread_mutex_init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  <a:hlinkClick r:id="rId5"/>
                        </a:rPr>
                        <a:t>WaitForSingleObject</a:t>
                      </a: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  <a:hlinkClick r:id="rId6"/>
                        </a:rPr>
                        <a:t>WaitForMultipleObjects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/>
                        </a:rPr>
                        <a:t>pthread_mutex_lock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/>
                        </a:rPr>
                        <a:t>pthread_mutex_trylock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/>
                        </a:rPr>
                        <a:t>pthread_mutex_timedlock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/>
                        </a:rPr>
                        <a:t>ReleaseMutex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/>
                        </a:rPr>
                        <a:t>pthread_mutex_unlock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55220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/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/>
                        </a:rPr>
                        <a:t>pthread_mutex_destroy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94233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182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16FC8A-E757-64CC-CCC5-12A0959D5A3E}"/>
              </a:ext>
            </a:extLst>
          </p:cNvPr>
          <p:cNvSpPr txBox="1"/>
          <p:nvPr/>
        </p:nvSpPr>
        <p:spPr>
          <a:xfrm>
            <a:off x="1143000" y="153287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Mutex API</a:t>
            </a:r>
            <a:endParaRPr lang="LID4096" sz="2800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611195F3-8690-49F4-F108-FDDC319AC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91843"/>
              </p:ext>
            </p:extLst>
          </p:nvPr>
        </p:nvGraphicFramePr>
        <p:xfrm>
          <a:off x="8422984" y="6305476"/>
          <a:ext cx="1241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2" imgW="1241883" imgH="517956" progId="Package">
                  <p:embed/>
                </p:oleObj>
              </mc:Choice>
              <mc:Fallback>
                <p:oleObj name="Объект упаковщика для оболочки" showAsIcon="1" r:id="rId12" imgW="1241883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22984" y="6305476"/>
                        <a:ext cx="12414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DE7CE98-1AA0-3CD8-8C6A-1890D674E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10606"/>
              </p:ext>
            </p:extLst>
          </p:nvPr>
        </p:nvGraphicFramePr>
        <p:xfrm>
          <a:off x="7622884" y="6305475"/>
          <a:ext cx="800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4" imgW="799994" imgH="517956" progId="Package">
                  <p:embed/>
                </p:oleObj>
              </mc:Choice>
              <mc:Fallback>
                <p:oleObj name="Объект упаковщика для оболочки" showAsIcon="1" r:id="rId14" imgW="799994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2884" y="6305475"/>
                        <a:ext cx="8001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2A5249A-662D-0BEA-82E8-D950F1FDB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43419"/>
              </p:ext>
            </p:extLst>
          </p:nvPr>
        </p:nvGraphicFramePr>
        <p:xfrm>
          <a:off x="1905661" y="6305474"/>
          <a:ext cx="14938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6" imgW="1493662" imgH="517956" progId="Package">
                  <p:embed/>
                </p:oleObj>
              </mc:Choice>
              <mc:Fallback>
                <p:oleObj name="Объект упаковщика для оболочки" showAsIcon="1" r:id="rId16" imgW="1493662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05661" y="6305474"/>
                        <a:ext cx="1493838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F75ED51E-C21D-7D5C-B056-94F674B4B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226417"/>
              </p:ext>
            </p:extLst>
          </p:nvPr>
        </p:nvGraphicFramePr>
        <p:xfrm>
          <a:off x="3360038" y="6305474"/>
          <a:ext cx="1660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8" imgW="1661231" imgH="517956" progId="Package">
                  <p:embed/>
                </p:oleObj>
              </mc:Choice>
              <mc:Fallback>
                <p:oleObj name="Объект упаковщика для оболочки" showAsIcon="1" r:id="rId18" imgW="1661231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60038" y="6305474"/>
                        <a:ext cx="16605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63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6FC8A-E757-64CC-CCC5-12A0959D5A3E}"/>
              </a:ext>
            </a:extLst>
          </p:cNvPr>
          <p:cNvSpPr txBox="1"/>
          <p:nvPr/>
        </p:nvSpPr>
        <p:spPr>
          <a:xfrm>
            <a:off x="1142999" y="1532872"/>
            <a:ext cx="103331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Сравнение критических секций и «мьютексов» в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Windows</a:t>
            </a:r>
            <a:endParaRPr lang="LID4096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497A96-543E-F6A3-550E-A4DD80D6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056092"/>
            <a:ext cx="9353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Объекты ядра «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семафоры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» гарантируют потокам взаимоисключающий доступ ко множеству ресурсов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Для семафоров определены следующие правила: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когда счетчик текущего числа ресурсов становится больше 0, семафор переходит в свободное состояние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если этот счетчик равен 0, семафор занят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система не допускает присвоения отрицательных значений счетчику текущего числа ресурсов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счетчик текущего числа ресурсов не может быть больше максимального числа ресурсов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7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19B4C06-835A-538E-DDE3-DA214724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65123"/>
              </p:ext>
            </p:extLst>
          </p:nvPr>
        </p:nvGraphicFramePr>
        <p:xfrm>
          <a:off x="1143000" y="2205529"/>
          <a:ext cx="10210800" cy="39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/>
                        </a:rPr>
                        <a:t>CreateSemaphore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OpenSemaphore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/>
                        </a:rPr>
                        <a:t>sem_open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  <a:hlinkClick r:id="rId5"/>
                        </a:rPr>
                        <a:t>WaitForSingleObject</a:t>
                      </a: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20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  <a:hlinkClick r:id="rId6"/>
                        </a:rPr>
                        <a:t>WaitForMultipleObjects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/>
                        </a:rPr>
                        <a:t>sem_wait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/>
                        </a:rPr>
                        <a:t>sem_getvalue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/>
                        </a:rPr>
                        <a:t>sem_trywait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/>
                        </a:rPr>
                        <a:t>ReleaseSemaphore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/>
                        </a:rPr>
                        <a:t>sem_post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55220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/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/>
                        </a:rPr>
                        <a:t>sem_close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3"/>
                        </a:rPr>
                        <a:t>sem_unlink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94233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182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16FC8A-E757-64CC-CCC5-12A0959D5A3E}"/>
              </a:ext>
            </a:extLst>
          </p:cNvPr>
          <p:cNvSpPr txBox="1"/>
          <p:nvPr/>
        </p:nvSpPr>
        <p:spPr>
          <a:xfrm>
            <a:off x="1143000" y="153287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Semaphore API</a:t>
            </a:r>
            <a:endParaRPr lang="LID4096" sz="2800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2496EF7B-2F94-8E7F-C307-D361A0C3D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6038"/>
              </p:ext>
            </p:extLst>
          </p:nvPr>
        </p:nvGraphicFramePr>
        <p:xfrm>
          <a:off x="2527591" y="6214531"/>
          <a:ext cx="2308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4" imgW="2308966" imgH="517956" progId="Package">
                  <p:embed/>
                </p:oleObj>
              </mc:Choice>
              <mc:Fallback>
                <p:oleObj name="Объект упаковщика для оболочки" showAsIcon="1" r:id="rId14" imgW="2308966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27591" y="6214531"/>
                        <a:ext cx="23082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B0043932-35F4-E59D-A8B2-15C6AF8F2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39930"/>
              </p:ext>
            </p:extLst>
          </p:nvPr>
        </p:nvGraphicFramePr>
        <p:xfrm>
          <a:off x="8329569" y="6214530"/>
          <a:ext cx="1196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6" imgW="1196375" imgH="517956" progId="Package">
                  <p:embed/>
                </p:oleObj>
              </mc:Choice>
              <mc:Fallback>
                <p:oleObj name="Объект упаковщика для оболочки" showAsIcon="1" r:id="rId16" imgW="1196375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29569" y="6214530"/>
                        <a:ext cx="11969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394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2C21A0-65D6-F3B8-777F-966F8BF3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этого существуют следующие механизмы синхронизации: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События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WinAPI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UseCase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POSIX 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Барьеры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(WinAPI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about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POSIX 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Блокировка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Спинлок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RW-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лок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Условные переменные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Атомарные операции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413170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8985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Последовательность выполнения инструкций программы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потоком управления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внутри программы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Классификации программ в зависимости от количества определяемых ими параллельных потоков управления: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Будем говорить, что программа является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многопоточной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если в ней может одновременно существовать несколько потоков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в программе одновременно может существовать только один поток, то такая программа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однопоточной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8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потока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в общем случае, это содержимое памяти, к которой поток имеет доступ во время своего исполнения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Потокобезопасная функция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 которая может быть вызвана одновременно из нескольких потоков без риска возникновения ошибок или непредсказуемого поведения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общем случае функция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повторно входимой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реентерабельной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если она удовлетворяет следующим требованиям: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использует глобальные переменные, значения которых изменяются параллельно исполняемыми потоками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использует статические переменные, определенные внутри функции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возвращает указатель на статические данные, определенные внутри функции</a:t>
            </a:r>
          </a:p>
          <a:p>
            <a:pPr marL="0" indent="0">
              <a:buNone/>
            </a:pP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7"/>
            <a:ext cx="10515600" cy="448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лучше использовать поточную многозадачность: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Ограниченность системных ресурсов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Частое использование данных между подзадачами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Частая синхронизация подзадач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Поддержка языками и библиотеками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с упором на вычисления (так называемые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CPU-bound tasks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Написание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GUI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с требованием к масштабированию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6323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971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CreateThread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_beginthreadex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pthread_create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_beginthreadex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не является частью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3967A8-0E26-284B-2F19-A3E440532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80" y="2966966"/>
            <a:ext cx="6210300" cy="1914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58B923-6C77-681B-7F64-C255401B7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8974" y="4445351"/>
            <a:ext cx="6359868" cy="1250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106CD03E-486D-8A9B-5A2A-D54E0E9C5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28108"/>
              </p:ext>
            </p:extLst>
          </p:nvPr>
        </p:nvGraphicFramePr>
        <p:xfrm>
          <a:off x="230610" y="2966966"/>
          <a:ext cx="381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7" imgW="381071" imgH="517956" progId="Package">
                  <p:embed/>
                </p:oleObj>
              </mc:Choice>
              <mc:Fallback>
                <p:oleObj name="Объект упаковщика для оболочки" showAsIcon="1" r:id="rId7" imgW="381071" imgH="517956" progId="Package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106CD03E-486D-8A9B-5A2A-D54E0E9C53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610" y="2966966"/>
                        <a:ext cx="3810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BA276FF-66DC-CCB3-6250-0D6A547F0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5945"/>
              </p:ext>
            </p:extLst>
          </p:nvPr>
        </p:nvGraphicFramePr>
        <p:xfrm>
          <a:off x="-80220" y="4265134"/>
          <a:ext cx="990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9" imgW="990529" imgH="517956" progId="Package">
                  <p:embed/>
                </p:oleObj>
              </mc:Choice>
              <mc:Fallback>
                <p:oleObj name="Объект упаковщика для оболочки" showAsIcon="1" r:id="rId9" imgW="990529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80220" y="4265134"/>
                        <a:ext cx="9906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49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ExitThread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TerminateThread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_endthreadex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pthread_exit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pthread_cancel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344E533-24E9-598B-4A5B-9C67508C7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3432607"/>
            <a:ext cx="2951932" cy="111726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C4B601F-2DC3-0546-C025-522AD5E79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5549" y="4988322"/>
            <a:ext cx="3095625" cy="13335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3B7496B-EEA7-4020-7B2E-71BC9B7772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7220" y="3448844"/>
            <a:ext cx="2543175" cy="11049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A045E54-7668-176F-5117-30FECBD4E8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3911" y="5232573"/>
            <a:ext cx="4977151" cy="774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1E467D9-B280-8767-9F29-2EEA8560A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7484" y="3735871"/>
            <a:ext cx="3714750" cy="77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2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потока возвращает управление (рекомендуемый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самоуничтожается вызовом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ExitThread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(нежелательный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из потоков данного или стороннего процесса вызывает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TerminateThread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(нежелательный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завершается процесс, содержащий данный поток (тоже нежелательно)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Начальная функция выполняет инструкцию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указывая возвращаемое значение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потока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вызывает функцию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pthread_exit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отменяется с помощью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pthread_cancel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Любой из потоков вызывает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exit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главный поток выполняет инструкцию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(внутри функции main), что приводит к немедленному завершению всех потоков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18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26000</TotalTime>
  <Words>1125</Words>
  <Application>Microsoft Office PowerPoint</Application>
  <PresentationFormat>Широкоэкранный</PresentationFormat>
  <Paragraphs>182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Объект упаковщика для оболочки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187</cp:revision>
  <dcterms:created xsi:type="dcterms:W3CDTF">2024-09-04T11:03:42Z</dcterms:created>
  <dcterms:modified xsi:type="dcterms:W3CDTF">2024-10-09T06:57:33Z</dcterms:modified>
</cp:coreProperties>
</file>