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84" r:id="rId4"/>
    <p:sldId id="418" r:id="rId5"/>
    <p:sldId id="419" r:id="rId6"/>
    <p:sldId id="431" r:id="rId7"/>
    <p:sldId id="421" r:id="rId8"/>
    <p:sldId id="420" r:id="rId9"/>
    <p:sldId id="422" r:id="rId10"/>
    <p:sldId id="423" r:id="rId11"/>
    <p:sldId id="425" r:id="rId12"/>
    <p:sldId id="426" r:id="rId13"/>
    <p:sldId id="428" r:id="rId14"/>
    <p:sldId id="429" r:id="rId15"/>
    <p:sldId id="434" r:id="rId16"/>
    <p:sldId id="427" r:id="rId17"/>
    <p:sldId id="435" r:id="rId18"/>
    <p:sldId id="430" r:id="rId19"/>
    <p:sldId id="433" r:id="rId20"/>
    <p:sldId id="438" r:id="rId21"/>
    <p:sldId id="436" r:id="rId22"/>
    <p:sldId id="439" r:id="rId23"/>
    <p:sldId id="440" r:id="rId24"/>
    <p:sldId id="437" r:id="rId25"/>
    <p:sldId id="441" r:id="rId26"/>
    <p:sldId id="442" r:id="rId27"/>
    <p:sldId id="432" r:id="rId28"/>
    <p:sldId id="443" r:id="rId29"/>
    <p:sldId id="444" r:id="rId30"/>
    <p:sldId id="446" r:id="rId31"/>
    <p:sldId id="445" r:id="rId32"/>
    <p:sldId id="452" r:id="rId33"/>
    <p:sldId id="447" r:id="rId34"/>
    <p:sldId id="449" r:id="rId35"/>
    <p:sldId id="450" r:id="rId36"/>
    <p:sldId id="453" r:id="rId37"/>
    <p:sldId id="451" r:id="rId38"/>
    <p:sldId id="454" r:id="rId39"/>
    <p:sldId id="424" r:id="rId4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384"/>
            <p14:sldId id="418"/>
            <p14:sldId id="419"/>
            <p14:sldId id="431"/>
            <p14:sldId id="421"/>
            <p14:sldId id="420"/>
            <p14:sldId id="422"/>
            <p14:sldId id="423"/>
            <p14:sldId id="425"/>
            <p14:sldId id="426"/>
            <p14:sldId id="428"/>
            <p14:sldId id="429"/>
            <p14:sldId id="434"/>
            <p14:sldId id="427"/>
            <p14:sldId id="435"/>
            <p14:sldId id="430"/>
            <p14:sldId id="433"/>
            <p14:sldId id="438"/>
            <p14:sldId id="436"/>
            <p14:sldId id="439"/>
            <p14:sldId id="440"/>
            <p14:sldId id="437"/>
            <p14:sldId id="441"/>
            <p14:sldId id="442"/>
            <p14:sldId id="432"/>
            <p14:sldId id="443"/>
            <p14:sldId id="444"/>
            <p14:sldId id="446"/>
            <p14:sldId id="445"/>
            <p14:sldId id="452"/>
            <p14:sldId id="447"/>
            <p14:sldId id="449"/>
            <p14:sldId id="450"/>
            <p14:sldId id="453"/>
            <p14:sldId id="451"/>
            <p14:sldId id="454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2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2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97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741A3-ECD1-B815-12B3-46F6A307B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DC69D6-9956-955B-5066-FFFB66117D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C3862B8-4BC2-8E95-D2C7-9C508CD26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ED91A8-97DC-21DD-400B-7AB02DA08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132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nswers.microsoft.com/en-us/windows/forum/all/physical-and-virtual-memory-in-windows-10/e36fb5bc-9ac8-49af-951c-e7d39b97993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ernel.org/doc/html/v5.8/x86/x86_64/m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sysinfoapi/nf-sysinfoapi-globalmemorystatusex" TargetMode="External"/><Relationship Id="rId7" Type="http://schemas.openxmlformats.org/officeDocument/2006/relationships/hyperlink" Target="https://pubs.opengroup.org/onlinepubs/9799919799/functions/sysconf.html" TargetMode="External"/><Relationship Id="rId2" Type="http://schemas.openxmlformats.org/officeDocument/2006/relationships/hyperlink" Target="https://learn.microsoft.com/en-us/windows/win32/api/sysinfoapi/nf-sysinfoapi-getsysteminf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getrlimit.html" TargetMode="External"/><Relationship Id="rId5" Type="http://schemas.openxmlformats.org/officeDocument/2006/relationships/hyperlink" Target="https://pubs.opengroup.org/onlinepubs/9799919799/functions/getrusage.html" TargetMode="External"/><Relationship Id="rId4" Type="http://schemas.openxmlformats.org/officeDocument/2006/relationships/hyperlink" Target="https://learn.microsoft.com/en-us/windows/win32/api/memoryapi/nf-memoryapi-virtualquerye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memory/memory-management-functions#heap-functions" TargetMode="External"/><Relationship Id="rId2" Type="http://schemas.openxmlformats.org/officeDocument/2006/relationships/hyperlink" Target="https://learn.microsoft.com/en-us/windows/win32/memory/memory-management-functions#virtual-memory-fun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windows/win32/memory/memory-management-functions#file-mapping-functions" TargetMode="External"/><Relationship Id="rId4" Type="http://schemas.openxmlformats.org/officeDocument/2006/relationships/hyperlink" Target="https://learn.microsoft.com/en-us/windows/win32/memory/memory-management-functions#global-and-local-function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basedefs/stdlib.h.html" TargetMode="External"/><Relationship Id="rId2" Type="http://schemas.openxmlformats.org/officeDocument/2006/relationships/hyperlink" Target="https://pubs.opengroup.org/onlinepubs/9799919799/basedefs/sys_mman.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desktop/api/memoryapi/nf-memoryapi-virtualunlock" TargetMode="External"/><Relationship Id="rId3" Type="http://schemas.openxmlformats.org/officeDocument/2006/relationships/hyperlink" Target="https://pubs.opengroup.org/onlinepubs/9799919799/functions/mmap.html" TargetMode="External"/><Relationship Id="rId7" Type="http://schemas.openxmlformats.org/officeDocument/2006/relationships/hyperlink" Target="https://learn.microsoft.com/en-us/windows/win32/api/memoryapi/nf-memoryapi-virtuallock" TargetMode="External"/><Relationship Id="rId2" Type="http://schemas.openxmlformats.org/officeDocument/2006/relationships/hyperlink" Target="https://learn.microsoft.com/en-us/windows/win32/api/memoryapi/nf-memoryapi-virtual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munmap.html" TargetMode="External"/><Relationship Id="rId11" Type="http://schemas.openxmlformats.org/officeDocument/2006/relationships/hyperlink" Target="https://learn.microsoft.com/en-us/windows/win32/Memory/memory-protection-constants" TargetMode="External"/><Relationship Id="rId5" Type="http://schemas.openxmlformats.org/officeDocument/2006/relationships/hyperlink" Target="https://learn.microsoft.com/en-us/windows/win32/api/memoryapi/nf-memoryapi-virtualfree" TargetMode="External"/><Relationship Id="rId10" Type="http://schemas.openxmlformats.org/officeDocument/2006/relationships/hyperlink" Target="https://learn.microsoft.com/en-us/windows/win32/api/memoryapi/nf-memoryapi-virtualprotect" TargetMode="External"/><Relationship Id="rId4" Type="http://schemas.openxmlformats.org/officeDocument/2006/relationships/hyperlink" Target="https://pubs.opengroup.org/onlinepubs/9799919799/functions/mprotect.html" TargetMode="External"/><Relationship Id="rId9" Type="http://schemas.openxmlformats.org/officeDocument/2006/relationships/hyperlink" Target="https://pubs.opengroup.org/onlinepubs/9799919799/functions/mlock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previous-versions/aa915312(v=msdn.10)" TargetMode="External"/><Relationship Id="rId13" Type="http://schemas.openxmlformats.org/officeDocument/2006/relationships/hyperlink" Target="https://pubs.opengroup.org/onlinepubs/9799919799/functions/memset.html" TargetMode="External"/><Relationship Id="rId3" Type="http://schemas.openxmlformats.org/officeDocument/2006/relationships/hyperlink" Target="https://learn.microsoft.com/en-us/windows/desktop/api/memoryapi/nf-memoryapi-setprocessworkingsetsize" TargetMode="External"/><Relationship Id="rId7" Type="http://schemas.openxmlformats.org/officeDocument/2006/relationships/hyperlink" Target="https://learn.microsoft.com/en-us/previous-versions/windows/desktop/legacy/aa366877(v=vs.85)" TargetMode="External"/><Relationship Id="rId12" Type="http://schemas.openxmlformats.org/officeDocument/2006/relationships/hyperlink" Target="https://pubs.opengroup.org/onlinepubs/9799919799/functions/memccpy.html" TargetMode="External"/><Relationship Id="rId2" Type="http://schemas.openxmlformats.org/officeDocument/2006/relationships/hyperlink" Target="https://learn.microsoft.com/en-us/windows/desktop/api/memoryapi/nf-memoryapi-getprocessworkingsetsiz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previous-versions/windows/desktop/legacy/aa366788(v=vs.85)" TargetMode="External"/><Relationship Id="rId11" Type="http://schemas.openxmlformats.org/officeDocument/2006/relationships/hyperlink" Target="https://pubs.opengroup.org/onlinepubs/9799919799/functions/memmove.html" TargetMode="External"/><Relationship Id="rId5" Type="http://schemas.openxmlformats.org/officeDocument/2006/relationships/hyperlink" Target="https://learn.microsoft.com/en-us/previous-versions/windows/desktop/legacy/aa366535(v=vs.85)" TargetMode="External"/><Relationship Id="rId10" Type="http://schemas.openxmlformats.org/officeDocument/2006/relationships/hyperlink" Target="https://pubs.opengroup.org/onlinepubs/9799919799/functions/memcpy.html" TargetMode="External"/><Relationship Id="rId4" Type="http://schemas.openxmlformats.org/officeDocument/2006/relationships/hyperlink" Target="https://learn.microsoft.com/en-us/previous-versions/windows/desktop/legacy/aa366561(v=vs.85)" TargetMode="External"/><Relationship Id="rId9" Type="http://schemas.openxmlformats.org/officeDocument/2006/relationships/hyperlink" Target="https://learn.microsoft.com/en-us/previous-versions/aa909195(v=msdn.10)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desktop/api/HeapApi/nf-heapapi-heapfree" TargetMode="External"/><Relationship Id="rId3" Type="http://schemas.openxmlformats.org/officeDocument/2006/relationships/hyperlink" Target="https://learn.microsoft.com/en-us/windows/desktop/api/HeapApi/nf-heapapi-heapalloc" TargetMode="External"/><Relationship Id="rId7" Type="http://schemas.openxmlformats.org/officeDocument/2006/relationships/hyperlink" Target="https://pubs.opengroup.org/onlinepubs/9799919799/functions/realloc.html" TargetMode="External"/><Relationship Id="rId12" Type="http://schemas.openxmlformats.org/officeDocument/2006/relationships/hyperlink" Target="https://www.man7.org/linux/man-pages/man2/brk.2.html" TargetMode="External"/><Relationship Id="rId2" Type="http://schemas.openxmlformats.org/officeDocument/2006/relationships/hyperlink" Target="https://learn.microsoft.com/en-us/windows/desktop/api/HeapApi/nf-heapapi-heapcre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desktop/api/HeapApi/nf-heapapi-heaprealloc" TargetMode="External"/><Relationship Id="rId11" Type="http://schemas.openxmlformats.org/officeDocument/2006/relationships/hyperlink" Target="https://learn.microsoft.com/en-us/windows/desktop/api/HeapApi/nf-heapapi-getprocessheap" TargetMode="External"/><Relationship Id="rId5" Type="http://schemas.openxmlformats.org/officeDocument/2006/relationships/hyperlink" Target="https://pubs.opengroup.org/onlinepubs/9799919799/functions/calloc.html" TargetMode="External"/><Relationship Id="rId10" Type="http://schemas.openxmlformats.org/officeDocument/2006/relationships/hyperlink" Target="https://learn.microsoft.com/en-us/windows/desktop/api/HeapApi/nf-heapapi-heapdestroy" TargetMode="External"/><Relationship Id="rId4" Type="http://schemas.openxmlformats.org/officeDocument/2006/relationships/hyperlink" Target="https://pubs.opengroup.org/onlinepubs/9799919799/functions/malloc.html" TargetMode="External"/><Relationship Id="rId9" Type="http://schemas.openxmlformats.org/officeDocument/2006/relationships/hyperlink" Target="https://pubs.opengroup.org/onlinepubs/9799919799/functions/fre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desktop/api/HeapApi/nf-heapapi-heapunlock" TargetMode="External"/><Relationship Id="rId2" Type="http://schemas.openxmlformats.org/officeDocument/2006/relationships/hyperlink" Target="https://learn.microsoft.com/en-us/windows/desktop/api/HeapApi/nf-heapapi-heaplo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desktop/api/HeapApi/nf-heapapi-heapwalk" TargetMode="External"/><Relationship Id="rId5" Type="http://schemas.openxmlformats.org/officeDocument/2006/relationships/hyperlink" Target="https://learn.microsoft.com/en-us/windows/desktop/api/HeapApi/nf-heapapi-heapvalidate" TargetMode="External"/><Relationship Id="rId4" Type="http://schemas.openxmlformats.org/officeDocument/2006/relationships/hyperlink" Target="https://learn.microsoft.com/en-us/windows/desktop/api/HeapApi/nf-heapapi-heapcompac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памятью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3453-E2D9-98B4-D596-640F6F883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654BDC1-3BFF-3195-A13D-C532ED49D2D6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BA8AAA9-2E0C-ECCB-DF59-C96E9A0A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9B3DB10-2165-7DB7-926D-96C844C1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Можно подумать будто при каждом запуске приложения система резервирует регионы адресного пространства для кода и данных процесса, передает им физическую память, а затем копирует код и данные из файла программы (расположенного на жестком диске) в физическую память, переданную из страничного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самом деле происходит вот что: при запуске приложения система открывает его исполняемый файл и определяет объем кода и данных. Затем резервирует регион адресного пространства и помечает, что физическая память, связанная с этим регионом, – сам EXE-файл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0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9FD1-171F-9A72-FDC5-B2B4FF84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A67987-A018-3951-EF74-0106857248F3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C4322DD-ED18-B557-D2F8-FA1F65B4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1F8AA07-3FA1-1FB2-2C39-53418217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Образ исполняемого файла (т. е. EXE- или DLL-файл), размещенный на жестком диске и применяемый как физическая память для того или иного региона адресного пространства,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проецируемым в память файлом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memory-mapped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загрузке EXE или DLL система автоматически резервирует регион адресного пространства и проецирует на него образ файла. Помимо этого, система позволяет (с помощью набора функций) проецировать на регион адресного пространства еще и файлы данных. (О проецируемых в память файлах мы поговорим в следующей лекции)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0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B7190-FB5E-2FA5-0097-67EE130DE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5C2244C-E687-ED2C-3CCF-94F4F7E0B73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9C3ECB7-35F2-7594-82DB-D47C8F01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2129E55-5E48-DA87-13FC-1E363AFA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Форматы физического и виртуального адресов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Фактически в этом случае адрес делится на две части: старшую и младшую. Старшая часть адреса рассматривается как номер страницы в реальной или виртуальной памяти, а его младшая часть – как смещение внутри этой страницы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025F36-7E09-A27E-6279-E8018B6E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595562"/>
            <a:ext cx="7962900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297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FEC9E-48E0-89B0-BECD-B660BEAB9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0442252-8B1C-0AC5-8198-8404D15E6EE5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64F91F2-8EF9-1EBB-8F3F-16AA2F13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F748C57-A6D4-2581-77C6-AE44BDCF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преобразования виртуальных адресов в реальные адреса в системной области физической памяти для каждого процесса хранится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таблица страниц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B654C1-8371-6ABD-37A1-A9ADE92F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939048"/>
            <a:ext cx="8391525" cy="3724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932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F175F-24BB-4501-E36F-D6ADBE215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6CA4462-6ED2-D33D-12E6-83167CC1B52D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642DEE0-123E-FF06-9781-FEBDAE05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E3C7573-F603-918F-87E0-C51155BA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4641" y="6492874"/>
            <a:ext cx="6082717" cy="21921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1200" dirty="0">
                <a:latin typeface="Cambria" panose="02040503050406030204" pitchFamily="18" charset="0"/>
                <a:ea typeface="Cambria" panose="02040503050406030204" pitchFamily="18" charset="0"/>
              </a:rPr>
              <a:t>Подробнее можно узнать нажав по изображению</a:t>
            </a:r>
          </a:p>
        </p:txBody>
      </p:sp>
      <p:pic>
        <p:nvPicPr>
          <p:cNvPr id="4" name="Рисунок 3">
            <a:hlinkClick r:id="rId2"/>
            <a:extLst>
              <a:ext uri="{FF2B5EF4-FFF2-40B4-BE49-F238E27FC236}">
                <a16:creationId xmlns:a16="http://schemas.microsoft.com/office/drawing/2014/main" id="{B6768BD8-D2F1-67B8-ED4B-B6DDC34D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96" y="1498588"/>
            <a:ext cx="8773487" cy="4819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382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A7732-0467-AC25-3515-CE6CE822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8C5A801-2AA9-880C-21E8-5FFD2C0AF99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576E9EA-673F-3D69-81FB-11201C0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1BE0859-B59D-761F-B8A2-33C43F2F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190"/>
            <a:ext cx="10515600" cy="4806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Эмпирически было определено, что при работе многих программ наблюдается свойство локальности. То есть выполняемый в какой-то интервал времени код программы и используемая программой память расположены локально, а не разбросаны по всей программе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Обычно, программисты пишут свои программы, также следуя этому правилу. Поэтому для эффективной работы программы необходимо, чтобы какое-то множество часто используемых на данном интервале времени виртуальных страниц находилось в реальной памяти. Это множество виртуальных страниц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рабочим множеством страниц процесса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4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A82E0-D1B0-5E36-1094-B67DB84B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1294AA0-468A-F83C-C471-DC0CD9E06F9C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6B94CDE-D036-DDA3-A586-60284256E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0F2ED74-2B37-1709-F343-6504BDB9F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685" y="1545128"/>
            <a:ext cx="8304630" cy="4351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70568B-B0C1-8B2D-6506-5FB9730F4EF3}"/>
              </a:ext>
            </a:extLst>
          </p:cNvPr>
          <p:cNvSpPr txBox="1"/>
          <p:nvPr/>
        </p:nvSpPr>
        <p:spPr>
          <a:xfrm>
            <a:off x="1143000" y="6057684"/>
            <a:ext cx="1005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такая же история, только размер пользовательского и системного пространств могут отличаться (зависит от количества уровней таблиц страниц)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0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3F079-4EC3-9979-6C65-C63A35CEB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F3C8FBD-99E1-AA2E-33AE-9E51E999A17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104EE15-76AE-1519-D609-8CB93941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Объект 7">
            <a:hlinkClick r:id="rId2"/>
            <a:extLst>
              <a:ext uri="{FF2B5EF4-FFF2-40B4-BE49-F238E27FC236}">
                <a16:creationId xmlns:a16="http://schemas.microsoft.com/office/drawing/2014/main" id="{3BDD1D27-DC9D-63B6-B1AB-4D8CD2583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1504" y="1471912"/>
            <a:ext cx="5454011" cy="5242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D45601-C553-CA72-D9CB-33B9500E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743" y="1471912"/>
            <a:ext cx="3758266" cy="5245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830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5E9EC-B9C5-451E-9EA2-3B0D8A706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7AFD7-2E8A-B5EC-BB82-27D10107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357"/>
            <a:ext cx="12192000" cy="5510679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9DDD481-8328-49B7-05C4-D1EE7159D4E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9B9B705-209C-358B-676E-895112CAE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828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60048-342E-2E7A-342B-907363F24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4092B58-7134-714F-22B5-1D48851B6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5137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72693EF-7E9D-0FDB-B759-E11F56B6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E032232-ADA1-9612-8E46-22F9A1BC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о памяти и настройках связанных с памятью в системе: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Системная информация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GetSystemInfo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Статус виртуальной памяти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GlobalMemoryStatusEx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Определение состояния адресного пространства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VirtualQueryEx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VirtualQuery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об используемых ресурсах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getrusage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об ограничениях на ресурсы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getrlimit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из системных переменных -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sysconf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Понятия виртуальной и физической памяти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Принципы работы виртуальной памяти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Виды памяти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API 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для работы с памятью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E6921-DB1F-D6B9-E56E-904DEFAD0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92CF680-EDBE-28A0-008A-998D7C9DB1D3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076C551-0777-EABB-5FD6-1181B1F6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6527FA2-9BC9-ACD2-8836-95AC9AC8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744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Виды памяти: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Куча (уровень пользователя)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умолчанию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Общая куча, используемая для передачи больших аргументов экземпляру сеанса Csrss.exe процесса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only)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Созданная библиотекой времени выполнения языка 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 (уровень пользователя и ядра)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Свободная виртуальная память (уровень пользователя)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Пул памяти (уровень ядра)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Выгружаемый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Невыгружаемый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Резервные списки (уровень ядра)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0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02366-3071-A4A8-679B-A1155DB5D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12E7AD-7777-C160-77A4-5720551EC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165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 – </a:t>
                      </a:r>
                      <a:r>
                        <a:rPr lang="en-US" sz="4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WinAPI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643BFCD-B2C6-7BF1-CD80-B53FED005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10878AD-C701-B910-8ABF-79861F14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8703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Windows API содержит четыре группы функций для управления памятью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приложениях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Virtual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Heap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Локальные/глобальные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целях совместимости с 16-битными приложениями)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Файлы, отображенные в память</a:t>
            </a:r>
            <a:endParaRPr lang="be-BY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be-BY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Примечание: работа с памятью в большинстве случаев требует соблюдения гранулярности выделяемого объёма памяти. В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имеется специальное значение гранулярности кратно которому должна выделяться память (обычно 64Кб)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174DE-0A82-5ED6-0FF7-92B37F80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E9EF1BD-D72B-05BD-3019-DB604BF97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8676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 –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POSIX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1392811-F199-E30A-8A29-E9832341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317E69F-7529-9EAF-9FEB-1EE8E2D7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содержат такие группы функций для управления памятью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приложениях как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mman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heap/stack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аналогично стандартной библиотеке С)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Файлы, отображенные в память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mman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Примечание: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гранулярность памяти основывается на размере виртуальной страницы (обычно 4Кб)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9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B3D89-FDF3-75A5-7BDA-6A70583A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EED45AC-2997-B0B1-C876-38939038D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826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6048BD8-9C24-AFD5-78CC-C6E6DE9F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7675564-EE91-E90A-6F37-BCA68DE8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7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Действия над виртуальными страницами: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6B0391E-E8E3-3097-BEB0-9D2E197BC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44849"/>
              </p:ext>
            </p:extLst>
          </p:nvPr>
        </p:nvGraphicFramePr>
        <p:xfrm>
          <a:off x="990600" y="2088082"/>
          <a:ext cx="10210800" cy="452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52111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Резервирование региона в адресном пространстве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521110">
                <a:tc gridSpan="2">
                  <a:txBody>
                    <a:bodyPr/>
                    <a:lstStyle/>
                    <a:p>
                      <a:pPr algn="ctr"/>
                      <a:r>
                        <a:rPr lang="be-BY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Передача памяти зарезервированному региону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76919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Перевод региона в неактивное состояние и обратно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55220"/>
                  </a:ext>
                </a:extLst>
              </a:tr>
              <a:tr h="676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Возврат физической памяти 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136949"/>
                  </a:ext>
                </a:extLst>
              </a:tr>
              <a:tr h="5211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Освобождение региона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94233"/>
                  </a:ext>
                </a:extLst>
              </a:tr>
              <a:tr h="52111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Запрет/разрешение на выгрузку региона из физической памяти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18253"/>
                  </a:ext>
                </a:extLst>
              </a:tr>
              <a:tr h="52111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Смена параметров доступа к региону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33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C75F6-2F8C-4532-E580-F445FD1EB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C647369-2931-39FC-4491-182F58A5B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942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18BA545-AEDA-154F-BCE6-636E9749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4E58C9-B564-00F7-379E-CECEED673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Действия над виртуальными страницами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53AE956-5195-698F-B796-86D4B3B98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19193"/>
              </p:ext>
            </p:extLst>
          </p:nvPr>
        </p:nvGraphicFramePr>
        <p:xfrm>
          <a:off x="990600" y="2113249"/>
          <a:ext cx="10210800" cy="449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VirtualAlloc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MEM_RESERVE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mmap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 PROT_NONE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324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VirtualAlloc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MEM_COMMIT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mprotect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ru-RU" sz="20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 значением отличным от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PROT_NONE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VirtualAlloc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MEM_RESET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55220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VirtualFree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ru-RU" sz="20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MEM_RELEASE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38010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VirtualFree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ru-RU" sz="2000" b="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MEM_DECOMMIT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munmap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94233"/>
                  </a:ext>
                </a:extLst>
              </a:tr>
              <a:tr h="67324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VirtualLock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VirtualUnlock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mlock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  <a:hlinkClick r:id="rId9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munlock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18253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VirtualProtect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(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флаги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)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mprotect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99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7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ADFCB-3B97-B8DC-7D10-F21228B8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291A57E-49FE-A612-1718-27355AC2DE47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7CBA1A7-F55D-E9BB-EB5B-5D878CE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49BE82F-C2A6-33EE-E1D0-8D1C5E79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Дополнительные функции для работы с памятью: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рабочим множеством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GetProcessWorkingSetSize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SetProcessWorkingSetSize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Операции над памятью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FillMemory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CopyMemory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MoveMemory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SecureZeroMemory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ReadProcessMemory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WriteProcessMemory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Операции над памятью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memcpy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memmove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memccpy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memset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6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E24F8-520D-18D2-32DB-6140A0ACF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3BEC086-7324-C5EE-1F8D-E379CA4AF20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137B1C2-ADDE-693B-BD98-6796E450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D90D01C-23CC-2C80-8613-D1A6AF75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работать с виртуальной памятью напрямую: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разработке системного программного обеспечения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 приложении требуется максимальный контроль над выделением памяти (кучи не могут похвастаться таким)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планируется большое количество операций с большими массивами объектов или структур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планируется реализовать свой собственный алгоритм выделения памяти пользовательского уровня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5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FD08F-FF79-06A6-93EF-7D505962C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292B0C-E32B-2B2F-7BB9-FD7B257F858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6D0B6F4-3E68-52ED-68A1-F5B073F5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0F8F650-014E-7A20-E658-18400A45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828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Куча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это регион зарезервированного адресного пространства. Первоначально большей его части физическая память не передается. По мере того, как программа занимает эту область под данные, специальный диспетчер, управляющий кучами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manager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), постранично передает ей физическую память (из страничного файла). А при освобождении блоков в куче диспетчер возвращает системе соответствующие страницы физической памяти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Динамическая память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куча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область, из которой память (для переменных) может динамически выделяться в ходе выполнения программы. Верхний конец кучи называют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крайней точкой программы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9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C61B-B7C1-8283-B9BC-8580E3ACC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810DCE0-4DEC-8FF6-8E9D-56E411DB56A0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2A6706B-AED6-6B50-A47A-E55D16DC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62B2FEC-9834-954F-05F9-7C79F93D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7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Действия над кучей: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B1E8704-4590-E2E0-C7EA-5FB75FA84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19656"/>
              </p:ext>
            </p:extLst>
          </p:nvPr>
        </p:nvGraphicFramePr>
        <p:xfrm>
          <a:off x="990600" y="2088082"/>
          <a:ext cx="10210800" cy="448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кучи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521110">
                <a:tc gridSpan="2">
                  <a:txBody>
                    <a:bodyPr/>
                    <a:lstStyle/>
                    <a:p>
                      <a:pPr algn="ctr"/>
                      <a:r>
                        <a:rPr lang="be-BY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Выделение области памяти в куче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76919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Перераспределение области памяти в куче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55220"/>
                  </a:ext>
                </a:extLst>
              </a:tr>
              <a:tr h="6769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Очистка области памяти в куче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136949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Удаление кучи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94233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Получение кучи процесса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18253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крайней точки программы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1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716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A3D7F-65DB-0413-4DA9-354D83C2D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8DCC17A-F5A0-AB08-C607-AC388B827E4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6905DED-5909-698F-4E2F-454DECCF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29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0C66ED6-1982-83EC-2A4B-8D2FD35E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4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Действия над кучей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963D46B-FC7E-D924-2D29-EAAB67247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56048"/>
              </p:ext>
            </p:extLst>
          </p:nvPr>
        </p:nvGraphicFramePr>
        <p:xfrm>
          <a:off x="990600" y="2071304"/>
          <a:ext cx="10210800" cy="44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 + 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HeapCreate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324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HeapAlloc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malloc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calloc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HeapReAlloc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realloc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55220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HeapFree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free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38010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HeapDestroy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94233"/>
                  </a:ext>
                </a:extLst>
              </a:tr>
              <a:tr h="67324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GetProcessHeap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18253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brk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sbrk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(Non-windows)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99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9045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CF400AE-C195-F084-523F-1A16AD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Интегральные схемы, предназначенные для хранения программ и данных,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физической памятью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Обычно под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физической памятью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мы понимаем память, к которой процессор может обращаться, используя адресную шину и шину данных, а внутренняя память самого процессора представляется регистрами. Каждый байт физической памяти имеет свой номер или индекс, который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физическим адресом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обращении к физической памяти процессор должен выставить на адресную шину физический адрес памяти, к которой он хочет получить доступ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8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B3706-9BCC-3ECD-1084-3FB7DFED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003734E-8C6D-65E7-582A-8CCFB5808A43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8193623-7A29-CB30-F386-906964B95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3E66623-EB6E-3969-3F13-0BF5A077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Дополнительные функции для работы с кучей в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HeapLock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занятие кучи потоком (для синхронизации доступа к куче)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HeapUnlock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освобождение кучи потоком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HeapCompact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уплотнение кучи (для борьбы с фрагментацией)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HeapValidate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проверка целостности кучи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HeapWalk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просматривать содержимое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кучи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отладки)</a:t>
            </a:r>
          </a:p>
        </p:txBody>
      </p:sp>
    </p:spTree>
    <p:extLst>
      <p:ext uri="{BB962C8B-B14F-4D97-AF65-F5344CB8AC3E}">
        <p14:creationId xmlns:p14="http://schemas.microsoft.com/office/powerpoint/2010/main" val="2848402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162F-786E-9582-6579-813D45EA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3692440-1643-A7F8-DA77-071A89DE26AC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E679CA0-3143-7612-1EC7-1A222379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802223F-AEA0-7A9D-A65C-571CCDCD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стоит использовать кучи: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Наиболее подходящие для работы с множеством малых объектов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 приложении не требуется полный контроль над выделением памяти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точное выделение памяти (память в кучах не подвержена гранулярности, но при создании самих куч правило гранулярности работает)</a:t>
            </a:r>
          </a:p>
        </p:txBody>
      </p:sp>
    </p:spTree>
    <p:extLst>
      <p:ext uri="{BB962C8B-B14F-4D97-AF65-F5344CB8AC3E}">
        <p14:creationId xmlns:p14="http://schemas.microsoft.com/office/powerpoint/2010/main" val="1273759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75B6A-7D73-7223-27D1-C741E1D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B136978-2802-04CE-3573-DF6C4859189D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6174E61-F372-0F4B-8BE3-5AC6223B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EFE2033-55D1-5A4C-73B3-3ACC16AE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стоит создавать отдельные кучи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Защита компонентов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Более эффективное управление памятью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сравнению с использованием общей кучи)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Локальный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Исключение издержек, связанных с синхронизацией потоков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Быстрое освобождение всей памяти в куче</a:t>
            </a:r>
          </a:p>
        </p:txBody>
      </p:sp>
    </p:spTree>
    <p:extLst>
      <p:ext uri="{BB962C8B-B14F-4D97-AF65-F5344CB8AC3E}">
        <p14:creationId xmlns:p14="http://schemas.microsoft.com/office/powerpoint/2010/main" val="2401729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1149E-704B-7678-61BA-FC8F032B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1CFE1DD-A3FA-E57F-7D76-34236FBFFF6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2E484E83-8BC3-794F-A960-4B635846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CD3D76A-1851-149E-8A16-D9012696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Программный поток должен иметь доступ к временной области памяти для хранения параметров функций, локальных переменных и адреса возврата после вызова функции. Эта часть памяти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stack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 является довольно статичной частью адресного пространства, в том смысле, что практически не существует инструментов взаимодействия с ним на пользовательском уровне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Примечание: существует функция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alloca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выделения памяти в стеке. Однако её использование является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крайне не рекомендованным!</a:t>
            </a:r>
          </a:p>
        </p:txBody>
      </p:sp>
    </p:spTree>
    <p:extLst>
      <p:ext uri="{BB962C8B-B14F-4D97-AF65-F5344CB8AC3E}">
        <p14:creationId xmlns:p14="http://schemas.microsoft.com/office/powerpoint/2010/main" val="2079462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739E-B1E1-E1D7-7E14-CD4069A12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4ED4866-D1A4-C2C8-70EB-717EE6D76487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D4EE0F1-F91F-6BAA-9915-4618D881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E3A7AD1-9775-0ED9-F1EF-4E09128A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744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Советы по работе со стеком: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Избегайте использования стека для динамических структур. Используйте кучу, а в стек записывайте указатель на структуру в куче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Внимательно работайте с большими локальными переменными. Такие переменные быстро заполнят стек и приведут к ошибке переполнения стека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Избегайте рекурсий с большими структурами данными (по тем же причинами, что и в прошлом пункте)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требуется увеличить размер стека, делайте это рассудительно, так как выделение большего количества памяти, чем требуется может привести к неоправданному потреблению памяти и ошибкам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Out-of-memory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3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BD7BD-4F14-C8D2-0481-6097E77E8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7D44026-5760-B2F0-AF53-34E8EE75CC8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BCBC698-ADFF-01D5-5012-4CEDE058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A7D6C75-702C-045C-F35C-31E74D03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стадии инициализации системы диспетчер памяти создает два пула памяти, или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кучи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), с динамически изменяемым размером; они используются большинством компонентов режима ядра для выделения системной памяти: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Невыгружаемый пул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состоит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 диапазонов системных виртуальных адресов,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которые заведомо будут постоянно находиться в физической памяти. Таким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образом, к этим адресам можно обратиться в любой момент без возникновения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ошибки страницы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Выгружаемый пул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область виртуальной памяти в системном пространстве,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содержимое которой может подгружаться в систему и выгружаться из нее</a:t>
            </a:r>
          </a:p>
        </p:txBody>
      </p:sp>
    </p:spTree>
    <p:extLst>
      <p:ext uri="{BB962C8B-B14F-4D97-AF65-F5344CB8AC3E}">
        <p14:creationId xmlns:p14="http://schemas.microsoft.com/office/powerpoint/2010/main" val="261821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03AC-9D7B-E29B-1340-C2046E33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B068E55-CCB2-9D0B-DEE0-EFF500738A0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FFD5B83-900E-B2D6-CB82-1FAED3A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01E5383-1C14-F1E8-BDE0-BE510E3E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Тегирование пулов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механизм, который позволяет присвоить уникальный идентификатор, называемый "тегом", пулу памяти или ресурсов ввода/вывода. Этот тег можно использовать для отслеживания и управления ресурсами, связанными с конкретным процессом, потоком или компонентом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Тегирование пулов может помочь оптимизировать производительность системы, позволяя определить и управлять ресурсами, которые вызывают задержки или проблемы с производительностью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Тегирование пулов может помочь в устранении неполадок, предоставляя способ определить источник утечек ресурсов или других проблем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6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CED02-686F-845B-13E6-7D8595F75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082BD75-510D-FDC2-F619-C4005D417AC0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C3FCFE9-B5B6-D291-71D9-186B16D3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527CA0-29CA-CA4F-0ADA-3D9F0BBC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Windows также предоставляет быстрый механизм выделения памяти – так называемые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резервные списки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look-aside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lists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). Основное различие между пулами и резервными списками заключается в том, что из пула могут выделяться блоки памяти переменного размера, тогда как резервные списки содержат только блоки фиксированного размера. И хотя обобщенные пулы памяти более гибки в отношении того, что они могут поддерживать, резервные списки работают быстрее, потому что они не используют спин-блокировки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80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826AD-C7D5-9CD0-8597-E2EEDF215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030C7A9-1C65-AC44-21D2-C059A829B02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C9F70A1-99F1-82BB-FDAB-EC6B7571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EBD39A0-0330-EBF2-459C-D21D61E98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100" dirty="0">
                <a:latin typeface="Cambria" panose="02040503050406030204" pitchFamily="18" charset="0"/>
                <a:ea typeface="Cambria" panose="02040503050406030204" pitchFamily="18" charset="0"/>
              </a:rPr>
              <a:t>Советы при работе с памятью: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возможно используйте стандартные функции выделения памяти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malloc,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calloc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free, …)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вместо работы с виртуальной памятью напрямую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Всегда проверяйте возвращаемое значение функций выделения памяти, чтобы убедиться, что выделение прошло успешно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Всегда освобождайте выделенную память, когда она больше не нужна, чтобы предотвратить утечки памяти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Используйте память стека (например, локальные переменные) вместо памяти кучи (например, динамически выделенной памяти), когда это возможно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Избегайте использования глобальных переменных, так как они могут привести к утечкам памяти и сделать код более сложным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Избегайте использования сырых указателей (например, int*), когда это возможно, так как они могут привести к утечкам памяти и висячим указателям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35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586B-31A9-8135-F034-CBE44532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62AE3-F519-1264-4A0C-1FC19B947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58541F-B30F-1F7F-A73E-FE2FF7215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памятью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A9399-5BCA-D8D0-D768-A587DAF5C95D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AE4D0-35FA-03DE-9E6E-FBC1495D9AC4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2DF8F79-AE0E-4483-FFE6-CDF407E1C0BE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7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логической памятью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процесса понимается массив байтов, к которым может обратиться процесс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Индекс каждого элемента этого массива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логическим адресом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логическая память процесса представляется линейным массивом байтов, то логический адрес процесса обычно называют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линейным адресом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C7745-6BB4-1D84-423F-941902D8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35C2497-C066-5FE1-FB95-E036A5A81710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DFA97D7-7B64-FCCB-45A9-B96F4BF8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AE00015-B5A7-C14C-4DD9-81492402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в действительности процесс может работать только с данными в физической памяти, то во время работы процесса необходимо отображать логическую память процесса в физическую память компьютера. Обычно, прямое отображение невозможно по той простой причине, что объем логической памяти процесса превышает объем физической памяти компьютера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решения этой задачи физическую память компьютера дополняют памятью на дисках. Полученную расширенную память называют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виртуальной памятью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а адрес элемента этой памяти называют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виртуальным адресом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88DA1-DB99-CB27-3B66-C545F9A49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FE05F70-C2ED-BF06-BF93-8FD6397392A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595CB0E-1137-8345-BF77-6B63EEE1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D10973-2A04-62A9-C784-0767C1B6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501062"/>
            <a:ext cx="83439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4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80BA1-602E-9C60-B0DA-02ACB3F0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F99E3DB-0B5D-1A24-03FF-41FA88541C1D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51C4E66-0E20-9958-7ED8-C8FDE8B4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B16E83-288D-5961-967B-BFC7A178E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737" y="1613615"/>
            <a:ext cx="3949262" cy="43513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F122A-96ED-0638-74B9-57F5594E06FE}"/>
              </a:ext>
            </a:extLst>
          </p:cNvPr>
          <p:cNvSpPr txBox="1"/>
          <p:nvPr/>
        </p:nvSpPr>
        <p:spPr>
          <a:xfrm>
            <a:off x="946135" y="1613615"/>
            <a:ext cx="60946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Преобразование линейного адреса процесса в виртуальный адрес выполняется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операционной системой посредством настройки регистров процессора. Обычно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линейный адрес процесса отличается от виртуального адреса только интерпретацией бит в этом адресе. Преобразование виртуального адреса в физический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адрес выполняется аппаратным образом, а именно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 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процессором</a:t>
            </a:r>
          </a:p>
        </p:txBody>
      </p:sp>
    </p:spTree>
    <p:extLst>
      <p:ext uri="{BB962C8B-B14F-4D97-AF65-F5344CB8AC3E}">
        <p14:creationId xmlns:p14="http://schemas.microsoft.com/office/powerpoint/2010/main" val="151111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02CE6-A62A-ED8E-8761-EB3FB6124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518701-2CD4-6E67-7894-69AB36033BC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9051CFC-2997-E679-455C-987C0B8B0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1F3D8E4-52D3-46E9-A812-BDCB2F65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Виртуальную память разбивают на блоки одинаковой длины, обычно равной 4 Кбайт, которые называют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страницами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В этом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случае файлы, в которых хранятся страницы виртуальной памяти,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файлами страниц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файлами подкачки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обращении процесса по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адресу в виртуальной странице, если необходимо, то происходит загрузка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этой страницы в реальную память компьютера и настройка адресного пространства процесса на работу с этой страницей. Такая организация виртуальной памяти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страничной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8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710FC-BF90-C271-2F4E-47D07791E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6DA6588-C011-F330-B863-1BB1368E6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32274"/>
              </p:ext>
            </p:extLst>
          </p:nvPr>
        </p:nvGraphicFramePr>
        <p:xfrm>
          <a:off x="1143000" y="365126"/>
          <a:ext cx="3227664" cy="1341120"/>
        </p:xfrm>
        <a:graphic>
          <a:graphicData uri="http://schemas.openxmlformats.org/drawingml/2006/table">
            <a:tbl>
              <a:tblPr/>
              <a:tblGrid>
                <a:gridCol w="322766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памятью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0A34567-CE18-4F45-546A-EDB697E2D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82C7A17-C403-8823-5B7E-87AFE5819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349" y="404706"/>
            <a:ext cx="6791013" cy="60485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7715C-5A8A-1ED2-59F9-42D34D16F8BC}"/>
              </a:ext>
            </a:extLst>
          </p:cNvPr>
          <p:cNvSpPr txBox="1"/>
          <p:nvPr/>
        </p:nvSpPr>
        <p:spPr>
          <a:xfrm>
            <a:off x="1143000" y="1874155"/>
            <a:ext cx="2961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Трансляция виртуального адреса на физический</a:t>
            </a:r>
            <a:endParaRPr lang="LID4096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85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26712</TotalTime>
  <Words>2004</Words>
  <Application>Microsoft Office PowerPoint</Application>
  <PresentationFormat>Широкоэкранный</PresentationFormat>
  <Paragraphs>232</Paragraphs>
  <Slides>39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274</cp:revision>
  <dcterms:created xsi:type="dcterms:W3CDTF">2024-09-04T11:03:42Z</dcterms:created>
  <dcterms:modified xsi:type="dcterms:W3CDTF">2024-10-21T18:47:34Z</dcterms:modified>
</cp:coreProperties>
</file>