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418" r:id="rId4"/>
    <p:sldId id="463" r:id="rId5"/>
    <p:sldId id="465" r:id="rId6"/>
    <p:sldId id="466" r:id="rId7"/>
    <p:sldId id="501" r:id="rId8"/>
    <p:sldId id="502" r:id="rId9"/>
    <p:sldId id="467" r:id="rId10"/>
    <p:sldId id="468" r:id="rId11"/>
    <p:sldId id="464" r:id="rId12"/>
    <p:sldId id="455" r:id="rId13"/>
    <p:sldId id="419" r:id="rId14"/>
    <p:sldId id="456" r:id="rId15"/>
    <p:sldId id="457" r:id="rId16"/>
    <p:sldId id="459" r:id="rId17"/>
    <p:sldId id="494" r:id="rId18"/>
    <p:sldId id="460" r:id="rId19"/>
    <p:sldId id="461" r:id="rId20"/>
    <p:sldId id="462" r:id="rId21"/>
    <p:sldId id="471" r:id="rId22"/>
    <p:sldId id="485" r:id="rId23"/>
    <p:sldId id="486" r:id="rId24"/>
    <p:sldId id="469" r:id="rId25"/>
    <p:sldId id="470" r:id="rId26"/>
    <p:sldId id="458" r:id="rId27"/>
    <p:sldId id="476" r:id="rId28"/>
    <p:sldId id="472" r:id="rId29"/>
    <p:sldId id="477" r:id="rId30"/>
    <p:sldId id="474" r:id="rId31"/>
    <p:sldId id="475" r:id="rId32"/>
    <p:sldId id="479" r:id="rId33"/>
    <p:sldId id="489" r:id="rId34"/>
    <p:sldId id="487" r:id="rId35"/>
    <p:sldId id="488" r:id="rId36"/>
    <p:sldId id="480" r:id="rId37"/>
    <p:sldId id="490" r:id="rId38"/>
    <p:sldId id="491" r:id="rId39"/>
    <p:sldId id="492" r:id="rId40"/>
    <p:sldId id="493" r:id="rId41"/>
    <p:sldId id="425" r:id="rId42"/>
    <p:sldId id="496" r:id="rId43"/>
    <p:sldId id="504" r:id="rId44"/>
    <p:sldId id="503" r:id="rId45"/>
    <p:sldId id="497" r:id="rId46"/>
    <p:sldId id="495" r:id="rId47"/>
    <p:sldId id="498" r:id="rId48"/>
    <p:sldId id="499" r:id="rId49"/>
    <p:sldId id="500" r:id="rId50"/>
    <p:sldId id="478" r:id="rId5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65B88BE-7067-4E01-A3DC-10AFCF848BC8}">
          <p14:sldIdLst>
            <p14:sldId id="256"/>
            <p14:sldId id="257"/>
            <p14:sldId id="418"/>
            <p14:sldId id="463"/>
            <p14:sldId id="465"/>
            <p14:sldId id="466"/>
            <p14:sldId id="501"/>
            <p14:sldId id="502"/>
            <p14:sldId id="467"/>
            <p14:sldId id="468"/>
            <p14:sldId id="464"/>
            <p14:sldId id="455"/>
            <p14:sldId id="419"/>
            <p14:sldId id="456"/>
            <p14:sldId id="457"/>
            <p14:sldId id="459"/>
            <p14:sldId id="494"/>
            <p14:sldId id="460"/>
            <p14:sldId id="461"/>
            <p14:sldId id="462"/>
            <p14:sldId id="471"/>
            <p14:sldId id="485"/>
            <p14:sldId id="486"/>
            <p14:sldId id="469"/>
            <p14:sldId id="470"/>
            <p14:sldId id="458"/>
            <p14:sldId id="476"/>
            <p14:sldId id="472"/>
            <p14:sldId id="477"/>
            <p14:sldId id="474"/>
            <p14:sldId id="475"/>
            <p14:sldId id="479"/>
            <p14:sldId id="489"/>
            <p14:sldId id="487"/>
            <p14:sldId id="488"/>
            <p14:sldId id="480"/>
            <p14:sldId id="490"/>
            <p14:sldId id="491"/>
            <p14:sldId id="492"/>
            <p14:sldId id="493"/>
            <p14:sldId id="425"/>
            <p14:sldId id="496"/>
            <p14:sldId id="504"/>
            <p14:sldId id="503"/>
            <p14:sldId id="497"/>
            <p14:sldId id="495"/>
            <p14:sldId id="498"/>
            <p14:sldId id="499"/>
            <p14:sldId id="500"/>
            <p14:sldId id="4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Bernatsky" initials="PB" lastIdx="3" clrIdx="0">
    <p:extLst>
      <p:ext uri="{19B8F6BF-5375-455C-9EA6-DF929625EA0E}">
        <p15:presenceInfo xmlns:p15="http://schemas.microsoft.com/office/powerpoint/2012/main" userId="ccc84f90653f6d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529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1C54A-6947-426C-B525-F25AAC6D8000}" type="datetimeFigureOut">
              <a:rPr lang="LID4096" smtClean="0"/>
              <a:t>10/18/2024</a:t>
            </a:fld>
            <a:endParaRPr lang="LID4096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E16E5-A75C-4DD5-8B93-6FB68F18C1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9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7616F-E2AF-5AFF-C83A-FE3735AD8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F40183-988B-BA61-B91E-493895FD9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3C7B4-DBE6-06CE-CFC7-F4ED4D99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10/18/2024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5BB8FF-A395-C430-3789-0945A531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F6F5BE-4CB2-9257-FD2E-739215DB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546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32ABC-7F92-53F8-6B38-14EBA795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74F8DD-3073-73DB-0FEC-83EE799CF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52118E-3EA2-A9A4-2BC2-E44B3237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10/18/2024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9690F8-6FA6-1F50-D67E-E6622891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2A8B7-B8F9-CA99-A4E2-0D1A6411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267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4C6878-D0A6-5DB7-DDA4-5524F63A1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290E6A-E317-C5F4-3234-CA514674E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27F236-BB3C-2C98-8A01-D5793677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10/18/2024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B6E046-C620-4F58-405E-9C010359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06496C-B074-7D9D-1BB6-63F00672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81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2D562-7427-3307-029D-4B44232F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8B9DD3-38AD-093A-348B-69D8AF958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409026-C297-8D81-0690-BCF909A2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10/18/2024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B93BB5-71D6-265C-76BF-7BA55253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B812ED-7C3E-2E99-174E-7CBA5506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836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7F112-08AD-1D83-FA9D-D723E27C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D4462B-7C02-3784-D700-720E99BA1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B8AEC1-27F7-FAA3-29A1-66B8783B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10/18/2024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9F6EE4-5AF4-CE7C-B7F4-C587BFEC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262F68-CBA3-0915-2295-961EC87E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70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AAB05-2830-EFAE-DE4B-ACD17427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D6307-654D-D982-4407-B8F3D7946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186F62-1DB1-3C6F-EA13-795572FAE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940FA2-011F-64EB-05FB-8559EF77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10/18/2024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7AD932-F2FD-1AF1-F4D9-F5E82D0C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145922-4144-9D1A-7394-C3749738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75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C79E9-E032-A699-2CFB-44AC9283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2F1728-CD76-7149-9437-8308AF8E6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31FA6F-EC02-4DE3-6650-B80F00E86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F9C784-C313-EF39-B97C-F19B68E62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9EC93D1-A12D-D057-6BE7-78586123A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39B00CC-01F6-7087-C302-940F9C98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10/18/2024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6EBCC5B-A9F4-C18A-35F5-2949CEAA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B8B959-499F-742D-E1FF-78941C4B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29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B2447-25C4-6DCF-DAD4-FEDF21FF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46070A-CABC-8A01-79F7-51A84F44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10/18/2024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485DBC-EE1F-353D-3249-9E99780A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D416B2-2B57-8CF9-D053-EF6A7AB1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669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9FDE4F-142C-5FCB-A615-EDAA1353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10/18/2024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6EB5D2-B75C-FB77-8F63-19FA5384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B97733-0993-8A78-D35D-65EA8B9F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05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8FC8E-4425-CC0C-710F-98C6425E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3CCAC-EA76-40D6-17B2-7C2AFD43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FDA7B0-EDAC-58A1-8AED-C4E8D631B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C5F31B-981C-419A-6E49-3095113F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10/18/2024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8C04E2-0ACD-F790-199B-7863EDE0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0F2067-A078-C57A-9204-3A8B2F26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211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29DED-D98F-B6A2-AD7C-772F99A3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00C5605-1482-0713-0D51-A3FAC7815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A60C0B-E2FB-D11A-ADBF-D996E01CF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DE09DD-B690-CF21-DFC4-F02331B6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10/18/2024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16318B-2EDE-3598-7847-C4B42395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7F3B72-6E6E-8853-E9C1-9458DC7C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140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D0170-EF02-F5B2-75D2-863D1255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7FE9A8-6239-E8DA-5893-CC54DCF5A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7A97B-8B60-4C6E-4780-AF77C5AA1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00BE-7692-4207-B54B-A48E0B87749C}" type="datetimeFigureOut">
              <a:rPr lang="LID4096" smtClean="0"/>
              <a:t>10/18/2024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9804F4-87F9-55E6-92A8-EB0A9D1E6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4F28E9-786F-C124-9986-B7AAB37E4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036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50110114929/http:/ph7spot.com:80/musings/in-unix-everything-is-a-file" TargetMode="External"/><Relationship Id="rId2" Type="http://schemas.openxmlformats.org/officeDocument/2006/relationships/hyperlink" Target="https://refspecs.linuxfoundation.org/fhs.s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ist_of_file_systems#Pseudo_file_system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windows/win32/fileio/naming-a-fil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5775-7036-98AF-A483-822007F3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9BFEE-497D-21FD-61AE-CA3D2675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Управление файлами</a:t>
            </a:r>
          </a:p>
          <a:p>
            <a:endParaRPr lang="LID4096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3AED9-28E1-DDF9-E07D-185D5DD54F4C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7C454-9338-E7F4-034B-E11CD51ED0FB}"/>
              </a:ext>
            </a:extLst>
          </p:cNvPr>
          <p:cNvSpPr txBox="1"/>
          <p:nvPr/>
        </p:nvSpPr>
        <p:spPr>
          <a:xfrm>
            <a:off x="5190337" y="3051019"/>
            <a:ext cx="1808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7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19E2ADD-505C-77F2-DF62-A29BD8ED577A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A8BB9-5B01-1DC2-18D8-FE1B9962B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EA3750E-4693-9F40-B73B-ABDB298A9FF1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920F67F6-0657-E850-9118-9713453C8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1BD3E09-F64B-E759-3189-63CE07359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Кластером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называется наименьшая область магнитного диска, которая может быть записана или прочитана операционной системой на диск. Обычно кластер состоит из нескольких секторов, имеющих последовательные номера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Соотношения понятий для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HDD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SSD (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соотношения не являются прямыми в следствие разницы их устройства)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Сектор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→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Страница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Кластер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→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Блок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Дорожка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→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Сегмент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987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5D426-4F95-BBB5-7B71-A98576B71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85D0BC5-D33D-0371-DAC0-6CC99AACEF25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B702904B-2988-3734-4205-92718324D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6433D40-4349-1504-4AFB-BA3B2B324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Логической записью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или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структурой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называется упорядоченное множество данных разных типов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Порядок следования этих данных называется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структурой записи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уровне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прикладной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программы файл представляет собой множество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логических записей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На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физическом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уровне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файл представляет собой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поименованное множество секторов или кластеров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хранящихся на диске</a:t>
            </a:r>
          </a:p>
        </p:txBody>
      </p:sp>
    </p:spTree>
    <p:extLst>
      <p:ext uri="{BB962C8B-B14F-4D97-AF65-F5344CB8AC3E}">
        <p14:creationId xmlns:p14="http://schemas.microsoft.com/office/powerpoint/2010/main" val="1122190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D275D-5126-25B5-60E3-D3ADF46A7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E1A039E-C9F0-DEE6-4E45-E21B7599625F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0210E4F4-A87C-FCA6-C1C7-213A696BD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C891A69-8372-DE93-4C12-4F4C794E8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Так как длина логической записи обычно не совпадает с длиной кластера, то кластер может содержать несколько логических записей или, наоборот, логическая запись может располагаться на нескольких кластерах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Часть операционной системы, которая обеспечивает доступ к файлам и выполняет связывание между логическими записями файла и их физическим представлением, называется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системой управления файлами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или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файловой системой</a:t>
            </a:r>
          </a:p>
        </p:txBody>
      </p:sp>
    </p:spTree>
    <p:extLst>
      <p:ext uri="{BB962C8B-B14F-4D97-AF65-F5344CB8AC3E}">
        <p14:creationId xmlns:p14="http://schemas.microsoft.com/office/powerpoint/2010/main" val="151223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C7745-6BB4-1D84-423F-941902D82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35C2497-C066-5FE1-FB95-E036A5A81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92422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CDFA97D7-7B64-FCCB-45A9-B96F4BF8D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5AE00015-B5A7-C14C-4DD9-814924021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того чтобы выполнять операции доступа к логическим записям файла, с каждым файлом связывают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указатель файла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который указывает на текущую логическую запись файла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!!! После каждой операции записи или чтения логической записи файловая система передвигает указатель файла на следующую логическую запись</a:t>
            </a:r>
          </a:p>
          <a:p>
            <a:pPr marL="0" indent="0">
              <a:buNone/>
            </a:pP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980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3ABBA-E46A-641E-2702-FF90E6576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89C0BC2-B334-2283-84EA-F6FEAE07E22B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10C4865D-9CE7-7155-28BD-E283AE98F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E9E20DB-2054-A64A-B10A-712F25060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обеспечения доступа к файлам система управления файлами должна выполнять, по крайней мере, следующие функции: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создание файла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удаление файла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открытие доступа к существующему файлу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закрытие доступа к существующему файлу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запись данных в файл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чтение данных из файла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установка указателя файла на нужную запись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966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318FF-9F95-D905-7F43-74368AF21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29AF16B-F94D-B59B-FAFF-D132F7D0E41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FF005F40-B390-EDDA-0437-D62BFBB7C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741E9E8-3460-1524-ECC9-8F9C713EF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74431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Каталогом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называется файл, который содержит имена и местонахождение других файлов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Каталоги имеют древовидную структуру, в которой каждая вершина указывает на каталог, а каждый лист – на файл. Каталог который находится в вершине этого дерева называется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корневым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Каталог с которым в данный момент работает приложение называется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текущим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корневой каталог (\) определяется относительно какого-либо логического диска 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D:, C:, …),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то время как 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работа с файловой системой ведётся от единственного корневого каталога (/)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«абсолютный» корневой каталог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существует, однако он не доступен для использования на уровне файловой системы и прикладных приложений напрямую (используется менеджером объектов ядра ОС)</a:t>
            </a:r>
          </a:p>
        </p:txBody>
      </p:sp>
    </p:spTree>
    <p:extLst>
      <p:ext uri="{BB962C8B-B14F-4D97-AF65-F5344CB8AC3E}">
        <p14:creationId xmlns:p14="http://schemas.microsoft.com/office/powerpoint/2010/main" val="4158570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D66B1-4FD5-96C4-8C66-86490DD8B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9A11F55-DD94-78B4-9C13-4A9E3A632EE2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336D495F-7770-3DD9-9E33-4AFBCC4FD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B70E66B0-7362-CC84-A0E1-01FC19707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3347906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Корневой каталог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D411B35-4AE7-9D89-1585-840C9B272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6832" y="2055303"/>
            <a:ext cx="2766300" cy="459334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7274D97-DD29-10AD-E21F-E870E1B7C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31994"/>
            <a:ext cx="2644369" cy="34064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A082A78-258D-450D-3D6A-113CA0A58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573" y="3783147"/>
            <a:ext cx="2997814" cy="2477294"/>
          </a:xfrm>
          <a:prstGeom prst="rect">
            <a:avLst/>
          </a:prstGeom>
        </p:spPr>
      </p:pic>
      <p:sp>
        <p:nvSpPr>
          <p:cNvPr id="15" name="Объект 6">
            <a:extLst>
              <a:ext uri="{FF2B5EF4-FFF2-40B4-BE49-F238E27FC236}">
                <a16:creationId xmlns:a16="http://schemas.microsoft.com/office/drawing/2014/main" id="{ED6C2A1F-79E6-E4CE-D715-6E248B194773}"/>
              </a:ext>
            </a:extLst>
          </p:cNvPr>
          <p:cNvSpPr txBox="1">
            <a:spLocks/>
          </p:cNvSpPr>
          <p:nvPr/>
        </p:nvSpPr>
        <p:spPr>
          <a:xfrm>
            <a:off x="4545639" y="3275069"/>
            <a:ext cx="3347906" cy="449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(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Диск С)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Объект 6">
            <a:extLst>
              <a:ext uri="{FF2B5EF4-FFF2-40B4-BE49-F238E27FC236}">
                <a16:creationId xmlns:a16="http://schemas.microsoft.com/office/drawing/2014/main" id="{8BBBA3BF-03D0-351E-7628-14616BEB7A50}"/>
              </a:ext>
            </a:extLst>
          </p:cNvPr>
          <p:cNvSpPr txBox="1">
            <a:spLocks/>
          </p:cNvSpPr>
          <p:nvPr/>
        </p:nvSpPr>
        <p:spPr>
          <a:xfrm>
            <a:off x="9354051" y="1548676"/>
            <a:ext cx="1031861" cy="449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Объект 6">
            <a:extLst>
              <a:ext uri="{FF2B5EF4-FFF2-40B4-BE49-F238E27FC236}">
                <a16:creationId xmlns:a16="http://schemas.microsoft.com/office/drawing/2014/main" id="{BC6992FE-F349-58D6-70FF-1E9EABE57D6B}"/>
              </a:ext>
            </a:extLst>
          </p:cNvPr>
          <p:cNvSpPr txBox="1">
            <a:spLocks/>
          </p:cNvSpPr>
          <p:nvPr/>
        </p:nvSpPr>
        <p:spPr>
          <a:xfrm>
            <a:off x="58876" y="2682639"/>
            <a:ext cx="4203016" cy="449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(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Системный уровень)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20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1876C-8796-6651-323C-B06ABB6C5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99F9B3B5-4B8D-B75F-8636-5CEC28530738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E23E28-C1A0-84FA-459D-391ED1755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8848053-5587-860C-7B2D-4591341B8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093" y="1652470"/>
            <a:ext cx="7638613" cy="46688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88594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47C6A-CE6E-87FB-FF58-BD0005D96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9C9D8A-41C5-C9F2-8219-FD1F59DF686A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968A5D57-1CB7-9A2E-B24B-9E1A47534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55DA5D97-F862-E8F5-4FEB-D5ADA720D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Файловая система обеспечивает следующие функции для работы с каталогами: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создание каталога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удаление каталога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включение подкаталога в каталог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исключение подкаталога из каталога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включение файла в каталог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исключение файла из каталога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161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28E2E-1E1B-0EF4-393D-FFBBD56A3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3E85BD71-4A74-3E9F-9958-A994385AAD1B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F30B7FE2-F50C-09C2-B992-7FA74B7DC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D23DD93-6B73-F1FE-5652-43E983F5C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Буфером ввода-вывода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называется область оперативной памяти, предназначенная для временного хранения записей файла. Обычно длина буфера выбирается кратной длине кластера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Буферы ввода-вывода предназначены для решения двух задач: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устранение несоответствия между размером логической записи файла, определяемым в приложении, и размером кластера, который записывается на диск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снижение влияния внешних устройств на скорость работы процессора, которая значительно превышает скорость работы внешних устройств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40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691"/>
            <a:ext cx="10515600" cy="49981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Представление файлов на жёстком диске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Понятие файловой системы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Понятия файла и каталога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API</a:t>
            </a: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для работы с файловой системой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API </a:t>
            </a: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для отображения файлов в память</a:t>
            </a:r>
          </a:p>
          <a:p>
            <a:pPr marL="0" indent="0">
              <a:buNone/>
            </a:pP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ru-RU" sz="28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180719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alt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План лекции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100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5B72B-DB57-A984-1D31-595858616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22E72C2-3767-982F-A1D3-1D42659D490E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0C0F2F5D-0980-A90F-0341-D12488B82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BC9C666-8C64-19C2-7B12-8EC5C8383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Кэширование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ввода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данных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подразумевает, что система выполняет упреждающее чтение данных с магнитного диска без ожидания следующей команды на чтение данных из приложения. Это сокращает время на чтение записей файла, если они читаются приложением последовательно</a:t>
            </a:r>
          </a:p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Кэширование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процесс записи данных в память с более быстрым доступом</a:t>
            </a:r>
          </a:p>
        </p:txBody>
      </p:sp>
    </p:spTree>
    <p:extLst>
      <p:ext uri="{BB962C8B-B14F-4D97-AF65-F5344CB8AC3E}">
        <p14:creationId xmlns:p14="http://schemas.microsoft.com/office/powerpoint/2010/main" val="121456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55CB7-692B-2654-6774-6AAAA13FB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6FE2B1D-CA6D-9F67-5A45-CFEDA3298CE7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B973EE02-4F85-EB12-75DA-153F80783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51346A1-346B-14A0-1607-82A20368E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Рассматриваемые файловые системы: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NTFS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ext4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Примеры ФС: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FAT16, FAT32, FAT64, NTFS,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ext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ext2,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ext3,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ext4,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BtrFS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(Oracle), ISO 9660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(CD,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DVD)</a:t>
            </a:r>
          </a:p>
          <a:p>
            <a:pPr marL="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Filesystem Hierarchy Standard (FHS) – </a:t>
            </a:r>
            <a:r>
              <a:rPr lang="be-BY" dirty="0">
                <a:latin typeface="Cambria" panose="02040503050406030204" pitchFamily="18" charset="0"/>
                <a:ea typeface="Cambria" panose="02040503050406030204" pitchFamily="18" charset="0"/>
              </a:rPr>
              <a:t>стандарт иерархии файловой системы для ОС семейства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Unix (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сайт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Примечание: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In UNIX Everything is a File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Список псевдо файловых систем: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Список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283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F0FF8-0511-2FB9-75F8-56CF322E7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B99EE31-E729-F968-E980-658E005D2DBB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5E96AC7F-E194-BB4D-0DA5-DB37A777A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D360747-C863-41E7-0017-7B6123083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63546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 любым файлом связаны некоторые атрибуты. Пример базовых атрибутов: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Имя: Имя файла - это имя, присваиваемое файлу. Имя обычно представляет собой строку символов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Идентификатор: Идентификатор - это уникальный номер файла. Он идентифицирует файлы в файловой системе. В отличие от имен файлов, он недоступен для чтения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Тип: Тип - это еще один атрибут файла, который определяет тип файла, такого как архивный файл (.</a:t>
            </a:r>
            <a:r>
              <a:rPr lang="ru-RU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zip</a:t>
            </a: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), файл исходного кода (.c, .</a:t>
            </a:r>
            <a:r>
              <a:rPr lang="ru-RU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java</a:t>
            </a: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), файл .</a:t>
            </a:r>
            <a:r>
              <a:rPr lang="ru-RU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docx</a:t>
            </a: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файл .</a:t>
            </a:r>
            <a:r>
              <a:rPr lang="ru-RU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txt</a:t>
            </a: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и т.д.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Местоположение: Указывает местоположение файла на устройстве (путь к каталогу). Этот атрибут является указателем на устройство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Размер: Указывает текущий размер файла (в килобайтах, Мб, Гб и т.д.) и, возможно, максимально допустимый размер файла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Защита: Указывает информацию об управлении доступом (разрешениях на чтение, редактирование, запись и выполнение файла). Это обеспечивает безопасность конфиденциальной информации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Время, дата и идентификация пользователя: эта информация сообщает нам о дате и времени создания файла, его последнем изменении, о том, каким пользователем он был создан и модифицирован, и т.д.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211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5260C-DC50-7406-8850-A21567029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3FD0FC2-0F7C-4E9C-98A8-50CB511178A9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A83E87A7-C0D3-47DC-47C0-ED6FF300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34383B0-C917-13E0-2688-1F4A3DB40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59"/>
            <a:ext cx="10515600" cy="463546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Атрибуты флаги. Данные атрибуты контролируют или задают некоторые специфичные свойства: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Флаг "Только для чтения": 0 для чтения/записи; 1 - только для чтения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Флаг "Скрытый": 0 для обычных файлов; 1 - не отображается в списках всех файлов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Системный Флаг: 0 для обычных файлов; 1 для системных файлов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Флаг архива: 0 означает, что была создана резервная копия; 1 означает, что требуется создать резервную копию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Флаг ASCII/двоичного файла: 0 для файла ASCII; 1 для двоичного файла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Флаг произвольного доступа: 0 только для последовательного доступа; 1 для произвольного доступа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Временный Флаг: 0 для обычного файла; 1 для удаленного файла при выходе из процесса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Флаги блокировки: 0 для разблокированного файла; отличное от нуля значение для заблокированного файла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554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F2768-7E26-B052-3F4A-A32B4AD55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2EF4B9B-C0F4-FA8A-40C6-99A8FA20C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084077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Windows </a:t>
                      </a: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NTFS)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568C27E9-5175-0D2D-101D-170D51DBC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50E358B-52DA-043A-B101-99B3853AA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формировании пути к файлу нужно придерживаться определенных правил, которые перечислены ниже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полная информация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имена каталогов и файлов не должны содержать символов, ASCII-коды которых находятся в диапазоне от 0 до 31 (это служебные символы)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имена каталогов и файлов не должны содержать символы &lt;, &gt;, :, ”, /, \ и |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имена каталогов и файлов могут содержать символы из расширенного множества, которое включает символы с кодами от 128 до 255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обозначения текущего каталога в качестве компоненты пути используется символ . (точка)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обозначения родительского каталога для текущего каталога в качестве компоненты пути используются символы .. (две точки)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качестве компонент пути нельзя использовать имена устройств, как, например,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aux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con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lpt1 и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prn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Имена файлов и каталогов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регистронезависимы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997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9373E-24BB-BF06-24D3-E01C9365B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98BFC043-7644-6471-05C0-67631D21D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88750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Linux </a:t>
                      </a:r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ext4)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04BC1EB2-EB49-323B-74B0-52F874816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0576C29-47C8-165A-C627-3BDA836B1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формировании пути к файлу нужно придерживаться определенных правил, которые перечислены ниже: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имена каталогов и файлов не должны содержать символы «\0», «/»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имена каталогов и файлов могут содержать символы &lt;, &gt;, :, ”, /, \ и | , однако такие символы должны быть экранированы (не рекомендуется в виду неудобства чтения имён файлов с такими символами)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обозначения текущего каталога в качестве компоненты пути используется символ . (точка)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для обозначения родительского каталога для текущего каталога в качестве компоненты пути используются символы .. (две точки)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Имена файлов и каталогов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регистрозависимы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401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FFEC7-E86B-6191-8030-5712EEC35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1E04E5D-7BF4-0750-1580-C32B55F30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940369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Создание</a:t>
                      </a:r>
                      <a:r>
                        <a:rPr lang="en-US" sz="4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\</a:t>
                      </a:r>
                      <a:r>
                        <a:rPr lang="ru-RU" sz="4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Открытие</a:t>
                      </a:r>
                      <a:endParaRPr lang="LID4096" sz="40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70240394-32C3-DA93-89C9-0491255C8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9286A09-62F5-DBB9-DA53-92CA1118D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2948" y="2260381"/>
            <a:ext cx="6054754" cy="19941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Объект 6">
            <a:extLst>
              <a:ext uri="{FF2B5EF4-FFF2-40B4-BE49-F238E27FC236}">
                <a16:creationId xmlns:a16="http://schemas.microsoft.com/office/drawing/2014/main" id="{44F14F69-AF5C-017B-53DC-7EE72DA51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6281"/>
            <a:ext cx="3347906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Объект 6">
            <a:extLst>
              <a:ext uri="{FF2B5EF4-FFF2-40B4-BE49-F238E27FC236}">
                <a16:creationId xmlns:a16="http://schemas.microsoft.com/office/drawing/2014/main" id="{E42F4534-665B-2C5C-C0B3-315FDA76517C}"/>
              </a:ext>
            </a:extLst>
          </p:cNvPr>
          <p:cNvSpPr txBox="1">
            <a:spLocks/>
          </p:cNvSpPr>
          <p:nvPr/>
        </p:nvSpPr>
        <p:spPr>
          <a:xfrm>
            <a:off x="1143000" y="4409268"/>
            <a:ext cx="3347906" cy="449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CEA5195-5D95-D20A-381D-1DC77D81C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662" y="4858623"/>
            <a:ext cx="5267325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327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C275D-B929-A188-A14A-8213403F3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42AFA0D-D19E-CC34-A2D9-666586838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810490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Закрытие</a:t>
                      </a:r>
                      <a:endParaRPr lang="LID4096" sz="40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4080AB3E-8B9E-AFDB-4B62-1700A7112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2937B7F-6B07-07D1-67E0-905CCA4C5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2948" y="2650033"/>
            <a:ext cx="6054754" cy="12148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Объект 6">
            <a:extLst>
              <a:ext uri="{FF2B5EF4-FFF2-40B4-BE49-F238E27FC236}">
                <a16:creationId xmlns:a16="http://schemas.microsoft.com/office/drawing/2014/main" id="{657F0816-A15E-5F73-E291-E748E655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6281"/>
            <a:ext cx="3347906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Объект 6">
            <a:extLst>
              <a:ext uri="{FF2B5EF4-FFF2-40B4-BE49-F238E27FC236}">
                <a16:creationId xmlns:a16="http://schemas.microsoft.com/office/drawing/2014/main" id="{84090EFE-4D46-35D1-50BD-16CB15401908}"/>
              </a:ext>
            </a:extLst>
          </p:cNvPr>
          <p:cNvSpPr txBox="1">
            <a:spLocks/>
          </p:cNvSpPr>
          <p:nvPr/>
        </p:nvSpPr>
        <p:spPr>
          <a:xfrm>
            <a:off x="1143000" y="4409268"/>
            <a:ext cx="3347906" cy="449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DF94404-7A0F-0412-8B62-8C33F2FC7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03542" y="4858623"/>
            <a:ext cx="4413564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5870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1B2F4-D9DF-C604-426F-383ED5658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2409C4D-6B15-5AC8-19DC-638C85827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282849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Чтение</a:t>
                      </a:r>
                      <a:endParaRPr lang="LID4096" sz="40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21B48AD9-93F5-347C-A462-59EFA749E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4D2086E-9132-0B7A-F3B0-611587E17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7047" y="2378482"/>
            <a:ext cx="6922706" cy="18766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Объект 6">
            <a:extLst>
              <a:ext uri="{FF2B5EF4-FFF2-40B4-BE49-F238E27FC236}">
                <a16:creationId xmlns:a16="http://schemas.microsoft.com/office/drawing/2014/main" id="{F41E1CD9-1848-303B-DD91-A9C96F603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6281"/>
            <a:ext cx="3347906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Объект 6">
            <a:extLst>
              <a:ext uri="{FF2B5EF4-FFF2-40B4-BE49-F238E27FC236}">
                <a16:creationId xmlns:a16="http://schemas.microsoft.com/office/drawing/2014/main" id="{7B222CB4-CAA4-45BB-B05C-6376AE300958}"/>
              </a:ext>
            </a:extLst>
          </p:cNvPr>
          <p:cNvSpPr txBox="1">
            <a:spLocks/>
          </p:cNvSpPr>
          <p:nvPr/>
        </p:nvSpPr>
        <p:spPr>
          <a:xfrm>
            <a:off x="1143000" y="4409268"/>
            <a:ext cx="3347906" cy="449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FCD7568-0DB1-959D-D495-A74865B6B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7519" y="5012773"/>
            <a:ext cx="6781762" cy="11302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96101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04F33-579F-6014-263C-D37C85BB8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10C84E8-69BE-17FA-53CF-86685AF6C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315894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Запись</a:t>
                      </a:r>
                      <a:endParaRPr lang="LID4096" sz="40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558BA700-27B1-BB4B-AFF8-BC4083590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2EFD827-CE9A-01A8-DEE2-C7D2C4A2F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7000" y="2300424"/>
            <a:ext cx="6922800" cy="19140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Объект 6">
            <a:extLst>
              <a:ext uri="{FF2B5EF4-FFF2-40B4-BE49-F238E27FC236}">
                <a16:creationId xmlns:a16="http://schemas.microsoft.com/office/drawing/2014/main" id="{9A1C7F47-E0AA-4FFA-B93E-374905245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6281"/>
            <a:ext cx="3347906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Объект 6">
            <a:extLst>
              <a:ext uri="{FF2B5EF4-FFF2-40B4-BE49-F238E27FC236}">
                <a16:creationId xmlns:a16="http://schemas.microsoft.com/office/drawing/2014/main" id="{5EFA607B-D753-892F-BE9F-6F152F45EC90}"/>
              </a:ext>
            </a:extLst>
          </p:cNvPr>
          <p:cNvSpPr txBox="1">
            <a:spLocks/>
          </p:cNvSpPr>
          <p:nvPr/>
        </p:nvSpPr>
        <p:spPr>
          <a:xfrm>
            <a:off x="1143000" y="4409268"/>
            <a:ext cx="3347906" cy="449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A915FAF-BB43-B674-06AF-AA2509621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7200" y="4858623"/>
            <a:ext cx="6782400" cy="13175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089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221890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Основными элементами накопителя на жестких магнитных дисках являются круглые алюминиевые или некристаллические стекловидные пластины. Эти пластины нельзя согнуть и поэтому они называются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жесткими дисками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Жесткие диски покрыты слоем ферромагнитного материала, который позволяет хранить информацию, используя направление магнитного поля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Жесткие диски также называются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жесткими магнитными дисками</a:t>
            </a:r>
          </a:p>
        </p:txBody>
      </p:sp>
    </p:spTree>
    <p:extLst>
      <p:ext uri="{BB962C8B-B14F-4D97-AF65-F5344CB8AC3E}">
        <p14:creationId xmlns:p14="http://schemas.microsoft.com/office/powerpoint/2010/main" val="2551035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FAABB-06B8-D202-313B-2ED41ABC8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29984B7-5123-E9B1-A9CA-89BB2BD53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37166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Указатель</a:t>
                      </a:r>
                      <a:endParaRPr lang="LID4096" sz="40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473FADCF-C522-5ED6-AF11-1049A4EFF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7EADC63-B097-645C-B4E7-177E407B1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2548" y="2378482"/>
            <a:ext cx="7586904" cy="17579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Объект 6">
            <a:extLst>
              <a:ext uri="{FF2B5EF4-FFF2-40B4-BE49-F238E27FC236}">
                <a16:creationId xmlns:a16="http://schemas.microsoft.com/office/drawing/2014/main" id="{88E8EE26-5BA7-E2E7-0CA5-9B2C31BD0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6281"/>
            <a:ext cx="3347906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Объект 6">
            <a:extLst>
              <a:ext uri="{FF2B5EF4-FFF2-40B4-BE49-F238E27FC236}">
                <a16:creationId xmlns:a16="http://schemas.microsoft.com/office/drawing/2014/main" id="{8269F1CE-A1AB-A8B7-1AE2-A44587342587}"/>
              </a:ext>
            </a:extLst>
          </p:cNvPr>
          <p:cNvSpPr txBox="1">
            <a:spLocks/>
          </p:cNvSpPr>
          <p:nvPr/>
        </p:nvSpPr>
        <p:spPr>
          <a:xfrm>
            <a:off x="1143000" y="4409268"/>
            <a:ext cx="3347906" cy="449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CCB7F27-FE61-CD94-D4C8-76AF47A30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6132" y="5003394"/>
            <a:ext cx="5267325" cy="8248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8537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5A634-4F2A-D4EE-3FF4-6F70BE44E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A2E18B1-15D0-81E0-88A9-792FA8737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96745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Атрибуты</a:t>
                      </a:r>
                      <a:endParaRPr lang="LID4096" sz="40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AC285300-C1F7-B914-9492-4D42B6A6B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6">
            <a:extLst>
              <a:ext uri="{FF2B5EF4-FFF2-40B4-BE49-F238E27FC236}">
                <a16:creationId xmlns:a16="http://schemas.microsoft.com/office/drawing/2014/main" id="{5AD48798-605A-EF34-F08A-ACE726A24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6281"/>
            <a:ext cx="3347906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Объект 6">
            <a:extLst>
              <a:ext uri="{FF2B5EF4-FFF2-40B4-BE49-F238E27FC236}">
                <a16:creationId xmlns:a16="http://schemas.microsoft.com/office/drawing/2014/main" id="{A6406BC0-DA30-D72B-6D9C-B374F500D795}"/>
              </a:ext>
            </a:extLst>
          </p:cNvPr>
          <p:cNvSpPr txBox="1">
            <a:spLocks/>
          </p:cNvSpPr>
          <p:nvPr/>
        </p:nvSpPr>
        <p:spPr>
          <a:xfrm>
            <a:off x="1143000" y="4409268"/>
            <a:ext cx="3347906" cy="449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25AE0CE-DC12-56D1-CFE7-51637B495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2106" y="4858623"/>
            <a:ext cx="5783163" cy="15421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35AA5F-9D63-3800-6C6F-A688CB2C1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143126"/>
            <a:ext cx="5190688" cy="12165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4BD8BB-8BAA-5324-11DF-1C30E68BA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344" y="3011613"/>
            <a:ext cx="5503178" cy="12530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53992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FCAD6-8052-7075-DDA4-58FF97E20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A6C533D-4FF6-2D3F-B79D-BF3134F34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558340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Блокирование</a:t>
                      </a:r>
                      <a:endParaRPr lang="LID4096" sz="40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331223D5-8EBB-D6D8-F50A-8CDC77B94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6">
            <a:extLst>
              <a:ext uri="{FF2B5EF4-FFF2-40B4-BE49-F238E27FC236}">
                <a16:creationId xmlns:a16="http://schemas.microsoft.com/office/drawing/2014/main" id="{44344AC0-E9CA-839F-009C-9B7B7CC17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6281"/>
            <a:ext cx="3347906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83A7FBF-A09C-8841-26B7-8C3DBA7A8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7780" y="4858623"/>
            <a:ext cx="4321239" cy="11144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Объект 6">
            <a:extLst>
              <a:ext uri="{FF2B5EF4-FFF2-40B4-BE49-F238E27FC236}">
                <a16:creationId xmlns:a16="http://schemas.microsoft.com/office/drawing/2014/main" id="{9F5540C3-EB43-5555-C596-CD90EB85E2C7}"/>
              </a:ext>
            </a:extLst>
          </p:cNvPr>
          <p:cNvSpPr txBox="1">
            <a:spLocks/>
          </p:cNvSpPr>
          <p:nvPr/>
        </p:nvSpPr>
        <p:spPr>
          <a:xfrm>
            <a:off x="1143000" y="4409268"/>
            <a:ext cx="3347906" cy="449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71986FE3-AE9C-80CC-B1F5-C73E9E50C618}"/>
              </a:ext>
            </a:extLst>
          </p:cNvPr>
          <p:cNvGrpSpPr/>
          <p:nvPr/>
        </p:nvGrpSpPr>
        <p:grpSpPr>
          <a:xfrm>
            <a:off x="1631048" y="2226819"/>
            <a:ext cx="6054754" cy="1587846"/>
            <a:chOff x="1631048" y="2226819"/>
            <a:chExt cx="6054754" cy="1587846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96762748-2FED-1649-772C-9CD09EB38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31048" y="2226819"/>
              <a:ext cx="6054754" cy="158784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A6AD17CC-81D6-E59A-EF02-A9F72B301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93079" y="2237985"/>
              <a:ext cx="812072" cy="164952"/>
            </a:xfrm>
            <a:prstGeom prst="rect">
              <a:avLst/>
            </a:prstGeom>
          </p:spPr>
        </p:pic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E790EE23-E829-F46F-1867-4997937DBBCC}"/>
                </a:ext>
              </a:extLst>
            </p:cNvPr>
            <p:cNvSpPr/>
            <p:nvPr/>
          </p:nvSpPr>
          <p:spPr>
            <a:xfrm>
              <a:off x="2177415" y="2253615"/>
              <a:ext cx="115664" cy="1352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7ACC904-BFFD-5EE4-B805-F9BBB4763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0704" y="2524121"/>
            <a:ext cx="6054754" cy="15878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31891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A94B2-A4AF-056A-1CAC-F1D1A924E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68FCD64-8BF2-C3DE-45ED-43312F498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56352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Сброс буфера</a:t>
                      </a:r>
                      <a:endParaRPr lang="LID4096" sz="40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3FEE271A-CAC3-88EF-56E4-CE4068892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6">
            <a:extLst>
              <a:ext uri="{FF2B5EF4-FFF2-40B4-BE49-F238E27FC236}">
                <a16:creationId xmlns:a16="http://schemas.microsoft.com/office/drawing/2014/main" id="{92511192-3689-F5FE-7148-2A7F8BF1C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6281"/>
            <a:ext cx="3347906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Объект 6">
            <a:extLst>
              <a:ext uri="{FF2B5EF4-FFF2-40B4-BE49-F238E27FC236}">
                <a16:creationId xmlns:a16="http://schemas.microsoft.com/office/drawing/2014/main" id="{70B9AA36-5777-01D7-0B38-A8620819E36B}"/>
              </a:ext>
            </a:extLst>
          </p:cNvPr>
          <p:cNvSpPr txBox="1">
            <a:spLocks/>
          </p:cNvSpPr>
          <p:nvPr/>
        </p:nvSpPr>
        <p:spPr>
          <a:xfrm>
            <a:off x="1143000" y="4409268"/>
            <a:ext cx="3347906" cy="449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1B8BE5-6EE5-D11D-2560-0DE126929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2492379"/>
            <a:ext cx="6162675" cy="1257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1D69AB0-3BE2-F90E-1A2C-1FAC92DD0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376" y="4799900"/>
            <a:ext cx="4717245" cy="106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8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769FB-4C7D-A37B-8A21-B80A665C7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4B37B8D-5FA4-29BE-53FC-260BFB417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292595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</a:t>
                      </a:r>
                      <a:r>
                        <a:rPr lang="en-US" sz="4000" dirty="0" err="1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WinAPI</a:t>
                      </a:r>
                      <a:endParaRPr lang="LID4096" sz="40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B21C11B2-6236-C7F1-E7E0-53A5B2E36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BAE9133-4E5C-9341-7A86-CCEC51CEA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5521" y="1748560"/>
            <a:ext cx="6054754" cy="19941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Объект 6">
            <a:extLst>
              <a:ext uri="{FF2B5EF4-FFF2-40B4-BE49-F238E27FC236}">
                <a16:creationId xmlns:a16="http://schemas.microsoft.com/office/drawing/2014/main" id="{11012861-AAFC-C6AB-2C0D-D2827AF7F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6281"/>
            <a:ext cx="3347906" cy="44935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Копирование файла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09DC0D-6BDB-21B6-1449-23B0E57A4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5521" y="4179677"/>
            <a:ext cx="6054754" cy="10954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Объект 6">
            <a:extLst>
              <a:ext uri="{FF2B5EF4-FFF2-40B4-BE49-F238E27FC236}">
                <a16:creationId xmlns:a16="http://schemas.microsoft.com/office/drawing/2014/main" id="{9FBBA1B4-80CA-71A9-19FA-CCD8EA30AECA}"/>
              </a:ext>
            </a:extLst>
          </p:cNvPr>
          <p:cNvSpPr txBox="1">
            <a:spLocks/>
          </p:cNvSpPr>
          <p:nvPr/>
        </p:nvSpPr>
        <p:spPr>
          <a:xfrm>
            <a:off x="1143000" y="4015548"/>
            <a:ext cx="3347906" cy="449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Перемещение файла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Объект 6">
            <a:extLst>
              <a:ext uri="{FF2B5EF4-FFF2-40B4-BE49-F238E27FC236}">
                <a16:creationId xmlns:a16="http://schemas.microsoft.com/office/drawing/2014/main" id="{60E82950-3F7B-FA60-656E-6BA562623B9F}"/>
              </a:ext>
            </a:extLst>
          </p:cNvPr>
          <p:cNvSpPr txBox="1">
            <a:spLocks/>
          </p:cNvSpPr>
          <p:nvPr/>
        </p:nvSpPr>
        <p:spPr>
          <a:xfrm>
            <a:off x="1143000" y="4464903"/>
            <a:ext cx="3347906" cy="1095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 сути можно использовать для переименования файла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554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78D33-8CE9-FBFA-F2FA-D8642EC9A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8154CCD-CD3B-64DD-DBD5-EC2AAED26742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</a:t>
                      </a:r>
                      <a:r>
                        <a:rPr lang="en-US" sz="4000" dirty="0" err="1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WinAPI</a:t>
                      </a:r>
                      <a:endParaRPr lang="LID4096" sz="40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887B033A-63D6-0C2F-4F0D-660CC3633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916E460-7055-0490-AB6F-C064B00E2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0906" y="1731444"/>
            <a:ext cx="6569168" cy="18937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Объект 6">
            <a:extLst>
              <a:ext uri="{FF2B5EF4-FFF2-40B4-BE49-F238E27FC236}">
                <a16:creationId xmlns:a16="http://schemas.microsoft.com/office/drawing/2014/main" id="{57059D61-4633-FDFD-0FFA-B895E08E2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6281"/>
            <a:ext cx="3347906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Замещение файла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AFA51F-190F-4605-2A69-229983100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7310" y="4179677"/>
            <a:ext cx="6551176" cy="17960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Объект 6">
            <a:extLst>
              <a:ext uri="{FF2B5EF4-FFF2-40B4-BE49-F238E27FC236}">
                <a16:creationId xmlns:a16="http://schemas.microsoft.com/office/drawing/2014/main" id="{47F59C2D-44F4-694B-376D-BF772ADF459F}"/>
              </a:ext>
            </a:extLst>
          </p:cNvPr>
          <p:cNvSpPr txBox="1">
            <a:spLocks/>
          </p:cNvSpPr>
          <p:nvPr/>
        </p:nvSpPr>
        <p:spPr>
          <a:xfrm>
            <a:off x="1143000" y="4179677"/>
            <a:ext cx="3347906" cy="449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Информация о файле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571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05427-3777-2C44-8E72-1DC1BD36D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7D87789-5067-ADBB-A64C-CA8A59C1D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675296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Создание каталога</a:t>
                      </a:r>
                      <a:endParaRPr lang="LID4096" sz="40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DD1D12B6-F4E1-4882-204D-4CBC2AD8C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8B57982-98EA-8CB7-C444-CF30A90C3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2845" y="2378482"/>
            <a:ext cx="7918822" cy="13761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Объект 6">
            <a:extLst>
              <a:ext uri="{FF2B5EF4-FFF2-40B4-BE49-F238E27FC236}">
                <a16:creationId xmlns:a16="http://schemas.microsoft.com/office/drawing/2014/main" id="{C0C74301-0F33-C494-CBB0-8FF6589D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6281"/>
            <a:ext cx="3347906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Объект 6">
            <a:extLst>
              <a:ext uri="{FF2B5EF4-FFF2-40B4-BE49-F238E27FC236}">
                <a16:creationId xmlns:a16="http://schemas.microsoft.com/office/drawing/2014/main" id="{456D65F0-2A4D-80B8-ABAD-C4D8D949A66A}"/>
              </a:ext>
            </a:extLst>
          </p:cNvPr>
          <p:cNvSpPr txBox="1">
            <a:spLocks/>
          </p:cNvSpPr>
          <p:nvPr/>
        </p:nvSpPr>
        <p:spPr>
          <a:xfrm>
            <a:off x="1143000" y="4409268"/>
            <a:ext cx="3347906" cy="449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488D856-F453-80C8-7926-9E224158D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8727" y="4858623"/>
            <a:ext cx="5394546" cy="16931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2544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F13CB-F289-DC5A-56F0-49898F9C2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881DC89-D66E-8B47-0295-29FAD7094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949155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0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Удаление каталога</a:t>
                      </a:r>
                      <a:endParaRPr lang="LID4096" sz="40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99E0D2AB-3D53-2953-9B34-F29955094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43E4105-AD21-689A-74B7-583DFB985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9114" y="2378482"/>
            <a:ext cx="7126283" cy="13761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Объект 6">
            <a:extLst>
              <a:ext uri="{FF2B5EF4-FFF2-40B4-BE49-F238E27FC236}">
                <a16:creationId xmlns:a16="http://schemas.microsoft.com/office/drawing/2014/main" id="{CE7D1A39-AD41-1288-7929-9ACB4F6F2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56281"/>
            <a:ext cx="3347906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Объект 6">
            <a:extLst>
              <a:ext uri="{FF2B5EF4-FFF2-40B4-BE49-F238E27FC236}">
                <a16:creationId xmlns:a16="http://schemas.microsoft.com/office/drawing/2014/main" id="{0FF74512-A80F-5F00-6BBC-200EBFE0B9DE}"/>
              </a:ext>
            </a:extLst>
          </p:cNvPr>
          <p:cNvSpPr txBox="1">
            <a:spLocks/>
          </p:cNvSpPr>
          <p:nvPr/>
        </p:nvSpPr>
        <p:spPr>
          <a:xfrm>
            <a:off x="1143000" y="4409268"/>
            <a:ext cx="3347906" cy="449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B685AE7-F51B-3BC0-6B19-4CBE75E82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8727" y="4975982"/>
            <a:ext cx="5394546" cy="14584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43056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ED57D-CC11-145F-3C8A-1F67F811A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7D72D5E-2EF5-4F66-1C7B-F934C7FC9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268467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36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Перемещение каталога</a:t>
                      </a:r>
                      <a:endParaRPr lang="LID4096" sz="36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EAD88A3-9E38-D332-E18F-CB129A504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D335C0A-BB8E-F61C-0EB4-2949D5250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9114" y="2431625"/>
            <a:ext cx="7126283" cy="12698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Объект 6">
            <a:extLst>
              <a:ext uri="{FF2B5EF4-FFF2-40B4-BE49-F238E27FC236}">
                <a16:creationId xmlns:a16="http://schemas.microsoft.com/office/drawing/2014/main" id="{694B7BAC-0AC3-9223-3252-6518DFA7F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656281"/>
            <a:ext cx="9871745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API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(ограничение: только в рамках одного тома)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Объект 6">
            <a:extLst>
              <a:ext uri="{FF2B5EF4-FFF2-40B4-BE49-F238E27FC236}">
                <a16:creationId xmlns:a16="http://schemas.microsoft.com/office/drawing/2014/main" id="{59F7D01A-47BD-92AA-5F3B-025BF132D30E}"/>
              </a:ext>
            </a:extLst>
          </p:cNvPr>
          <p:cNvSpPr txBox="1">
            <a:spLocks/>
          </p:cNvSpPr>
          <p:nvPr/>
        </p:nvSpPr>
        <p:spPr>
          <a:xfrm>
            <a:off x="1142998" y="4409268"/>
            <a:ext cx="8957347" cy="449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 API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– стандартная функция отсутствует 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6372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1ECC8-7CE7-DB40-5FBA-1239DF8D4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71FE84D-7E76-4E48-A7E4-B0C08CCF2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494028"/>
              </p:ext>
            </p:extLst>
          </p:nvPr>
        </p:nvGraphicFramePr>
        <p:xfrm>
          <a:off x="1142999" y="365126"/>
          <a:ext cx="10366695" cy="1018309"/>
        </p:xfrm>
        <a:graphic>
          <a:graphicData uri="http://schemas.openxmlformats.org/drawingml/2006/table">
            <a:tbl>
              <a:tblPr/>
              <a:tblGrid>
                <a:gridCol w="10366695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36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Наблюдение за каталогом</a:t>
                      </a:r>
                      <a:endParaRPr lang="LID4096" sz="36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D22D263B-B878-3909-7D29-BBF6C9B13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5E8632D-38D3-8554-CA5A-6BC5F9018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9731" y="2183538"/>
            <a:ext cx="4996615" cy="14256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Объект 6">
            <a:extLst>
              <a:ext uri="{FF2B5EF4-FFF2-40B4-BE49-F238E27FC236}">
                <a16:creationId xmlns:a16="http://schemas.microsoft.com/office/drawing/2014/main" id="{38A2E69C-498B-39F1-916D-45DD1F6E5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656281"/>
            <a:ext cx="9871745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17C2B43-8356-F8A1-AA14-182058230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651" y="3357432"/>
            <a:ext cx="9934575" cy="1200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CCF0DA-C194-52ED-FC5B-6267379C7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731" y="4602302"/>
            <a:ext cx="9820275" cy="121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3704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E1CF1-77B5-15FF-188E-19A1C55D3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79D997F-F50F-DBE4-50D5-1640EBEB90B2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F2BB5A33-34E1-1A7B-51FE-2A9935FE2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62993E-8A94-0322-BC4D-680C3E303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7" y="1748560"/>
            <a:ext cx="7591425" cy="4914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108849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E3DD8-357B-3F2E-68BF-F8BCB438D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3C65146-F15C-3A84-8D55-371EDA0574D1}"/>
              </a:ext>
            </a:extLst>
          </p:cNvPr>
          <p:cNvGraphicFramePr>
            <a:graphicFrameLocks noGrp="1"/>
          </p:cNvGraphicFramePr>
          <p:nvPr/>
        </p:nvGraphicFramePr>
        <p:xfrm>
          <a:off x="1142999" y="365126"/>
          <a:ext cx="10366695" cy="1018309"/>
        </p:xfrm>
        <a:graphic>
          <a:graphicData uri="http://schemas.openxmlformats.org/drawingml/2006/table">
            <a:tbl>
              <a:tblPr/>
              <a:tblGrid>
                <a:gridCol w="10366695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36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Наблюдение за каталогом</a:t>
                      </a:r>
                      <a:endParaRPr lang="LID4096" sz="36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77114A6A-1041-359A-5EFD-5FFB9F708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0B4AA86-DB51-A0A7-F214-D9E01A3E7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9731" y="2150356"/>
            <a:ext cx="4227293" cy="14256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Объект 6">
            <a:extLst>
              <a:ext uri="{FF2B5EF4-FFF2-40B4-BE49-F238E27FC236}">
                <a16:creationId xmlns:a16="http://schemas.microsoft.com/office/drawing/2014/main" id="{4EDD6F5F-0CE3-06E7-A7D8-72C15C7BB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656281"/>
            <a:ext cx="9871745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AD9565-A926-CFBF-593A-5FD10AFE4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82542" y="3381250"/>
            <a:ext cx="9298459" cy="12001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6A5BFF-02FD-1E9E-5E7E-ADB39B0AF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9731" y="4581400"/>
            <a:ext cx="6722691" cy="1219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965947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89FD1-171F-9A72-FDC5-B2B4FF849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FA67987-A018-3951-EF74-010685724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377462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7C4322DD-ED18-B557-D2F8-FA1F65B4D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11F8AA07-3FA1-1FB2-2C39-53418217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операционных системах Windows и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 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реализован механизм, который позволяет отображать в адресное пространство процесса не только содержимое файлов подкачки, но и содержимое обычных файлов. То есть в этом случае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файл или его часть рассматривается как набор виртуальных страниц процесса, которые имеют последовательные логические адреса. Файл, отображенный в адресное пространство процесса, называется представлением или видом файла (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file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view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). После отображения файла в адресное пространство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процесса доступ к виду может осуществляться с помощью указателя, как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 обычным данным в адресном пространстве процесса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Этот механизм называется отображением содержимого файла (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file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 err="1">
                <a:latin typeface="Cambria" panose="02040503050406030204" pitchFamily="18" charset="0"/>
                <a:ea typeface="Cambria" panose="02040503050406030204" pitchFamily="18" charset="0"/>
              </a:rPr>
              <a:t>mapping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 в виртуальную память процесса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9035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682D0-7264-235D-4F69-C63A950CD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CF71BB4-7645-A6D7-F1C5-4F7DBA9A53D9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FD7C8F60-26E1-315A-6EDD-E8F475ACE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4EB739BB-282F-299C-F71D-34B47BBF1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8367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Общая последовательность действий, которые необходимо выполнить для работы с отображаемым в память файлом. Эти действия могут быть разбиты на следующие шаги: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открыть файл, который будет отображаться в память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создать объект ядра, который выполняет отображение файла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отобразить файл или его часть в адресное пространство процесса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выполнить необходимую работу с видом файла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отменить отображение файла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закрыть объект ядра для отображения файла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закрыть файл, который отображался в память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случае с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Linux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некоторые из этих шагов не выполняются в виду особенностей реализации механизма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6545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C2AC5-664D-8904-BE36-BFB2838E4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842DA28-D830-CC73-68E9-AD0ED7CF5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140973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Windows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81E01E3F-4683-50DF-F648-0312D4AE3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7E74DB-C21B-79D8-3570-09F9AEA61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590675"/>
            <a:ext cx="120015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010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C38C2-A062-DD60-1CA3-8B50642A5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A22A43B-A91B-ED9D-7A30-A1E10EAC4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896311"/>
              </p:ext>
            </p:extLst>
          </p:nvPr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</a:t>
                      </a:r>
                      <a:r>
                        <a:rPr lang="en-US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 Linux 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C96B7176-F61F-EA37-C20E-2A79B84B2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542BD4-0417-4038-762E-8C964633C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708" y="1553033"/>
            <a:ext cx="6436583" cy="49398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554200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F4FE8-2AF8-EDBC-F0B3-1A4DEA678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1E7C9E5-D8C7-615C-4664-7F1A9A5DEB1C}"/>
              </a:ext>
            </a:extLst>
          </p:cNvPr>
          <p:cNvGraphicFramePr>
            <a:graphicFrameLocks noGrp="1"/>
          </p:cNvGraphicFramePr>
          <p:nvPr/>
        </p:nvGraphicFramePr>
        <p:xfrm>
          <a:off x="1142999" y="365126"/>
          <a:ext cx="10366695" cy="1018309"/>
        </p:xfrm>
        <a:graphic>
          <a:graphicData uri="http://schemas.openxmlformats.org/drawingml/2006/table">
            <a:tbl>
              <a:tblPr/>
              <a:tblGrid>
                <a:gridCol w="10366695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36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Наблюдение за каталогом</a:t>
                      </a:r>
                      <a:endParaRPr lang="LID4096" sz="36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1ADE92A8-78E2-D578-20B9-2CFD7790F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6">
            <a:extLst>
              <a:ext uri="{FF2B5EF4-FFF2-40B4-BE49-F238E27FC236}">
                <a16:creationId xmlns:a16="http://schemas.microsoft.com/office/drawing/2014/main" id="{20A40F86-49E7-AD07-EDC0-D34A39698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656281"/>
            <a:ext cx="9871745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F9215D-D646-4F4D-0232-EB41D478C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2105636"/>
            <a:ext cx="7815727" cy="23081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B4F09D4-7AD0-7F4E-D03B-4721BC947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63777" y="4211271"/>
            <a:ext cx="6971355" cy="21323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403408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8011B-A56F-3E16-A1EB-B934D267C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7949CAF-9377-5688-C94C-B42A17EB5DB5}"/>
              </a:ext>
            </a:extLst>
          </p:cNvPr>
          <p:cNvGraphicFramePr>
            <a:graphicFrameLocks noGrp="1"/>
          </p:cNvGraphicFramePr>
          <p:nvPr/>
        </p:nvGraphicFramePr>
        <p:xfrm>
          <a:off x="1142999" y="365126"/>
          <a:ext cx="10366695" cy="1018309"/>
        </p:xfrm>
        <a:graphic>
          <a:graphicData uri="http://schemas.openxmlformats.org/drawingml/2006/table">
            <a:tbl>
              <a:tblPr/>
              <a:tblGrid>
                <a:gridCol w="10366695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36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Наблюдение за каталогом</a:t>
                      </a:r>
                      <a:endParaRPr lang="LID4096" sz="36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CB4B24CE-C37F-ABD0-DC71-90220FC69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6">
            <a:extLst>
              <a:ext uri="{FF2B5EF4-FFF2-40B4-BE49-F238E27FC236}">
                <a16:creationId xmlns:a16="http://schemas.microsoft.com/office/drawing/2014/main" id="{77B1DCD8-4C38-4119-8FC9-E1D1D0517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656281"/>
            <a:ext cx="9871745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Windows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5AEA20-6DAE-32F1-738F-1E171EE32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2999" y="2163357"/>
            <a:ext cx="7815727" cy="5457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693676-F143-5D56-96CC-C1DDF1C3A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2999" y="3100413"/>
            <a:ext cx="7984921" cy="12669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F1EFE3-3393-3EA6-3EBF-D82DA8305944}"/>
              </a:ext>
            </a:extLst>
          </p:cNvPr>
          <p:cNvSpPr txBox="1"/>
          <p:nvPr/>
        </p:nvSpPr>
        <p:spPr>
          <a:xfrm>
            <a:off x="1033942" y="4758583"/>
            <a:ext cx="104757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Ф</a:t>
            </a:r>
            <a:r>
              <a:rPr lang="LID4096" sz="2400" dirty="0">
                <a:latin typeface="Cambria" panose="02040503050406030204" pitchFamily="18" charset="0"/>
                <a:ea typeface="Cambria" panose="02040503050406030204" pitchFamily="18" charset="0"/>
              </a:rPr>
              <a:t>ункция FlushViewOfFile гарантирует, что данные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LID4096" sz="2400" dirty="0">
                <a:latin typeface="Cambria" panose="02040503050406030204" pitchFamily="18" charset="0"/>
                <a:ea typeface="Cambria" panose="02040503050406030204" pitchFamily="18" charset="0"/>
              </a:rPr>
              <a:t>были записаны на диск локального компьютера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. При этом система периодически сама сохраняет данные на диск без явного вызова данной функции пользователем</a:t>
            </a:r>
            <a:endParaRPr lang="LID4096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3761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2ED83-EC84-BBD9-EAE3-E7723F562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0E7BB22-C831-5D23-2796-114649018DC7}"/>
              </a:ext>
            </a:extLst>
          </p:cNvPr>
          <p:cNvGraphicFramePr>
            <a:graphicFrameLocks noGrp="1"/>
          </p:cNvGraphicFramePr>
          <p:nvPr/>
        </p:nvGraphicFramePr>
        <p:xfrm>
          <a:off x="1142999" y="365126"/>
          <a:ext cx="10366695" cy="1018309"/>
        </p:xfrm>
        <a:graphic>
          <a:graphicData uri="http://schemas.openxmlformats.org/drawingml/2006/table">
            <a:tbl>
              <a:tblPr/>
              <a:tblGrid>
                <a:gridCol w="10366695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36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 – Наблюдение за каталогом</a:t>
                      </a:r>
                      <a:endParaRPr lang="LID4096" sz="36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43928D18-EB87-9D1F-9653-48B44AA79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12" name="Объект 6">
            <a:extLst>
              <a:ext uri="{FF2B5EF4-FFF2-40B4-BE49-F238E27FC236}">
                <a16:creationId xmlns:a16="http://schemas.microsoft.com/office/drawing/2014/main" id="{4D9B5441-2848-EA27-FC8D-59ED603CE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9" y="1656281"/>
            <a:ext cx="9871745" cy="449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POSIX API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AFDCC7-93F5-E543-F309-F18578300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2999" y="2252047"/>
            <a:ext cx="7815727" cy="13778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A65A14-07A7-252F-4FE4-873E9D5D7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53" y="3629858"/>
            <a:ext cx="6257554" cy="1377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64DEEA6-5986-96FF-50DD-7544B9D8E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959" y="4789908"/>
            <a:ext cx="7578785" cy="11837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423577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CD1BD-4570-0D47-0C39-80385F866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AAD4E3D-FE31-E913-1ADA-6FA7632106AD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9DB4153F-5A1E-C564-1BBD-B77CC7F72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81AEEF6-CF5B-D83E-D9A5-C63355CD5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836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Как уже говорилось в прошлой лекции функция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mmap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предназначена для работы с виртуальной памятью. Чтобы использовать выделенную память для отображения файла требуется выполнить следующее: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Получить дескриптор файла (обычно с помощью вызова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open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Передать этот файловый дескриптор вызову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mmap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в виде аргумента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fd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2805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1E26F-74D7-20FA-ACE5-695F28789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3F52895D-7EF7-BD9A-E97D-42B97AE8E776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76D06282-95E3-0894-E48B-A52D36D47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835A038-7665-2009-D2E3-2A0D0AED6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8367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использовать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File Mapping: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вы работаете с большими файлами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e-BY" dirty="0">
                <a:latin typeface="Cambria" panose="02040503050406030204" pitchFamily="18" charset="0"/>
                <a:ea typeface="Cambria" panose="02040503050406030204" pitchFamily="18" charset="0"/>
              </a:rPr>
              <a:t>Когда требуется произвольный доступ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e-BY" dirty="0">
                <a:latin typeface="Cambria" panose="02040503050406030204" pitchFamily="18" charset="0"/>
                <a:ea typeface="Cambria" panose="02040503050406030204" pitchFamily="18" charset="0"/>
              </a:rPr>
              <a:t>Когда производительность критична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be-BY" dirty="0">
                <a:latin typeface="Cambria" panose="02040503050406030204" pitchFamily="18" charset="0"/>
                <a:ea typeface="Cambria" panose="02040503050406030204" pitchFamily="18" charset="0"/>
              </a:rPr>
              <a:t>Когда память ограничена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не использовать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File Mapping: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Когда вы работаете с маленькими файлами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e-BY" dirty="0">
                <a:latin typeface="Cambria" panose="02040503050406030204" pitchFamily="18" charset="0"/>
                <a:ea typeface="Cambria" panose="02040503050406030204" pitchFamily="18" charset="0"/>
              </a:rPr>
              <a:t>Когда требуется последовательный доступ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e-BY" dirty="0">
                <a:latin typeface="Cambria" panose="02040503050406030204" pitchFamily="18" charset="0"/>
                <a:ea typeface="Cambria" panose="02040503050406030204" pitchFamily="18" charset="0"/>
              </a:rPr>
              <a:t>Частые изменения файла</a:t>
            </a:r>
          </a:p>
          <a:p>
            <a:pPr marL="0" indent="0">
              <a:buNone/>
            </a:pP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893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C2928-A6F7-ECA8-173C-0FE1AE09B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FCB00BC-0187-EEC9-BFB2-E05015835D91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9B6C2740-B10F-4874-B237-F94850AD2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8180E96E-072C-D7EC-F0CB-60ADB95B5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Если магнитная головка не перемещается, то она описывает на дисковой поверхности окружность, которая называется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дорожкой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Дорожки нумеруются от 0 до n, где дорожка с индексом 0 имеет наибольший радиус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Группа дорожек, находящихся под всеми магнитными головками в каком-то конкретном положении стержня с магнитными головками, называется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цилиндром</a:t>
            </a:r>
          </a:p>
        </p:txBody>
      </p:sp>
    </p:spTree>
    <p:extLst>
      <p:ext uri="{BB962C8B-B14F-4D97-AF65-F5344CB8AC3E}">
        <p14:creationId xmlns:p14="http://schemas.microsoft.com/office/powerpoint/2010/main" val="26803372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6B55A-5E29-4D08-83E3-7360FEFBF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577DE1-FEA4-5491-5F82-F92205027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8A2589-5CED-A4DE-FADE-CC9CAC172D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ru-RU" sz="2800" b="1" dirty="0">
                <a:latin typeface="Verdana" panose="020B0604030504040204" pitchFamily="34" charset="0"/>
                <a:ea typeface="Verdana" panose="020B0604030504040204" pitchFamily="34" charset="0"/>
              </a:rPr>
              <a:t>Управление файлами</a:t>
            </a:r>
          </a:p>
          <a:p>
            <a:endParaRPr lang="LID4096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5D4232-8BA5-700D-7A16-C9A814BCF284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CC4F5F-C09C-1B81-7E96-29F0202797E8}"/>
              </a:ext>
            </a:extLst>
          </p:cNvPr>
          <p:cNvSpPr txBox="1"/>
          <p:nvPr/>
        </p:nvSpPr>
        <p:spPr>
          <a:xfrm>
            <a:off x="5190337" y="3051019"/>
            <a:ext cx="1808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7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0FCF284-A308-DE83-2FFA-D2050300CB99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2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388B-C56D-79F5-6499-C90D000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B7493B6-8715-C6F0-4B40-B4C971E3BF1E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E8AEACB5-6E36-35A9-6D0F-0D333AAF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3F4CF6C-DCE8-B1CB-F0A8-BDB28733B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Доступ к данным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под ним будем понимать операции записи данных на магнитные диски и чтения данных с магнитных дисков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Чтобы получить доступ к данным на магнитном диске, необходимо выполнить следующие операции: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установить магнитные головки на соответствующий цилиндр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дождаться, пока под магнитной головкой окажется точка на вращающемся магнитном диске, с которой начинаются данные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прочитать или записать данные на магнитный диск во время его вращения</a:t>
            </a:r>
          </a:p>
        </p:txBody>
      </p:sp>
    </p:spTree>
    <p:extLst>
      <p:ext uri="{BB962C8B-B14F-4D97-AF65-F5344CB8AC3E}">
        <p14:creationId xmlns:p14="http://schemas.microsoft.com/office/powerpoint/2010/main" val="36984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2D3F4-33ED-200B-69AA-7C89F08A2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B0D27FB-96F5-E30C-C8C1-0163A0A2C3C2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AB004E1B-F0A7-9A59-FBB5-5F6D6DF30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9EE3834-553C-5FA0-98EA-0A7E57E73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Доступ к данным бывает следующих видов: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Последовательный. Информация в файле обрабатывается по порядку, одна запись за другой. Этот способ доступа на сегодняшний день является наиболее распространенным; например, редакторы и компиляторы обычно получают доступ к файлам таким образом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Произвольный. В данном случае файл состоит из логических записей фиксированной длины, которые позволяют программам быстро считывать и записывать записи в произвольном порядке</a:t>
            </a:r>
          </a:p>
        </p:txBody>
      </p:sp>
    </p:spTree>
    <p:extLst>
      <p:ext uri="{BB962C8B-B14F-4D97-AF65-F5344CB8AC3E}">
        <p14:creationId xmlns:p14="http://schemas.microsoft.com/office/powerpoint/2010/main" val="2873769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276BB-5472-C89E-2E54-5AE6E6038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54D6A575-612B-D50E-B9E0-622B54B7F26F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2B7F8EBE-1BB4-8A18-E6CA-3FA326FFA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768B76-F191-51BA-7B28-2873CACD6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801" y="1691435"/>
            <a:ext cx="8002398" cy="48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4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1B5CD-FE72-2808-4DFE-5A8D081BA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182975F-7A5D-7CA4-FB51-D5031E972138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ru-RU" sz="44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Управление файлами</a:t>
                      </a:r>
                      <a:endParaRPr lang="LID4096" sz="4400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7D51549-1777-61F8-E9D3-F6B595230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5916A03-6E8C-1058-35AA-E66DD8AFB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8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Сектором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называется наименьшая область (дуга) одной дорожки магнитного диска, которая может быть записана или считана магнитной головкой диска за его один полный поворот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Размер сектора обычно равен 512 байт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начале каждого сектора хранится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заголовок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или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префикс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который определяет начало и номер сектора. В конце каждого сектора хранится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заключение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или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суффикс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который содержит контрольную сумму, необходимую для проверки целостности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106033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27834</TotalTime>
  <Words>2046</Words>
  <Application>Microsoft Office PowerPoint</Application>
  <PresentationFormat>Широкоэкранный</PresentationFormat>
  <Paragraphs>214</Paragraphs>
  <Slides>50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Cambria</vt:lpstr>
      <vt:lpstr>Verdana</vt:lpstr>
      <vt:lpstr>Wingdings</vt:lpstr>
      <vt:lpstr>Тема Office</vt:lpstr>
      <vt:lpstr>Системное программирование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Системное программирование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Pavel Bernatsky</dc:creator>
  <cp:lastModifiedBy>Pavel Bernatsky</cp:lastModifiedBy>
  <cp:revision>346</cp:revision>
  <dcterms:created xsi:type="dcterms:W3CDTF">2024-09-04T11:03:42Z</dcterms:created>
  <dcterms:modified xsi:type="dcterms:W3CDTF">2024-10-18T04:48:54Z</dcterms:modified>
</cp:coreProperties>
</file>