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418" r:id="rId4"/>
    <p:sldId id="486" r:id="rId5"/>
    <p:sldId id="485" r:id="rId6"/>
    <p:sldId id="481" r:id="rId7"/>
    <p:sldId id="482" r:id="rId8"/>
    <p:sldId id="483" r:id="rId9"/>
    <p:sldId id="487" r:id="rId10"/>
    <p:sldId id="484" r:id="rId11"/>
    <p:sldId id="489" r:id="rId12"/>
    <p:sldId id="490" r:id="rId13"/>
    <p:sldId id="491" r:id="rId14"/>
    <p:sldId id="493" r:id="rId15"/>
    <p:sldId id="499" r:id="rId16"/>
    <p:sldId id="492" r:id="rId17"/>
    <p:sldId id="494" r:id="rId18"/>
    <p:sldId id="495" r:id="rId19"/>
    <p:sldId id="496" r:id="rId20"/>
    <p:sldId id="497" r:id="rId21"/>
    <p:sldId id="500" r:id="rId22"/>
    <p:sldId id="501" r:id="rId23"/>
    <p:sldId id="502" r:id="rId24"/>
    <p:sldId id="503" r:id="rId25"/>
    <p:sldId id="504" r:id="rId26"/>
    <p:sldId id="505" r:id="rId27"/>
    <p:sldId id="506" r:id="rId28"/>
    <p:sldId id="511" r:id="rId29"/>
    <p:sldId id="507" r:id="rId30"/>
    <p:sldId id="508" r:id="rId31"/>
    <p:sldId id="509" r:id="rId32"/>
    <p:sldId id="510" r:id="rId33"/>
    <p:sldId id="480" r:id="rId3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65B88BE-7067-4E01-A3DC-10AFCF848BC8}">
          <p14:sldIdLst>
            <p14:sldId id="256"/>
            <p14:sldId id="257"/>
            <p14:sldId id="418"/>
            <p14:sldId id="486"/>
            <p14:sldId id="485"/>
            <p14:sldId id="481"/>
            <p14:sldId id="482"/>
            <p14:sldId id="483"/>
            <p14:sldId id="487"/>
            <p14:sldId id="484"/>
            <p14:sldId id="489"/>
            <p14:sldId id="490"/>
            <p14:sldId id="491"/>
            <p14:sldId id="493"/>
            <p14:sldId id="499"/>
            <p14:sldId id="492"/>
            <p14:sldId id="494"/>
            <p14:sldId id="495"/>
            <p14:sldId id="496"/>
            <p14:sldId id="497"/>
            <p14:sldId id="500"/>
            <p14:sldId id="501"/>
            <p14:sldId id="502"/>
            <p14:sldId id="503"/>
            <p14:sldId id="504"/>
            <p14:sldId id="505"/>
            <p14:sldId id="506"/>
            <p14:sldId id="511"/>
            <p14:sldId id="507"/>
            <p14:sldId id="508"/>
            <p14:sldId id="509"/>
            <p14:sldId id="510"/>
            <p14:sldId id="4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Bernatsky" initials="PB" lastIdx="3" clrIdx="0">
    <p:extLst>
      <p:ext uri="{19B8F6BF-5375-455C-9EA6-DF929625EA0E}">
        <p15:presenceInfo xmlns:p15="http://schemas.microsoft.com/office/powerpoint/2012/main" userId="ccc84f90653f6d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5529" autoAdjust="0"/>
  </p:normalViewPr>
  <p:slideViewPr>
    <p:cSldViewPr snapToGrid="0">
      <p:cViewPr varScale="1">
        <p:scale>
          <a:sx n="89" d="100"/>
          <a:sy n="89" d="100"/>
        </p:scale>
        <p:origin x="4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1C54A-6947-426C-B525-F25AAC6D8000}" type="datetimeFigureOut">
              <a:rPr lang="LID4096" smtClean="0"/>
              <a:t>11/15/2024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E16E5-A75C-4DD5-8B93-6FB68F18C1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9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7616F-E2AF-5AFF-C83A-FE3735AD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F40183-988B-BA61-B91E-493895FD9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3C7B4-DBE6-06CE-CFC7-F4ED4D99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11/15/2024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5BB8FF-A395-C430-3789-0945A531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F6F5BE-4CB2-9257-FD2E-739215DB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46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32ABC-7F92-53F8-6B38-14EBA795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74F8DD-3073-73DB-0FEC-83EE799CF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2118E-3EA2-A9A4-2BC2-E44B3237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11/15/2024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9690F8-6FA6-1F50-D67E-E6622891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A8B7-B8F9-CA99-A4E2-0D1A6411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267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4C6878-D0A6-5DB7-DDA4-5524F63A1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90E6A-E317-C5F4-3234-CA514674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7F236-BB3C-2C98-8A01-D5793677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11/15/2024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6E046-C620-4F58-405E-9C010359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6496C-B074-7D9D-1BB6-63F00672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81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2D562-7427-3307-029D-4B44232F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B9DD3-38AD-093A-348B-69D8AF95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09026-C297-8D81-0690-BCF909A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11/15/2024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B93BB5-71D6-265C-76BF-7BA55253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812ED-7C3E-2E99-174E-7CBA5506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836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7F112-08AD-1D83-FA9D-D723E27C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4462B-7C02-3784-D700-720E99BA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8AEC1-27F7-FAA3-29A1-66B8783B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11/15/2024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9F6EE4-5AF4-CE7C-B7F4-C587BFEC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62F68-CBA3-0915-2295-961EC87E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70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AB05-2830-EFAE-DE4B-ACD17427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D6307-654D-D982-4407-B8F3D7946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186F62-1DB1-3C6F-EA13-795572FAE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40FA2-011F-64EB-05FB-8559EF77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11/15/2024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7AD932-F2FD-1AF1-F4D9-F5E82D0C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145922-4144-9D1A-7394-C3749738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75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C79E9-E032-A699-2CFB-44AC9283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F1728-CD76-7149-9437-8308AF8E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31FA6F-EC02-4DE3-6650-B80F00E86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F9C784-C313-EF39-B97C-F19B68E62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EC93D1-A12D-D057-6BE7-78586123A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9B00CC-01F6-7087-C302-940F9C98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11/15/2024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EBCC5B-A9F4-C18A-35F5-2949CEAA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B8B959-499F-742D-E1FF-78941C4B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29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B2447-25C4-6DCF-DAD4-FEDF21FF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46070A-CABC-8A01-79F7-51A84F44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11/15/2024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485DBC-EE1F-353D-3249-9E99780A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D416B2-2B57-8CF9-D053-EF6A7AB1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669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9FDE4F-142C-5FCB-A615-EDAA1353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11/15/2024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6EB5D2-B75C-FB77-8F63-19FA5384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B97733-0993-8A78-D35D-65EA8B9F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5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8FC8E-4425-CC0C-710F-98C6425E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3CCAC-EA76-40D6-17B2-7C2AFD43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FDA7B0-EDAC-58A1-8AED-C4E8D631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5F31B-981C-419A-6E49-3095113F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11/15/2024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8C04E2-0ACD-F790-199B-7863EDE0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0F2067-A078-C57A-9204-3A8B2F26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211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29DED-D98F-B6A2-AD7C-772F99A3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0C5605-1482-0713-0D51-A3FAC781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A60C0B-E2FB-D11A-ADBF-D996E01CF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DE09DD-B690-CF21-DFC4-F02331B6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11/15/2024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16318B-2EDE-3598-7847-C4B4239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7F3B72-6E6E-8853-E9C1-9458DC7C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14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D0170-EF02-F5B2-75D2-863D1255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7FE9A8-6239-E8DA-5893-CC54DCF5A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7A97B-8B60-4C6E-4780-AF77C5AA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00BE-7692-4207-B54B-A48E0B87749C}" type="datetimeFigureOut">
              <a:rPr lang="LID4096" smtClean="0"/>
              <a:t>11/15/2024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804F4-87F9-55E6-92A8-EB0A9D1E6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F28E9-786F-C124-9986-B7AAB37E4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036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Component Object Model</a:t>
            </a:r>
            <a:endParaRPr lang="ru-RU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90337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Первым основным понятием, которым оперирует стандарт СОМ, является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COM-компонент (</a:t>
            </a:r>
            <a:r>
              <a:rPr lang="en-US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объект)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представляющий собой программный модуль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Каждый компонент имеет свой уникальный 128-битный идентификатор в формате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GUID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Global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Unique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Identifier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глобальный уникальный идентификатор)</a:t>
            </a:r>
          </a:p>
          <a:p>
            <a:pPr marL="0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GUID –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это всего лишь тип данных применяемый для идентификаторов 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объектов, которые обычно принято называть </a:t>
            </a:r>
            <a:r>
              <a:rPr lang="en-US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CLSID 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(Class ID)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A526A8-1BF0-5D14-3002-0DCB6EF6E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73" y="5527745"/>
            <a:ext cx="7906853" cy="1133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3069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363200" cy="51231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Вторым основным понятием стандарта является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COM-интерфейс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Интерфейс представляет собой набор абстрактных функций, имеющий аналогично COM-компонентам свой GUID-идентификатор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 данном случае такие идентификаторы принято называть 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IID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(Interface ID)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Интерфейсы бывают двух типов: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стандартные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произвольные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За стандартными интерфейсами закреплены предопределенные GUID-идентификаторы.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Важнейшим среди стандартных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интерфейсов является интерфейс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IUnknown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Все остальные интерфейсы являются производными (наследуют все методы) от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IUnknown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Каждый компонент должен поддерживать (часто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говорят «реализовывать») как минимум стандартный интерфейс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IUnknown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Для размещения компонентов могут быть применены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два вида контейнеров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DLL-файл и EXE-файл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Приложения, использующие COM-компоненты (вызывающие функции интерфейсов, реализованных COM-компонентами), называют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COM-клиентами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а  контейнеры с расположенными в них компонентами –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COM-серверами</a:t>
            </a:r>
            <a:endParaRPr lang="en-US" b="1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 зависимости от типа контейнера и места его расположения (локальное или удаленное) различают несколько типов серверов: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INPROC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(DLL, локальный),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LOCAL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(EXE, локальный),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REMOTE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(EXE, удаленный)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4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COM-серверы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 зависимости от количества реализуемых ими компонентов подразделяются на «однокомпонентные» и «многокомпонентные»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Соответственно, если в контейнере расположен только один компонент, то сервер -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«однокомпонентный», если два и более – «многокомпонентный»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При этом COM-сервер сам может выступать в виде клиента, если он вызывает методы интерфейсов, реализованные другими компонентами</a:t>
            </a:r>
          </a:p>
        </p:txBody>
      </p:sp>
    </p:spTree>
    <p:extLst>
      <p:ext uri="{BB962C8B-B14F-4D97-AF65-F5344CB8AC3E}">
        <p14:creationId xmlns:p14="http://schemas.microsoft.com/office/powerpoint/2010/main" val="828688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540042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Для реализации свойства «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Независимости от местоположения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» каждый СОМ-компонент должен быть зарегистрирован в Windows-реестре. Для регистрации компонента применяется специальная утилита </a:t>
            </a:r>
            <a:r>
              <a:rPr lang="ru-RU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regsvr32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При этом при работе с COM-компонентом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клиент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должен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«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знать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» только GUID-идентификатор этого компонента (</a:t>
            </a:r>
            <a:r>
              <a:rPr lang="en-US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CLSID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), GUID идентификаторы 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IID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 структуры (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сигнатуры соответствующих методов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произвольных интерфейсов компонента, которые он предполагает применять</a:t>
            </a:r>
          </a:p>
        </p:txBody>
      </p:sp>
    </p:spTree>
    <p:extLst>
      <p:ext uri="{BB962C8B-B14F-4D97-AF65-F5344CB8AC3E}">
        <p14:creationId xmlns:p14="http://schemas.microsoft.com/office/powerpoint/2010/main" val="310172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276D1D-9111-B6F9-D4EC-D8AA43EBA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011436"/>
            <a:ext cx="4050848" cy="218711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DBC71C-6281-124E-4EFD-532728328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49420"/>
            <a:ext cx="4183743" cy="38179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ED526D-B469-2096-973E-7FDB46A9B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811" y="4826555"/>
            <a:ext cx="8184589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47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462404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Принципы взаимодействия клиента и сервера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Поддержка программ соответствующих COM-модели в операционной системе Windows обеспечивается с помощью динамически подключаемой библиотеки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OLE32.DLL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 соответствующей ей библиотеки экспорта функций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OLE32.LIB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86EA0-1C76-D895-9F2C-CD14F9088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260" y="3689986"/>
            <a:ext cx="8255480" cy="31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21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462404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Принципы взаимодействия клиента и сервера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Именно OLE32.DLL по идентификатору CLSID через реестр операционной системы определяет место расположения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контейнера компонента, загружает и инициализирует его</a:t>
            </a:r>
            <a:endParaRPr lang="ru-RU" b="1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86EA0-1C76-D895-9F2C-CD14F9088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260" y="3689986"/>
            <a:ext cx="8255480" cy="31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66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462404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Принципы взаимодействия клиента и сервера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 небольшим исключением все функции компонента должны возвращать результат в виде значения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HRESULT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которое имеет следующую структуру: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900FF-AFC7-46E3-BD5A-702FFE208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638386"/>
            <a:ext cx="10031225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3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462404" cy="540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Принципы взаимодействия клиента и сервера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2959B-188B-3BF8-11AF-4AC3C9B8D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94" y="2146439"/>
            <a:ext cx="6373114" cy="4582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70D4A7-955C-4F2B-5611-3D6C1EB21483}"/>
              </a:ext>
            </a:extLst>
          </p:cNvPr>
          <p:cNvSpPr txBox="1"/>
          <p:nvPr/>
        </p:nvSpPr>
        <p:spPr>
          <a:xfrm>
            <a:off x="990600" y="2146438"/>
            <a:ext cx="43664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30-31 биты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HRESULT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отображают успешность выполнения функции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COM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-компонента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29 бит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HRESULT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отображает кем был определен данный статус код: пользователем или системой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28 бит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HRESULT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является зарезервированным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6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691"/>
            <a:ext cx="10515600" cy="4998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Что такое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Component Object Model?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Структура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COM-</a:t>
            </a: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приложений</a:t>
            </a:r>
            <a:endParaRPr lang="en-US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Интерфейсы </a:t>
            </a:r>
            <a:r>
              <a:rPr lang="en-US" altLang="ru-RU" sz="32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IUnknown</a:t>
            </a: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и </a:t>
            </a:r>
            <a:r>
              <a:rPr lang="en-US" altLang="ru-RU" sz="32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IClassFactory</a:t>
            </a:r>
            <a:endParaRPr lang="en-US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Порядок разработки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COM-</a:t>
            </a: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приложения</a:t>
            </a:r>
          </a:p>
          <a:p>
            <a:pPr marL="0" indent="0">
              <a:buNone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28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80719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alt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План лекции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10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462404" cy="540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Принципы взаимодействия клиента и сервера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0D4A7-955C-4F2B-5611-3D6C1EB21483}"/>
              </a:ext>
            </a:extLst>
          </p:cNvPr>
          <p:cNvSpPr txBox="1"/>
          <p:nvPr/>
        </p:nvSpPr>
        <p:spPr>
          <a:xfrm>
            <a:off x="990600" y="2146438"/>
            <a:ext cx="43664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16-27 биты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HRESULT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отображают к какой технологии относится статус код</a:t>
            </a:r>
          </a:p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0-15 биты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HRESULT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отображают точный результат в рамках заданной технологии и серьезности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E1740-A826-DEDD-9860-F20AAB1B4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665" y="2086053"/>
            <a:ext cx="5996796" cy="456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43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Существует два основных типа серверов: </a:t>
            </a:r>
            <a:r>
              <a:rPr lang="ru-RU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in-process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(в процессе) и </a:t>
            </a:r>
            <a:r>
              <a:rPr lang="ru-RU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out-of-process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(вне процесса)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Серверы </a:t>
            </a:r>
            <a:r>
              <a:rPr lang="ru-RU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in-process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реализуются в динамической библиотеке (DLL), а серверы </a:t>
            </a:r>
            <a:r>
              <a:rPr lang="ru-RU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out-of-process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реализуются в исполняем файле (EXE)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Серверы </a:t>
            </a:r>
            <a:r>
              <a:rPr lang="ru-RU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out-of-process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могут размещаться либо на локальном компьютере, либо на удаленном компьютере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Кроме того, COM предоставляет механизм, который позволяет серверу </a:t>
            </a:r>
            <a:r>
              <a:rPr lang="ru-RU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in-process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(DLL) запускаться в суррогатном процессе EXE, чтобы получить преимущество выполнения процесса на удаленном компьютере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46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Построение </a:t>
            </a:r>
            <a:r>
              <a:rPr lang="ru-RU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in-process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en-US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out-of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ru-RU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process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серверов ничем не отличается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с точки зрения структуры, однако при работе с </a:t>
            </a:r>
            <a:r>
              <a:rPr lang="en-US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out-of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ru-RU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process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серверами возникает некоторая сложность, а именно: как получить указатель на функцию или объект которые располагается в друго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м процессе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 таком случае между клиентом и сервером появляется прослойка в виде прокси-объекта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Для создания таких объектов зачастую применяется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Microsoft Interface Definition Language (MIDL)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компилятор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IDL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файлов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22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466DF3-394E-ED82-3A4A-A88B34DE9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3162" y="1458314"/>
            <a:ext cx="5688238" cy="512286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3897E6-CEE2-161A-A319-0CF29A6A2144}"/>
              </a:ext>
            </a:extLst>
          </p:cNvPr>
          <p:cNvSpPr txBox="1"/>
          <p:nvPr/>
        </p:nvSpPr>
        <p:spPr>
          <a:xfrm>
            <a:off x="990600" y="1748560"/>
            <a:ext cx="4366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IDL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файлы содержат описание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компонентов и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интерфейсов не зависящим от языка способом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F5F094-B847-20FF-EDCF-22405EE66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22" y="3856008"/>
            <a:ext cx="4026234" cy="25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24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76432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Рассмотрим создание однокомпонентного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сервера</a:t>
            </a:r>
          </a:p>
          <a:p>
            <a:pPr marL="514350" indent="-514350">
              <a:buAutoNum type="arabicPeriod"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Описать 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интерфейс который обязан наследоваться хотя бы от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IUnknown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с помощью языка 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IDL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и скомпилировать его используя 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MIDL</a:t>
            </a:r>
            <a:endParaRPr lang="ru-RU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 итоге один из получившихся </a:t>
            </a:r>
            <a:b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файлов будет являться </a:t>
            </a:r>
            <a:b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заголовочным и содержать </a:t>
            </a:r>
            <a:b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описание вашего интерфейса </a:t>
            </a:r>
            <a:b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примерно следующего вида: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AC99E-6FDA-25BB-77D9-E02F517D4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651" y="3347049"/>
            <a:ext cx="4363749" cy="338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14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363200" cy="51231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Кроме ваших методов, интерфейс будущего компонента обязательно будет содержать следующие методы жизненного цикла: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AddRef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увеличивает счётчик ссылок на интерфейс на 1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QueryInterface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получение указателя на интерфейс по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Release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 уменьшает счётчик ссылок на интерфейс на 1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Данный «</a:t>
            </a:r>
            <a:r>
              <a:rPr lang="ru-RU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счётчик ссылок на интерфейс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» необходим для отслеживания момента, когда экземпляр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компонента больше не требуется и может быть удалён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Все методы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интерфейса должны поддерживать соглашение о вызовах </a:t>
            </a:r>
            <a:r>
              <a:rPr lang="en-US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stdcall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а также возвращать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HRESULT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 исключением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AddRef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Release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они возвращают текущее значение счётчика ссылок на интерфейс</a:t>
            </a:r>
            <a:endParaRPr lang="en-US" b="1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62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Создать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компонент путём написания класса который реализует ранее полученный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интерфейс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 Реализовать фабрику классов путём реализации стандартного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интерфейса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IClassFactory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для удобного управления жизненным циклом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компонентов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 требует, чтобы каждый класс имел собственную фабрику классов для создания экземпляров, но многие классы фактически могут использовать одну и ту же реализацию фабрики классов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915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76432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интерфейс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IClassFactory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предоставляет следующие методы: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CreateInstance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метод предназначенный для создания экземпляра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компонента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LockServer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увеличение счётчика блокировки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сервера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Блокировка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сервера</a:t>
            </a:r>
            <a:b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предназначена для гарантии</a:t>
            </a:r>
            <a:b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того, что он не будет закрыт</a:t>
            </a:r>
            <a:b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раньше времени (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DLL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не</a:t>
            </a:r>
            <a:b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будет выгружена)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DB2E7-D4A5-FF0F-2D88-F00CD40C5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702" y="3726338"/>
            <a:ext cx="5551098" cy="300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9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76432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Фабрика классов также помогает удобно следить за жизненным циклом 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компонент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Это является важной частью работы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сервера, так как при попытке освободить его ресурсы, вывод о том можно это сделать или нет, основывается на том факте используются ли хоть какие-то его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компоненты или нет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Для этого на сервере существует такое понятие как «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счётчик экземпляров компонент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»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Увеличение этого счётчика происходит в конструкторе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-компонента (он вызывается методом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CreateInstance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а уменьшается в деструкторе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636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76432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4. Реализовать набор из 5 обязательных функций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DLL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которые обеспечивают работу одного или нескольких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компонентов и которые обязательно экспортируются из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DLL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1BFB4-7D63-1E76-A450-08DDD0CF2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492" y="3090562"/>
            <a:ext cx="4067743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1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737754"/>
              </p:ext>
            </p:extLst>
          </p:nvPr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При разработке повторно используемого программного обеспечения, системный программист берет уже существующую или предлагает 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новую систему соглашений, которой оно должно соответствовать. Соглашения могут быть оформлены в виде спецификаций или корпоративных стандартов. В этих документах, как правило, оговариваются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принципы именования объектов (имена функций, параметров, переменных), структуры и типы используемых данных, система интерфейсов (группы функций, классифицированных по каким-то признакам) и т. д.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Примером такой спецификации может служить COM (</a:t>
            </a:r>
            <a:r>
              <a:rPr lang="ru-RU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Component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Object Model – </a:t>
            </a:r>
            <a:r>
              <a:rPr lang="ru-RU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объектная модель компоненты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компании 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Microsoft. 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035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76432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BC7AA2-F737-5DE8-74D5-A0FD2E63C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421261"/>
              </p:ext>
            </p:extLst>
          </p:nvPr>
        </p:nvGraphicFramePr>
        <p:xfrm>
          <a:off x="990600" y="1605471"/>
          <a:ext cx="10210800" cy="523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053">
                  <a:extLst>
                    <a:ext uri="{9D8B030D-6E8A-4147-A177-3AD203B41FA5}">
                      <a16:colId xmlns:a16="http://schemas.microsoft.com/office/drawing/2014/main" val="2310830794"/>
                    </a:ext>
                  </a:extLst>
                </a:gridCol>
                <a:gridCol w="7983747">
                  <a:extLst>
                    <a:ext uri="{9D8B030D-6E8A-4147-A177-3AD203B41FA5}">
                      <a16:colId xmlns:a16="http://schemas.microsoft.com/office/drawing/2014/main" val="868171568"/>
                    </a:ext>
                  </a:extLst>
                </a:gridCol>
              </a:tblGrid>
              <a:tr h="387232">
                <a:tc>
                  <a:txBody>
                    <a:bodyPr/>
                    <a:lstStyle/>
                    <a:p>
                      <a:r>
                        <a:rPr lang="ru-RU" dirty="0"/>
                        <a:t>Название функции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 функции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264239"/>
                  </a:ext>
                </a:extLst>
              </a:tr>
              <a:tr h="814567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DllCanUnloadNow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Функция автоматически вызывается OLE32.DLL перед попыткой клиентом выгрузить СОМ-сервер. В зависимости от результата работы функции OLE32.DLL выгружает или не выгружает СОМ-сервер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01470"/>
                  </a:ext>
                </a:extLst>
              </a:tr>
              <a:tr h="814567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DllGetClassObject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Первая функция компонента, вызываемая OLE32.DLL при работе с клиентом. Функция проверяет идентификатор компонента, создает фабрику классов компонента и через параметры возвращает OLE32.DLL указатель на стандартный интерфейс </a:t>
                      </a:r>
                      <a:r>
                        <a:rPr lang="ru-RU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IClassFactory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629828"/>
                  </a:ext>
                </a:extLst>
              </a:tr>
              <a:tr h="814567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DllInstal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Функция вызывается утилитой regsvr32 при наличии соответствующего параметра, применяется для выполнения дополнительных действий при регистрации и удаления регистрации компонентов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860024"/>
                  </a:ext>
                </a:extLst>
              </a:tr>
              <a:tr h="814567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DllRegisterServer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Функция вызывается утилитой regsvr32 при наличии со ответствующего параметра, применяется для регистрации компонентов сервера в реестре операционной системы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782996"/>
                  </a:ext>
                </a:extLst>
              </a:tr>
              <a:tr h="814567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DllUnregisterServer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Функция вызывается утилитой regsvr32 при наличии соответствующего параметра, применяется для удаления информации о компонентах сервера из реестра </a:t>
                      </a:r>
                      <a:r>
                        <a:rPr lang="ru-RU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опе</a:t>
                      </a:r>
                      <a:r>
                        <a:rPr lang="ru-RU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рационной системы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14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547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764328" cy="51231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4. Скомпилировать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сервер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 Зарегистрировать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сервер с использованием утилиты 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regsvr32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 сути данная утилита просто вызывает некоторые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экспортируемые функции из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DLL)</a:t>
            </a:r>
            <a:endParaRPr lang="ru-RU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6. Разработать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клиент: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Работа клиента должна начинаться с инициализации библиотеки OLE32.DLL (вызов функции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CoInitialize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Для создания экземпляра компонента необходимо вызвать функцию </a:t>
            </a:r>
            <a:r>
              <a:rPr lang="ru-RU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CoCreanteInsta</a:t>
            </a: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ru-RU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ce</a:t>
            </a:r>
            <a:endParaRPr lang="ru-RU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Для получения указателя на другие интерфейсы можно применить метод </a:t>
            </a:r>
            <a:r>
              <a:rPr lang="ru-RU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QueryInterface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стандартного интерфейса </a:t>
            </a:r>
            <a:r>
              <a:rPr lang="ru-RU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IUnknown</a:t>
            </a:r>
            <a:endParaRPr lang="ru-RU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Перед своим завершением COM-клиент обязан корректно закончить работу с библиотекой OLE32.DLL. Для этого он должен выполнить функцию </a:t>
            </a:r>
            <a:r>
              <a:rPr lang="ru-RU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CoFreeUnusedLibrary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Работа клиента должна завершаться освобождением библиотеки OLE32.DLL (вызов функции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CoUninitialize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12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76432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Жизненный цикл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сервера: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Не может быть выгружен пока счётчик экземпляров компонент не равен нулю (экземпляр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компоненты обычно уникален в рамках одного процесса, т.е. по сути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Singleton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 уровне процесса)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Экземпляр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компоненты не может быть выгружен пока счётчик ссылок на интерфейсы не равен нулю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Не может быть выгружен пока счётчик блокировок (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LockServer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не равен нулю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22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Component Object Model</a:t>
            </a:r>
            <a:endParaRPr lang="ru-RU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90337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47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Component Object Model 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ru-RU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объектная модель компоненты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фирмы Microsoft является, как следует из её названия, </a:t>
            </a:r>
            <a:r>
              <a:rPr lang="ru-RU" b="1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моделью</a:t>
            </a:r>
            <a:r>
              <a:rPr lang="ru-RU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для проектирования и создания компонентных объектов. Модель определяет множество технических приемов, которые могут быть использованы разработчиком при создании независимых от языка программных модулей, в которых соблюдается определенный двоичный стандарт. Корпорация Microsoft обеспечивает реализацию модели СОМ во всех своих Windows-средах. В других операционных средах, таких как Mac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OS</a:t>
            </a:r>
            <a:r>
              <a:rPr lang="ru-RU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и UNIX, технология СОМ также поддерживается, но не обязательно средствами фирмы Microsoft</a:t>
            </a:r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Данная модель была разработана как развитие техник разработки модульных приложений на языке 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247106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7443158" cy="52525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Component Object Model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Windows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повсюду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46455-205A-CAC4-592B-0E7CFCED8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47977"/>
            <a:ext cx="4884843" cy="1828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C161AE-53E2-3BA6-0652-46B0F5499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310" y="2147977"/>
            <a:ext cx="4940654" cy="406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865009-55D4-EB6B-FCAE-65CC01C50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81" y="4089079"/>
            <a:ext cx="5569918" cy="2645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460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Двоичный стандарт (или независимость от языка программирования)</a:t>
            </a:r>
            <a:endParaRPr lang="en-US" b="1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Одной из наиболее важных черт СОМ является ее способность предоставлять двоичный стандарт для программных компонентов. Этот двоичный стандарт обеспечивает средства, с помощью которых объекты и компоненты, разработанные на разных языках программирования разными поставщиками и работающие в различных операционных системах, могут взаимодействовать без каких-либо изменений в двоичном (исполняемом) коде. Это является основным достижением создателей СОМ и отвечает насущным потребностям сообщества разработчиков программ</a:t>
            </a:r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91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Двоичный стандарт (или независимость от языка программирования)</a:t>
            </a:r>
            <a:endParaRPr lang="en-US" b="1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Многоразовое использование программного обеспечения является одной из первоочередных задач при его разработке и обеспечивается составляющими его модулями, которые должны работать в разнообразных средах. Обычно программное обеспечение разрабатывается с использованием определенного языка программирования, например C++, и может эффективно применяться только в том случае, если другие разработчики компонентов также применяют C++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Применение двоичного кода позволяет разработчику создавать программные компоненты, которые могут применяться без использования языков, средств и систем программирования, а только с помощью </a:t>
            </a:r>
            <a:r>
              <a:rPr lang="ru-RU" b="1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двоичных компонентов </a:t>
            </a:r>
            <a:r>
              <a:rPr lang="ru-RU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(например, DLL- или ЕХЕ- файлов)</a:t>
            </a:r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96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363201" cy="512313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Независимость от местоположения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Другое важное свойство СОМ известно под названием </a:t>
            </a:r>
            <a:r>
              <a:rPr lang="ru-RU" b="1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независимости от местоположения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Location Transparency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). Независимость от местоположения означает, что пользователь компонента, клиент, не обязательно должен знать, где находится определенный компонент. Клиентское приложение использует одинаковые сервисы СОМ для создания экземпляра и использования компонента независимо от его фактического расположения. Компонент может находиться непосредственно в адресном пространстве задачи клиента (DLL-файл), в пространстве другой задачи на том же компьютере (ЕХЕ-файл) или на компьютере, расположенном за сотни миль (распределенный объект)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33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Спецификация COM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это технологический стандарт компании Microsoft, первая версия которого разработана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ещё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 1993 году. Стандарт предназначен для создания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программного обеспечения на основе взаимодействующих компонентов. Последняя версия данного стандарта была опубликована в 2021 году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COM-программирование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разработка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программного обеспечения, имеющего модель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согласно спецификации COM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539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31934</TotalTime>
  <Words>1927</Words>
  <Application>Microsoft Office PowerPoint</Application>
  <PresentationFormat>Widescreen</PresentationFormat>
  <Paragraphs>157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</vt:lpstr>
      <vt:lpstr>Verdana</vt:lpstr>
      <vt:lpstr>Wingdings</vt:lpstr>
      <vt:lpstr>Тема Office</vt:lpstr>
      <vt:lpstr>Системное программирование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Системное программирование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Bernatsky</dc:creator>
  <cp:lastModifiedBy>Pavel Bernatsky</cp:lastModifiedBy>
  <cp:revision>585</cp:revision>
  <dcterms:created xsi:type="dcterms:W3CDTF">2024-09-04T11:03:42Z</dcterms:created>
  <dcterms:modified xsi:type="dcterms:W3CDTF">2024-11-15T06:59:38Z</dcterms:modified>
</cp:coreProperties>
</file>