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17B06-631C-462E-9538-B8C27CAEEAEA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415C8-4E22-45FD-A7E9-954FF1FAE3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97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9046B-5A04-426B-B353-F12EE4B40FF0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956E11C-8C09-4BAE-ADD2-F295120A2F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7976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9046B-5A04-426B-B353-F12EE4B40FF0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956E11C-8C09-4BAE-ADD2-F295120A2F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148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9046B-5A04-426B-B353-F12EE4B40FF0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956E11C-8C09-4BAE-ADD2-F295120A2F5A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9480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9046B-5A04-426B-B353-F12EE4B40FF0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956E11C-8C09-4BAE-ADD2-F295120A2F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7674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9046B-5A04-426B-B353-F12EE4B40FF0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956E11C-8C09-4BAE-ADD2-F295120A2F5A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9001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9046B-5A04-426B-B353-F12EE4B40FF0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956E11C-8C09-4BAE-ADD2-F295120A2F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5116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9046B-5A04-426B-B353-F12EE4B40FF0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E11C-8C09-4BAE-ADD2-F295120A2F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4141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9046B-5A04-426B-B353-F12EE4B40FF0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E11C-8C09-4BAE-ADD2-F295120A2F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855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9046B-5A04-426B-B353-F12EE4B40FF0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E11C-8C09-4BAE-ADD2-F295120A2F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326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9046B-5A04-426B-B353-F12EE4B40FF0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956E11C-8C09-4BAE-ADD2-F295120A2F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982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9046B-5A04-426B-B353-F12EE4B40FF0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956E11C-8C09-4BAE-ADD2-F295120A2F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444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9046B-5A04-426B-B353-F12EE4B40FF0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956E11C-8C09-4BAE-ADD2-F295120A2F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278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9046B-5A04-426B-B353-F12EE4B40FF0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E11C-8C09-4BAE-ADD2-F295120A2F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565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9046B-5A04-426B-B353-F12EE4B40FF0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E11C-8C09-4BAE-ADD2-F295120A2F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3739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9046B-5A04-426B-B353-F12EE4B40FF0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E11C-8C09-4BAE-ADD2-F295120A2F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8291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9046B-5A04-426B-B353-F12EE4B40FF0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956E11C-8C09-4BAE-ADD2-F295120A2F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253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9046B-5A04-426B-B353-F12EE4B40FF0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956E11C-8C09-4BAE-ADD2-F295120A2F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982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965E7A-AE18-4C99-A47C-444C08CC6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8395" y="1470672"/>
            <a:ext cx="8915399" cy="2262781"/>
          </a:xfrm>
        </p:spPr>
        <p:txBody>
          <a:bodyPr/>
          <a:lstStyle/>
          <a:p>
            <a:pPr algn="ctr"/>
            <a:r>
              <a:rPr lang="es-ES" b="1" dirty="0"/>
              <a:t>Control de versiones con Git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E25782-2C93-4F59-A53B-D560F6811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957550" y="5758221"/>
            <a:ext cx="8915399" cy="1126283"/>
          </a:xfrm>
        </p:spPr>
        <p:txBody>
          <a:bodyPr/>
          <a:lstStyle/>
          <a:p>
            <a:pPr algn="ctr"/>
            <a:r>
              <a:rPr lang="es-ES" b="1" dirty="0"/>
              <a:t>TR13_Velasco_Vazquez_Yara</a:t>
            </a:r>
          </a:p>
        </p:txBody>
      </p:sp>
      <p:pic>
        <p:nvPicPr>
          <p:cNvPr id="4" name="Imagen 3" descr="Logotipo, Icono&#10;&#10;Descripción generada automáticamente">
            <a:extLst>
              <a:ext uri="{FF2B5EF4-FFF2-40B4-BE49-F238E27FC236}">
                <a16:creationId xmlns:a16="http://schemas.microsoft.com/office/drawing/2014/main" id="{48363B2F-375C-4A41-957A-F2C72F3A4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997" y="4362219"/>
            <a:ext cx="5400040" cy="225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926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7D548-CCBC-4A51-BCF0-D8C7AF71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2ª Parte: Documentación con </a:t>
            </a:r>
            <a:r>
              <a:rPr lang="es-ES" b="1" dirty="0" err="1"/>
              <a:t>Javadoc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013B37-0933-4936-A608-734D04E56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537" y="1714706"/>
            <a:ext cx="2924337" cy="3777622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El resultado con los </a:t>
            </a:r>
            <a:r>
              <a:rPr lang="es-ES" sz="1800" i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tags</a:t>
            </a:r>
            <a:r>
              <a:rPr lang="es-E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y comentarios con </a:t>
            </a:r>
            <a:r>
              <a:rPr lang="es-ES" sz="1800" b="1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Javadoc</a:t>
            </a:r>
            <a:r>
              <a:rPr lang="es-E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sería el siguiente para la clase </a:t>
            </a:r>
            <a:r>
              <a:rPr lang="es-ES" sz="18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Sucesiones</a:t>
            </a:r>
            <a:endParaRPr lang="es-E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6" name="Imagen 5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93C99A6E-DD54-4466-8C14-E3FABF890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389" y="1336612"/>
            <a:ext cx="7090611" cy="551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92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7D548-CCBC-4A51-BCF0-D8C7AF71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2ª Parte: Documentación con </a:t>
            </a:r>
            <a:r>
              <a:rPr lang="es-ES" b="1" dirty="0" err="1"/>
              <a:t>Javadoc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013B37-0933-4936-A608-734D04E56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6605" y="1366342"/>
            <a:ext cx="3306955" cy="3777622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Para la clase </a:t>
            </a:r>
            <a:r>
              <a:rPr lang="es-ES" sz="1800" b="1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Program</a:t>
            </a:r>
            <a:r>
              <a:rPr lang="es-ES" sz="18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s-E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4CA0F171-6CB3-4A0C-83F5-BBAFEA516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977"/>
            <a:ext cx="5819867" cy="4952024"/>
          </a:xfrm>
          <a:prstGeom prst="rect">
            <a:avLst/>
          </a:prstGeom>
        </p:spPr>
      </p:pic>
      <p:pic>
        <p:nvPicPr>
          <p:cNvPr id="8" name="Imagen 7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B9BFB174-830D-410F-B845-CA690FE26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884" y="1850376"/>
            <a:ext cx="5747439" cy="500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325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7D548-CCBC-4A51-BCF0-D8C7AF71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2ª Parte: Documentación con </a:t>
            </a:r>
            <a:r>
              <a:rPr lang="es-ES" b="1" dirty="0" err="1"/>
              <a:t>Javadoc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013B37-0933-4936-A608-734D04E56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707" y="1540189"/>
            <a:ext cx="3306955" cy="3777622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Para la clase </a:t>
            </a:r>
            <a:r>
              <a:rPr lang="es-ES" b="1" dirty="0">
                <a:ea typeface="Calibri" panose="020F0502020204030204" pitchFamily="34" charset="0"/>
                <a:cs typeface="Calibri" panose="020F0502020204030204" pitchFamily="34" charset="0"/>
              </a:rPr>
              <a:t>Teclado:</a:t>
            </a:r>
            <a:endParaRPr lang="es-E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6" name="Imagen 5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4F0D71E6-BE30-4C3E-B20F-761D874E3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105" y="1363759"/>
            <a:ext cx="6817895" cy="549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81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7D548-CCBC-4A51-BCF0-D8C7AF71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2ª Parte: Documentación con </a:t>
            </a:r>
            <a:r>
              <a:rPr lang="es-ES" b="1" dirty="0" err="1"/>
              <a:t>Javadoc</a:t>
            </a:r>
            <a:endParaRPr lang="es-ES" b="1" dirty="0"/>
          </a:p>
        </p:txBody>
      </p:sp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FA0D4677-7326-45C1-9CF2-23073CDD2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484" y="1514358"/>
            <a:ext cx="6673516" cy="5343642"/>
          </a:xfrm>
          <a:prstGeom prst="rect">
            <a:avLst/>
          </a:prstGeom>
        </p:spPr>
      </p:pic>
      <p:pic>
        <p:nvPicPr>
          <p:cNvPr id="8" name="Imagen 7" descr="Texto, Aplicación&#10;&#10;Descripción generada automáticamente">
            <a:extLst>
              <a:ext uri="{FF2B5EF4-FFF2-40B4-BE49-F238E27FC236}">
                <a16:creationId xmlns:a16="http://schemas.microsoft.com/office/drawing/2014/main" id="{CB53319A-8BE3-46E7-B151-C10439C0F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481235"/>
            <a:ext cx="4957011" cy="537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93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F54C2-ACC5-4439-9276-9EE33FAC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2ª Parte: Documentación con </a:t>
            </a:r>
            <a:r>
              <a:rPr lang="es-ES" b="1" dirty="0" err="1"/>
              <a:t>Javadoc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1FE6A5-A78D-481D-88AC-BFDD25ADF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905000"/>
            <a:ext cx="8915400" cy="3777622"/>
          </a:xfrm>
        </p:spPr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Ahora añadiremos al repositorio local los cambios realizados sobre los códigos con las etiquetas y comentarios de </a:t>
            </a:r>
            <a:r>
              <a:rPr lang="es-ES" sz="1800" b="1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Javadoc</a:t>
            </a:r>
            <a:r>
              <a:rPr lang="es-E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con el comando </a:t>
            </a:r>
            <a:r>
              <a:rPr lang="es-ES" sz="18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s-ES" sz="1800" b="1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es-ES" sz="18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800" b="1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es-ES" sz="18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s-E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y añadimos un comentario con </a:t>
            </a:r>
            <a:r>
              <a:rPr lang="es-ES" sz="18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s-ES" sz="1800" b="1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es-ES" sz="18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800" b="1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commit</a:t>
            </a:r>
            <a:r>
              <a:rPr lang="es-ES" sz="18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-m”</a:t>
            </a:r>
            <a:r>
              <a:rPr lang="es-E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sobre lo que se hizo.</a:t>
            </a:r>
            <a:r>
              <a:rPr lang="es-E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Hacemos esto con los 3 ficheros</a:t>
            </a:r>
            <a:endParaRPr lang="es-E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pic>
        <p:nvPicPr>
          <p:cNvPr id="5" name="Imagen 4" descr="Texto, Carta&#10;&#10;Descripción generada automáticamente">
            <a:extLst>
              <a:ext uri="{FF2B5EF4-FFF2-40B4-BE49-F238E27FC236}">
                <a16:creationId xmlns:a16="http://schemas.microsoft.com/office/drawing/2014/main" id="{30FC0950-32A2-4119-907C-67E0D116D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448" y="3429000"/>
            <a:ext cx="10920178" cy="298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55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F54C2-ACC5-4439-9276-9EE33FAC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2ª Parte: Documentación con </a:t>
            </a:r>
            <a:r>
              <a:rPr lang="es-ES" b="1" dirty="0" err="1"/>
              <a:t>Javadoc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1FE6A5-A78D-481D-88AC-BFDD25ADF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540189"/>
            <a:ext cx="8915400" cy="3777622"/>
          </a:xfrm>
        </p:spPr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Ahora empezaremos a subir ramas hasta llegar a la principal donde subiremos las modificaciones desde el local al remoto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s-E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rimero nos cambiamos a la rama </a:t>
            </a:r>
            <a:r>
              <a:rPr lang="es-ES" sz="18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s-ES" sz="1800" b="1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Develop</a:t>
            </a:r>
            <a:r>
              <a:rPr lang="es-ES" sz="18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s-E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que se encuentra antes de la rama </a:t>
            </a:r>
            <a:r>
              <a:rPr lang="es-ES" sz="18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s-ES" sz="1800" b="1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Documentacion</a:t>
            </a:r>
            <a:r>
              <a:rPr lang="es-ES" sz="18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es-E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23863346-EB36-4B30-9036-16D743D96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073" y="3268329"/>
            <a:ext cx="9614539" cy="336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314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F54C2-ACC5-4439-9276-9EE33FAC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2ª Parte: Documentación con </a:t>
            </a:r>
            <a:r>
              <a:rPr lang="es-ES" b="1" dirty="0" err="1"/>
              <a:t>Javadoc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1FE6A5-A78D-481D-88AC-BFDD25ADF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780821"/>
            <a:ext cx="8915400" cy="3777622"/>
          </a:xfrm>
        </p:spPr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Subimos los cambios de la rama de abajo que es </a:t>
            </a:r>
            <a:r>
              <a:rPr lang="es-ES" sz="18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s-ES" sz="1800" b="1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Documentacion</a:t>
            </a:r>
            <a:r>
              <a:rPr lang="es-ES" sz="18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s-E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s-ES" sz="18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s-ES" sz="1800" b="1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Develop</a:t>
            </a:r>
            <a:r>
              <a:rPr lang="es-ES" sz="18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es-E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con el comando</a:t>
            </a:r>
            <a:r>
              <a:rPr lang="es-ES" sz="18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“</a:t>
            </a:r>
            <a:r>
              <a:rPr lang="es-ES" sz="1800" b="1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es-ES" sz="18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800" b="1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merge</a:t>
            </a:r>
            <a:r>
              <a:rPr lang="es-ES" sz="18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800" b="1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Documentacion</a:t>
            </a:r>
            <a:r>
              <a:rPr lang="es-ES" sz="18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es-E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pic>
        <p:nvPicPr>
          <p:cNvPr id="8" name="Imagen 7" descr="Texto, Carta&#10;&#10;Descripción generada automáticamente">
            <a:extLst>
              <a:ext uri="{FF2B5EF4-FFF2-40B4-BE49-F238E27FC236}">
                <a16:creationId xmlns:a16="http://schemas.microsoft.com/office/drawing/2014/main" id="{485711C6-14C8-48E6-A748-01E08F86D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138" y="3396631"/>
            <a:ext cx="10377509" cy="262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61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F54C2-ACC5-4439-9276-9EE33FAC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2ª Parte: Documentación con </a:t>
            </a:r>
            <a:r>
              <a:rPr lang="es-ES" b="1" dirty="0" err="1"/>
              <a:t>Javadoc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1FE6A5-A78D-481D-88AC-BFDD25ADF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780821"/>
            <a:ext cx="8915400" cy="3777622"/>
          </a:xfrm>
        </p:spPr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Hacemos el mismo proceso para la rama </a:t>
            </a:r>
            <a:r>
              <a:rPr lang="es-ES" sz="18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s-ES" sz="1800" b="1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main</a:t>
            </a:r>
            <a:r>
              <a:rPr lang="es-ES" sz="18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”;</a:t>
            </a:r>
            <a:r>
              <a:rPr lang="es-E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nos cambiamos de rama, subimos los cambios que contiene </a:t>
            </a:r>
            <a:r>
              <a:rPr lang="es-ES" sz="18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s-ES" sz="1800" b="1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Develop</a:t>
            </a:r>
            <a:r>
              <a:rPr lang="es-ES" sz="18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s-E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s-ES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Finalmente, escribimos </a:t>
            </a:r>
            <a:r>
              <a:rPr lang="es-ES" sz="18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s-ES" sz="1800" b="1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es-ES" sz="18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800" b="1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push</a:t>
            </a:r>
            <a:r>
              <a:rPr lang="es-ES" sz="18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s-E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para subir los cambios al repositorio remoto</a:t>
            </a:r>
            <a:endParaRPr lang="es-E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pic>
        <p:nvPicPr>
          <p:cNvPr id="5" name="Imagen 4" descr="Texto, Carta&#10;&#10;Descripción generada automáticamente">
            <a:extLst>
              <a:ext uri="{FF2B5EF4-FFF2-40B4-BE49-F238E27FC236}">
                <a16:creationId xmlns:a16="http://schemas.microsoft.com/office/drawing/2014/main" id="{0A0F7F39-ECCA-45BB-997B-B6BBC3B7B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3429000"/>
            <a:ext cx="9670219" cy="312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61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F54C2-ACC5-4439-9276-9EE33FAC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2ª Parte: Documentación con </a:t>
            </a:r>
            <a:r>
              <a:rPr lang="es-ES" b="1" dirty="0" err="1"/>
              <a:t>Javadoc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1FE6A5-A78D-481D-88AC-BFDD25ADF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321" y="1578069"/>
            <a:ext cx="3976437" cy="3777622"/>
          </a:xfrm>
        </p:spPr>
        <p:txBody>
          <a:bodyPr>
            <a:normAutofit fontScale="925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Con esto podemos generar la documentación con </a:t>
            </a:r>
            <a:r>
              <a:rPr lang="es-E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s-ES" sz="1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Generate</a:t>
            </a:r>
            <a:r>
              <a:rPr lang="es-E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Javadoc</a:t>
            </a:r>
            <a:r>
              <a:rPr lang="es-E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es-E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desde </a:t>
            </a:r>
            <a:r>
              <a:rPr lang="es-E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es-E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en el menú y crearemos la carpeta destino donde se meterá este contenido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Escogemos las clases a documentar del proyecto e indicaremos con la opción </a:t>
            </a:r>
            <a:r>
              <a:rPr lang="es-ES" sz="1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Browse</a:t>
            </a:r>
            <a:r>
              <a:rPr lang="es-E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 carpeta destino donde se almacenará el código HTML y le damos a</a:t>
            </a:r>
            <a:r>
              <a:rPr lang="es-E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Next</a:t>
            </a:r>
            <a:endParaRPr lang="es-E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pic>
        <p:nvPicPr>
          <p:cNvPr id="9" name="Imagen 8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521AF047-4208-4C7F-B709-32C8ED5FF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095" y="1578069"/>
            <a:ext cx="7202905" cy="479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471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F54C2-ACC5-4439-9276-9EE33FAC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2ª Parte: Documentación con </a:t>
            </a:r>
            <a:r>
              <a:rPr lang="es-ES" b="1" dirty="0" err="1"/>
              <a:t>Javadoc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1FE6A5-A78D-481D-88AC-BFDD25ADF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321" y="1578069"/>
            <a:ext cx="3398921" cy="3777622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Escribimos el título del documento HTML que se va a generar y finalizaríamos este proceso con </a:t>
            </a:r>
            <a:r>
              <a:rPr lang="es-ES" sz="1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Finish</a:t>
            </a:r>
            <a:endParaRPr lang="es-ES" sz="18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Subimos la carpeta creada al repositorio con </a:t>
            </a:r>
            <a:r>
              <a:rPr lang="es-E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s-ES" sz="1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es-E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file”</a:t>
            </a:r>
            <a:r>
              <a:rPr lang="es-E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s-E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s-ES" sz="1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Upload</a:t>
            </a:r>
            <a:r>
              <a:rPr lang="es-E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files”</a:t>
            </a:r>
            <a:endParaRPr lang="es-E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pic>
        <p:nvPicPr>
          <p:cNvPr id="5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EAD85B47-99F9-43F9-BF2E-981F8AF05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681" y="1578069"/>
            <a:ext cx="7493319" cy="5022525"/>
          </a:xfrm>
          <a:prstGeom prst="rect">
            <a:avLst/>
          </a:prstGeom>
        </p:spPr>
      </p:pic>
      <p:pic>
        <p:nvPicPr>
          <p:cNvPr id="8" name="Imagen 7" descr="Interfaz de usuario gráfica, Texto, Chat o mensaje de texto&#10;&#10;Descripción generada automáticamente">
            <a:extLst>
              <a:ext uri="{FF2B5EF4-FFF2-40B4-BE49-F238E27FC236}">
                <a16:creationId xmlns:a16="http://schemas.microsoft.com/office/drawing/2014/main" id="{91AD3DA8-A4D6-431F-8561-80B7E38B3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597" y="4731291"/>
            <a:ext cx="3001645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83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7D548-CCBC-4A51-BCF0-D8C7AF71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013B37-0933-4936-A608-734D04E56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654" y="2069431"/>
            <a:ext cx="8915400" cy="3777622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Para realizar los pasos de este trabajo, utilizaremos una cuenta disponible de </a:t>
            </a:r>
            <a:r>
              <a:rPr lang="es-ES" b="1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s-ES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para subir el trabajo a remoto y</a:t>
            </a:r>
            <a:r>
              <a:rPr lang="es-ES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el programa </a:t>
            </a:r>
            <a:r>
              <a:rPr lang="es-ES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Git </a:t>
            </a:r>
            <a:r>
              <a:rPr lang="es-ES" b="1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Bash</a:t>
            </a:r>
            <a:r>
              <a:rPr lang="es-ES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con ello</a:t>
            </a:r>
            <a:endParaRPr lang="es-ES" sz="1600" dirty="0"/>
          </a:p>
        </p:txBody>
      </p:sp>
      <p:pic>
        <p:nvPicPr>
          <p:cNvPr id="4" name="Gráfico 50">
            <a:extLst>
              <a:ext uri="{FF2B5EF4-FFF2-40B4-BE49-F238E27FC236}">
                <a16:creationId xmlns:a16="http://schemas.microsoft.com/office/drawing/2014/main" id="{2B9D816C-2B89-47A2-9B1B-EF3047B9B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6551" y="3321050"/>
            <a:ext cx="3092811" cy="2991296"/>
          </a:xfrm>
          <a:prstGeom prst="rect">
            <a:avLst/>
          </a:prstGeom>
        </p:spPr>
      </p:pic>
      <p:pic>
        <p:nvPicPr>
          <p:cNvPr id="6" name="Imagen 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60B19E43-33A0-418B-9B28-367B2F8DB2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788" y="3322961"/>
            <a:ext cx="5314462" cy="298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781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F54C2-ACC5-4439-9276-9EE33FAC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s-ES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3ª Parte: Pruebas con </a:t>
            </a:r>
            <a:r>
              <a:rPr lang="es-ES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JUnit</a:t>
            </a:r>
            <a:endParaRPr lang="es-ES" b="1" dirty="0">
              <a:solidFill>
                <a:srgbClr val="2F5496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1FE6A5-A78D-481D-88AC-BFDD25ADF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2202" y="1905000"/>
            <a:ext cx="8227596" cy="3777622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JUnit</a:t>
            </a:r>
            <a:r>
              <a:rPr lang="es-E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es una herramienta utilizada para realizar pruebas unitarias en Java, la usaremos para realizar pruebas con el código del programa y así evaluar si el funcionamiento de cada uno de los métodos de las clases se comporta como se espera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Nos vamos a la carpeta </a:t>
            </a:r>
            <a:r>
              <a:rPr lang="es-E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“Código con Pruebas” </a:t>
            </a:r>
            <a:r>
              <a:rPr lang="es-E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escribiendo </a:t>
            </a:r>
            <a:r>
              <a:rPr lang="es-E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“cd” </a:t>
            </a:r>
            <a:r>
              <a:rPr lang="es-E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 su ruta. Estando en la rama </a:t>
            </a:r>
            <a:r>
              <a:rPr lang="es-E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s-ES" sz="1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Develop</a:t>
            </a:r>
            <a:r>
              <a:rPr lang="es-E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es-E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s-E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Git </a:t>
            </a:r>
            <a:r>
              <a:rPr lang="es-ES" sz="1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Bash</a:t>
            </a:r>
            <a:r>
              <a:rPr lang="es-E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creamos una nueva rama para realizar las pruebas que la llamaremos </a:t>
            </a:r>
            <a:r>
              <a:rPr lang="es-E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“Pruebas” </a:t>
            </a:r>
            <a:r>
              <a:rPr lang="es-E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 nos situamos en ella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pic>
        <p:nvPicPr>
          <p:cNvPr id="4" name="Imagen 3" descr="Imagen que contiene Texto&#10;&#10;Descripción generada automáticamente">
            <a:extLst>
              <a:ext uri="{FF2B5EF4-FFF2-40B4-BE49-F238E27FC236}">
                <a16:creationId xmlns:a16="http://schemas.microsoft.com/office/drawing/2014/main" id="{469AB08F-45C4-4709-8375-831FE9D71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86" y="4451641"/>
            <a:ext cx="11182337" cy="240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055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F54C2-ACC5-4439-9276-9EE33FAC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s-ES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3ª Parte: Pruebas con </a:t>
            </a:r>
            <a:r>
              <a:rPr lang="es-ES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JUnit</a:t>
            </a:r>
            <a:endParaRPr lang="es-ES" b="1" dirty="0">
              <a:solidFill>
                <a:srgbClr val="2F5496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1FE6A5-A78D-481D-88AC-BFDD25ADF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211" y="1905000"/>
            <a:ext cx="5270833" cy="4142874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Importamos el proyecto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Seleccionamos la clase </a:t>
            </a:r>
            <a:r>
              <a:rPr lang="es-ES" sz="19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Sucesiones</a:t>
            </a:r>
            <a:r>
              <a:rPr lang="es-ES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del paquete; </a:t>
            </a:r>
            <a:r>
              <a:rPr lang="es-ES" sz="19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clic derecho&gt;New&gt;</a:t>
            </a:r>
            <a:r>
              <a:rPr lang="es-ES" sz="19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JUnit</a:t>
            </a:r>
            <a:r>
              <a:rPr lang="es-ES" sz="19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Test Case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9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9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Cambiamos a la opción </a:t>
            </a:r>
            <a:r>
              <a:rPr lang="es-ES" sz="19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“New Junit 4 test”</a:t>
            </a:r>
            <a:endParaRPr lang="es-ES" sz="1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AA08416C-BC7C-4CFA-B7B2-824079058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265" y="3273153"/>
            <a:ext cx="3327735" cy="1788689"/>
          </a:xfrm>
          <a:prstGeom prst="rect">
            <a:avLst/>
          </a:prstGeom>
        </p:spPr>
      </p:pic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DA195746-D72C-4F15-9AAC-F2B6E6DB9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9158" y="1476997"/>
            <a:ext cx="4892842" cy="538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27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F54C2-ACC5-4439-9276-9EE33FAC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s-ES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3ª Parte: Pruebas con </a:t>
            </a:r>
            <a:r>
              <a:rPr lang="es-ES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JUnit</a:t>
            </a:r>
            <a:endParaRPr lang="es-ES" b="1" dirty="0">
              <a:solidFill>
                <a:srgbClr val="2F5496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1FE6A5-A78D-481D-88AC-BFDD25ADF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2202" y="1905000"/>
            <a:ext cx="4892842" cy="3777622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Aquí seleccionaremos los métodos que queremos probar, en este caso solo tiene uno que es el de </a:t>
            </a:r>
            <a:r>
              <a:rPr lang="es-E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Fibonacci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 crea una clase de prueba que se muestra así por defecto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pic>
        <p:nvPicPr>
          <p:cNvPr id="8" name="Imagen 7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045D67C8-CD75-475C-AC0F-C4D6A4852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158" y="1428216"/>
            <a:ext cx="4892842" cy="5429784"/>
          </a:xfrm>
          <a:prstGeom prst="rect">
            <a:avLst/>
          </a:prstGeom>
        </p:spPr>
      </p:pic>
      <p:pic>
        <p:nvPicPr>
          <p:cNvPr id="9" name="Imagen 8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4E666F8-DE22-40F7-BCC3-4C2F380E4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491" y="3918518"/>
            <a:ext cx="5011277" cy="253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003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F54C2-ACC5-4439-9276-9EE33FAC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s-ES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3ª Parte: Pruebas con </a:t>
            </a:r>
            <a:r>
              <a:rPr lang="es-ES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JUnit</a:t>
            </a:r>
            <a:endParaRPr lang="es-ES" b="1" dirty="0">
              <a:solidFill>
                <a:srgbClr val="2F5496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1FE6A5-A78D-481D-88AC-BFDD25ADF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2202" y="1905000"/>
            <a:ext cx="4892842" cy="3777622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 el código siguiente, cambiamos el método </a:t>
            </a:r>
            <a:r>
              <a:rPr lang="es-ES" sz="1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s-E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un </a:t>
            </a:r>
            <a:r>
              <a:rPr lang="es-ES" sz="1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s-E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y añadimos una variable para realizar la clase de prueba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EDAAAF8C-31ED-4BF1-A37B-76C9B4D93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767" y="1374183"/>
            <a:ext cx="4706233" cy="548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436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F54C2-ACC5-4439-9276-9EE33FAC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s-ES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3ª Parte: Pruebas con </a:t>
            </a:r>
            <a:r>
              <a:rPr lang="es-ES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JUnit</a:t>
            </a:r>
            <a:endParaRPr lang="es-ES" b="1" dirty="0">
              <a:solidFill>
                <a:srgbClr val="2F5496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1FE6A5-A78D-481D-88AC-BFDD25ADF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2202" y="1905000"/>
            <a:ext cx="4892842" cy="3777622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Modificamos también el programa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E77915EE-6CEF-4719-94FB-276A17024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669" y="2616170"/>
            <a:ext cx="9347234" cy="400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499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F54C2-ACC5-4439-9276-9EE33FAC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s-ES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3ª Parte: Pruebas con </a:t>
            </a:r>
            <a:r>
              <a:rPr lang="es-ES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JUnit</a:t>
            </a:r>
            <a:endParaRPr lang="es-ES" b="1" dirty="0">
              <a:solidFill>
                <a:srgbClr val="2F5496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1FE6A5-A78D-481D-88AC-BFDD25ADF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2202" y="1905000"/>
            <a:ext cx="3705215" cy="3777622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Añadimos el código a la clase de prueba para que compruebe el programa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Este sería el resultado que nos indica que la prueba ha sido exitosa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E1D8F9A5-C74B-4D45-90A7-AE8C6C8A0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805" y="1904999"/>
            <a:ext cx="5817195" cy="3453064"/>
          </a:xfrm>
          <a:prstGeom prst="rect">
            <a:avLst/>
          </a:prstGeom>
        </p:spPr>
      </p:pic>
      <p:pic>
        <p:nvPicPr>
          <p:cNvPr id="8" name="Imagen 7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58F28FC1-A4A3-4009-B2E8-5EE93B916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077" y="4439404"/>
            <a:ext cx="45624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6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F54C2-ACC5-4439-9276-9EE33FAC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s-ES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3ª Parte: Pruebas con </a:t>
            </a:r>
            <a:r>
              <a:rPr lang="es-ES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JUnit</a:t>
            </a:r>
            <a:endParaRPr lang="es-ES" b="1" dirty="0">
              <a:solidFill>
                <a:srgbClr val="2F5496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1FE6A5-A78D-481D-88AC-BFDD25ADF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351" y="1540189"/>
            <a:ext cx="8172451" cy="3777622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Añadimos cada archivo modificado y escribimos un comentario en relación a los hechos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pic>
        <p:nvPicPr>
          <p:cNvPr id="7" name="Imagen 6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AB610038-0CE1-43CA-9ABC-35588F8BE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726" y="4569186"/>
            <a:ext cx="6962274" cy="2300257"/>
          </a:xfrm>
          <a:prstGeom prst="rect">
            <a:avLst/>
          </a:prstGeom>
        </p:spPr>
      </p:pic>
      <p:pic>
        <p:nvPicPr>
          <p:cNvPr id="9" name="Imagen 8" descr="Texto, Carta&#10;&#10;Descripción generada automáticamente">
            <a:extLst>
              <a:ext uri="{FF2B5EF4-FFF2-40B4-BE49-F238E27FC236}">
                <a16:creationId xmlns:a16="http://schemas.microsoft.com/office/drawing/2014/main" id="{DD70A00D-4E66-49A2-A500-D3B23B18D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9035"/>
            <a:ext cx="8357467" cy="221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441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F54C2-ACC5-4439-9276-9EE33FAC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s-ES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3ª Parte: Pruebas con </a:t>
            </a:r>
            <a:r>
              <a:rPr lang="es-ES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JUnit</a:t>
            </a:r>
            <a:endParaRPr lang="es-ES" b="1" dirty="0">
              <a:solidFill>
                <a:srgbClr val="2F5496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1FE6A5-A78D-481D-88AC-BFDD25ADF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351" y="1540189"/>
            <a:ext cx="8172451" cy="3777622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Nos cambiamos a la rama</a:t>
            </a:r>
            <a:r>
              <a:rPr lang="es-E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s-ES" sz="1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Develop</a:t>
            </a:r>
            <a:r>
              <a:rPr lang="es-E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s-E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 subimos el contenido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pic>
        <p:nvPicPr>
          <p:cNvPr id="6" name="Imagen 5" descr="Texto, Carta&#10;&#10;Descripción generada automáticamente">
            <a:extLst>
              <a:ext uri="{FF2B5EF4-FFF2-40B4-BE49-F238E27FC236}">
                <a16:creationId xmlns:a16="http://schemas.microsoft.com/office/drawing/2014/main" id="{0E5D3BB2-87CF-495A-830E-EBFA252C9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847" y="2361448"/>
            <a:ext cx="8461955" cy="362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23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F54C2-ACC5-4439-9276-9EE33FAC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s-ES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3ª Parte: Pruebas con </a:t>
            </a:r>
            <a:r>
              <a:rPr lang="es-ES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JUnit</a:t>
            </a:r>
            <a:endParaRPr lang="es-ES" b="1" dirty="0">
              <a:solidFill>
                <a:srgbClr val="2F5496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1FE6A5-A78D-481D-88AC-BFDD25ADF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351" y="1540189"/>
            <a:ext cx="8172451" cy="3777622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Borramos las ramas que creamos con</a:t>
            </a:r>
            <a:r>
              <a:rPr lang="es-E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s-ES" sz="1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es-E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branch</a:t>
            </a:r>
            <a:r>
              <a:rPr lang="es-E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-d”</a:t>
            </a:r>
            <a:endParaRPr lang="es-E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1DE41F39-EB67-4B46-9800-68136B1B6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904" y="2456269"/>
            <a:ext cx="7636191" cy="377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554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F54C2-ACC5-4439-9276-9EE33FAC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s-ES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3ª Parte: Pruebas con </a:t>
            </a:r>
            <a:r>
              <a:rPr lang="es-ES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JUnit</a:t>
            </a:r>
            <a:endParaRPr lang="es-ES" b="1" dirty="0">
              <a:solidFill>
                <a:srgbClr val="2F5496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1FE6A5-A78D-481D-88AC-BFDD25ADF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351" y="1540189"/>
            <a:ext cx="8172451" cy="3777622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Nos cambiamos a la rama principal y subimos el contenido de</a:t>
            </a:r>
            <a:r>
              <a:rPr lang="es-E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s-ES" sz="1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Develop</a:t>
            </a:r>
            <a:r>
              <a:rPr lang="es-E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es-E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y lo borramos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pic>
        <p:nvPicPr>
          <p:cNvPr id="6" name="Imagen 5" descr="Texto, Carta&#10;&#10;Descripción generada automáticamente">
            <a:extLst>
              <a:ext uri="{FF2B5EF4-FFF2-40B4-BE49-F238E27FC236}">
                <a16:creationId xmlns:a16="http://schemas.microsoft.com/office/drawing/2014/main" id="{77B4F012-224E-40CD-B30F-C3526406F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198" y="2411535"/>
            <a:ext cx="8071604" cy="3541183"/>
          </a:xfrm>
          <a:prstGeom prst="rect">
            <a:avLst/>
          </a:prstGeom>
        </p:spPr>
      </p:pic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2C567A89-C0CC-47E4-8243-9880311AB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894" y="5920452"/>
            <a:ext cx="9133011" cy="93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0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7D548-CCBC-4A51-BCF0-D8C7AF71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1ª Parte: Código sin Documentar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013B37-0933-4936-A608-734D04E56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Contamos con la clase</a:t>
            </a:r>
            <a:r>
              <a:rPr lang="es-E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Program</a:t>
            </a:r>
            <a:r>
              <a:rPr lang="es-E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para comprobar el funcionamiento de la clase principal y pedirá un valor al usuario</a:t>
            </a:r>
          </a:p>
          <a:p>
            <a:endParaRPr lang="es-ES" dirty="0"/>
          </a:p>
        </p:txBody>
      </p:sp>
      <p:pic>
        <p:nvPicPr>
          <p:cNvPr id="4" name="Imagen 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9984BA99-A92E-49CD-A0F1-3410BDD1F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504" y="2856085"/>
            <a:ext cx="9097108" cy="400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2854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F54C2-ACC5-4439-9276-9EE33FAC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s-ES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3ª Parte: Pruebas con </a:t>
            </a:r>
            <a:r>
              <a:rPr lang="es-ES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JUnit</a:t>
            </a:r>
            <a:endParaRPr lang="es-ES" b="1" dirty="0">
              <a:solidFill>
                <a:srgbClr val="2F5496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1FE6A5-A78D-481D-88AC-BFDD25ADF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351" y="1540189"/>
            <a:ext cx="8172451" cy="3777622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 finalizaríamos este proceso con un </a:t>
            </a:r>
            <a:r>
              <a:rPr lang="es-ES" sz="1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push</a:t>
            </a:r>
            <a:r>
              <a:rPr lang="es-E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para subir los cambios a remoto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pic>
        <p:nvPicPr>
          <p:cNvPr id="8" name="Imagen 7" descr="Texto, Carta&#10;&#10;Descripción generada automáticamente">
            <a:extLst>
              <a:ext uri="{FF2B5EF4-FFF2-40B4-BE49-F238E27FC236}">
                <a16:creationId xmlns:a16="http://schemas.microsoft.com/office/drawing/2014/main" id="{75784205-BCE4-4E19-BCB0-A653E419F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875" y="2626393"/>
            <a:ext cx="9792310" cy="314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0928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F54C2-ACC5-4439-9276-9EE33FAC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s-ES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3ª Parte: Pruebas con </a:t>
            </a:r>
            <a:r>
              <a:rPr lang="es-ES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JUnit</a:t>
            </a:r>
            <a:endParaRPr lang="es-ES" b="1" dirty="0">
              <a:solidFill>
                <a:srgbClr val="2F5496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1FE6A5-A78D-481D-88AC-BFDD25ADF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5224" y="2111689"/>
            <a:ext cx="8172451" cy="3777622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Así quedaría el repositorio con los cambios realizados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E091A23-DDF0-42AB-B14B-082AD7788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76" y="2830290"/>
            <a:ext cx="10965048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54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7D548-CCBC-4A51-BCF0-D8C7AF71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1ª Parte: Código sin Documentar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013B37-0933-4936-A608-734D04E56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243" y="2133601"/>
            <a:ext cx="3811588" cy="3777622"/>
          </a:xfrm>
        </p:spPr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La clase </a:t>
            </a:r>
            <a:r>
              <a:rPr lang="es-ES" sz="18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Sucesiones</a:t>
            </a:r>
            <a:r>
              <a:rPr lang="es-E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que se basará en mostrar la sucesión de </a:t>
            </a:r>
            <a:r>
              <a:rPr lang="es-ES" sz="18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Fibonacci</a:t>
            </a:r>
            <a:r>
              <a:rPr lang="es-E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dado una posición que introduzca el usuario. Esta sucesión </a:t>
            </a:r>
            <a:r>
              <a:rPr lang="es-ES" sz="1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comienza con los números 0 y 1 y a partir de estos, cada elemento es el resultado de la suma de los dos anteriores.</a:t>
            </a:r>
            <a:endParaRPr lang="es-E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916F01E9-26FD-4789-8BF8-6269E0485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435328"/>
            <a:ext cx="6705600" cy="542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606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7D548-CCBC-4A51-BCF0-D8C7AF71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1ª Parte: Código sin Documentar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013B37-0933-4936-A608-734D04E56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243" y="1540189"/>
            <a:ext cx="3811588" cy="3777622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La clase </a:t>
            </a:r>
            <a:r>
              <a:rPr lang="es-ES" sz="18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Teclado</a:t>
            </a:r>
            <a:r>
              <a:rPr lang="es-E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necesaria para la lectura de datos:</a:t>
            </a:r>
            <a:endParaRPr lang="es-E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El resultado del funcionamiento del programa</a:t>
            </a:r>
            <a:endParaRPr lang="es-E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pic>
        <p:nvPicPr>
          <p:cNvPr id="7" name="Imagen 6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78A8E672-4A17-41C8-8A0C-04D660139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01" y="1463827"/>
            <a:ext cx="5951999" cy="5394174"/>
          </a:xfrm>
          <a:prstGeom prst="rect">
            <a:avLst/>
          </a:prstGeom>
        </p:spPr>
      </p:pic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5BE95AE4-BD4A-46D3-BEF1-1437B26D0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630" y="2381500"/>
            <a:ext cx="3171825" cy="18383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AE47D63-E381-4650-A7D5-AF4787C5A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494" y="5317811"/>
            <a:ext cx="3171825" cy="85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6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7D548-CCBC-4A51-BCF0-D8C7AF71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2ª Parte: Documentación con </a:t>
            </a:r>
            <a:r>
              <a:rPr lang="es-ES" b="1" dirty="0" err="1"/>
              <a:t>Javadoc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013B37-0933-4936-A608-734D04E56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243" y="1752616"/>
            <a:ext cx="3811588" cy="3777622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s-E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os posicionaremos con </a:t>
            </a:r>
            <a:r>
              <a:rPr lang="es-ES" sz="18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Git </a:t>
            </a:r>
            <a:r>
              <a:rPr lang="es-ES" sz="1800" b="1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Bash</a:t>
            </a:r>
            <a:r>
              <a:rPr lang="es-E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en la ruta de los códigos del directorio </a:t>
            </a:r>
            <a:r>
              <a:rPr lang="es-ES" sz="18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“Código documentado”</a:t>
            </a:r>
            <a:r>
              <a:rPr lang="es-E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con el comando </a:t>
            </a:r>
            <a:r>
              <a:rPr lang="es-ES" sz="18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“cd”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A83E743C-F399-4FB9-9A45-25768E61688A}"/>
              </a:ext>
            </a:extLst>
          </p:cNvPr>
          <p:cNvSpPr txBox="1">
            <a:spLocks/>
          </p:cNvSpPr>
          <p:nvPr/>
        </p:nvSpPr>
        <p:spPr>
          <a:xfrm>
            <a:off x="6615631" y="1752616"/>
            <a:ext cx="3811588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ea typeface="Calibri" panose="020F0502020204030204" pitchFamily="34" charset="0"/>
                <a:cs typeface="Times New Roman" panose="02020603050405020304" pitchFamily="18" charset="0"/>
              </a:rPr>
              <a:t>Tendremos la rama principal </a:t>
            </a:r>
            <a:r>
              <a:rPr lang="es-ES" b="1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es-ES" b="1" dirty="0"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s-ES" dirty="0">
                <a:ea typeface="Calibri" panose="020F0502020204030204" pitchFamily="34" charset="0"/>
                <a:cs typeface="Times New Roman" panose="02020603050405020304" pitchFamily="18" charset="0"/>
              </a:rPr>
              <a:t>con una versión estable de nuestro proyecto y otra rama </a:t>
            </a:r>
            <a:r>
              <a:rPr lang="es-ES" b="1" dirty="0"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s-ES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Develop</a:t>
            </a:r>
            <a:r>
              <a:rPr lang="es-ES" b="1" dirty="0"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es-ES" dirty="0">
                <a:ea typeface="Calibri" panose="020F0502020204030204" pitchFamily="34" charset="0"/>
                <a:cs typeface="Times New Roman" panose="02020603050405020304" pitchFamily="18" charset="0"/>
              </a:rPr>
              <a:t> en la que poder trabajar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6" name="Imagen 5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85A90639-AE6F-4DBD-99D4-6C0DFCE34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930" y="3641427"/>
            <a:ext cx="9778682" cy="186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37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7D548-CCBC-4A51-BCF0-D8C7AF71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2ª Parte: Documentación con </a:t>
            </a:r>
            <a:r>
              <a:rPr lang="es-ES" b="1" dirty="0" err="1"/>
              <a:t>Javadoc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013B37-0933-4936-A608-734D04E56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200" y="1499857"/>
            <a:ext cx="3811588" cy="3777622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 </a:t>
            </a:r>
            <a:r>
              <a:rPr lang="es-E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s-ES" sz="1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es-E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branch</a:t>
            </a:r>
            <a:r>
              <a:rPr lang="es-E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-a”</a:t>
            </a:r>
            <a:r>
              <a:rPr lang="es-E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observamos todas las ramas que hay disponibles y en cuál de ellas nos encontramos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A83E743C-F399-4FB9-9A45-25768E61688A}"/>
              </a:ext>
            </a:extLst>
          </p:cNvPr>
          <p:cNvSpPr txBox="1">
            <a:spLocks/>
          </p:cNvSpPr>
          <p:nvPr/>
        </p:nvSpPr>
        <p:spPr>
          <a:xfrm>
            <a:off x="6679799" y="1451603"/>
            <a:ext cx="3811588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Crearemos una rama llamada </a:t>
            </a:r>
            <a:r>
              <a:rPr lang="es-E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s-ES" sz="1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Develop</a:t>
            </a:r>
            <a:r>
              <a:rPr lang="es-E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s-E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escribiendo </a:t>
            </a:r>
            <a:r>
              <a:rPr lang="es-E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s-ES" sz="1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es-E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branch</a:t>
            </a:r>
            <a:r>
              <a:rPr lang="es-E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Develop</a:t>
            </a:r>
            <a:r>
              <a:rPr lang="es-E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” y nos colocamos en ella con </a:t>
            </a:r>
            <a:r>
              <a:rPr lang="es-ES" sz="1800" b="1" dirty="0">
                <a:effectLst/>
                <a:ea typeface="Calibri" panose="020F0502020204030204" pitchFamily="34" charset="0"/>
              </a:rPr>
              <a:t>“</a:t>
            </a:r>
            <a:r>
              <a:rPr lang="es-ES" sz="1800" b="1" dirty="0" err="1">
                <a:effectLst/>
                <a:ea typeface="Calibri" panose="020F0502020204030204" pitchFamily="34" charset="0"/>
              </a:rPr>
              <a:t>git</a:t>
            </a:r>
            <a:r>
              <a:rPr lang="es-ES" sz="1800" b="1" dirty="0">
                <a:effectLst/>
                <a:ea typeface="Calibri" panose="020F0502020204030204" pitchFamily="34" charset="0"/>
              </a:rPr>
              <a:t> </a:t>
            </a:r>
            <a:r>
              <a:rPr lang="es-ES" sz="1800" b="1" dirty="0" err="1">
                <a:effectLst/>
                <a:ea typeface="Calibri" panose="020F0502020204030204" pitchFamily="34" charset="0"/>
              </a:rPr>
              <a:t>checkout</a:t>
            </a:r>
            <a:r>
              <a:rPr lang="es-ES" sz="1800" b="1" dirty="0">
                <a:effectLst/>
                <a:ea typeface="Calibri" panose="020F0502020204030204" pitchFamily="34" charset="0"/>
              </a:rPr>
              <a:t> </a:t>
            </a:r>
            <a:r>
              <a:rPr lang="es-ES" sz="1800" b="1" dirty="0" err="1">
                <a:effectLst/>
                <a:ea typeface="Calibri" panose="020F0502020204030204" pitchFamily="34" charset="0"/>
              </a:rPr>
              <a:t>Develop</a:t>
            </a:r>
            <a:r>
              <a:rPr lang="es-ES" sz="1800" b="1" dirty="0">
                <a:effectLst/>
                <a:ea typeface="Calibri" panose="020F0502020204030204" pitchFamily="34" charset="0"/>
              </a:rPr>
              <a:t>”</a:t>
            </a:r>
            <a:endParaRPr lang="es-E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D4A47132-54E8-4E8D-9BF8-7EB8A4627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187" y="3209971"/>
            <a:ext cx="9338838" cy="2532380"/>
          </a:xfrm>
          <a:prstGeom prst="rect">
            <a:avLst/>
          </a:prstGeom>
        </p:spPr>
      </p:pic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0562ABC0-F45B-4C41-9C6F-740DD7BA2A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4847"/>
          <a:stretch/>
        </p:blipFill>
        <p:spPr>
          <a:xfrm>
            <a:off x="1851356" y="5742351"/>
            <a:ext cx="8576457" cy="94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34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7D548-CCBC-4A51-BCF0-D8C7AF71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2ª Parte: Documentación con </a:t>
            </a:r>
            <a:r>
              <a:rPr lang="es-ES" b="1" dirty="0" err="1"/>
              <a:t>Javadoc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013B37-0933-4936-A608-734D04E56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200" y="1499857"/>
            <a:ext cx="4929600" cy="3777622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s-E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reamos otra rama dentro de </a:t>
            </a:r>
            <a:r>
              <a:rPr lang="es-ES" sz="18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s-ES" sz="1800" b="1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Develop</a:t>
            </a:r>
            <a:r>
              <a:rPr lang="es-ES" sz="18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es-E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para poder tener varias versiones del código a la vez, en mi caso crearé una nueva rama llamada </a:t>
            </a:r>
            <a:r>
              <a:rPr lang="es-ES" sz="18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s-ES" sz="1800" b="1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Documentacion</a:t>
            </a:r>
            <a:r>
              <a:rPr lang="es-ES" sz="18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s-E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y me sitúo en ella</a:t>
            </a:r>
            <a:endParaRPr lang="es-E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BCE501C2-4318-4738-BFE8-6992926937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9"/>
          <a:stretch/>
        </p:blipFill>
        <p:spPr bwMode="auto">
          <a:xfrm>
            <a:off x="1823292" y="3109687"/>
            <a:ext cx="8545416" cy="37776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88377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7D548-CCBC-4A51-BCF0-D8C7AF71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2ª Parte: Documentación con </a:t>
            </a:r>
            <a:r>
              <a:rPr lang="es-ES" b="1" dirty="0" err="1"/>
              <a:t>Javadoc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013B37-0933-4936-A608-734D04E56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5158" y="1714706"/>
            <a:ext cx="4159579" cy="3777622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b="1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Javadoc</a:t>
            </a:r>
            <a:r>
              <a:rPr lang="es-E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nos permite detectar errores y añadir nuevas funcionalidades por lo que trabajaremos colocando los comentarios y etiquetas correspondientes en los códigos para su documentación</a:t>
            </a:r>
            <a:endParaRPr lang="es-E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AD1ACFA5-C9D1-43D6-9856-F38F3133C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721" y="1656080"/>
            <a:ext cx="6354279" cy="520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87285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Naranja amarillo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136</TotalTime>
  <Words>986</Words>
  <Application>Microsoft Office PowerPoint</Application>
  <PresentationFormat>Panorámica</PresentationFormat>
  <Paragraphs>155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6" baseType="lpstr">
      <vt:lpstr>Arial</vt:lpstr>
      <vt:lpstr>Calibri</vt:lpstr>
      <vt:lpstr>Century Gothic</vt:lpstr>
      <vt:lpstr>Wingdings 3</vt:lpstr>
      <vt:lpstr>Espiral</vt:lpstr>
      <vt:lpstr>Control de versiones con Git</vt:lpstr>
      <vt:lpstr>Introducción</vt:lpstr>
      <vt:lpstr>1ª Parte: Código sin Documentar</vt:lpstr>
      <vt:lpstr>1ª Parte: Código sin Documentar</vt:lpstr>
      <vt:lpstr>1ª Parte: Código sin Documentar</vt:lpstr>
      <vt:lpstr>2ª Parte: Documentación con Javadoc</vt:lpstr>
      <vt:lpstr>2ª Parte: Documentación con Javadoc</vt:lpstr>
      <vt:lpstr>2ª Parte: Documentación con Javadoc</vt:lpstr>
      <vt:lpstr>2ª Parte: Documentación con Javadoc</vt:lpstr>
      <vt:lpstr>2ª Parte: Documentación con Javadoc</vt:lpstr>
      <vt:lpstr>2ª Parte: Documentación con Javadoc</vt:lpstr>
      <vt:lpstr>2ª Parte: Documentación con Javadoc</vt:lpstr>
      <vt:lpstr>2ª Parte: Documentación con Javadoc</vt:lpstr>
      <vt:lpstr>2ª Parte: Documentación con Javadoc</vt:lpstr>
      <vt:lpstr>2ª Parte: Documentación con Javadoc</vt:lpstr>
      <vt:lpstr>2ª Parte: Documentación con Javadoc</vt:lpstr>
      <vt:lpstr>2ª Parte: Documentación con Javadoc</vt:lpstr>
      <vt:lpstr>2ª Parte: Documentación con Javadoc</vt:lpstr>
      <vt:lpstr>2ª Parte: Documentación con Javadoc</vt:lpstr>
      <vt:lpstr>3ª Parte: Pruebas con JUnit</vt:lpstr>
      <vt:lpstr>3ª Parte: Pruebas con JUnit</vt:lpstr>
      <vt:lpstr>3ª Parte: Pruebas con JUnit</vt:lpstr>
      <vt:lpstr>3ª Parte: Pruebas con JUnit</vt:lpstr>
      <vt:lpstr>3ª Parte: Pruebas con JUnit</vt:lpstr>
      <vt:lpstr>3ª Parte: Pruebas con JUnit</vt:lpstr>
      <vt:lpstr>3ª Parte: Pruebas con JUnit</vt:lpstr>
      <vt:lpstr>3ª Parte: Pruebas con JUnit</vt:lpstr>
      <vt:lpstr>3ª Parte: Pruebas con JUnit</vt:lpstr>
      <vt:lpstr>3ª Parte: Pruebas con JUnit</vt:lpstr>
      <vt:lpstr>3ª Parte: Pruebas con JUnit</vt:lpstr>
      <vt:lpstr>3ª Parte: Pruebas con JUnit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versiones con Git</dc:title>
  <dc:creator>Yara Velasco Vázquez</dc:creator>
  <cp:lastModifiedBy>Yara Velasco Vázquez</cp:lastModifiedBy>
  <cp:revision>6</cp:revision>
  <dcterms:created xsi:type="dcterms:W3CDTF">2022-04-19T22:18:29Z</dcterms:created>
  <dcterms:modified xsi:type="dcterms:W3CDTF">2022-04-20T21:48:09Z</dcterms:modified>
</cp:coreProperties>
</file>