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70" r:id="rId5"/>
    <p:sldId id="271" r:id="rId6"/>
    <p:sldId id="272" r:id="rId7"/>
    <p:sldId id="273" r:id="rId8"/>
    <p:sldId id="274" r:id="rId9"/>
    <p:sldId id="275" r:id="rId10"/>
    <p:sldId id="276" r:id="rId11"/>
    <p:sldId id="277" r:id="rId12"/>
    <p:sldId id="278" r:id="rId13"/>
    <p:sldId id="279" r:id="rId14"/>
    <p:sldId id="266"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482" y="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5873B900-A7BC-4C79-8B63-53B46D98667D}" type="datetimeFigureOut">
              <a:rPr lang="zh-CN" altLang="en-US" smtClean="0"/>
              <a:t>2018/5/25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DC063D-64C1-45B6-9E9E-1FC2B40C4A00}" type="slidenum">
              <a:rPr lang="zh-CN" altLang="en-US" smtClean="0"/>
              <a:t>‹#›</a:t>
            </a:fld>
            <a:endParaRPr lang="zh-CN" altLang="en-US"/>
          </a:p>
        </p:txBody>
      </p:sp>
    </p:spTree>
    <p:extLst>
      <p:ext uri="{BB962C8B-B14F-4D97-AF65-F5344CB8AC3E}">
        <p14:creationId xmlns:p14="http://schemas.microsoft.com/office/powerpoint/2010/main" val="2058648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873B900-A7BC-4C79-8B63-53B46D98667D}" type="datetimeFigureOut">
              <a:rPr lang="zh-CN" altLang="en-US" smtClean="0"/>
              <a:t>2018/5/25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DC063D-64C1-45B6-9E9E-1FC2B40C4A00}" type="slidenum">
              <a:rPr lang="zh-CN" altLang="en-US" smtClean="0"/>
              <a:t>‹#›</a:t>
            </a:fld>
            <a:endParaRPr lang="zh-CN" altLang="en-US"/>
          </a:p>
        </p:txBody>
      </p:sp>
    </p:spTree>
    <p:extLst>
      <p:ext uri="{BB962C8B-B14F-4D97-AF65-F5344CB8AC3E}">
        <p14:creationId xmlns:p14="http://schemas.microsoft.com/office/powerpoint/2010/main" val="1006711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873B900-A7BC-4C79-8B63-53B46D98667D}" type="datetimeFigureOut">
              <a:rPr lang="zh-CN" altLang="en-US" smtClean="0"/>
              <a:t>2018/5/25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DC063D-64C1-45B6-9E9E-1FC2B40C4A00}" type="slidenum">
              <a:rPr lang="zh-CN" altLang="en-US" smtClean="0"/>
              <a:t>‹#›</a:t>
            </a:fld>
            <a:endParaRPr lang="zh-CN" altLang="en-US"/>
          </a:p>
        </p:txBody>
      </p:sp>
    </p:spTree>
    <p:extLst>
      <p:ext uri="{BB962C8B-B14F-4D97-AF65-F5344CB8AC3E}">
        <p14:creationId xmlns:p14="http://schemas.microsoft.com/office/powerpoint/2010/main" val="2696246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873B900-A7BC-4C79-8B63-53B46D98667D}" type="datetimeFigureOut">
              <a:rPr lang="zh-CN" altLang="en-US" smtClean="0"/>
              <a:t>2018/5/25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DC063D-64C1-45B6-9E9E-1FC2B40C4A00}" type="slidenum">
              <a:rPr lang="zh-CN" altLang="en-US" smtClean="0"/>
              <a:t>‹#›</a:t>
            </a:fld>
            <a:endParaRPr lang="zh-CN" altLang="en-US"/>
          </a:p>
        </p:txBody>
      </p:sp>
    </p:spTree>
    <p:extLst>
      <p:ext uri="{BB962C8B-B14F-4D97-AF65-F5344CB8AC3E}">
        <p14:creationId xmlns:p14="http://schemas.microsoft.com/office/powerpoint/2010/main" val="1097724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5873B900-A7BC-4C79-8B63-53B46D98667D}" type="datetimeFigureOut">
              <a:rPr lang="zh-CN" altLang="en-US" smtClean="0"/>
              <a:t>2018/5/25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DC063D-64C1-45B6-9E9E-1FC2B40C4A00}" type="slidenum">
              <a:rPr lang="zh-CN" altLang="en-US" smtClean="0"/>
              <a:t>‹#›</a:t>
            </a:fld>
            <a:endParaRPr lang="zh-CN" altLang="en-US"/>
          </a:p>
        </p:txBody>
      </p:sp>
    </p:spTree>
    <p:extLst>
      <p:ext uri="{BB962C8B-B14F-4D97-AF65-F5344CB8AC3E}">
        <p14:creationId xmlns:p14="http://schemas.microsoft.com/office/powerpoint/2010/main" val="3446260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873B900-A7BC-4C79-8B63-53B46D98667D}" type="datetimeFigureOut">
              <a:rPr lang="zh-CN" altLang="en-US" smtClean="0"/>
              <a:t>2018/5/25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DC063D-64C1-45B6-9E9E-1FC2B40C4A00}" type="slidenum">
              <a:rPr lang="zh-CN" altLang="en-US" smtClean="0"/>
              <a:t>‹#›</a:t>
            </a:fld>
            <a:endParaRPr lang="zh-CN" altLang="en-US"/>
          </a:p>
        </p:txBody>
      </p:sp>
    </p:spTree>
    <p:extLst>
      <p:ext uri="{BB962C8B-B14F-4D97-AF65-F5344CB8AC3E}">
        <p14:creationId xmlns:p14="http://schemas.microsoft.com/office/powerpoint/2010/main" val="502049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873B900-A7BC-4C79-8B63-53B46D98667D}" type="datetimeFigureOut">
              <a:rPr lang="zh-CN" altLang="en-US" smtClean="0"/>
              <a:t>2018/5/25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9DC063D-64C1-45B6-9E9E-1FC2B40C4A00}" type="slidenum">
              <a:rPr lang="zh-CN" altLang="en-US" smtClean="0"/>
              <a:t>‹#›</a:t>
            </a:fld>
            <a:endParaRPr lang="zh-CN" altLang="en-US"/>
          </a:p>
        </p:txBody>
      </p:sp>
    </p:spTree>
    <p:extLst>
      <p:ext uri="{BB962C8B-B14F-4D97-AF65-F5344CB8AC3E}">
        <p14:creationId xmlns:p14="http://schemas.microsoft.com/office/powerpoint/2010/main" val="2608674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873B900-A7BC-4C79-8B63-53B46D98667D}" type="datetimeFigureOut">
              <a:rPr lang="zh-CN" altLang="en-US" smtClean="0"/>
              <a:t>2018/5/25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9DC063D-64C1-45B6-9E9E-1FC2B40C4A00}" type="slidenum">
              <a:rPr lang="zh-CN" altLang="en-US" smtClean="0"/>
              <a:t>‹#›</a:t>
            </a:fld>
            <a:endParaRPr lang="zh-CN" altLang="en-US"/>
          </a:p>
        </p:txBody>
      </p:sp>
    </p:spTree>
    <p:extLst>
      <p:ext uri="{BB962C8B-B14F-4D97-AF65-F5344CB8AC3E}">
        <p14:creationId xmlns:p14="http://schemas.microsoft.com/office/powerpoint/2010/main" val="3331590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873B900-A7BC-4C79-8B63-53B46D98667D}" type="datetimeFigureOut">
              <a:rPr lang="zh-CN" altLang="en-US" smtClean="0"/>
              <a:t>2018/5/25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9DC063D-64C1-45B6-9E9E-1FC2B40C4A00}" type="slidenum">
              <a:rPr lang="zh-CN" altLang="en-US" smtClean="0"/>
              <a:t>‹#›</a:t>
            </a:fld>
            <a:endParaRPr lang="zh-CN" altLang="en-US"/>
          </a:p>
        </p:txBody>
      </p:sp>
    </p:spTree>
    <p:extLst>
      <p:ext uri="{BB962C8B-B14F-4D97-AF65-F5344CB8AC3E}">
        <p14:creationId xmlns:p14="http://schemas.microsoft.com/office/powerpoint/2010/main" val="2304185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873B900-A7BC-4C79-8B63-53B46D98667D}" type="datetimeFigureOut">
              <a:rPr lang="zh-CN" altLang="en-US" smtClean="0"/>
              <a:t>2018/5/25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DC063D-64C1-45B6-9E9E-1FC2B40C4A00}" type="slidenum">
              <a:rPr lang="zh-CN" altLang="en-US" smtClean="0"/>
              <a:t>‹#›</a:t>
            </a:fld>
            <a:endParaRPr lang="zh-CN" altLang="en-US"/>
          </a:p>
        </p:txBody>
      </p:sp>
    </p:spTree>
    <p:extLst>
      <p:ext uri="{BB962C8B-B14F-4D97-AF65-F5344CB8AC3E}">
        <p14:creationId xmlns:p14="http://schemas.microsoft.com/office/powerpoint/2010/main" val="1472210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873B900-A7BC-4C79-8B63-53B46D98667D}" type="datetimeFigureOut">
              <a:rPr lang="zh-CN" altLang="en-US" smtClean="0"/>
              <a:t>2018/5/25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DC063D-64C1-45B6-9E9E-1FC2B40C4A00}" type="slidenum">
              <a:rPr lang="zh-CN" altLang="en-US" smtClean="0"/>
              <a:t>‹#›</a:t>
            </a:fld>
            <a:endParaRPr lang="zh-CN" altLang="en-US"/>
          </a:p>
        </p:txBody>
      </p:sp>
    </p:spTree>
    <p:extLst>
      <p:ext uri="{BB962C8B-B14F-4D97-AF65-F5344CB8AC3E}">
        <p14:creationId xmlns:p14="http://schemas.microsoft.com/office/powerpoint/2010/main" val="912021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73B900-A7BC-4C79-8B63-53B46D98667D}" type="datetimeFigureOut">
              <a:rPr lang="zh-CN" altLang="en-US" smtClean="0"/>
              <a:t>2018/5/25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DC063D-64C1-45B6-9E9E-1FC2B40C4A00}" type="slidenum">
              <a:rPr lang="zh-CN" altLang="en-US" smtClean="0"/>
              <a:t>‹#›</a:t>
            </a:fld>
            <a:endParaRPr lang="zh-CN" altLang="en-US"/>
          </a:p>
        </p:txBody>
      </p:sp>
    </p:spTree>
    <p:extLst>
      <p:ext uri="{BB962C8B-B14F-4D97-AF65-F5344CB8AC3E}">
        <p14:creationId xmlns:p14="http://schemas.microsoft.com/office/powerpoint/2010/main" val="2496491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dirty="0"/>
              <a:t>国家杰出青年数据集录</a:t>
            </a:r>
            <a:r>
              <a:rPr lang="zh-CN" altLang="en-US" dirty="0" smtClean="0"/>
              <a:t>入</a:t>
            </a:r>
            <a:r>
              <a:rPr lang="en-US" altLang="zh-CN" dirty="0" smtClean="0"/>
              <a:t/>
            </a:r>
            <a:br>
              <a:rPr lang="en-US" altLang="zh-CN" dirty="0" smtClean="0"/>
            </a:br>
            <a:r>
              <a:rPr lang="zh-CN" altLang="en-US" dirty="0" smtClean="0"/>
              <a:t>及</a:t>
            </a:r>
            <a:r>
              <a:rPr lang="zh-CN" altLang="en-US" dirty="0"/>
              <a:t>图表化展示系</a:t>
            </a:r>
            <a:r>
              <a:rPr lang="zh-CN" altLang="en-US" dirty="0" smtClean="0"/>
              <a:t>统</a:t>
            </a:r>
            <a:r>
              <a:rPr lang="en-US" altLang="zh-CN" dirty="0" smtClean="0"/>
              <a:t/>
            </a:r>
            <a:br>
              <a:rPr lang="en-US" altLang="zh-CN" dirty="0" smtClean="0"/>
            </a:br>
            <a:r>
              <a:rPr lang="zh-CN" altLang="en-US" dirty="0" smtClean="0"/>
              <a:t>（</a:t>
            </a:r>
            <a:r>
              <a:rPr lang="en-US" altLang="zh-CN" dirty="0" smtClean="0"/>
              <a:t>2012-2017</a:t>
            </a:r>
            <a:r>
              <a:rPr lang="zh-CN" altLang="en-US" dirty="0" smtClean="0"/>
              <a:t>年数据集）</a:t>
            </a:r>
            <a:endParaRPr lang="zh-CN" altLang="en-US" dirty="0"/>
          </a:p>
        </p:txBody>
      </p:sp>
      <p:sp>
        <p:nvSpPr>
          <p:cNvPr id="3" name="副标题 2"/>
          <p:cNvSpPr>
            <a:spLocks noGrp="1"/>
          </p:cNvSpPr>
          <p:nvPr>
            <p:ph type="subTitle" idx="1"/>
          </p:nvPr>
        </p:nvSpPr>
        <p:spPr/>
        <p:txBody>
          <a:bodyPr>
            <a:normAutofit fontScale="77500" lnSpcReduction="20000"/>
          </a:bodyPr>
          <a:lstStyle/>
          <a:p>
            <a:r>
              <a:rPr lang="en-US" altLang="zh-CN" dirty="0" smtClean="0"/>
              <a:t>ZF1721347 </a:t>
            </a:r>
            <a:r>
              <a:rPr lang="zh-CN" altLang="en-US" dirty="0" smtClean="0"/>
              <a:t>杨东</a:t>
            </a:r>
            <a:endParaRPr lang="en-US" altLang="zh-CN" dirty="0" smtClean="0"/>
          </a:p>
          <a:p>
            <a:r>
              <a:rPr lang="en-US" altLang="zh-CN" dirty="0" smtClean="0"/>
              <a:t>ZF1721438 </a:t>
            </a:r>
            <a:r>
              <a:rPr lang="zh-CN" altLang="zh-CN" dirty="0" smtClean="0"/>
              <a:t>张</a:t>
            </a:r>
            <a:r>
              <a:rPr lang="zh-CN" altLang="zh-CN" dirty="0"/>
              <a:t>渊博</a:t>
            </a:r>
            <a:endParaRPr lang="en-US" altLang="zh-CN" dirty="0" smtClean="0"/>
          </a:p>
          <a:p>
            <a:r>
              <a:rPr lang="en-US" altLang="zh-CN" dirty="0" smtClean="0"/>
              <a:t>ZF1721211 </a:t>
            </a:r>
            <a:r>
              <a:rPr lang="zh-CN" altLang="zh-CN" dirty="0" smtClean="0"/>
              <a:t>靳宇飞</a:t>
            </a:r>
            <a:endParaRPr lang="en-US" altLang="zh-CN" dirty="0" smtClean="0"/>
          </a:p>
          <a:p>
            <a:r>
              <a:rPr lang="en-US" altLang="zh-CN" dirty="0" smtClean="0"/>
              <a:t>ZF1721429 </a:t>
            </a:r>
            <a:r>
              <a:rPr lang="zh-CN" altLang="en-US" dirty="0" smtClean="0"/>
              <a:t>张全</a:t>
            </a:r>
            <a:endParaRPr lang="en-US" altLang="zh-CN" dirty="0" smtClean="0"/>
          </a:p>
          <a:p>
            <a:r>
              <a:rPr lang="en-US" altLang="zh-CN" dirty="0" smtClean="0"/>
              <a:t>ZF1721444 </a:t>
            </a:r>
            <a:r>
              <a:rPr lang="zh-CN" altLang="en-US" dirty="0" smtClean="0"/>
              <a:t>周而复</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2591951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a:t>
            </a:r>
            <a:r>
              <a:rPr lang="zh-CN" altLang="en-US" dirty="0" smtClean="0"/>
              <a:t>能流</a:t>
            </a:r>
            <a:r>
              <a:rPr lang="zh-CN" altLang="en-US" dirty="0" smtClean="0"/>
              <a:t>程展示：</a:t>
            </a:r>
            <a:r>
              <a:rPr lang="zh-CN" altLang="en-US" dirty="0"/>
              <a:t>人</a:t>
            </a:r>
            <a:r>
              <a:rPr lang="zh-CN" altLang="en-US" dirty="0" smtClean="0"/>
              <a:t>员地</a:t>
            </a:r>
            <a:r>
              <a:rPr lang="zh-CN" altLang="en-US" dirty="0"/>
              <a:t>域分</a:t>
            </a:r>
            <a:r>
              <a:rPr lang="zh-CN" altLang="en-US" dirty="0" smtClean="0"/>
              <a:t>布图表</a:t>
            </a:r>
            <a:endParaRPr lang="zh-CN" altLang="en-US" dirty="0"/>
          </a:p>
        </p:txBody>
      </p:sp>
      <p:pic>
        <p:nvPicPr>
          <p:cNvPr id="4" name="图片 3"/>
          <p:cNvPicPr>
            <a:picLocks noChangeAspect="1"/>
          </p:cNvPicPr>
          <p:nvPr/>
        </p:nvPicPr>
        <p:blipFill>
          <a:blip r:embed="rId2"/>
          <a:stretch>
            <a:fillRect/>
          </a:stretch>
        </p:blipFill>
        <p:spPr>
          <a:xfrm>
            <a:off x="1168980" y="1317065"/>
            <a:ext cx="9717361" cy="5325276"/>
          </a:xfrm>
          <a:prstGeom prst="rect">
            <a:avLst/>
          </a:prstGeom>
        </p:spPr>
      </p:pic>
    </p:spTree>
    <p:extLst>
      <p:ext uri="{BB962C8B-B14F-4D97-AF65-F5344CB8AC3E}">
        <p14:creationId xmlns:p14="http://schemas.microsoft.com/office/powerpoint/2010/main" val="27601370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a:t>
            </a:r>
            <a:r>
              <a:rPr lang="zh-CN" altLang="en-US" dirty="0" smtClean="0"/>
              <a:t>能流</a:t>
            </a:r>
            <a:r>
              <a:rPr lang="zh-CN" altLang="en-US" dirty="0" smtClean="0"/>
              <a:t>程展示：</a:t>
            </a:r>
            <a:r>
              <a:rPr lang="zh-CN" altLang="en-US" dirty="0"/>
              <a:t>出</a:t>
            </a:r>
            <a:r>
              <a:rPr lang="zh-CN" altLang="en-US" dirty="0" smtClean="0"/>
              <a:t>生</a:t>
            </a:r>
            <a:r>
              <a:rPr lang="en-US" altLang="zh-CN" dirty="0" smtClean="0"/>
              <a:t>&amp;</a:t>
            </a:r>
            <a:r>
              <a:rPr lang="zh-CN" altLang="en-US" dirty="0" smtClean="0"/>
              <a:t>毕</a:t>
            </a:r>
            <a:r>
              <a:rPr lang="zh-CN" altLang="en-US" dirty="0"/>
              <a:t>业日期情</a:t>
            </a:r>
            <a:r>
              <a:rPr lang="zh-CN" altLang="en-US" dirty="0" smtClean="0"/>
              <a:t>况图表</a:t>
            </a:r>
            <a:endParaRPr lang="zh-CN" altLang="en-US" dirty="0"/>
          </a:p>
        </p:txBody>
      </p:sp>
      <p:pic>
        <p:nvPicPr>
          <p:cNvPr id="3" name="图片 2"/>
          <p:cNvPicPr>
            <a:picLocks noChangeAspect="1"/>
          </p:cNvPicPr>
          <p:nvPr/>
        </p:nvPicPr>
        <p:blipFill>
          <a:blip r:embed="rId2"/>
          <a:stretch>
            <a:fillRect/>
          </a:stretch>
        </p:blipFill>
        <p:spPr>
          <a:xfrm>
            <a:off x="1054856" y="1400763"/>
            <a:ext cx="9667777" cy="5159854"/>
          </a:xfrm>
          <a:prstGeom prst="rect">
            <a:avLst/>
          </a:prstGeom>
        </p:spPr>
      </p:pic>
    </p:spTree>
    <p:extLst>
      <p:ext uri="{BB962C8B-B14F-4D97-AF65-F5344CB8AC3E}">
        <p14:creationId xmlns:p14="http://schemas.microsoft.com/office/powerpoint/2010/main" val="41893025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a:t>
            </a:r>
            <a:r>
              <a:rPr lang="zh-CN" altLang="en-US" dirty="0" smtClean="0"/>
              <a:t>能流</a:t>
            </a:r>
            <a:r>
              <a:rPr lang="zh-CN" altLang="en-US" dirty="0" smtClean="0"/>
              <a:t>程展示：性别构成</a:t>
            </a:r>
            <a:r>
              <a:rPr lang="zh-CN" altLang="en-US" dirty="0" smtClean="0"/>
              <a:t>图表</a:t>
            </a:r>
            <a:endParaRPr lang="zh-CN" altLang="en-US" dirty="0"/>
          </a:p>
        </p:txBody>
      </p:sp>
      <p:pic>
        <p:nvPicPr>
          <p:cNvPr id="4" name="图片 3"/>
          <p:cNvPicPr>
            <a:picLocks noChangeAspect="1"/>
          </p:cNvPicPr>
          <p:nvPr/>
        </p:nvPicPr>
        <p:blipFill>
          <a:blip r:embed="rId2"/>
          <a:stretch>
            <a:fillRect/>
          </a:stretch>
        </p:blipFill>
        <p:spPr>
          <a:xfrm>
            <a:off x="1061048" y="1370362"/>
            <a:ext cx="9653479" cy="5177087"/>
          </a:xfrm>
          <a:prstGeom prst="rect">
            <a:avLst/>
          </a:prstGeom>
        </p:spPr>
      </p:pic>
    </p:spTree>
    <p:extLst>
      <p:ext uri="{BB962C8B-B14F-4D97-AF65-F5344CB8AC3E}">
        <p14:creationId xmlns:p14="http://schemas.microsoft.com/office/powerpoint/2010/main" val="11996246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a:t>
            </a:r>
            <a:r>
              <a:rPr lang="zh-CN" altLang="en-US" dirty="0" smtClean="0"/>
              <a:t>能流</a:t>
            </a:r>
            <a:r>
              <a:rPr lang="zh-CN" altLang="en-US" dirty="0" smtClean="0"/>
              <a:t>程展示：性别构成</a:t>
            </a:r>
            <a:r>
              <a:rPr lang="zh-CN" altLang="en-US" dirty="0" smtClean="0"/>
              <a:t>图表</a:t>
            </a:r>
            <a:endParaRPr lang="zh-CN" altLang="en-US" dirty="0"/>
          </a:p>
        </p:txBody>
      </p:sp>
      <p:pic>
        <p:nvPicPr>
          <p:cNvPr id="3" name="图片 2"/>
          <p:cNvPicPr>
            <a:picLocks noChangeAspect="1"/>
          </p:cNvPicPr>
          <p:nvPr/>
        </p:nvPicPr>
        <p:blipFill>
          <a:blip r:embed="rId2"/>
          <a:stretch>
            <a:fillRect/>
          </a:stretch>
        </p:blipFill>
        <p:spPr>
          <a:xfrm>
            <a:off x="954622" y="1358779"/>
            <a:ext cx="9875669" cy="5305792"/>
          </a:xfrm>
          <a:prstGeom prst="rect">
            <a:avLst/>
          </a:prstGeom>
        </p:spPr>
      </p:pic>
    </p:spTree>
    <p:extLst>
      <p:ext uri="{BB962C8B-B14F-4D97-AF65-F5344CB8AC3E}">
        <p14:creationId xmlns:p14="http://schemas.microsoft.com/office/powerpoint/2010/main" val="29095751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gn="ctr">
              <a:buNone/>
            </a:pPr>
            <a:endParaRPr lang="en-US" altLang="zh-CN" sz="5400" dirty="0" smtClean="0"/>
          </a:p>
          <a:p>
            <a:pPr marL="0" indent="0" algn="ctr">
              <a:buNone/>
            </a:pPr>
            <a:r>
              <a:rPr lang="zh-CN" altLang="en-US" sz="5400" dirty="0" smtClean="0"/>
              <a:t>谢谢</a:t>
            </a:r>
            <a:endParaRPr lang="zh-CN" altLang="en-US" sz="5400" dirty="0"/>
          </a:p>
        </p:txBody>
      </p:sp>
    </p:spTree>
    <p:extLst>
      <p:ext uri="{BB962C8B-B14F-4D97-AF65-F5344CB8AC3E}">
        <p14:creationId xmlns:p14="http://schemas.microsoft.com/office/powerpoint/2010/main" val="3269524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实现方案</a:t>
            </a:r>
            <a:endParaRPr lang="zh-CN" altLang="en-US" dirty="0"/>
          </a:p>
        </p:txBody>
      </p:sp>
      <p:sp>
        <p:nvSpPr>
          <p:cNvPr id="3" name="内容占位符 2"/>
          <p:cNvSpPr>
            <a:spLocks noGrp="1"/>
          </p:cNvSpPr>
          <p:nvPr>
            <p:ph idx="1"/>
          </p:nvPr>
        </p:nvSpPr>
        <p:spPr/>
        <p:txBody>
          <a:bodyPr>
            <a:normAutofit/>
          </a:bodyPr>
          <a:lstStyle/>
          <a:p>
            <a:r>
              <a:rPr lang="zh-CN" altLang="zh-CN" sz="2400" dirty="0">
                <a:latin typeface="楷体" panose="02010609060101010101" pitchFamily="49" charset="-122"/>
                <a:ea typeface="楷体" panose="02010609060101010101" pitchFamily="49" charset="-122"/>
              </a:rPr>
              <a:t>本次大作业主要实现的</a:t>
            </a:r>
            <a:r>
              <a:rPr lang="zh-CN" altLang="zh-CN" sz="2400" dirty="0" smtClean="0">
                <a:latin typeface="楷体" panose="02010609060101010101" pitchFamily="49" charset="-122"/>
                <a:ea typeface="楷体" panose="02010609060101010101" pitchFamily="49" charset="-122"/>
              </a:rPr>
              <a:t>是</a:t>
            </a:r>
            <a:r>
              <a:rPr lang="zh-CN" altLang="en-US" sz="2400" dirty="0">
                <a:latin typeface="楷体" panose="02010609060101010101" pitchFamily="49" charset="-122"/>
                <a:ea typeface="楷体" panose="02010609060101010101" pitchFamily="49" charset="-122"/>
              </a:rPr>
              <a:t>国家杰出青年数据集录</a:t>
            </a:r>
            <a:r>
              <a:rPr lang="zh-CN" altLang="en-US" sz="2400" dirty="0" smtClean="0">
                <a:latin typeface="楷体" panose="02010609060101010101" pitchFamily="49" charset="-122"/>
                <a:ea typeface="楷体" panose="02010609060101010101" pitchFamily="49" charset="-122"/>
              </a:rPr>
              <a:t>入及</a:t>
            </a:r>
            <a:r>
              <a:rPr lang="zh-CN" altLang="en-US" sz="2400" dirty="0">
                <a:latin typeface="楷体" panose="02010609060101010101" pitchFamily="49" charset="-122"/>
                <a:ea typeface="楷体" panose="02010609060101010101" pitchFamily="49" charset="-122"/>
              </a:rPr>
              <a:t>图表化展示系统</a:t>
            </a:r>
            <a:r>
              <a:rPr lang="zh-CN" altLang="en-US"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a:p>
            <a:r>
              <a:rPr lang="zh-CN" altLang="en-US" sz="2400" dirty="0" smtClean="0">
                <a:latin typeface="楷体" panose="02010609060101010101" pitchFamily="49" charset="-122"/>
                <a:ea typeface="楷体" panose="02010609060101010101" pitchFamily="49" charset="-122"/>
              </a:rPr>
              <a:t>所使用的数据集为</a:t>
            </a:r>
            <a:r>
              <a:rPr lang="en-US" altLang="zh-CN" sz="2400" dirty="0" smtClean="0">
                <a:latin typeface="楷体" panose="02010609060101010101" pitchFamily="49" charset="-122"/>
                <a:ea typeface="楷体" panose="02010609060101010101" pitchFamily="49" charset="-122"/>
              </a:rPr>
              <a:t>2012</a:t>
            </a:r>
            <a:r>
              <a:rPr lang="zh-CN" altLang="en-US" sz="2400" dirty="0" smtClean="0">
                <a:latin typeface="楷体" panose="02010609060101010101" pitchFamily="49" charset="-122"/>
                <a:ea typeface="楷体" panose="02010609060101010101" pitchFamily="49" charset="-122"/>
              </a:rPr>
              <a:t>年</a:t>
            </a:r>
            <a:r>
              <a:rPr lang="en-US" altLang="zh-CN" sz="2400" dirty="0" smtClean="0">
                <a:latin typeface="楷体" panose="02010609060101010101" pitchFamily="49" charset="-122"/>
                <a:ea typeface="楷体" panose="02010609060101010101" pitchFamily="49" charset="-122"/>
              </a:rPr>
              <a:t>-2017</a:t>
            </a:r>
            <a:r>
              <a:rPr lang="zh-CN" altLang="en-US" sz="2400" dirty="0" smtClean="0">
                <a:latin typeface="楷体" panose="02010609060101010101" pitchFamily="49" charset="-122"/>
                <a:ea typeface="楷体" panose="02010609060101010101" pitchFamily="49" charset="-122"/>
              </a:rPr>
              <a:t>年国家杰青的网络数据。</a:t>
            </a:r>
            <a:endParaRPr lang="en-US" altLang="zh-CN" sz="2400" dirty="0" smtClean="0">
              <a:latin typeface="楷体" panose="02010609060101010101" pitchFamily="49" charset="-122"/>
              <a:ea typeface="楷体" panose="02010609060101010101" pitchFamily="49" charset="-122"/>
            </a:endParaRPr>
          </a:p>
          <a:p>
            <a:r>
              <a:rPr lang="zh-CN" altLang="zh-CN" sz="2400" dirty="0" smtClean="0">
                <a:latin typeface="楷体" panose="02010609060101010101" pitchFamily="49" charset="-122"/>
                <a:ea typeface="楷体" panose="02010609060101010101" pitchFamily="49" charset="-122"/>
              </a:rPr>
              <a:t>前端</a:t>
            </a:r>
            <a:r>
              <a:rPr lang="zh-CN" altLang="zh-CN" sz="2400" dirty="0">
                <a:latin typeface="楷体" panose="02010609060101010101" pitchFamily="49" charset="-122"/>
                <a:ea typeface="楷体" panose="02010609060101010101" pitchFamily="49" charset="-122"/>
              </a:rPr>
              <a:t>主要通过</a:t>
            </a:r>
            <a:r>
              <a:rPr lang="en-US" altLang="zh-CN" sz="2400" dirty="0">
                <a:latin typeface="楷体" panose="02010609060101010101" pitchFamily="49" charset="-122"/>
                <a:ea typeface="楷体" panose="02010609060101010101" pitchFamily="49" charset="-122"/>
              </a:rPr>
              <a:t>Vue.js</a:t>
            </a:r>
            <a:r>
              <a:rPr lang="zh-CN" altLang="zh-CN" sz="2400" dirty="0">
                <a:latin typeface="楷体" panose="02010609060101010101" pitchFamily="49" charset="-122"/>
                <a:ea typeface="楷体" panose="02010609060101010101" pitchFamily="49" charset="-122"/>
              </a:rPr>
              <a:t>技</a:t>
            </a:r>
            <a:r>
              <a:rPr lang="zh-CN" altLang="zh-CN" sz="2400" dirty="0" smtClean="0">
                <a:latin typeface="楷体" panose="02010609060101010101" pitchFamily="49" charset="-122"/>
                <a:ea typeface="楷体" panose="02010609060101010101" pitchFamily="49" charset="-122"/>
              </a:rPr>
              <a:t>术</a:t>
            </a:r>
            <a:r>
              <a:rPr lang="zh-CN" altLang="en-US" sz="2400" dirty="0" smtClean="0">
                <a:latin typeface="楷体" panose="02010609060101010101" pitchFamily="49" charset="-122"/>
                <a:ea typeface="楷体" panose="02010609060101010101" pitchFamily="49" charset="-122"/>
              </a:rPr>
              <a:t>，框架选用</a:t>
            </a:r>
            <a:r>
              <a:rPr lang="en-US" altLang="zh-CN" sz="2400" dirty="0" err="1" smtClean="0">
                <a:latin typeface="楷体" panose="02010609060101010101" pitchFamily="49" charset="-122"/>
                <a:ea typeface="楷体" panose="02010609060101010101" pitchFamily="49" charset="-122"/>
              </a:rPr>
              <a:t>elementUI</a:t>
            </a:r>
            <a:r>
              <a:rPr lang="zh-CN" altLang="en-US" sz="2400" dirty="0" smtClean="0">
                <a:latin typeface="楷体" panose="02010609060101010101" pitchFamily="49" charset="-122"/>
                <a:ea typeface="楷体" panose="02010609060101010101" pitchFamily="49" charset="-122"/>
              </a:rPr>
              <a:t>，</a:t>
            </a:r>
            <a:r>
              <a:rPr lang="zh-CN" altLang="zh-CN" sz="2400" dirty="0" smtClean="0">
                <a:latin typeface="楷体" panose="02010609060101010101" pitchFamily="49" charset="-122"/>
                <a:ea typeface="楷体" panose="02010609060101010101" pitchFamily="49" charset="-122"/>
              </a:rPr>
              <a:t>实现</a:t>
            </a:r>
            <a:r>
              <a:rPr lang="zh-CN" altLang="en-US" sz="2400" dirty="0" smtClean="0">
                <a:latin typeface="楷体" panose="02010609060101010101" pitchFamily="49" charset="-122"/>
                <a:ea typeface="楷体" panose="02010609060101010101" pitchFamily="49" charset="-122"/>
              </a:rPr>
              <a:t>数据集实时上传功能以及对所上传数据及进行实时生成图表展示功能</a:t>
            </a:r>
            <a:r>
              <a:rPr lang="zh-CN" altLang="zh-CN"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a:p>
            <a:r>
              <a:rPr lang="zh-CN" altLang="en-US" sz="2400" dirty="0" smtClean="0">
                <a:latin typeface="楷体" panose="02010609060101010101" pitchFamily="49" charset="-122"/>
                <a:ea typeface="楷体" panose="02010609060101010101" pitchFamily="49" charset="-122"/>
              </a:rPr>
              <a:t>上传数据集的文件格式支持</a:t>
            </a:r>
            <a:r>
              <a:rPr lang="en-US" altLang="zh-CN" sz="2400" dirty="0" err="1" smtClean="0">
                <a:latin typeface="楷体" panose="02010609060101010101" pitchFamily="49" charset="-122"/>
                <a:ea typeface="楷体" panose="02010609060101010101" pitchFamily="49" charset="-122"/>
              </a:rPr>
              <a:t>xls</a:t>
            </a:r>
            <a:r>
              <a:rPr lang="en-US" altLang="zh-CN" sz="2400" dirty="0" err="1" smtClean="0">
                <a:latin typeface="楷体" panose="02010609060101010101" pitchFamily="49" charset="-122"/>
                <a:ea typeface="楷体" panose="02010609060101010101" pitchFamily="49" charset="-122"/>
              </a:rPr>
              <a:t>x</a:t>
            </a:r>
            <a:r>
              <a:rPr lang="zh-CN" altLang="en-US" sz="2400" dirty="0" smtClean="0">
                <a:latin typeface="楷体" panose="02010609060101010101" pitchFamily="49" charset="-122"/>
                <a:ea typeface="楷体" panose="02010609060101010101" pitchFamily="49" charset="-122"/>
              </a:rPr>
              <a:t>及</a:t>
            </a:r>
            <a:r>
              <a:rPr lang="en-US" altLang="zh-CN" sz="2400" dirty="0" err="1" smtClean="0">
                <a:latin typeface="楷体" panose="02010609060101010101" pitchFamily="49" charset="-122"/>
                <a:ea typeface="楷体" panose="02010609060101010101" pitchFamily="49" charset="-122"/>
              </a:rPr>
              <a:t>xls</a:t>
            </a:r>
            <a:r>
              <a:rPr lang="zh-CN" altLang="zh-CN" sz="2400" dirty="0" smtClean="0">
                <a:latin typeface="楷体" panose="02010609060101010101" pitchFamily="49" charset="-122"/>
                <a:ea typeface="楷体" panose="02010609060101010101" pitchFamily="49" charset="-122"/>
              </a:rPr>
              <a:t>。</a:t>
            </a:r>
            <a:r>
              <a:rPr lang="zh-CN" altLang="en-US" sz="2400" dirty="0" smtClean="0">
                <a:latin typeface="楷体" panose="02010609060101010101" pitchFamily="49" charset="-122"/>
                <a:ea typeface="楷体" panose="02010609060101010101" pitchFamily="49" charset="-122"/>
              </a:rPr>
              <a:t>模板可参考</a:t>
            </a:r>
            <a:r>
              <a:rPr lang="en-US" altLang="zh-CN" sz="2400" dirty="0" smtClean="0">
                <a:latin typeface="楷体" panose="02010609060101010101" pitchFamily="49" charset="-122"/>
                <a:ea typeface="楷体" panose="02010609060101010101" pitchFamily="49" charset="-122"/>
              </a:rPr>
              <a:t>static</a:t>
            </a:r>
            <a:r>
              <a:rPr lang="zh-CN" altLang="en-US" sz="2400" dirty="0" smtClean="0">
                <a:latin typeface="楷体" panose="02010609060101010101" pitchFamily="49" charset="-122"/>
                <a:ea typeface="楷体" panose="02010609060101010101" pitchFamily="49" charset="-122"/>
              </a:rPr>
              <a:t>目录中。</a:t>
            </a:r>
            <a:r>
              <a:rPr lang="en-US" altLang="zh-CN" sz="2400" dirty="0" err="1" smtClean="0">
                <a:latin typeface="楷体" panose="02010609060101010101" pitchFamily="49" charset="-122"/>
                <a:ea typeface="楷体" panose="02010609060101010101" pitchFamily="49" charset="-122"/>
              </a:rPr>
              <a:t>Xlsx</a:t>
            </a:r>
            <a:r>
              <a:rPr lang="zh-CN" altLang="en-US" sz="2400" dirty="0">
                <a:latin typeface="楷体" panose="02010609060101010101" pitchFamily="49" charset="-122"/>
                <a:ea typeface="楷体" panose="02010609060101010101" pitchFamily="49" charset="-122"/>
              </a:rPr>
              <a:t>文</a:t>
            </a:r>
            <a:r>
              <a:rPr lang="zh-CN" altLang="en-US" sz="2400" dirty="0" smtClean="0">
                <a:latin typeface="楷体" panose="02010609060101010101" pitchFamily="49" charset="-122"/>
                <a:ea typeface="楷体" panose="02010609060101010101" pitchFamily="49" charset="-122"/>
              </a:rPr>
              <a:t>件解析功能使用</a:t>
            </a:r>
            <a:r>
              <a:rPr lang="en-US" altLang="zh-CN" sz="2400" dirty="0" err="1" smtClean="0">
                <a:latin typeface="楷体" panose="02010609060101010101" pitchFamily="49" charset="-122"/>
                <a:ea typeface="楷体" panose="02010609060101010101" pitchFamily="49" charset="-122"/>
              </a:rPr>
              <a:t>github</a:t>
            </a:r>
            <a:r>
              <a:rPr lang="zh-CN" altLang="en-US" sz="2400" dirty="0" smtClean="0">
                <a:latin typeface="楷体" panose="02010609060101010101" pitchFamily="49" charset="-122"/>
                <a:ea typeface="楷体" panose="02010609060101010101" pitchFamily="49" charset="-122"/>
              </a:rPr>
              <a:t>中的开源插件。</a:t>
            </a:r>
            <a:endParaRPr lang="en-US" altLang="zh-CN" sz="2400" dirty="0" smtClean="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上</a:t>
            </a:r>
            <a:r>
              <a:rPr lang="zh-CN" altLang="en-US" sz="2400" dirty="0" smtClean="0">
                <a:latin typeface="楷体" panose="02010609060101010101" pitchFamily="49" charset="-122"/>
                <a:ea typeface="楷体" panose="02010609060101010101" pitchFamily="49" charset="-122"/>
              </a:rPr>
              <a:t>传数据通过</a:t>
            </a:r>
            <a:r>
              <a:rPr lang="en-US" altLang="zh-CN" sz="2400" dirty="0" smtClean="0">
                <a:latin typeface="楷体" panose="02010609060101010101" pitchFamily="49" charset="-122"/>
                <a:ea typeface="楷体" panose="02010609060101010101" pitchFamily="49" charset="-122"/>
              </a:rPr>
              <a:t>mock</a:t>
            </a:r>
            <a:r>
              <a:rPr lang="zh-CN" altLang="en-US" sz="2400" dirty="0" smtClean="0">
                <a:latin typeface="楷体" panose="02010609060101010101" pitchFamily="49" charset="-122"/>
                <a:ea typeface="楷体" panose="02010609060101010101" pitchFamily="49" charset="-122"/>
              </a:rPr>
              <a:t>进行中间态数据存储。</a:t>
            </a:r>
            <a:endParaRPr lang="en-US" altLang="zh-CN" sz="2400" dirty="0" smtClean="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图</a:t>
            </a:r>
            <a:r>
              <a:rPr lang="zh-CN" altLang="en-US" sz="2400" dirty="0" smtClean="0">
                <a:latin typeface="楷体" panose="02010609060101010101" pitchFamily="49" charset="-122"/>
                <a:ea typeface="楷体" panose="02010609060101010101" pitchFamily="49" charset="-122"/>
              </a:rPr>
              <a:t>表展示部分利用</a:t>
            </a:r>
            <a:r>
              <a:rPr lang="en-US" altLang="zh-CN" sz="2400" dirty="0" err="1" smtClean="0">
                <a:latin typeface="楷体" panose="02010609060101010101" pitchFamily="49" charset="-122"/>
                <a:ea typeface="楷体" panose="02010609060101010101" pitchFamily="49" charset="-122"/>
              </a:rPr>
              <a:t>echarts</a:t>
            </a:r>
            <a:r>
              <a:rPr lang="zh-CN" altLang="en-US" sz="2400" dirty="0" smtClean="0">
                <a:latin typeface="楷体" panose="02010609060101010101" pitchFamily="49" charset="-122"/>
                <a:ea typeface="楷体" panose="02010609060101010101" pitchFamily="49" charset="-122"/>
              </a:rPr>
              <a:t>插件及衍生的</a:t>
            </a:r>
            <a:r>
              <a:rPr lang="en-US" altLang="zh-CN" sz="2400" dirty="0" smtClean="0">
                <a:latin typeface="楷体" panose="02010609060101010101" pitchFamily="49" charset="-122"/>
                <a:ea typeface="楷体" panose="02010609060101010101" pitchFamily="49" charset="-122"/>
              </a:rPr>
              <a:t>v-charts</a:t>
            </a:r>
            <a:r>
              <a:rPr lang="zh-CN" altLang="en-US" sz="2400" dirty="0" smtClean="0">
                <a:latin typeface="楷体" panose="02010609060101010101" pitchFamily="49" charset="-122"/>
                <a:ea typeface="楷体" panose="02010609060101010101" pitchFamily="49" charset="-122"/>
              </a:rPr>
              <a:t>插件。</a:t>
            </a:r>
            <a:endParaRPr lang="zh-CN" altLang="zh-CN" sz="2400" dirty="0">
              <a:latin typeface="楷体" panose="02010609060101010101" pitchFamily="49" charset="-122"/>
              <a:ea typeface="楷体" panose="02010609060101010101" pitchFamily="49" charset="-122"/>
            </a:endParaRPr>
          </a:p>
          <a:p>
            <a:endParaRPr lang="zh-CN" altLang="en-US" dirty="0"/>
          </a:p>
        </p:txBody>
      </p:sp>
    </p:spTree>
    <p:extLst>
      <p:ext uri="{BB962C8B-B14F-4D97-AF65-F5344CB8AC3E}">
        <p14:creationId xmlns:p14="http://schemas.microsoft.com/office/powerpoint/2010/main" val="2153173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a:t>
            </a:r>
            <a:r>
              <a:rPr lang="zh-CN" altLang="en-US" dirty="0" smtClean="0"/>
              <a:t>能流</a:t>
            </a:r>
            <a:r>
              <a:rPr lang="zh-CN" altLang="en-US" dirty="0" smtClean="0"/>
              <a:t>程展示：登陆</a:t>
            </a:r>
            <a:endParaRPr lang="zh-CN" altLang="en-US" dirty="0"/>
          </a:p>
        </p:txBody>
      </p:sp>
      <p:pic>
        <p:nvPicPr>
          <p:cNvPr id="7" name="图片 6"/>
          <p:cNvPicPr>
            <a:picLocks noChangeAspect="1"/>
          </p:cNvPicPr>
          <p:nvPr/>
        </p:nvPicPr>
        <p:blipFill>
          <a:blip r:embed="rId2"/>
          <a:stretch>
            <a:fillRect/>
          </a:stretch>
        </p:blipFill>
        <p:spPr>
          <a:xfrm>
            <a:off x="1323863" y="1457864"/>
            <a:ext cx="8963799" cy="5077749"/>
          </a:xfrm>
          <a:prstGeom prst="rect">
            <a:avLst/>
          </a:prstGeom>
        </p:spPr>
      </p:pic>
    </p:spTree>
    <p:extLst>
      <p:ext uri="{BB962C8B-B14F-4D97-AF65-F5344CB8AC3E}">
        <p14:creationId xmlns:p14="http://schemas.microsoft.com/office/powerpoint/2010/main" val="4084494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a:t>
            </a:r>
            <a:r>
              <a:rPr lang="zh-CN" altLang="en-US" dirty="0" smtClean="0"/>
              <a:t>能流</a:t>
            </a:r>
            <a:r>
              <a:rPr lang="zh-CN" altLang="en-US" dirty="0" smtClean="0"/>
              <a:t>程展示：登陆</a:t>
            </a:r>
            <a:endParaRPr lang="zh-CN" altLang="en-US" dirty="0"/>
          </a:p>
        </p:txBody>
      </p:sp>
      <p:pic>
        <p:nvPicPr>
          <p:cNvPr id="3" name="图片 2"/>
          <p:cNvPicPr>
            <a:picLocks noChangeAspect="1"/>
          </p:cNvPicPr>
          <p:nvPr/>
        </p:nvPicPr>
        <p:blipFill>
          <a:blip r:embed="rId2"/>
          <a:stretch>
            <a:fillRect/>
          </a:stretch>
        </p:blipFill>
        <p:spPr>
          <a:xfrm>
            <a:off x="916211" y="1340994"/>
            <a:ext cx="9771205" cy="5332534"/>
          </a:xfrm>
          <a:prstGeom prst="rect">
            <a:avLst/>
          </a:prstGeom>
        </p:spPr>
      </p:pic>
    </p:spTree>
    <p:extLst>
      <p:ext uri="{BB962C8B-B14F-4D97-AF65-F5344CB8AC3E}">
        <p14:creationId xmlns:p14="http://schemas.microsoft.com/office/powerpoint/2010/main" val="2949811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a:t>
            </a:r>
            <a:r>
              <a:rPr lang="zh-CN" altLang="en-US" dirty="0" smtClean="0"/>
              <a:t>能流</a:t>
            </a:r>
            <a:r>
              <a:rPr lang="zh-CN" altLang="en-US" dirty="0" smtClean="0"/>
              <a:t>程展示：</a:t>
            </a:r>
            <a:r>
              <a:rPr lang="zh-CN" altLang="en-US" dirty="0"/>
              <a:t>上传数</a:t>
            </a:r>
            <a:r>
              <a:rPr lang="zh-CN" altLang="en-US" dirty="0" smtClean="0"/>
              <a:t>据集</a:t>
            </a:r>
            <a:endParaRPr lang="zh-CN" altLang="en-US" dirty="0"/>
          </a:p>
        </p:txBody>
      </p:sp>
      <p:pic>
        <p:nvPicPr>
          <p:cNvPr id="4" name="图片 3"/>
          <p:cNvPicPr>
            <a:picLocks noChangeAspect="1"/>
          </p:cNvPicPr>
          <p:nvPr/>
        </p:nvPicPr>
        <p:blipFill>
          <a:blip r:embed="rId2"/>
          <a:stretch>
            <a:fillRect/>
          </a:stretch>
        </p:blipFill>
        <p:spPr>
          <a:xfrm>
            <a:off x="1005133" y="1358591"/>
            <a:ext cx="9609923" cy="5188857"/>
          </a:xfrm>
          <a:prstGeom prst="rect">
            <a:avLst/>
          </a:prstGeom>
        </p:spPr>
      </p:pic>
    </p:spTree>
    <p:extLst>
      <p:ext uri="{BB962C8B-B14F-4D97-AF65-F5344CB8AC3E}">
        <p14:creationId xmlns:p14="http://schemas.microsoft.com/office/powerpoint/2010/main" val="3073349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a:t>
            </a:r>
            <a:r>
              <a:rPr lang="zh-CN" altLang="en-US" dirty="0" smtClean="0"/>
              <a:t>能流</a:t>
            </a:r>
            <a:r>
              <a:rPr lang="zh-CN" altLang="en-US" dirty="0" smtClean="0"/>
              <a:t>程展示：</a:t>
            </a:r>
            <a:r>
              <a:rPr lang="zh-CN" altLang="en-US" dirty="0"/>
              <a:t>上传数</a:t>
            </a:r>
            <a:r>
              <a:rPr lang="zh-CN" altLang="en-US" dirty="0" smtClean="0"/>
              <a:t>据集</a:t>
            </a:r>
            <a:endParaRPr lang="zh-CN" altLang="en-US" dirty="0"/>
          </a:p>
        </p:txBody>
      </p:sp>
      <p:pic>
        <p:nvPicPr>
          <p:cNvPr id="3" name="图片 2"/>
          <p:cNvPicPr>
            <a:picLocks noChangeAspect="1"/>
          </p:cNvPicPr>
          <p:nvPr/>
        </p:nvPicPr>
        <p:blipFill>
          <a:blip r:embed="rId2"/>
          <a:stretch>
            <a:fillRect/>
          </a:stretch>
        </p:blipFill>
        <p:spPr>
          <a:xfrm>
            <a:off x="1004139" y="1305318"/>
            <a:ext cx="9919730" cy="5337021"/>
          </a:xfrm>
          <a:prstGeom prst="rect">
            <a:avLst/>
          </a:prstGeom>
        </p:spPr>
      </p:pic>
    </p:spTree>
    <p:extLst>
      <p:ext uri="{BB962C8B-B14F-4D97-AF65-F5344CB8AC3E}">
        <p14:creationId xmlns:p14="http://schemas.microsoft.com/office/powerpoint/2010/main" val="3405487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a:t>
            </a:r>
            <a:r>
              <a:rPr lang="zh-CN" altLang="en-US" dirty="0" smtClean="0"/>
              <a:t>能流</a:t>
            </a:r>
            <a:r>
              <a:rPr lang="zh-CN" altLang="en-US" dirty="0" smtClean="0"/>
              <a:t>程展示：</a:t>
            </a:r>
            <a:r>
              <a:rPr lang="zh-CN" altLang="en-US" dirty="0"/>
              <a:t>上传数</a:t>
            </a:r>
            <a:r>
              <a:rPr lang="zh-CN" altLang="en-US" dirty="0" smtClean="0"/>
              <a:t>据集</a:t>
            </a:r>
            <a:endParaRPr lang="zh-CN" altLang="en-US" dirty="0"/>
          </a:p>
        </p:txBody>
      </p:sp>
      <p:pic>
        <p:nvPicPr>
          <p:cNvPr id="4" name="图片 3"/>
          <p:cNvPicPr>
            <a:picLocks noChangeAspect="1"/>
          </p:cNvPicPr>
          <p:nvPr/>
        </p:nvPicPr>
        <p:blipFill>
          <a:blip r:embed="rId2"/>
          <a:stretch>
            <a:fillRect/>
          </a:stretch>
        </p:blipFill>
        <p:spPr>
          <a:xfrm>
            <a:off x="961347" y="1313938"/>
            <a:ext cx="9925189" cy="5330002"/>
          </a:xfrm>
          <a:prstGeom prst="rect">
            <a:avLst/>
          </a:prstGeom>
        </p:spPr>
      </p:pic>
    </p:spTree>
    <p:extLst>
      <p:ext uri="{BB962C8B-B14F-4D97-AF65-F5344CB8AC3E}">
        <p14:creationId xmlns:p14="http://schemas.microsoft.com/office/powerpoint/2010/main" val="2502572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a:t>
            </a:r>
            <a:r>
              <a:rPr lang="zh-CN" altLang="en-US" dirty="0" smtClean="0"/>
              <a:t>能流</a:t>
            </a:r>
            <a:r>
              <a:rPr lang="zh-CN" altLang="en-US" dirty="0" smtClean="0"/>
              <a:t>程展示：</a:t>
            </a:r>
            <a:r>
              <a:rPr lang="zh-CN" altLang="en-US" dirty="0" smtClean="0"/>
              <a:t>数据集内容查看</a:t>
            </a:r>
            <a:endParaRPr lang="zh-CN" altLang="en-US" dirty="0"/>
          </a:p>
        </p:txBody>
      </p:sp>
      <p:pic>
        <p:nvPicPr>
          <p:cNvPr id="3" name="图片 2"/>
          <p:cNvPicPr>
            <a:picLocks noChangeAspect="1"/>
          </p:cNvPicPr>
          <p:nvPr/>
        </p:nvPicPr>
        <p:blipFill>
          <a:blip r:embed="rId2"/>
          <a:stretch>
            <a:fillRect/>
          </a:stretch>
        </p:blipFill>
        <p:spPr>
          <a:xfrm>
            <a:off x="983413" y="1314923"/>
            <a:ext cx="10114658" cy="5346395"/>
          </a:xfrm>
          <a:prstGeom prst="rect">
            <a:avLst/>
          </a:prstGeom>
        </p:spPr>
      </p:pic>
    </p:spTree>
    <p:extLst>
      <p:ext uri="{BB962C8B-B14F-4D97-AF65-F5344CB8AC3E}">
        <p14:creationId xmlns:p14="http://schemas.microsoft.com/office/powerpoint/2010/main" val="34519470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a:t>
            </a:r>
            <a:r>
              <a:rPr lang="zh-CN" altLang="en-US" dirty="0" smtClean="0"/>
              <a:t>能流</a:t>
            </a:r>
            <a:r>
              <a:rPr lang="zh-CN" altLang="en-US" dirty="0" smtClean="0"/>
              <a:t>程展示：</a:t>
            </a:r>
            <a:r>
              <a:rPr lang="zh-CN" altLang="en-US" dirty="0" smtClean="0"/>
              <a:t>数据集内容模糊查询</a:t>
            </a:r>
            <a:endParaRPr lang="zh-CN" altLang="en-US" dirty="0"/>
          </a:p>
        </p:txBody>
      </p:sp>
      <p:pic>
        <p:nvPicPr>
          <p:cNvPr id="5" name="图片 4"/>
          <p:cNvPicPr>
            <a:picLocks noChangeAspect="1"/>
          </p:cNvPicPr>
          <p:nvPr/>
        </p:nvPicPr>
        <p:blipFill>
          <a:blip r:embed="rId2"/>
          <a:stretch>
            <a:fillRect/>
          </a:stretch>
        </p:blipFill>
        <p:spPr>
          <a:xfrm>
            <a:off x="995752" y="1457302"/>
            <a:ext cx="9762391" cy="5176409"/>
          </a:xfrm>
          <a:prstGeom prst="rect">
            <a:avLst/>
          </a:prstGeom>
        </p:spPr>
      </p:pic>
    </p:spTree>
    <p:extLst>
      <p:ext uri="{BB962C8B-B14F-4D97-AF65-F5344CB8AC3E}">
        <p14:creationId xmlns:p14="http://schemas.microsoft.com/office/powerpoint/2010/main" val="20632250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1690</TotalTime>
  <Words>360</Words>
  <Application>Microsoft Office PowerPoint</Application>
  <PresentationFormat>宽屏</PresentationFormat>
  <Paragraphs>26</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等线</vt:lpstr>
      <vt:lpstr>等线 Light</vt:lpstr>
      <vt:lpstr>楷体</vt:lpstr>
      <vt:lpstr>Arial</vt:lpstr>
      <vt:lpstr>Office 主题​​</vt:lpstr>
      <vt:lpstr>国家杰出青年数据集录入 及图表化展示系统 （2012-2017年数据集）</vt:lpstr>
      <vt:lpstr>实现方案</vt:lpstr>
      <vt:lpstr>功能流程展示：登陆</vt:lpstr>
      <vt:lpstr>功能流程展示：登陆</vt:lpstr>
      <vt:lpstr>功能流程展示：上传数据集</vt:lpstr>
      <vt:lpstr>功能流程展示：上传数据集</vt:lpstr>
      <vt:lpstr>功能流程展示：上传数据集</vt:lpstr>
      <vt:lpstr>功能流程展示：数据集内容查看</vt:lpstr>
      <vt:lpstr>功能流程展示：数据集内容模糊查询</vt:lpstr>
      <vt:lpstr>功能流程展示：人员地域分布图表</vt:lpstr>
      <vt:lpstr>功能流程展示：出生&amp;毕业日期情况图表</vt:lpstr>
      <vt:lpstr>功能流程展示：性别构成图表</vt:lpstr>
      <vt:lpstr>功能流程展示：性别构成图表</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金融语音聊天机器人</dc:title>
  <dc:creator>Dong Yang</dc:creator>
  <cp:lastModifiedBy>Dong Yang</cp:lastModifiedBy>
  <cp:revision>43</cp:revision>
  <dcterms:created xsi:type="dcterms:W3CDTF">2017-12-16T00:59:25Z</dcterms:created>
  <dcterms:modified xsi:type="dcterms:W3CDTF">2018-05-25T07:10:37Z</dcterms:modified>
</cp:coreProperties>
</file>