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987603A0-F323-754A-BDA0-EA250F6536C3}"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126559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987603A0-F323-754A-BDA0-EA250F6536C3}"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304076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987603A0-F323-754A-BDA0-EA250F6536C3}"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39753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987603A0-F323-754A-BDA0-EA250F6536C3}"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234766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987603A0-F323-754A-BDA0-EA250F6536C3}" type="datetimeFigureOut">
              <a:rPr lang="en-US" smtClean="0"/>
              <a:t>9/17/2013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219760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987603A0-F323-754A-BDA0-EA250F6536C3}"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65354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987603A0-F323-754A-BDA0-EA250F6536C3}" type="datetimeFigureOut">
              <a:rPr lang="en-US" smtClean="0"/>
              <a:t>9/17/2013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253941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987603A0-F323-754A-BDA0-EA250F6536C3}" type="datetimeFigureOut">
              <a:rPr lang="en-US" smtClean="0"/>
              <a:t>9/17/2013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207709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03A0-F323-754A-BDA0-EA250F6536C3}" type="datetimeFigureOut">
              <a:rPr lang="en-US" smtClean="0"/>
              <a:t>9/17/2013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342293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987603A0-F323-754A-BDA0-EA250F6536C3}"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217704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987603A0-F323-754A-BDA0-EA250F6536C3}" type="datetimeFigureOut">
              <a:rPr lang="en-US" smtClean="0"/>
              <a:t>9/17/2013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B837D-E5EA-804E-9445-C67388EC678C}" type="slidenum">
              <a:rPr lang="en-US" smtClean="0"/>
              <a:t>‹#›</a:t>
            </a:fld>
            <a:endParaRPr lang="en-US"/>
          </a:p>
        </p:txBody>
      </p:sp>
    </p:spTree>
    <p:extLst>
      <p:ext uri="{BB962C8B-B14F-4D97-AF65-F5344CB8AC3E}">
        <p14:creationId xmlns:p14="http://schemas.microsoft.com/office/powerpoint/2010/main" val="85006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603A0-F323-754A-BDA0-EA250F6536C3}" type="datetimeFigureOut">
              <a:rPr lang="en-US" smtClean="0"/>
              <a:t>9/17/2013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B837D-E5EA-804E-9445-C67388EC678C}" type="slidenum">
              <a:rPr lang="en-US" smtClean="0"/>
              <a:t>‹#›</a:t>
            </a:fld>
            <a:endParaRPr lang="en-US"/>
          </a:p>
        </p:txBody>
      </p:sp>
    </p:spTree>
    <p:extLst>
      <p:ext uri="{BB962C8B-B14F-4D97-AF65-F5344CB8AC3E}">
        <p14:creationId xmlns:p14="http://schemas.microsoft.com/office/powerpoint/2010/main" val="714978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fontScale="90000"/>
          </a:bodyPr>
          <a:lstStyle/>
          <a:p>
            <a:r>
              <a:rPr lang="en-US" dirty="0" err="1" smtClean="0"/>
              <a:t>Kancelarijska</a:t>
            </a:r>
            <a:r>
              <a:rPr lang="en-US" dirty="0" smtClean="0"/>
              <a:t> </a:t>
            </a:r>
            <a:r>
              <a:rPr lang="en-US" dirty="0" err="1" smtClean="0"/>
              <a:t>oprema</a:t>
            </a:r>
            <a:r>
              <a:rPr lang="en-US" dirty="0" smtClean="0"/>
              <a:t>/</a:t>
            </a:r>
            <a:r>
              <a:rPr lang="en-US" dirty="0" err="1" smtClean="0"/>
              <a:t>uredska</a:t>
            </a:r>
            <a:r>
              <a:rPr lang="en-US" dirty="0" smtClean="0"/>
              <a:t> </a:t>
            </a:r>
            <a:r>
              <a:rPr lang="en-US" dirty="0" err="1" smtClean="0"/>
              <a:t>oprema</a:t>
            </a:r>
            <a:r>
              <a:rPr lang="en-US" dirty="0" smtClean="0"/>
              <a:t/>
            </a:r>
            <a:br>
              <a:rPr lang="en-US" dirty="0" smtClean="0"/>
            </a:br>
            <a:r>
              <a:rPr lang="en-US" dirty="0" err="1" smtClean="0"/>
              <a:t>tehnika</a:t>
            </a:r>
            <a:r>
              <a:rPr lang="en-US" dirty="0" smtClean="0"/>
              <a:t>-technology</a:t>
            </a:r>
            <a:endParaRPr lang="pl-PL" dirty="0"/>
          </a:p>
        </p:txBody>
      </p:sp>
      <p:sp>
        <p:nvSpPr>
          <p:cNvPr id="3" name="Subtitle 2"/>
          <p:cNvSpPr>
            <a:spLocks noGrp="1"/>
          </p:cNvSpPr>
          <p:nvPr>
            <p:ph type="subTitle" idx="1"/>
          </p:nvPr>
        </p:nvSpPr>
        <p:spPr/>
        <p:txBody>
          <a:bodyPr/>
          <a:lstStyle/>
          <a:p>
            <a:r>
              <a:rPr lang="en-US" dirty="0" smtClean="0"/>
              <a:t>Office </a:t>
            </a:r>
            <a:r>
              <a:rPr lang="en-US" dirty="0"/>
              <a:t>Equipment</a:t>
            </a:r>
          </a:p>
        </p:txBody>
      </p:sp>
    </p:spTree>
    <p:extLst>
      <p:ext uri="{BB962C8B-B14F-4D97-AF65-F5344CB8AC3E}">
        <p14:creationId xmlns:p14="http://schemas.microsoft.com/office/powerpoint/2010/main" val="191963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Vežba</a:t>
            </a:r>
            <a:r>
              <a:rPr lang="en-US" dirty="0" smtClean="0"/>
              <a:t>/</a:t>
            </a:r>
            <a:r>
              <a:rPr lang="sr-Latn-RS" dirty="0" smtClean="0"/>
              <a:t> vježba</a:t>
            </a:r>
            <a:endParaRPr lang="en-US" dirty="0"/>
          </a:p>
        </p:txBody>
      </p:sp>
      <p:sp>
        <p:nvSpPr>
          <p:cNvPr id="3" name="Content Placeholder 2"/>
          <p:cNvSpPr>
            <a:spLocks noGrp="1"/>
          </p:cNvSpPr>
          <p:nvPr>
            <p:ph idx="1"/>
          </p:nvPr>
        </p:nvSpPr>
        <p:spPr/>
        <p:txBody>
          <a:bodyPr/>
          <a:lstStyle/>
          <a:p>
            <a:r>
              <a:rPr lang="en-US" dirty="0" smtClean="0"/>
              <a:t>Using the new vocab ask your partner what do they have regarding office material? What is their favorite piece of office equipment? Ask them which computer parts are not working properly? Do they like to write or do they type? What they do when spending free time on the computer?  </a:t>
            </a:r>
          </a:p>
          <a:p>
            <a:r>
              <a:rPr lang="en-US" dirty="0" smtClean="0"/>
              <a:t>Write down the answers. </a:t>
            </a:r>
            <a:endParaRPr lang="en-US" dirty="0"/>
          </a:p>
        </p:txBody>
      </p:sp>
    </p:spTree>
    <p:extLst>
      <p:ext uri="{BB962C8B-B14F-4D97-AF65-F5344CB8AC3E}">
        <p14:creationId xmlns:p14="http://schemas.microsoft.com/office/powerpoint/2010/main" val="2670462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Kompjuter</a:t>
            </a:r>
            <a:r>
              <a:rPr lang="en-US" dirty="0" smtClean="0"/>
              <a:t>/</a:t>
            </a:r>
            <a:r>
              <a:rPr lang="en-US" dirty="0" err="1" smtClean="0"/>
              <a:t>kompjutor</a:t>
            </a:r>
            <a:endParaRPr lang="en-US" dirty="0"/>
          </a:p>
        </p:txBody>
      </p:sp>
      <p:pic>
        <p:nvPicPr>
          <p:cNvPr id="4" name="Picture 3"/>
          <p:cNvPicPr>
            <a:picLocks noChangeAspect="1"/>
          </p:cNvPicPr>
          <p:nvPr/>
        </p:nvPicPr>
        <p:blipFill>
          <a:blip r:embed="rId2"/>
          <a:stretch>
            <a:fillRect/>
          </a:stretch>
        </p:blipFill>
        <p:spPr>
          <a:xfrm>
            <a:off x="6087946" y="1137944"/>
            <a:ext cx="2474159" cy="2474159"/>
          </a:xfrm>
          <a:prstGeom prst="rect">
            <a:avLst/>
          </a:prstGeom>
        </p:spPr>
      </p:pic>
      <p:pic>
        <p:nvPicPr>
          <p:cNvPr id="5" name="Picture 4"/>
          <p:cNvPicPr>
            <a:picLocks noChangeAspect="1"/>
          </p:cNvPicPr>
          <p:nvPr/>
        </p:nvPicPr>
        <p:blipFill>
          <a:blip r:embed="rId3"/>
          <a:stretch>
            <a:fillRect/>
          </a:stretch>
        </p:blipFill>
        <p:spPr>
          <a:xfrm>
            <a:off x="4076288" y="3405017"/>
            <a:ext cx="3056973" cy="1425966"/>
          </a:xfrm>
          <a:prstGeom prst="rect">
            <a:avLst/>
          </a:prstGeom>
        </p:spPr>
      </p:pic>
      <p:pic>
        <p:nvPicPr>
          <p:cNvPr id="6" name="Picture 5"/>
          <p:cNvPicPr>
            <a:picLocks noChangeAspect="1"/>
          </p:cNvPicPr>
          <p:nvPr/>
        </p:nvPicPr>
        <p:blipFill>
          <a:blip r:embed="rId4"/>
          <a:stretch>
            <a:fillRect/>
          </a:stretch>
        </p:blipFill>
        <p:spPr>
          <a:xfrm>
            <a:off x="7219267" y="3612103"/>
            <a:ext cx="1342838" cy="1005832"/>
          </a:xfrm>
          <a:prstGeom prst="rect">
            <a:avLst/>
          </a:prstGeom>
        </p:spPr>
      </p:pic>
      <p:pic>
        <p:nvPicPr>
          <p:cNvPr id="7" name="Picture 6"/>
          <p:cNvPicPr>
            <a:picLocks noChangeAspect="1"/>
          </p:cNvPicPr>
          <p:nvPr/>
        </p:nvPicPr>
        <p:blipFill>
          <a:blip r:embed="rId5"/>
          <a:stretch>
            <a:fillRect/>
          </a:stretch>
        </p:blipFill>
        <p:spPr>
          <a:xfrm>
            <a:off x="4076288" y="1588533"/>
            <a:ext cx="1816484" cy="1816484"/>
          </a:xfrm>
          <a:prstGeom prst="rect">
            <a:avLst/>
          </a:prstGeom>
        </p:spPr>
      </p:pic>
      <p:pic>
        <p:nvPicPr>
          <p:cNvPr id="8" name="Picture 7"/>
          <p:cNvPicPr>
            <a:picLocks noChangeAspect="1"/>
          </p:cNvPicPr>
          <p:nvPr/>
        </p:nvPicPr>
        <p:blipFill>
          <a:blip r:embed="rId6"/>
          <a:stretch>
            <a:fillRect/>
          </a:stretch>
        </p:blipFill>
        <p:spPr>
          <a:xfrm>
            <a:off x="6087946" y="5068693"/>
            <a:ext cx="1365429" cy="1005831"/>
          </a:xfrm>
          <a:prstGeom prst="rect">
            <a:avLst/>
          </a:prstGeom>
        </p:spPr>
      </p:pic>
      <p:pic>
        <p:nvPicPr>
          <p:cNvPr id="9" name="Picture 8"/>
          <p:cNvPicPr>
            <a:picLocks noChangeAspect="1"/>
          </p:cNvPicPr>
          <p:nvPr/>
        </p:nvPicPr>
        <p:blipFill>
          <a:blip r:embed="rId7"/>
          <a:stretch>
            <a:fillRect/>
          </a:stretch>
        </p:blipFill>
        <p:spPr>
          <a:xfrm>
            <a:off x="3845927" y="5068693"/>
            <a:ext cx="1620934" cy="1209466"/>
          </a:xfrm>
          <a:prstGeom prst="rect">
            <a:avLst/>
          </a:prstGeom>
        </p:spPr>
      </p:pic>
      <p:pic>
        <p:nvPicPr>
          <p:cNvPr id="10" name="Picture 9"/>
          <p:cNvPicPr>
            <a:picLocks noChangeAspect="1"/>
          </p:cNvPicPr>
          <p:nvPr/>
        </p:nvPicPr>
        <p:blipFill>
          <a:blip r:embed="rId8"/>
          <a:stretch>
            <a:fillRect/>
          </a:stretch>
        </p:blipFill>
        <p:spPr>
          <a:xfrm>
            <a:off x="747102" y="1588533"/>
            <a:ext cx="2533517" cy="1816484"/>
          </a:xfrm>
          <a:prstGeom prst="rect">
            <a:avLst/>
          </a:prstGeom>
        </p:spPr>
      </p:pic>
      <p:pic>
        <p:nvPicPr>
          <p:cNvPr id="11" name="Picture 10"/>
          <p:cNvPicPr>
            <a:picLocks noChangeAspect="1"/>
          </p:cNvPicPr>
          <p:nvPr/>
        </p:nvPicPr>
        <p:blipFill>
          <a:blip r:embed="rId9"/>
          <a:stretch>
            <a:fillRect/>
          </a:stretch>
        </p:blipFill>
        <p:spPr>
          <a:xfrm>
            <a:off x="928229" y="4585861"/>
            <a:ext cx="1211457" cy="1211457"/>
          </a:xfrm>
          <a:prstGeom prst="rect">
            <a:avLst/>
          </a:prstGeom>
        </p:spPr>
      </p:pic>
      <p:sp>
        <p:nvSpPr>
          <p:cNvPr id="12" name="TextBox 11"/>
          <p:cNvSpPr txBox="1"/>
          <p:nvPr/>
        </p:nvSpPr>
        <p:spPr>
          <a:xfrm>
            <a:off x="7777270" y="3088883"/>
            <a:ext cx="1366730" cy="523220"/>
          </a:xfrm>
          <a:prstGeom prst="rect">
            <a:avLst/>
          </a:prstGeom>
          <a:noFill/>
        </p:spPr>
        <p:txBody>
          <a:bodyPr wrap="none" rtlCol="0">
            <a:spAutoFit/>
          </a:bodyPr>
          <a:lstStyle/>
          <a:p>
            <a:r>
              <a:rPr lang="en-US" sz="2800" dirty="0" smtClean="0"/>
              <a:t>monitor</a:t>
            </a:r>
            <a:endParaRPr lang="en-US" sz="2800" dirty="0"/>
          </a:p>
        </p:txBody>
      </p:sp>
      <p:sp>
        <p:nvSpPr>
          <p:cNvPr id="13" name="TextBox 12"/>
          <p:cNvSpPr txBox="1"/>
          <p:nvPr/>
        </p:nvSpPr>
        <p:spPr>
          <a:xfrm>
            <a:off x="1410909" y="3928237"/>
            <a:ext cx="4091557" cy="523220"/>
          </a:xfrm>
          <a:prstGeom prst="rect">
            <a:avLst/>
          </a:prstGeom>
          <a:noFill/>
        </p:spPr>
        <p:txBody>
          <a:bodyPr wrap="square" rtlCol="0">
            <a:spAutoFit/>
          </a:bodyPr>
          <a:lstStyle/>
          <a:p>
            <a:r>
              <a:rPr lang="sr-Latn-RS" sz="2800" dirty="0" smtClean="0"/>
              <a:t>Tastatura</a:t>
            </a:r>
            <a:r>
              <a:rPr lang="en-US" sz="2800" dirty="0" smtClean="0"/>
              <a:t>/</a:t>
            </a:r>
            <a:r>
              <a:rPr lang="en-US" sz="2800" dirty="0" err="1" smtClean="0"/>
              <a:t>tipkovnica</a:t>
            </a:r>
            <a:endParaRPr lang="en-US" sz="2800" dirty="0"/>
          </a:p>
        </p:txBody>
      </p:sp>
      <p:sp>
        <p:nvSpPr>
          <p:cNvPr id="14" name="TextBox 13"/>
          <p:cNvSpPr txBox="1"/>
          <p:nvPr/>
        </p:nvSpPr>
        <p:spPr>
          <a:xfrm>
            <a:off x="7998695" y="4585861"/>
            <a:ext cx="694421" cy="523220"/>
          </a:xfrm>
          <a:prstGeom prst="rect">
            <a:avLst/>
          </a:prstGeom>
          <a:noFill/>
        </p:spPr>
        <p:txBody>
          <a:bodyPr wrap="none" rtlCol="0">
            <a:spAutoFit/>
          </a:bodyPr>
          <a:lstStyle/>
          <a:p>
            <a:r>
              <a:rPr lang="en-US" sz="2800" dirty="0" smtClean="0"/>
              <a:t>m</a:t>
            </a:r>
            <a:r>
              <a:rPr lang="sr-Latn-RS" sz="2800" dirty="0" smtClean="0"/>
              <a:t>iš</a:t>
            </a:r>
            <a:endParaRPr lang="en-US" sz="2800" dirty="0"/>
          </a:p>
        </p:txBody>
      </p:sp>
      <p:sp>
        <p:nvSpPr>
          <p:cNvPr id="15" name="TextBox 14"/>
          <p:cNvSpPr txBox="1"/>
          <p:nvPr/>
        </p:nvSpPr>
        <p:spPr>
          <a:xfrm>
            <a:off x="3001332" y="1791681"/>
            <a:ext cx="1315008" cy="523220"/>
          </a:xfrm>
          <a:prstGeom prst="rect">
            <a:avLst/>
          </a:prstGeom>
          <a:noFill/>
        </p:spPr>
        <p:txBody>
          <a:bodyPr wrap="none" rtlCol="0">
            <a:spAutoFit/>
          </a:bodyPr>
          <a:lstStyle/>
          <a:p>
            <a:r>
              <a:rPr lang="en-US" sz="2800" dirty="0" smtClean="0"/>
              <a:t>modem</a:t>
            </a:r>
            <a:endParaRPr lang="en-US" sz="2800" dirty="0"/>
          </a:p>
        </p:txBody>
      </p:sp>
      <p:sp>
        <p:nvSpPr>
          <p:cNvPr id="16" name="TextBox 15"/>
          <p:cNvSpPr txBox="1"/>
          <p:nvPr/>
        </p:nvSpPr>
        <p:spPr>
          <a:xfrm>
            <a:off x="7703628" y="5597470"/>
            <a:ext cx="776175" cy="954107"/>
          </a:xfrm>
          <a:prstGeom prst="rect">
            <a:avLst/>
          </a:prstGeom>
          <a:noFill/>
        </p:spPr>
        <p:txBody>
          <a:bodyPr wrap="none" rtlCol="0">
            <a:spAutoFit/>
          </a:bodyPr>
          <a:lstStyle/>
          <a:p>
            <a:pPr algn="ctr"/>
            <a:r>
              <a:rPr lang="en-US" sz="2800" dirty="0" smtClean="0"/>
              <a:t>USB</a:t>
            </a:r>
          </a:p>
          <a:p>
            <a:pPr algn="ctr"/>
            <a:endParaRPr lang="en-US" sz="2800" dirty="0"/>
          </a:p>
        </p:txBody>
      </p:sp>
      <p:sp>
        <p:nvSpPr>
          <p:cNvPr id="17" name="TextBox 16"/>
          <p:cNvSpPr txBox="1"/>
          <p:nvPr/>
        </p:nvSpPr>
        <p:spPr>
          <a:xfrm>
            <a:off x="4076288" y="6074524"/>
            <a:ext cx="1704313" cy="523220"/>
          </a:xfrm>
          <a:prstGeom prst="rect">
            <a:avLst/>
          </a:prstGeom>
          <a:noFill/>
        </p:spPr>
        <p:txBody>
          <a:bodyPr wrap="none" rtlCol="0">
            <a:spAutoFit/>
          </a:bodyPr>
          <a:lstStyle/>
          <a:p>
            <a:r>
              <a:rPr lang="en-US" sz="2800" dirty="0" smtClean="0"/>
              <a:t>CD</a:t>
            </a:r>
            <a:r>
              <a:rPr lang="sr-Latn-RS" sz="2800" dirty="0" smtClean="0"/>
              <a:t> (ce</a:t>
            </a:r>
            <a:r>
              <a:rPr lang="en-US" sz="2800" dirty="0" smtClean="0"/>
              <a:t>-</a:t>
            </a:r>
            <a:r>
              <a:rPr lang="sr-Latn-RS" sz="2800" dirty="0" smtClean="0"/>
              <a:t>de)</a:t>
            </a:r>
            <a:endParaRPr lang="en-US" sz="2800" dirty="0"/>
          </a:p>
        </p:txBody>
      </p:sp>
      <p:sp>
        <p:nvSpPr>
          <p:cNvPr id="18" name="TextBox 17"/>
          <p:cNvSpPr txBox="1"/>
          <p:nvPr/>
        </p:nvSpPr>
        <p:spPr>
          <a:xfrm>
            <a:off x="772956" y="3405017"/>
            <a:ext cx="1049133" cy="523220"/>
          </a:xfrm>
          <a:prstGeom prst="rect">
            <a:avLst/>
          </a:prstGeom>
          <a:noFill/>
        </p:spPr>
        <p:txBody>
          <a:bodyPr wrap="none" rtlCol="0">
            <a:spAutoFit/>
          </a:bodyPr>
          <a:lstStyle/>
          <a:p>
            <a:r>
              <a:rPr lang="en-US" sz="2800" dirty="0" smtClean="0"/>
              <a:t>folder</a:t>
            </a:r>
            <a:endParaRPr lang="en-US" sz="2800" dirty="0"/>
          </a:p>
        </p:txBody>
      </p:sp>
      <p:sp>
        <p:nvSpPr>
          <p:cNvPr id="19" name="TextBox 18"/>
          <p:cNvSpPr txBox="1"/>
          <p:nvPr/>
        </p:nvSpPr>
        <p:spPr>
          <a:xfrm>
            <a:off x="1410909" y="5848078"/>
            <a:ext cx="1116712" cy="523220"/>
          </a:xfrm>
          <a:prstGeom prst="rect">
            <a:avLst/>
          </a:prstGeom>
          <a:noFill/>
        </p:spPr>
        <p:txBody>
          <a:bodyPr wrap="none" rtlCol="0">
            <a:spAutoFit/>
          </a:bodyPr>
          <a:lstStyle/>
          <a:p>
            <a:r>
              <a:rPr lang="en-US" sz="2800" dirty="0" err="1" smtClean="0"/>
              <a:t>kursor</a:t>
            </a:r>
            <a:endParaRPr lang="en-US" sz="2800" dirty="0"/>
          </a:p>
        </p:txBody>
      </p:sp>
    </p:spTree>
    <p:extLst>
      <p:ext uri="{BB962C8B-B14F-4D97-AF65-F5344CB8AC3E}">
        <p14:creationId xmlns:p14="http://schemas.microsoft.com/office/powerpoint/2010/main" val="266839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Šta</a:t>
            </a:r>
            <a:r>
              <a:rPr lang="en-US" dirty="0" smtClean="0"/>
              <a:t>/</a:t>
            </a:r>
            <a:r>
              <a:rPr lang="sr-Latn-RS" dirty="0" smtClean="0"/>
              <a:t>što radimo sa</a:t>
            </a:r>
            <a:r>
              <a:rPr lang="en-US" dirty="0" smtClean="0"/>
              <a:t> </a:t>
            </a:r>
            <a:r>
              <a:rPr lang="en-US" dirty="0" err="1" smtClean="0"/>
              <a:t>komp</a:t>
            </a:r>
            <a:r>
              <a:rPr lang="sr-Latn-RS" dirty="0" smtClean="0"/>
              <a:t>j</a:t>
            </a:r>
            <a:r>
              <a:rPr lang="en-US" dirty="0" err="1" smtClean="0"/>
              <a:t>uter</a:t>
            </a:r>
            <a:r>
              <a:rPr lang="sr-Latn-RS" dirty="0" smtClean="0"/>
              <a:t>o</a:t>
            </a:r>
            <a:r>
              <a:rPr lang="en-US" dirty="0" smtClean="0"/>
              <a:t>m/</a:t>
            </a:r>
            <a:r>
              <a:rPr lang="sr-Latn-RS" dirty="0" smtClean="0"/>
              <a:t> ko</a:t>
            </a:r>
            <a:r>
              <a:rPr lang="en-US" dirty="0" smtClean="0"/>
              <a:t>m</a:t>
            </a:r>
            <a:r>
              <a:rPr lang="sr-Latn-RS" dirty="0" smtClean="0"/>
              <a:t>pjutorom</a:t>
            </a:r>
            <a:r>
              <a:rPr lang="en-US" dirty="0" smtClean="0"/>
              <a:t>?</a:t>
            </a:r>
            <a:endParaRPr lang="en-US" dirty="0"/>
          </a:p>
        </p:txBody>
      </p:sp>
      <p:pic>
        <p:nvPicPr>
          <p:cNvPr id="4" name="Picture 3"/>
          <p:cNvPicPr>
            <a:picLocks noChangeAspect="1"/>
          </p:cNvPicPr>
          <p:nvPr/>
        </p:nvPicPr>
        <p:blipFill>
          <a:blip r:embed="rId2"/>
          <a:stretch>
            <a:fillRect/>
          </a:stretch>
        </p:blipFill>
        <p:spPr>
          <a:xfrm>
            <a:off x="400340" y="1262196"/>
            <a:ext cx="1540368" cy="1540368"/>
          </a:xfrm>
          <a:prstGeom prst="rect">
            <a:avLst/>
          </a:prstGeom>
        </p:spPr>
      </p:pic>
      <p:sp>
        <p:nvSpPr>
          <p:cNvPr id="5" name="TextBox 4"/>
          <p:cNvSpPr txBox="1"/>
          <p:nvPr/>
        </p:nvSpPr>
        <p:spPr>
          <a:xfrm>
            <a:off x="181858" y="2802564"/>
            <a:ext cx="2545377" cy="830997"/>
          </a:xfrm>
          <a:prstGeom prst="rect">
            <a:avLst/>
          </a:prstGeom>
          <a:noFill/>
        </p:spPr>
        <p:txBody>
          <a:bodyPr wrap="none" rtlCol="0">
            <a:spAutoFit/>
          </a:bodyPr>
          <a:lstStyle/>
          <a:p>
            <a:pPr algn="ctr"/>
            <a:r>
              <a:rPr lang="en-US" sz="2400" dirty="0" err="1" smtClean="0"/>
              <a:t>Upaliti</a:t>
            </a:r>
            <a:r>
              <a:rPr lang="en-US" sz="2400" dirty="0" smtClean="0"/>
              <a:t> -to turn on</a:t>
            </a:r>
          </a:p>
          <a:p>
            <a:pPr algn="ctr"/>
            <a:r>
              <a:rPr lang="en-US" sz="2400" dirty="0" err="1" smtClean="0"/>
              <a:t>Ugasiti</a:t>
            </a:r>
            <a:r>
              <a:rPr lang="en-US" sz="2400" dirty="0" smtClean="0"/>
              <a:t> -to turn off </a:t>
            </a:r>
            <a:endParaRPr lang="en-US" sz="2400" dirty="0"/>
          </a:p>
        </p:txBody>
      </p:sp>
      <p:pic>
        <p:nvPicPr>
          <p:cNvPr id="8" name="Picture 7"/>
          <p:cNvPicPr>
            <a:picLocks noChangeAspect="1"/>
          </p:cNvPicPr>
          <p:nvPr/>
        </p:nvPicPr>
        <p:blipFill>
          <a:blip r:embed="rId3"/>
          <a:stretch>
            <a:fillRect/>
          </a:stretch>
        </p:blipFill>
        <p:spPr>
          <a:xfrm>
            <a:off x="4998350" y="1535642"/>
            <a:ext cx="1550596" cy="1550596"/>
          </a:xfrm>
          <a:prstGeom prst="rect">
            <a:avLst/>
          </a:prstGeom>
        </p:spPr>
      </p:pic>
      <p:sp>
        <p:nvSpPr>
          <p:cNvPr id="9" name="TextBox 8"/>
          <p:cNvSpPr txBox="1"/>
          <p:nvPr/>
        </p:nvSpPr>
        <p:spPr>
          <a:xfrm>
            <a:off x="6899817" y="1652336"/>
            <a:ext cx="2049151" cy="1384995"/>
          </a:xfrm>
          <a:prstGeom prst="rect">
            <a:avLst/>
          </a:prstGeom>
          <a:noFill/>
        </p:spPr>
        <p:txBody>
          <a:bodyPr wrap="none" rtlCol="0">
            <a:spAutoFit/>
          </a:bodyPr>
          <a:lstStyle/>
          <a:p>
            <a:pPr algn="ctr"/>
            <a:r>
              <a:rPr lang="en-US" sz="2800" dirty="0" err="1" smtClean="0"/>
              <a:t>Ulogovati</a:t>
            </a:r>
            <a:r>
              <a:rPr lang="en-US" sz="2800" dirty="0" smtClean="0"/>
              <a:t> se </a:t>
            </a:r>
            <a:endParaRPr lang="en-US" sz="2800" dirty="0"/>
          </a:p>
          <a:p>
            <a:pPr algn="ctr"/>
            <a:r>
              <a:rPr lang="en-US" sz="2800" dirty="0" err="1" smtClean="0"/>
              <a:t>na</a:t>
            </a:r>
            <a:r>
              <a:rPr lang="en-US" sz="2800" dirty="0" smtClean="0"/>
              <a:t> internet</a:t>
            </a:r>
          </a:p>
          <a:p>
            <a:pPr algn="ctr"/>
            <a:r>
              <a:rPr lang="en-US" sz="2800" dirty="0" smtClean="0"/>
              <a:t>To log on</a:t>
            </a:r>
            <a:endParaRPr lang="en-US" sz="2800" dirty="0"/>
          </a:p>
        </p:txBody>
      </p:sp>
      <p:pic>
        <p:nvPicPr>
          <p:cNvPr id="11" name="Picture 10"/>
          <p:cNvPicPr>
            <a:picLocks noChangeAspect="1"/>
          </p:cNvPicPr>
          <p:nvPr/>
        </p:nvPicPr>
        <p:blipFill>
          <a:blip r:embed="rId4"/>
          <a:stretch>
            <a:fillRect/>
          </a:stretch>
        </p:blipFill>
        <p:spPr>
          <a:xfrm>
            <a:off x="400340" y="4364635"/>
            <a:ext cx="2428348" cy="1818917"/>
          </a:xfrm>
          <a:prstGeom prst="rect">
            <a:avLst/>
          </a:prstGeom>
        </p:spPr>
      </p:pic>
      <p:sp>
        <p:nvSpPr>
          <p:cNvPr id="12" name="TextBox 11"/>
          <p:cNvSpPr txBox="1"/>
          <p:nvPr/>
        </p:nvSpPr>
        <p:spPr>
          <a:xfrm>
            <a:off x="400340" y="6216292"/>
            <a:ext cx="2311851" cy="523220"/>
          </a:xfrm>
          <a:prstGeom prst="rect">
            <a:avLst/>
          </a:prstGeom>
          <a:noFill/>
        </p:spPr>
        <p:txBody>
          <a:bodyPr wrap="none" rtlCol="0">
            <a:spAutoFit/>
          </a:bodyPr>
          <a:lstStyle/>
          <a:p>
            <a:r>
              <a:rPr lang="en-US" sz="2800" dirty="0" err="1" smtClean="0"/>
              <a:t>kliknuti</a:t>
            </a:r>
            <a:r>
              <a:rPr lang="en-US" sz="2800" dirty="0" smtClean="0"/>
              <a:t> mi</a:t>
            </a:r>
            <a:r>
              <a:rPr lang="sr-Latn-RS" sz="2800" dirty="0" smtClean="0"/>
              <a:t>šem</a:t>
            </a:r>
            <a:endParaRPr lang="en-US" sz="2800" dirty="0"/>
          </a:p>
        </p:txBody>
      </p:sp>
      <p:sp>
        <p:nvSpPr>
          <p:cNvPr id="13" name="TextBox 12"/>
          <p:cNvSpPr txBox="1"/>
          <p:nvPr/>
        </p:nvSpPr>
        <p:spPr>
          <a:xfrm>
            <a:off x="4020856" y="6183552"/>
            <a:ext cx="5248404" cy="523220"/>
          </a:xfrm>
          <a:prstGeom prst="rect">
            <a:avLst/>
          </a:prstGeom>
          <a:noFill/>
        </p:spPr>
        <p:txBody>
          <a:bodyPr wrap="square" rtlCol="0">
            <a:spAutoFit/>
          </a:bodyPr>
          <a:lstStyle/>
          <a:p>
            <a:r>
              <a:rPr lang="sr-Latn-RS" sz="2800" dirty="0" smtClean="0"/>
              <a:t>kucati</a:t>
            </a:r>
            <a:r>
              <a:rPr lang="en-US" sz="2800" dirty="0" smtClean="0"/>
              <a:t> </a:t>
            </a:r>
            <a:r>
              <a:rPr lang="en-US" sz="2800" dirty="0" err="1" smtClean="0"/>
              <a:t>na</a:t>
            </a:r>
            <a:r>
              <a:rPr lang="en-US" sz="2800" dirty="0" smtClean="0"/>
              <a:t> </a:t>
            </a:r>
            <a:r>
              <a:rPr lang="en-US" sz="2800" dirty="0" err="1" smtClean="0"/>
              <a:t>komp</a:t>
            </a:r>
            <a:r>
              <a:rPr lang="sr-Latn-RS" sz="2800" dirty="0" smtClean="0"/>
              <a:t>j</a:t>
            </a:r>
            <a:r>
              <a:rPr lang="en-US" sz="2800" dirty="0" err="1" smtClean="0"/>
              <a:t>uter</a:t>
            </a:r>
            <a:r>
              <a:rPr lang="sr-Latn-RS" sz="2800" dirty="0" smtClean="0"/>
              <a:t>u</a:t>
            </a:r>
            <a:r>
              <a:rPr lang="en-US" sz="2800" dirty="0" smtClean="0"/>
              <a:t>/</a:t>
            </a:r>
            <a:r>
              <a:rPr lang="sr-Latn-RS" sz="2800" dirty="0" smtClean="0"/>
              <a:t>kompjutoru</a:t>
            </a:r>
            <a:endParaRPr lang="en-US" sz="2800" dirty="0"/>
          </a:p>
        </p:txBody>
      </p:sp>
      <p:pic>
        <p:nvPicPr>
          <p:cNvPr id="14" name="Picture 13"/>
          <p:cNvPicPr>
            <a:picLocks noChangeAspect="1"/>
          </p:cNvPicPr>
          <p:nvPr/>
        </p:nvPicPr>
        <p:blipFill>
          <a:blip r:embed="rId5"/>
          <a:stretch>
            <a:fillRect/>
          </a:stretch>
        </p:blipFill>
        <p:spPr>
          <a:xfrm>
            <a:off x="3499521" y="4096671"/>
            <a:ext cx="3205265" cy="2086881"/>
          </a:xfrm>
          <a:prstGeom prst="rect">
            <a:avLst/>
          </a:prstGeom>
        </p:spPr>
      </p:pic>
    </p:spTree>
    <p:extLst>
      <p:ext uri="{BB962C8B-B14F-4D97-AF65-F5344CB8AC3E}">
        <p14:creationId xmlns:p14="http://schemas.microsoft.com/office/powerpoint/2010/main" val="17301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Kompjuter</a:t>
            </a:r>
            <a:r>
              <a:rPr lang="en-US" dirty="0" smtClean="0"/>
              <a:t>/</a:t>
            </a:r>
            <a:r>
              <a:rPr lang="en-US" dirty="0" err="1" smtClean="0"/>
              <a:t>kompjutor</a:t>
            </a:r>
            <a:r>
              <a:rPr lang="en-US" dirty="0" smtClean="0"/>
              <a:t> ne </a:t>
            </a:r>
            <a:r>
              <a:rPr lang="en-US" dirty="0" err="1" smtClean="0"/>
              <a:t>radi</a:t>
            </a:r>
            <a:r>
              <a:rPr lang="en-US" dirty="0" smtClean="0"/>
              <a:t> :(</a:t>
            </a:r>
            <a:endParaRPr lang="en-US" dirty="0"/>
          </a:p>
        </p:txBody>
      </p:sp>
      <p:pic>
        <p:nvPicPr>
          <p:cNvPr id="4" name="Picture 3"/>
          <p:cNvPicPr>
            <a:picLocks noChangeAspect="1"/>
          </p:cNvPicPr>
          <p:nvPr/>
        </p:nvPicPr>
        <p:blipFill>
          <a:blip r:embed="rId2"/>
          <a:stretch>
            <a:fillRect/>
          </a:stretch>
        </p:blipFill>
        <p:spPr>
          <a:xfrm>
            <a:off x="457200" y="1539272"/>
            <a:ext cx="2254803" cy="1468055"/>
          </a:xfrm>
          <a:prstGeom prst="rect">
            <a:avLst/>
          </a:prstGeom>
        </p:spPr>
      </p:pic>
      <p:sp>
        <p:nvSpPr>
          <p:cNvPr id="5" name="TextBox 4"/>
          <p:cNvSpPr txBox="1"/>
          <p:nvPr/>
        </p:nvSpPr>
        <p:spPr>
          <a:xfrm>
            <a:off x="656023" y="2879152"/>
            <a:ext cx="1932580" cy="1384995"/>
          </a:xfrm>
          <a:prstGeom prst="rect">
            <a:avLst/>
          </a:prstGeom>
          <a:noFill/>
        </p:spPr>
        <p:txBody>
          <a:bodyPr wrap="none" rtlCol="0">
            <a:spAutoFit/>
          </a:bodyPr>
          <a:lstStyle/>
          <a:p>
            <a:r>
              <a:rPr lang="en-US" sz="2800" dirty="0" err="1" smtClean="0"/>
              <a:t>Blokirati</a:t>
            </a:r>
            <a:r>
              <a:rPr lang="en-US" sz="2800" dirty="0" smtClean="0"/>
              <a:t> se </a:t>
            </a:r>
          </a:p>
          <a:p>
            <a:endParaRPr lang="en-US" sz="2800" dirty="0"/>
          </a:p>
          <a:p>
            <a:r>
              <a:rPr lang="en-US" sz="2800" dirty="0" smtClean="0"/>
              <a:t> </a:t>
            </a:r>
            <a:endParaRPr lang="en-US" sz="2800" dirty="0"/>
          </a:p>
        </p:txBody>
      </p:sp>
      <p:pic>
        <p:nvPicPr>
          <p:cNvPr id="6" name="Picture 5"/>
          <p:cNvPicPr>
            <a:picLocks noChangeAspect="1"/>
          </p:cNvPicPr>
          <p:nvPr/>
        </p:nvPicPr>
        <p:blipFill>
          <a:blip r:embed="rId3"/>
          <a:stretch>
            <a:fillRect/>
          </a:stretch>
        </p:blipFill>
        <p:spPr>
          <a:xfrm>
            <a:off x="3649331" y="1604076"/>
            <a:ext cx="1403251" cy="1403251"/>
          </a:xfrm>
          <a:prstGeom prst="rect">
            <a:avLst/>
          </a:prstGeom>
        </p:spPr>
      </p:pic>
      <p:sp>
        <p:nvSpPr>
          <p:cNvPr id="7" name="TextBox 6"/>
          <p:cNvSpPr txBox="1"/>
          <p:nvPr/>
        </p:nvSpPr>
        <p:spPr>
          <a:xfrm>
            <a:off x="3491931" y="2888759"/>
            <a:ext cx="1631024" cy="523220"/>
          </a:xfrm>
          <a:prstGeom prst="rect">
            <a:avLst/>
          </a:prstGeom>
          <a:noFill/>
        </p:spPr>
        <p:txBody>
          <a:bodyPr wrap="none" rtlCol="0">
            <a:spAutoFit/>
          </a:bodyPr>
          <a:lstStyle/>
          <a:p>
            <a:pPr algn="ctr"/>
            <a:r>
              <a:rPr lang="en-US" sz="2800" dirty="0" err="1" smtClean="0"/>
              <a:t>resetovati</a:t>
            </a:r>
            <a:endParaRPr lang="en-US" sz="2800" dirty="0"/>
          </a:p>
        </p:txBody>
      </p:sp>
      <p:pic>
        <p:nvPicPr>
          <p:cNvPr id="8" name="Picture 7"/>
          <p:cNvPicPr>
            <a:picLocks noChangeAspect="1"/>
          </p:cNvPicPr>
          <p:nvPr/>
        </p:nvPicPr>
        <p:blipFill>
          <a:blip r:embed="rId4"/>
          <a:stretch>
            <a:fillRect/>
          </a:stretch>
        </p:blipFill>
        <p:spPr>
          <a:xfrm>
            <a:off x="5502510" y="2854900"/>
            <a:ext cx="3289300" cy="2463800"/>
          </a:xfrm>
          <a:prstGeom prst="rect">
            <a:avLst/>
          </a:prstGeom>
        </p:spPr>
      </p:pic>
      <p:sp>
        <p:nvSpPr>
          <p:cNvPr id="9" name="TextBox 8"/>
          <p:cNvSpPr txBox="1"/>
          <p:nvPr/>
        </p:nvSpPr>
        <p:spPr>
          <a:xfrm>
            <a:off x="4770562" y="5337914"/>
            <a:ext cx="4569201" cy="523220"/>
          </a:xfrm>
          <a:prstGeom prst="rect">
            <a:avLst/>
          </a:prstGeom>
          <a:noFill/>
        </p:spPr>
        <p:txBody>
          <a:bodyPr wrap="none" rtlCol="0">
            <a:spAutoFit/>
          </a:bodyPr>
          <a:lstStyle/>
          <a:p>
            <a:pPr algn="ctr"/>
            <a:r>
              <a:rPr lang="en-US" sz="2800" dirty="0" err="1" smtClean="0"/>
              <a:t>Kompjuter</a:t>
            </a:r>
            <a:r>
              <a:rPr lang="en-US" sz="2800" dirty="0" smtClean="0"/>
              <a:t>/</a:t>
            </a:r>
            <a:r>
              <a:rPr lang="en-US" sz="2800" dirty="0" err="1" smtClean="0"/>
              <a:t>kompjutor</a:t>
            </a:r>
            <a:r>
              <a:rPr lang="en-US" sz="2800" dirty="0" smtClean="0"/>
              <a:t> ne </a:t>
            </a:r>
            <a:r>
              <a:rPr lang="en-US" sz="2800" dirty="0" err="1" smtClean="0"/>
              <a:t>radi</a:t>
            </a:r>
            <a:r>
              <a:rPr lang="en-US" sz="2800" dirty="0" smtClean="0"/>
              <a:t>.</a:t>
            </a:r>
            <a:endParaRPr lang="en-US" sz="2800" dirty="0"/>
          </a:p>
        </p:txBody>
      </p:sp>
    </p:spTree>
    <p:extLst>
      <p:ext uri="{BB962C8B-B14F-4D97-AF65-F5344CB8AC3E}">
        <p14:creationId xmlns:p14="http://schemas.microsoft.com/office/powerpoint/2010/main" val="388728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Šta</a:t>
            </a:r>
            <a:r>
              <a:rPr lang="en-US" dirty="0" smtClean="0"/>
              <a:t>/</a:t>
            </a:r>
            <a:r>
              <a:rPr lang="sr-Latn-RS" dirty="0" smtClean="0"/>
              <a:t>što još imamo u kancelariji</a:t>
            </a:r>
            <a:r>
              <a:rPr lang="en-US" dirty="0" smtClean="0"/>
              <a:t>/</a:t>
            </a:r>
            <a:r>
              <a:rPr lang="sr-Latn-RS" dirty="0" smtClean="0"/>
              <a:t> uredu</a:t>
            </a:r>
            <a:r>
              <a:rPr lang="en-US" dirty="0" smtClean="0"/>
              <a:t>?</a:t>
            </a:r>
            <a:endParaRPr lang="en-US" dirty="0"/>
          </a:p>
        </p:txBody>
      </p:sp>
      <p:pic>
        <p:nvPicPr>
          <p:cNvPr id="4" name="Picture 3"/>
          <p:cNvPicPr>
            <a:picLocks noChangeAspect="1"/>
          </p:cNvPicPr>
          <p:nvPr/>
        </p:nvPicPr>
        <p:blipFill>
          <a:blip r:embed="rId2"/>
          <a:stretch>
            <a:fillRect/>
          </a:stretch>
        </p:blipFill>
        <p:spPr>
          <a:xfrm>
            <a:off x="582988" y="1417638"/>
            <a:ext cx="1784431" cy="2434163"/>
          </a:xfrm>
          <a:prstGeom prst="rect">
            <a:avLst/>
          </a:prstGeom>
        </p:spPr>
      </p:pic>
      <p:sp>
        <p:nvSpPr>
          <p:cNvPr id="5" name="TextBox 4"/>
          <p:cNvSpPr txBox="1"/>
          <p:nvPr/>
        </p:nvSpPr>
        <p:spPr>
          <a:xfrm>
            <a:off x="828574" y="3815395"/>
            <a:ext cx="1414362" cy="954107"/>
          </a:xfrm>
          <a:prstGeom prst="rect">
            <a:avLst/>
          </a:prstGeom>
          <a:noFill/>
        </p:spPr>
        <p:txBody>
          <a:bodyPr wrap="none" rtlCol="0">
            <a:spAutoFit/>
          </a:bodyPr>
          <a:lstStyle/>
          <a:p>
            <a:pPr algn="ctr"/>
            <a:r>
              <a:rPr lang="en-US" sz="2800" dirty="0" err="1" smtClean="0"/>
              <a:t>skener</a:t>
            </a:r>
            <a:endParaRPr lang="en-US" sz="2800" dirty="0" smtClean="0"/>
          </a:p>
          <a:p>
            <a:r>
              <a:rPr lang="en-US" sz="2800" dirty="0" err="1" smtClean="0"/>
              <a:t>skenirati</a:t>
            </a:r>
            <a:endParaRPr lang="en-US" sz="2800" dirty="0"/>
          </a:p>
        </p:txBody>
      </p:sp>
      <p:pic>
        <p:nvPicPr>
          <p:cNvPr id="6" name="Picture 5"/>
          <p:cNvPicPr>
            <a:picLocks noChangeAspect="1"/>
          </p:cNvPicPr>
          <p:nvPr/>
        </p:nvPicPr>
        <p:blipFill>
          <a:blip r:embed="rId3"/>
          <a:stretch>
            <a:fillRect/>
          </a:stretch>
        </p:blipFill>
        <p:spPr>
          <a:xfrm>
            <a:off x="3288753" y="1417638"/>
            <a:ext cx="2185659" cy="2185659"/>
          </a:xfrm>
          <a:prstGeom prst="rect">
            <a:avLst/>
          </a:prstGeom>
        </p:spPr>
      </p:pic>
      <p:sp>
        <p:nvSpPr>
          <p:cNvPr id="7" name="TextBox 6"/>
          <p:cNvSpPr txBox="1"/>
          <p:nvPr/>
        </p:nvSpPr>
        <p:spPr>
          <a:xfrm>
            <a:off x="2242935" y="3656848"/>
            <a:ext cx="4483541" cy="954107"/>
          </a:xfrm>
          <a:prstGeom prst="rect">
            <a:avLst/>
          </a:prstGeom>
          <a:noFill/>
        </p:spPr>
        <p:txBody>
          <a:bodyPr wrap="square" rtlCol="0">
            <a:spAutoFit/>
          </a:bodyPr>
          <a:lstStyle/>
          <a:p>
            <a:pPr algn="ctr"/>
            <a:r>
              <a:rPr lang="sr-Latn-RS" sz="2800" dirty="0" smtClean="0"/>
              <a:t>Štampač</a:t>
            </a:r>
            <a:r>
              <a:rPr lang="en-US" sz="2800" dirty="0" smtClean="0"/>
              <a:t>/</a:t>
            </a:r>
            <a:r>
              <a:rPr lang="sr-Latn-RS" sz="2800" dirty="0" smtClean="0"/>
              <a:t>pisač</a:t>
            </a:r>
            <a:r>
              <a:rPr lang="en-US" sz="2800" dirty="0" smtClean="0"/>
              <a:t>,</a:t>
            </a:r>
            <a:r>
              <a:rPr lang="sr-Latn-RS" sz="2800" dirty="0" smtClean="0"/>
              <a:t>tiskač</a:t>
            </a:r>
            <a:r>
              <a:rPr lang="en-US" sz="2800" dirty="0" smtClean="0"/>
              <a:t>(C)</a:t>
            </a:r>
          </a:p>
          <a:p>
            <a:r>
              <a:rPr lang="sr-Latn-RS" sz="2800" dirty="0" smtClean="0"/>
              <a:t>Štampati</a:t>
            </a:r>
            <a:r>
              <a:rPr lang="en-US" sz="2800" dirty="0" smtClean="0"/>
              <a:t>/</a:t>
            </a:r>
            <a:r>
              <a:rPr lang="sr-Latn-RS" sz="2800" dirty="0" smtClean="0"/>
              <a:t>tiskati</a:t>
            </a:r>
            <a:r>
              <a:rPr lang="en-US" sz="2800" dirty="0" smtClean="0"/>
              <a:t> to print</a:t>
            </a:r>
            <a:endParaRPr lang="en-US" sz="2800" dirty="0"/>
          </a:p>
        </p:txBody>
      </p:sp>
      <p:pic>
        <p:nvPicPr>
          <p:cNvPr id="8" name="Picture 7"/>
          <p:cNvPicPr>
            <a:picLocks noChangeAspect="1"/>
          </p:cNvPicPr>
          <p:nvPr/>
        </p:nvPicPr>
        <p:blipFill>
          <a:blip r:embed="rId4"/>
          <a:stretch>
            <a:fillRect/>
          </a:stretch>
        </p:blipFill>
        <p:spPr>
          <a:xfrm>
            <a:off x="5994400" y="1417638"/>
            <a:ext cx="2857500" cy="2857500"/>
          </a:xfrm>
          <a:prstGeom prst="rect">
            <a:avLst/>
          </a:prstGeom>
        </p:spPr>
      </p:pic>
      <p:sp>
        <p:nvSpPr>
          <p:cNvPr id="9" name="TextBox 8"/>
          <p:cNvSpPr txBox="1"/>
          <p:nvPr/>
        </p:nvSpPr>
        <p:spPr>
          <a:xfrm>
            <a:off x="6208173" y="4292449"/>
            <a:ext cx="2700035" cy="954107"/>
          </a:xfrm>
          <a:prstGeom prst="rect">
            <a:avLst/>
          </a:prstGeom>
          <a:noFill/>
        </p:spPr>
        <p:txBody>
          <a:bodyPr wrap="none" rtlCol="0">
            <a:spAutoFit/>
          </a:bodyPr>
          <a:lstStyle/>
          <a:p>
            <a:pPr algn="ctr"/>
            <a:r>
              <a:rPr lang="en-US" sz="2800" dirty="0" err="1" smtClean="0"/>
              <a:t>Fotokopir</a:t>
            </a:r>
            <a:r>
              <a:rPr lang="en-US" sz="2800" dirty="0" smtClean="0"/>
              <a:t> ma</a:t>
            </a:r>
            <a:r>
              <a:rPr lang="sr-Latn-RS" sz="2800" dirty="0" smtClean="0"/>
              <a:t>šina</a:t>
            </a:r>
            <a:endParaRPr lang="en-US" sz="2800" dirty="0" smtClean="0"/>
          </a:p>
          <a:p>
            <a:r>
              <a:rPr lang="sr-Latn-RS" sz="2800" dirty="0" smtClean="0"/>
              <a:t>fotokopirati</a:t>
            </a:r>
            <a:endParaRPr lang="en-US" sz="2800" dirty="0"/>
          </a:p>
        </p:txBody>
      </p:sp>
      <p:pic>
        <p:nvPicPr>
          <p:cNvPr id="10" name="Picture 9"/>
          <p:cNvPicPr>
            <a:picLocks noChangeAspect="1"/>
          </p:cNvPicPr>
          <p:nvPr/>
        </p:nvPicPr>
        <p:blipFill>
          <a:blip r:embed="rId5"/>
          <a:stretch>
            <a:fillRect/>
          </a:stretch>
        </p:blipFill>
        <p:spPr>
          <a:xfrm>
            <a:off x="1605226" y="4769502"/>
            <a:ext cx="1922829" cy="1922829"/>
          </a:xfrm>
          <a:prstGeom prst="rect">
            <a:avLst/>
          </a:prstGeom>
        </p:spPr>
      </p:pic>
      <p:sp>
        <p:nvSpPr>
          <p:cNvPr id="11" name="TextBox 10"/>
          <p:cNvSpPr txBox="1"/>
          <p:nvPr/>
        </p:nvSpPr>
        <p:spPr>
          <a:xfrm>
            <a:off x="3361885" y="5372257"/>
            <a:ext cx="2754793" cy="523220"/>
          </a:xfrm>
          <a:prstGeom prst="rect">
            <a:avLst/>
          </a:prstGeom>
          <a:noFill/>
        </p:spPr>
        <p:txBody>
          <a:bodyPr wrap="none" rtlCol="0">
            <a:spAutoFit/>
          </a:bodyPr>
          <a:lstStyle/>
          <a:p>
            <a:pPr algn="ctr"/>
            <a:r>
              <a:rPr lang="en-US" sz="2800" dirty="0" err="1" smtClean="0"/>
              <a:t>Papir</a:t>
            </a:r>
            <a:r>
              <a:rPr lang="sr-Latn-RS" sz="2800" dirty="0" smtClean="0"/>
              <a:t> za kopiranje</a:t>
            </a:r>
            <a:endParaRPr lang="en-US" sz="2800" dirty="0"/>
          </a:p>
        </p:txBody>
      </p:sp>
    </p:spTree>
    <p:extLst>
      <p:ext uri="{BB962C8B-B14F-4D97-AF65-F5344CB8AC3E}">
        <p14:creationId xmlns:p14="http://schemas.microsoft.com/office/powerpoint/2010/main" val="334136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Čime</a:t>
            </a:r>
            <a:r>
              <a:rPr lang="en-US" dirty="0" smtClean="0"/>
              <a:t> pi</a:t>
            </a:r>
            <a:r>
              <a:rPr lang="sr-Latn-RS" dirty="0" smtClean="0"/>
              <a:t>šemo</a:t>
            </a:r>
            <a:r>
              <a:rPr lang="en-US" dirty="0" smtClean="0"/>
              <a:t>?</a:t>
            </a:r>
            <a:endParaRPr lang="en-US" dirty="0"/>
          </a:p>
        </p:txBody>
      </p:sp>
      <p:pic>
        <p:nvPicPr>
          <p:cNvPr id="4" name="Picture 3"/>
          <p:cNvPicPr>
            <a:picLocks noChangeAspect="1"/>
          </p:cNvPicPr>
          <p:nvPr/>
        </p:nvPicPr>
        <p:blipFill>
          <a:blip r:embed="rId2"/>
          <a:stretch>
            <a:fillRect/>
          </a:stretch>
        </p:blipFill>
        <p:spPr>
          <a:xfrm>
            <a:off x="1575394" y="2052539"/>
            <a:ext cx="2781885" cy="1868127"/>
          </a:xfrm>
          <a:prstGeom prst="rect">
            <a:avLst/>
          </a:prstGeom>
        </p:spPr>
      </p:pic>
      <p:sp>
        <p:nvSpPr>
          <p:cNvPr id="5" name="TextBox 4"/>
          <p:cNvSpPr txBox="1"/>
          <p:nvPr/>
        </p:nvSpPr>
        <p:spPr>
          <a:xfrm>
            <a:off x="-23705" y="3659056"/>
            <a:ext cx="4804713" cy="523220"/>
          </a:xfrm>
          <a:prstGeom prst="rect">
            <a:avLst/>
          </a:prstGeom>
          <a:noFill/>
        </p:spPr>
        <p:txBody>
          <a:bodyPr wrap="none" rtlCol="0">
            <a:spAutoFit/>
          </a:bodyPr>
          <a:lstStyle/>
          <a:p>
            <a:pPr algn="ctr"/>
            <a:r>
              <a:rPr lang="sr-Latn-RS" sz="2800" dirty="0" smtClean="0"/>
              <a:t>Hemijskom</a:t>
            </a:r>
            <a:r>
              <a:rPr lang="en-US" sz="2800" dirty="0" smtClean="0"/>
              <a:t>/</a:t>
            </a:r>
            <a:r>
              <a:rPr lang="sr-Latn-RS" sz="2800" dirty="0" smtClean="0"/>
              <a:t>kemijskom olovkom</a:t>
            </a:r>
            <a:endParaRPr lang="en-US" sz="2800" dirty="0"/>
          </a:p>
        </p:txBody>
      </p:sp>
      <p:pic>
        <p:nvPicPr>
          <p:cNvPr id="6" name="Picture 5"/>
          <p:cNvPicPr>
            <a:picLocks noChangeAspect="1"/>
          </p:cNvPicPr>
          <p:nvPr/>
        </p:nvPicPr>
        <p:blipFill>
          <a:blip r:embed="rId3"/>
          <a:stretch>
            <a:fillRect/>
          </a:stretch>
        </p:blipFill>
        <p:spPr>
          <a:xfrm>
            <a:off x="5498914" y="2127250"/>
            <a:ext cx="2463800" cy="2082800"/>
          </a:xfrm>
          <a:prstGeom prst="rect">
            <a:avLst/>
          </a:prstGeom>
        </p:spPr>
      </p:pic>
      <p:sp>
        <p:nvSpPr>
          <p:cNvPr id="7" name="TextBox 6"/>
          <p:cNvSpPr txBox="1"/>
          <p:nvPr/>
        </p:nvSpPr>
        <p:spPr>
          <a:xfrm>
            <a:off x="5725776" y="4182276"/>
            <a:ext cx="1432508" cy="523220"/>
          </a:xfrm>
          <a:prstGeom prst="rect">
            <a:avLst/>
          </a:prstGeom>
          <a:noFill/>
        </p:spPr>
        <p:txBody>
          <a:bodyPr wrap="none" rtlCol="0">
            <a:spAutoFit/>
          </a:bodyPr>
          <a:lstStyle/>
          <a:p>
            <a:pPr algn="ctr"/>
            <a:r>
              <a:rPr lang="en-US" sz="2800" dirty="0" err="1" smtClean="0"/>
              <a:t>olovkom</a:t>
            </a:r>
            <a:endParaRPr lang="en-US" sz="2800" dirty="0"/>
          </a:p>
        </p:txBody>
      </p:sp>
      <p:pic>
        <p:nvPicPr>
          <p:cNvPr id="8" name="Picture 7"/>
          <p:cNvPicPr>
            <a:picLocks noChangeAspect="1"/>
          </p:cNvPicPr>
          <p:nvPr/>
        </p:nvPicPr>
        <p:blipFill>
          <a:blip r:embed="rId4"/>
          <a:stretch>
            <a:fillRect/>
          </a:stretch>
        </p:blipFill>
        <p:spPr>
          <a:xfrm>
            <a:off x="1839254" y="4553633"/>
            <a:ext cx="2747977" cy="1828654"/>
          </a:xfrm>
          <a:prstGeom prst="rect">
            <a:avLst/>
          </a:prstGeom>
        </p:spPr>
      </p:pic>
      <p:sp>
        <p:nvSpPr>
          <p:cNvPr id="9" name="TextBox 8"/>
          <p:cNvSpPr txBox="1"/>
          <p:nvPr/>
        </p:nvSpPr>
        <p:spPr>
          <a:xfrm>
            <a:off x="3182716" y="5687639"/>
            <a:ext cx="2809039" cy="523220"/>
          </a:xfrm>
          <a:prstGeom prst="rect">
            <a:avLst/>
          </a:prstGeom>
          <a:noFill/>
        </p:spPr>
        <p:txBody>
          <a:bodyPr wrap="none" rtlCol="0">
            <a:spAutoFit/>
          </a:bodyPr>
          <a:lstStyle/>
          <a:p>
            <a:pPr algn="ctr"/>
            <a:r>
              <a:rPr lang="en-US" sz="2800" dirty="0" err="1" smtClean="0"/>
              <a:t>Bri</a:t>
            </a:r>
            <a:r>
              <a:rPr lang="sr-Latn-RS" sz="2800" dirty="0" smtClean="0"/>
              <a:t>šemo </a:t>
            </a:r>
            <a:r>
              <a:rPr lang="en-US" sz="2800" dirty="0" err="1" smtClean="0"/>
              <a:t>gumicom</a:t>
            </a:r>
            <a:endParaRPr lang="en-US" sz="2800" dirty="0"/>
          </a:p>
        </p:txBody>
      </p:sp>
    </p:spTree>
    <p:extLst>
      <p:ext uri="{BB962C8B-B14F-4D97-AF65-F5344CB8AC3E}">
        <p14:creationId xmlns:p14="http://schemas.microsoft.com/office/powerpoint/2010/main" val="42592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Gde</a:t>
            </a:r>
            <a:r>
              <a:rPr lang="en-US" dirty="0" smtClean="0"/>
              <a:t>/</a:t>
            </a:r>
            <a:r>
              <a:rPr lang="sr-Latn-RS" dirty="0" smtClean="0"/>
              <a:t>gdje pišemo</a:t>
            </a:r>
            <a:r>
              <a:rPr lang="en-US" dirty="0" smtClean="0"/>
              <a:t>?</a:t>
            </a:r>
            <a:endParaRPr lang="en-US" dirty="0"/>
          </a:p>
        </p:txBody>
      </p:sp>
      <p:sp>
        <p:nvSpPr>
          <p:cNvPr id="5" name="Content Placeholder 4"/>
          <p:cNvSpPr>
            <a:spLocks noGrp="1"/>
          </p:cNvSpPr>
          <p:nvPr>
            <p:ph idx="1"/>
          </p:nvPr>
        </p:nvSpPr>
        <p:spPr/>
        <p:txBody>
          <a:bodyPr/>
          <a:lstStyle/>
          <a:p>
            <a:r>
              <a:rPr lang="sr-Latn-RS" dirty="0" smtClean="0"/>
              <a:t>U svesci</a:t>
            </a:r>
            <a:r>
              <a:rPr lang="en-US" dirty="0" smtClean="0"/>
              <a:t>/</a:t>
            </a:r>
            <a:r>
              <a:rPr lang="sr-Latn-RS" dirty="0" smtClean="0"/>
              <a:t>u teci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490787"/>
            <a:ext cx="2438400" cy="1876425"/>
          </a:xfrm>
          <a:prstGeom prst="rect">
            <a:avLst/>
          </a:prstGeom>
        </p:spPr>
      </p:pic>
    </p:spTree>
    <p:extLst>
      <p:ext uri="{BB962C8B-B14F-4D97-AF65-F5344CB8AC3E}">
        <p14:creationId xmlns:p14="http://schemas.microsoft.com/office/powerpoint/2010/main" val="102708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 čemu</a:t>
            </a:r>
            <a:r>
              <a:rPr lang="en-US" dirty="0" smtClean="0"/>
              <a:t> </a:t>
            </a:r>
            <a:r>
              <a:rPr lang="en-US" dirty="0" err="1" smtClean="0"/>
              <a:t>kucamo</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Tastatura</a:t>
            </a:r>
            <a:r>
              <a:rPr lang="en-US" dirty="0" smtClean="0"/>
              <a:t> (S,B)/</a:t>
            </a:r>
            <a:r>
              <a:rPr lang="en-US" dirty="0" err="1" smtClean="0"/>
              <a:t>tipkovnica</a:t>
            </a:r>
            <a:r>
              <a:rPr lang="en-US" dirty="0" smtClean="0"/>
              <a:t> (C)-keyboard</a:t>
            </a:r>
          </a:p>
          <a:p>
            <a:r>
              <a:rPr lang="en-US" dirty="0" smtClean="0"/>
              <a:t>Taster (S,B)/</a:t>
            </a:r>
            <a:r>
              <a:rPr lang="en-US" dirty="0" err="1" smtClean="0"/>
              <a:t>tipka</a:t>
            </a:r>
            <a:r>
              <a:rPr lang="en-US" dirty="0" smtClean="0"/>
              <a:t> (C) key</a:t>
            </a:r>
          </a:p>
          <a:p>
            <a:r>
              <a:rPr lang="en-US" dirty="0" err="1" smtClean="0"/>
              <a:t>Kucati</a:t>
            </a:r>
            <a:r>
              <a:rPr lang="en-US" dirty="0" smtClean="0"/>
              <a:t> </a:t>
            </a:r>
            <a:r>
              <a:rPr lang="en-US" dirty="0" err="1" smtClean="0"/>
              <a:t>na</a:t>
            </a:r>
            <a:r>
              <a:rPr lang="en-US" dirty="0" smtClean="0"/>
              <a:t> </a:t>
            </a:r>
            <a:r>
              <a:rPr lang="en-US" dirty="0" err="1" smtClean="0"/>
              <a:t>tastaturi</a:t>
            </a:r>
            <a:r>
              <a:rPr lang="en-US" dirty="0" smtClean="0"/>
              <a:t>/</a:t>
            </a:r>
            <a:r>
              <a:rPr lang="en-US" dirty="0" err="1" smtClean="0"/>
              <a:t>tipkovnici</a:t>
            </a:r>
            <a:r>
              <a:rPr lang="en-US" dirty="0" smtClean="0"/>
              <a:t> (to type on the keyboard)</a:t>
            </a:r>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78" y="3921581"/>
            <a:ext cx="3810000" cy="2204581"/>
          </a:xfrm>
          <a:prstGeom prst="rect">
            <a:avLst/>
          </a:prstGeom>
        </p:spPr>
      </p:pic>
    </p:spTree>
    <p:extLst>
      <p:ext uri="{BB962C8B-B14F-4D97-AF65-F5344CB8AC3E}">
        <p14:creationId xmlns:p14="http://schemas.microsoft.com/office/powerpoint/2010/main" val="803254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Computer related vocab</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Surfovati na internetu</a:t>
            </a:r>
          </a:p>
          <a:p>
            <a:r>
              <a:rPr lang="sr-Latn-RS" dirty="0" smtClean="0"/>
              <a:t>Downloadovati fajl </a:t>
            </a:r>
          </a:p>
          <a:p>
            <a:r>
              <a:rPr lang="sr-Latn-RS" dirty="0" smtClean="0"/>
              <a:t>Posetiti</a:t>
            </a:r>
            <a:r>
              <a:rPr lang="en-US" dirty="0" smtClean="0"/>
              <a:t>/</a:t>
            </a:r>
            <a:r>
              <a:rPr lang="sr-Latn-RS" dirty="0" smtClean="0"/>
              <a:t>posjetiti website (visit a website)</a:t>
            </a:r>
            <a:endParaRPr lang="en-US" dirty="0" smtClean="0"/>
          </a:p>
          <a:p>
            <a:r>
              <a:rPr lang="en-US" dirty="0" err="1" smtClean="0"/>
              <a:t>Tvitovati</a:t>
            </a:r>
            <a:r>
              <a:rPr lang="en-US" dirty="0" smtClean="0"/>
              <a:t> -to tweet</a:t>
            </a:r>
          </a:p>
          <a:p>
            <a:r>
              <a:rPr lang="sr-Latn-RS" dirty="0" smtClean="0"/>
              <a:t>Četovati </a:t>
            </a:r>
            <a:r>
              <a:rPr lang="en-US" dirty="0" smtClean="0"/>
              <a:t>/</a:t>
            </a:r>
            <a:r>
              <a:rPr lang="en-US" dirty="0" err="1" smtClean="0"/>
              <a:t>chatovati</a:t>
            </a:r>
            <a:r>
              <a:rPr lang="en-US" dirty="0" smtClean="0"/>
              <a:t>-to chat on the computer</a:t>
            </a:r>
          </a:p>
          <a:p>
            <a:r>
              <a:rPr lang="en-US" dirty="0" err="1" smtClean="0"/>
              <a:t>Fejs</a:t>
            </a:r>
            <a:r>
              <a:rPr lang="en-US" dirty="0" smtClean="0"/>
              <a:t>/</a:t>
            </a:r>
            <a:r>
              <a:rPr lang="en-US" dirty="0" err="1" smtClean="0"/>
              <a:t>fejsbuk</a:t>
            </a:r>
            <a:r>
              <a:rPr lang="en-US" dirty="0" smtClean="0"/>
              <a:t>/</a:t>
            </a:r>
            <a:r>
              <a:rPr lang="en-US" dirty="0" err="1" smtClean="0"/>
              <a:t>facebook</a:t>
            </a:r>
            <a:r>
              <a:rPr lang="en-US" dirty="0" smtClean="0"/>
              <a:t> </a:t>
            </a:r>
            <a:r>
              <a:rPr lang="en-US" dirty="0" err="1" smtClean="0"/>
              <a:t>stranica</a:t>
            </a:r>
            <a:r>
              <a:rPr lang="en-US" dirty="0" smtClean="0"/>
              <a:t>-Facebook page</a:t>
            </a:r>
          </a:p>
          <a:p>
            <a:r>
              <a:rPr lang="en-US" dirty="0" err="1" smtClean="0"/>
              <a:t>Mejl</a:t>
            </a:r>
            <a:r>
              <a:rPr lang="en-US" dirty="0" smtClean="0"/>
              <a:t>, email –email </a:t>
            </a:r>
            <a:endParaRPr lang="en-US" dirty="0" smtClean="0"/>
          </a:p>
          <a:p>
            <a:r>
              <a:rPr lang="en-US" dirty="0" err="1" smtClean="0"/>
              <a:t>Poslati</a:t>
            </a:r>
            <a:r>
              <a:rPr lang="en-US" dirty="0" smtClean="0"/>
              <a:t> </a:t>
            </a:r>
            <a:r>
              <a:rPr lang="en-US" dirty="0" err="1" smtClean="0"/>
              <a:t>mejl</a:t>
            </a:r>
            <a:r>
              <a:rPr lang="en-US" dirty="0" smtClean="0"/>
              <a:t>/email-to send e-mail</a:t>
            </a:r>
          </a:p>
          <a:p>
            <a:r>
              <a:rPr lang="en-US" dirty="0" err="1" smtClean="0"/>
              <a:t>Dobiti</a:t>
            </a:r>
            <a:r>
              <a:rPr lang="en-US" dirty="0" smtClean="0"/>
              <a:t> </a:t>
            </a:r>
            <a:r>
              <a:rPr lang="en-US" dirty="0" err="1" smtClean="0"/>
              <a:t>mejl</a:t>
            </a:r>
            <a:r>
              <a:rPr lang="en-US" dirty="0" smtClean="0"/>
              <a:t>-to get e-mail</a:t>
            </a:r>
            <a:endParaRPr lang="en-US" dirty="0"/>
          </a:p>
        </p:txBody>
      </p:sp>
    </p:spTree>
    <p:extLst>
      <p:ext uri="{BB962C8B-B14F-4D97-AF65-F5344CB8AC3E}">
        <p14:creationId xmlns:p14="http://schemas.microsoft.com/office/powerpoint/2010/main" val="441666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TotalTime>
  <Words>268</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Kancelarijska oprema/uredska oprema tehnika-technology</vt:lpstr>
      <vt:lpstr>Kompjuter/kompjutor</vt:lpstr>
      <vt:lpstr>Šta/što radimo sa kompjuterom/ kompjutorom?</vt:lpstr>
      <vt:lpstr>Kompjuter/kompjutor ne radi :(</vt:lpstr>
      <vt:lpstr>Šta/što još imamo u kancelariji/ uredu?</vt:lpstr>
      <vt:lpstr>Čime pišemo?</vt:lpstr>
      <vt:lpstr>Gde/gdje pišemo?</vt:lpstr>
      <vt:lpstr>Na čemu kucamo?</vt:lpstr>
      <vt:lpstr>Computer related vocab</vt:lpstr>
      <vt:lpstr>Vežba/ vježba</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Sprzęt biurowy</dc:title>
  <dc:creator>Cori Anderson</dc:creator>
  <cp:lastModifiedBy>vilinkonjic</cp:lastModifiedBy>
  <cp:revision>13</cp:revision>
  <dcterms:created xsi:type="dcterms:W3CDTF">2013-04-18T03:02:45Z</dcterms:created>
  <dcterms:modified xsi:type="dcterms:W3CDTF">2013-09-17T17:14:43Z</dcterms:modified>
</cp:coreProperties>
</file>