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1" r:id="rId3"/>
    <p:sldId id="257" r:id="rId4"/>
    <p:sldId id="258" r:id="rId5"/>
    <p:sldId id="266" r:id="rId6"/>
    <p:sldId id="268" r:id="rId7"/>
    <p:sldId id="309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4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0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9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30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5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19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06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2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64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48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10/23/2023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731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A6B3B35-324C-0E4F-9288-7DF50CE9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16ED5-E449-9E4E-C1C7-0BBC86D3C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747" y="4990563"/>
            <a:ext cx="11206313" cy="928567"/>
          </a:xfrm>
        </p:spPr>
        <p:txBody>
          <a:bodyPr anchor="b">
            <a:normAutofit/>
          </a:bodyPr>
          <a:lstStyle/>
          <a:p>
            <a:r>
              <a:rPr lang="en-US" sz="4800" dirty="0"/>
              <a:t>Lesson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8347D-12DA-FB8E-5703-3832FF0FB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218" y="5897931"/>
            <a:ext cx="11203841" cy="539804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800"/>
              <a:t>Dani u </a:t>
            </a:r>
            <a:r>
              <a:rPr lang="en-US" sz="800" err="1"/>
              <a:t>nedelji</a:t>
            </a:r>
            <a:r>
              <a:rPr lang="en-US" sz="800"/>
              <a:t>/</a:t>
            </a:r>
            <a:r>
              <a:rPr lang="en-US" sz="800" err="1"/>
              <a:t>sedmici</a:t>
            </a:r>
            <a:endParaRPr lang="en-US" sz="800"/>
          </a:p>
          <a:p>
            <a:pPr>
              <a:lnSpc>
                <a:spcPct val="110000"/>
              </a:lnSpc>
            </a:pPr>
            <a:r>
              <a:rPr lang="en-US" sz="800"/>
              <a:t>Days in the week</a:t>
            </a:r>
          </a:p>
        </p:txBody>
      </p:sp>
      <p:pic>
        <p:nvPicPr>
          <p:cNvPr id="4" name="Picture 3" descr="Red marker on a calendar">
            <a:extLst>
              <a:ext uri="{FF2B5EF4-FFF2-40B4-BE49-F238E27FC236}">
                <a16:creationId xmlns:a16="http://schemas.microsoft.com/office/drawing/2014/main" id="{946DE678-DE4F-A31D-2A24-8245689460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09" b="39063"/>
          <a:stretch/>
        </p:blipFill>
        <p:spPr>
          <a:xfrm>
            <a:off x="20" y="10"/>
            <a:ext cx="12191979" cy="4763159"/>
          </a:xfrm>
          <a:custGeom>
            <a:avLst/>
            <a:gdLst/>
            <a:ahLst/>
            <a:cxnLst/>
            <a:rect l="l" t="t" r="r" b="b"/>
            <a:pathLst>
              <a:path w="12191999" h="4763169">
                <a:moveTo>
                  <a:pt x="0" y="0"/>
                </a:moveTo>
                <a:lnTo>
                  <a:pt x="12191999" y="0"/>
                </a:lnTo>
                <a:lnTo>
                  <a:pt x="12191999" y="4083630"/>
                </a:lnTo>
                <a:cubicBezTo>
                  <a:pt x="12191999" y="4458929"/>
                  <a:pt x="11887759" y="4763169"/>
                  <a:pt x="11512459" y="4763169"/>
                </a:cubicBezTo>
                <a:lnTo>
                  <a:pt x="6172519" y="4763169"/>
                </a:lnTo>
                <a:lnTo>
                  <a:pt x="5997087" y="4763169"/>
                </a:lnTo>
                <a:lnTo>
                  <a:pt x="657146" y="4763169"/>
                </a:lnTo>
                <a:cubicBezTo>
                  <a:pt x="375671" y="4763169"/>
                  <a:pt x="134167" y="4592034"/>
                  <a:pt x="31007" y="4348137"/>
                </a:cubicBezTo>
                <a:lnTo>
                  <a:pt x="0" y="42482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1035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75E1B-6A13-EED8-7735-676A71A8B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CA9DA-FCC6-3383-9D27-0B9BA4734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err="1"/>
              <a:t>Review</a:t>
            </a:r>
            <a:r>
              <a:rPr lang="sr-Latn-RS" dirty="0"/>
              <a:t> </a:t>
            </a:r>
            <a:r>
              <a:rPr lang="sr-Latn-RS" dirty="0" err="1"/>
              <a:t>days</a:t>
            </a:r>
            <a:r>
              <a:rPr lang="sr-Latn-RS" dirty="0"/>
              <a:t> in </a:t>
            </a:r>
            <a:r>
              <a:rPr lang="sr-Latn-RS" dirty="0" err="1"/>
              <a:t>the</a:t>
            </a:r>
            <a:r>
              <a:rPr lang="sr-Latn-RS" dirty="0"/>
              <a:t> </a:t>
            </a:r>
            <a:r>
              <a:rPr lang="sr-Latn-RS" dirty="0" err="1"/>
              <a:t>week</a:t>
            </a:r>
            <a:r>
              <a:rPr lang="sr-Latn-RS" dirty="0"/>
              <a:t> </a:t>
            </a:r>
          </a:p>
          <a:p>
            <a:r>
              <a:rPr lang="sr-Latn-RS" dirty="0" err="1"/>
              <a:t>Review</a:t>
            </a:r>
            <a:r>
              <a:rPr lang="sr-Latn-RS" dirty="0"/>
              <a:t> nominativ, akuzativ, instrumental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EEBF7-8863-7DE9-B1D2-1CD841219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10/23/2023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A3265-CF5D-A46D-D0D8-8984D1A9E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2DC90-DD1C-209C-1EB2-CF0DC103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35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C836-AC53-FEE5-B405-C5192DF49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46E43-4DEF-9DD9-5DC2-7517F6525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sentences from page 36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B7066-3AC8-BF8E-F10F-24100AE31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F5BFA-3B39-87BC-FDA1-9D4BBEDA1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5B366-2138-DDB3-944F-2C34F2C11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2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14DE-18D5-0DA8-CC7A-C9027083A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3034"/>
            <a:ext cx="4256263" cy="1799665"/>
          </a:xfrm>
        </p:spPr>
        <p:txBody>
          <a:bodyPr anchor="t">
            <a:normAutofit/>
          </a:bodyPr>
          <a:lstStyle/>
          <a:p>
            <a:r>
              <a:rPr lang="en-US" dirty="0"/>
              <a:t>Page 40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FB87D-1AF2-9675-64E3-69A9898F4B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10/23/2023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8469A58-7580-1D9F-14EB-6F9CD55D5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92" y="2419350"/>
            <a:ext cx="4679056" cy="2286380"/>
          </a:xfrm>
        </p:spPr>
        <p:txBody>
          <a:bodyPr anchor="b">
            <a:normAutofit/>
          </a:bodyPr>
          <a:lstStyle/>
          <a:p>
            <a:r>
              <a:rPr lang="en-US" dirty="0" err="1"/>
              <a:t>Nominativ</a:t>
            </a:r>
            <a:r>
              <a:rPr lang="en-US" dirty="0"/>
              <a:t>- Which day it is?</a:t>
            </a:r>
          </a:p>
          <a:p>
            <a:r>
              <a:rPr lang="en-US" dirty="0" err="1"/>
              <a:t>Akuzativ</a:t>
            </a:r>
            <a:r>
              <a:rPr lang="en-US" dirty="0"/>
              <a:t>- On which day will/did something occur?</a:t>
            </a:r>
          </a:p>
          <a:p>
            <a:r>
              <a:rPr lang="en-US" dirty="0"/>
              <a:t>Instrumental- On which day something usually occurs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A5979DE-3F75-96AF-BBB7-237113E90A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9846" y="1536586"/>
            <a:ext cx="5467230" cy="3799725"/>
          </a:xfrm>
          <a:noFill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93F73-A10B-8AFE-028A-527EF40C8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04919-FAF1-8A68-3CBE-DD7AA3AC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406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A773-FECC-B0C0-BA39-0620D013C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Akuzativ- Jednina (singular)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9B8EE-404A-E288-6920-AF4FE9C5E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Feminine nouns that end in </a:t>
            </a:r>
            <a:r>
              <a:rPr lang="en-US" dirty="0">
                <a:solidFill>
                  <a:srgbClr val="FF0000"/>
                </a:solidFill>
              </a:rPr>
              <a:t>a – </a:t>
            </a:r>
            <a:r>
              <a:rPr lang="en-US" dirty="0"/>
              <a:t>drop</a:t>
            </a:r>
            <a:r>
              <a:rPr lang="en-US" dirty="0">
                <a:solidFill>
                  <a:srgbClr val="FF0000"/>
                </a:solidFill>
              </a:rPr>
              <a:t> a </a:t>
            </a:r>
            <a:r>
              <a:rPr lang="en-US" dirty="0"/>
              <a:t>and add </a:t>
            </a:r>
            <a:r>
              <a:rPr lang="en-US" dirty="0">
                <a:solidFill>
                  <a:srgbClr val="FF0000"/>
                </a:solidFill>
              </a:rPr>
              <a:t>u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Masculine nouns that end in </a:t>
            </a:r>
            <a:r>
              <a:rPr lang="en-US" dirty="0">
                <a:solidFill>
                  <a:srgbClr val="FF0000"/>
                </a:solidFill>
              </a:rPr>
              <a:t>a – </a:t>
            </a:r>
            <a:r>
              <a:rPr lang="en-US" dirty="0"/>
              <a:t>drop</a:t>
            </a:r>
            <a:r>
              <a:rPr lang="en-US" dirty="0">
                <a:solidFill>
                  <a:srgbClr val="FF0000"/>
                </a:solidFill>
              </a:rPr>
              <a:t> a </a:t>
            </a:r>
            <a:r>
              <a:rPr lang="en-US" dirty="0"/>
              <a:t>and add </a:t>
            </a:r>
            <a:r>
              <a:rPr lang="en-US" dirty="0">
                <a:solidFill>
                  <a:srgbClr val="FF0000"/>
                </a:solidFill>
              </a:rPr>
              <a:t>u</a:t>
            </a:r>
          </a:p>
          <a:p>
            <a:pPr marL="0" indent="0">
              <a:buNone/>
            </a:pPr>
            <a:r>
              <a:rPr lang="en-US" dirty="0"/>
              <a:t>- Masculine Inanimate Nouns that end in consonant – Same as Nominative</a:t>
            </a:r>
          </a:p>
          <a:p>
            <a:pPr marL="0" indent="0">
              <a:buNone/>
            </a:pPr>
            <a:r>
              <a:rPr lang="en-US" dirty="0"/>
              <a:t>- Neuter Nouns- Same as Nominative</a:t>
            </a:r>
          </a:p>
          <a:p>
            <a:pPr marL="0" indent="0">
              <a:buNone/>
            </a:pPr>
            <a:r>
              <a:rPr lang="en-US" dirty="0"/>
              <a:t>- Feminine nouns that end in consonant- Same as Nominative</a:t>
            </a:r>
          </a:p>
          <a:p>
            <a:pPr marL="0" indent="0">
              <a:buNone/>
            </a:pPr>
            <a:r>
              <a:rPr lang="en-US" dirty="0"/>
              <a:t>- Masculine Animate Nouns that end in consonant- </a:t>
            </a:r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dirty="0"/>
              <a:t>is added </a:t>
            </a:r>
          </a:p>
        </p:txBody>
      </p:sp>
    </p:spTree>
    <p:extLst>
      <p:ext uri="{BB962C8B-B14F-4D97-AF65-F5344CB8AC3E}">
        <p14:creationId xmlns:p14="http://schemas.microsoft.com/office/powerpoint/2010/main" val="267136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1AA48-C37B-74AA-D913-EC3E939EC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Akuzativ</a:t>
            </a:r>
            <a:r>
              <a:rPr lang="en-US" dirty="0"/>
              <a:t> </a:t>
            </a:r>
            <a:r>
              <a:rPr lang="en-US" dirty="0" err="1"/>
              <a:t>mno</a:t>
            </a:r>
            <a:r>
              <a:rPr lang="sr-Latn-RS" dirty="0" err="1"/>
              <a:t>žine</a:t>
            </a:r>
            <a:r>
              <a:rPr lang="sr-Latn-RS" dirty="0"/>
              <a:t> (plural)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BAD6B-DA1F-C7E1-3B18-3BF2449D8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- </a:t>
            </a:r>
            <a:r>
              <a:rPr lang="en-US" dirty="0"/>
              <a:t>Feminine nouns, F2, Neuter nouns have accusative plurals that are identical to their Nominative plurals.</a:t>
            </a:r>
          </a:p>
          <a:p>
            <a:r>
              <a:rPr lang="en-US" dirty="0"/>
              <a:t>Masculine nouns (both animate (living things) and inanimate) change their ending in </a:t>
            </a:r>
            <a:r>
              <a:rPr lang="en-US" dirty="0" err="1"/>
              <a:t>acc.plural</a:t>
            </a:r>
            <a:r>
              <a:rPr lang="en-US" dirty="0"/>
              <a:t> to E</a:t>
            </a:r>
          </a:p>
          <a:p>
            <a:r>
              <a:rPr lang="fr-FR" dirty="0"/>
              <a:t>Adjectives- masculine and </a:t>
            </a:r>
            <a:r>
              <a:rPr lang="fr-FR" dirty="0" err="1"/>
              <a:t>feminine</a:t>
            </a:r>
            <a:r>
              <a:rPr lang="fr-FR" dirty="0"/>
              <a:t> </a:t>
            </a:r>
            <a:r>
              <a:rPr lang="fr-FR" dirty="0" err="1"/>
              <a:t>plurals</a:t>
            </a:r>
            <a:r>
              <a:rPr lang="fr-FR" dirty="0"/>
              <a:t>:</a:t>
            </a:r>
            <a:r>
              <a:rPr lang="en-US" dirty="0"/>
              <a:t> </a:t>
            </a:r>
            <a:r>
              <a:rPr lang="en-US" dirty="0" err="1"/>
              <a:t>djectival</a:t>
            </a:r>
            <a:r>
              <a:rPr lang="en-US" dirty="0"/>
              <a:t> ending is –E</a:t>
            </a:r>
          </a:p>
          <a:p>
            <a:r>
              <a:rPr lang="en-US" dirty="0"/>
              <a:t>Adjectives- neuter- ending is –a (same as nouns)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771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EFED0-0650-05D0-494F-3A54A0873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Instrumental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0439F-27CC-64D2-31A2-B899FD888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 err="1"/>
              <a:t>Feminin</a:t>
            </a:r>
            <a:r>
              <a:rPr lang="sr-Latn-RS" dirty="0"/>
              <a:t> </a:t>
            </a:r>
            <a:r>
              <a:rPr lang="sr-Latn-RS" dirty="0" err="1"/>
              <a:t>nouns</a:t>
            </a:r>
            <a:r>
              <a:rPr lang="sr-Latn-RS" dirty="0"/>
              <a:t> singular </a:t>
            </a:r>
            <a:r>
              <a:rPr lang="sr-Latn-RS" dirty="0" err="1"/>
              <a:t>end</a:t>
            </a:r>
            <a:r>
              <a:rPr lang="sr-Latn-RS" dirty="0"/>
              <a:t> in –om</a:t>
            </a:r>
          </a:p>
          <a:p>
            <a:r>
              <a:rPr lang="sr-Latn-RS" dirty="0" err="1"/>
              <a:t>Masculine</a:t>
            </a:r>
            <a:r>
              <a:rPr lang="sr-Latn-RS" dirty="0"/>
              <a:t> </a:t>
            </a:r>
            <a:r>
              <a:rPr lang="sr-Latn-RS" dirty="0" err="1"/>
              <a:t>and</a:t>
            </a:r>
            <a:r>
              <a:rPr lang="sr-Latn-RS" dirty="0"/>
              <a:t> </a:t>
            </a:r>
            <a:r>
              <a:rPr lang="sr-Latn-RS" dirty="0" err="1"/>
              <a:t>neuter</a:t>
            </a:r>
            <a:r>
              <a:rPr lang="sr-Latn-RS" dirty="0"/>
              <a:t> </a:t>
            </a:r>
            <a:r>
              <a:rPr lang="sr-Latn-RS" dirty="0" err="1"/>
              <a:t>nouns</a:t>
            </a:r>
            <a:r>
              <a:rPr lang="sr-Latn-RS" dirty="0"/>
              <a:t> </a:t>
            </a:r>
            <a:r>
              <a:rPr lang="sr-Latn-RS" dirty="0" err="1"/>
              <a:t>singualr</a:t>
            </a:r>
            <a:r>
              <a:rPr lang="sr-Latn-RS" dirty="0"/>
              <a:t> </a:t>
            </a:r>
            <a:r>
              <a:rPr lang="sr-Latn-RS" dirty="0" err="1"/>
              <a:t>end</a:t>
            </a:r>
            <a:r>
              <a:rPr lang="sr-Latn-RS" dirty="0"/>
              <a:t> in –om/em</a:t>
            </a:r>
          </a:p>
          <a:p>
            <a:pPr lvl="1"/>
            <a:r>
              <a:rPr lang="sr-Latn-RS" dirty="0"/>
              <a:t>em is </a:t>
            </a:r>
            <a:r>
              <a:rPr lang="sr-Latn-RS" dirty="0" err="1"/>
              <a:t>used</a:t>
            </a:r>
            <a:r>
              <a:rPr lang="sr-Latn-RS" dirty="0"/>
              <a:t> </a:t>
            </a:r>
            <a:r>
              <a:rPr lang="sr-Latn-RS" dirty="0" err="1"/>
              <a:t>after</a:t>
            </a:r>
            <a:r>
              <a:rPr lang="sr-Latn-RS" dirty="0"/>
              <a:t> soft </a:t>
            </a:r>
            <a:r>
              <a:rPr lang="sr-Latn-RS" dirty="0" err="1"/>
              <a:t>consonants</a:t>
            </a:r>
            <a:r>
              <a:rPr lang="sr-Latn-RS" dirty="0"/>
              <a:t> </a:t>
            </a:r>
            <a:r>
              <a:rPr lang="sr-Latn-RS" dirty="0" err="1"/>
              <a:t>like</a:t>
            </a:r>
            <a:r>
              <a:rPr lang="sr-Latn-RS" dirty="0"/>
              <a:t> š, ž, ć, đ, j, </a:t>
            </a:r>
            <a:r>
              <a:rPr lang="sr-Latn-RS" dirty="0" err="1"/>
              <a:t>lj</a:t>
            </a:r>
            <a:r>
              <a:rPr lang="sr-Latn-RS" dirty="0"/>
              <a:t>, nj (</a:t>
            </a:r>
            <a:r>
              <a:rPr lang="sr-Latn-RS" dirty="0" err="1"/>
              <a:t>sometimes</a:t>
            </a:r>
            <a:r>
              <a:rPr lang="sr-Latn-RS" dirty="0"/>
              <a:t> </a:t>
            </a:r>
            <a:r>
              <a:rPr lang="sr-Latn-RS" dirty="0" err="1"/>
              <a:t>r,c,t</a:t>
            </a:r>
            <a:r>
              <a:rPr lang="sr-Latn-RS" dirty="0"/>
              <a:t>).</a:t>
            </a:r>
          </a:p>
          <a:p>
            <a:pPr marL="0" indent="0">
              <a:buNone/>
            </a:pPr>
            <a:r>
              <a:rPr lang="sr-Latn-RS" dirty="0"/>
              <a:t>-F2 </a:t>
            </a:r>
            <a:r>
              <a:rPr lang="sr-Latn-RS" dirty="0" err="1"/>
              <a:t>nouns</a:t>
            </a:r>
            <a:r>
              <a:rPr lang="sr-Latn-RS" dirty="0"/>
              <a:t> </a:t>
            </a:r>
            <a:r>
              <a:rPr lang="sr-Latn-RS" dirty="0" err="1"/>
              <a:t>end</a:t>
            </a:r>
            <a:r>
              <a:rPr lang="sr-Latn-RS" dirty="0"/>
              <a:t> in –i, </a:t>
            </a:r>
            <a:r>
              <a:rPr lang="sr-Latn-RS" dirty="0" err="1"/>
              <a:t>and</a:t>
            </a:r>
            <a:r>
              <a:rPr lang="sr-Latn-RS" dirty="0"/>
              <a:t> -ju</a:t>
            </a:r>
          </a:p>
          <a:p>
            <a:pPr marL="0" indent="0">
              <a:buNone/>
            </a:pPr>
            <a:r>
              <a:rPr lang="sr-Latn-RS" dirty="0" err="1"/>
              <a:t>Adjectives</a:t>
            </a:r>
            <a:r>
              <a:rPr lang="sr-Latn-RS" dirty="0"/>
              <a:t> singular  F2 </a:t>
            </a:r>
            <a:r>
              <a:rPr lang="sr-Latn-RS" dirty="0" err="1"/>
              <a:t>and</a:t>
            </a:r>
            <a:r>
              <a:rPr lang="sr-Latn-RS" dirty="0"/>
              <a:t> </a:t>
            </a:r>
            <a:r>
              <a:rPr lang="sr-Latn-RS" dirty="0" err="1"/>
              <a:t>feminin</a:t>
            </a:r>
            <a:r>
              <a:rPr lang="sr-Latn-RS" dirty="0"/>
              <a:t>- </a:t>
            </a:r>
            <a:r>
              <a:rPr lang="sr-Latn-RS" dirty="0" err="1"/>
              <a:t>end</a:t>
            </a:r>
            <a:r>
              <a:rPr lang="sr-Latn-RS" dirty="0"/>
              <a:t> in –om</a:t>
            </a:r>
          </a:p>
          <a:p>
            <a:pPr marL="0" indent="0">
              <a:buNone/>
            </a:pPr>
            <a:r>
              <a:rPr lang="sr-Latn-RS" dirty="0" err="1"/>
              <a:t>Adjectives</a:t>
            </a:r>
            <a:r>
              <a:rPr lang="sr-Latn-RS" dirty="0"/>
              <a:t> </a:t>
            </a:r>
            <a:r>
              <a:rPr lang="sr-Latn-RS" dirty="0" err="1"/>
              <a:t>Masculine</a:t>
            </a:r>
            <a:r>
              <a:rPr lang="sr-Latn-RS" dirty="0"/>
              <a:t> </a:t>
            </a:r>
            <a:r>
              <a:rPr lang="sr-Latn-RS" dirty="0" err="1"/>
              <a:t>and</a:t>
            </a:r>
            <a:r>
              <a:rPr lang="sr-Latn-RS" dirty="0"/>
              <a:t> </a:t>
            </a:r>
            <a:r>
              <a:rPr lang="sr-Latn-RS" dirty="0" err="1"/>
              <a:t>neuter</a:t>
            </a:r>
            <a:r>
              <a:rPr lang="sr-Latn-RS" dirty="0"/>
              <a:t> singular- </a:t>
            </a:r>
            <a:r>
              <a:rPr lang="sr-Latn-RS" dirty="0" err="1"/>
              <a:t>end</a:t>
            </a:r>
            <a:r>
              <a:rPr lang="sr-Latn-RS" dirty="0"/>
              <a:t> in –im</a:t>
            </a:r>
          </a:p>
          <a:p>
            <a:pPr marL="0" indent="0">
              <a:buNone/>
            </a:pPr>
            <a:r>
              <a:rPr lang="sr-Latn-RS" dirty="0"/>
              <a:t>- </a:t>
            </a:r>
            <a:r>
              <a:rPr lang="en-US" dirty="0"/>
              <a:t>All nouns have instrumental plural identical to their D/L plural forms: </a:t>
            </a:r>
            <a:endParaRPr lang="sr-Latn-RS" dirty="0"/>
          </a:p>
          <a:p>
            <a:pPr marL="0" indent="0">
              <a:buNone/>
            </a:pPr>
            <a:r>
              <a:rPr lang="sr-Latn-RS" dirty="0"/>
              <a:t>	</a:t>
            </a:r>
            <a:r>
              <a:rPr lang="en-US" sz="2000" dirty="0"/>
              <a:t> masc., neuter and F2 </a:t>
            </a:r>
            <a:r>
              <a:rPr lang="en-US" sz="2000" dirty="0">
                <a:solidFill>
                  <a:srgbClr val="FF0000"/>
                </a:solidFill>
              </a:rPr>
              <a:t>take -</a:t>
            </a:r>
            <a:r>
              <a:rPr lang="en-US" sz="2000" dirty="0" err="1">
                <a:solidFill>
                  <a:srgbClr val="FF0000"/>
                </a:solidFill>
              </a:rPr>
              <a:t>ima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endParaRPr lang="sr-Latn-R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sr-Latn-RS" dirty="0">
                <a:solidFill>
                  <a:srgbClr val="FF0000"/>
                </a:solidFill>
              </a:rPr>
              <a:t>	</a:t>
            </a:r>
            <a:r>
              <a:rPr lang="en-US" sz="2000" dirty="0"/>
              <a:t> regular feminine </a:t>
            </a:r>
            <a:r>
              <a:rPr lang="en-US" sz="2000" dirty="0">
                <a:solidFill>
                  <a:srgbClr val="FF0000"/>
                </a:solidFill>
              </a:rPr>
              <a:t>take –ama</a:t>
            </a:r>
            <a:endParaRPr lang="sr-Latn-R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/>
              <a:t>All adjectives regardless of gender have instrumental plural forms identical to D/L plural forms: </a:t>
            </a:r>
            <a:r>
              <a:rPr lang="en-US" sz="2000" dirty="0">
                <a:solidFill>
                  <a:srgbClr val="FF0000"/>
                </a:solidFill>
              </a:rPr>
              <a:t>-</a:t>
            </a:r>
            <a:r>
              <a:rPr lang="en-US" sz="2000" dirty="0" err="1">
                <a:solidFill>
                  <a:srgbClr val="FF0000"/>
                </a:solidFill>
              </a:rPr>
              <a:t>im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2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C89F-759A-6144-F0F6-745655AD3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Practice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D5922-3005-B5BE-4074-84E1245D7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err="1"/>
              <a:t>Activity</a:t>
            </a:r>
            <a:r>
              <a:rPr lang="sr-Latn-RS" dirty="0"/>
              <a:t> 2: </a:t>
            </a:r>
            <a:r>
              <a:rPr lang="en-US" dirty="0"/>
              <a:t>Answer the questions from Ve</a:t>
            </a:r>
            <a:r>
              <a:rPr lang="sr-Latn-RS" dirty="0" err="1"/>
              <a:t>žba</a:t>
            </a:r>
            <a:r>
              <a:rPr lang="sr-Latn-RS" dirty="0"/>
              <a:t>/</a:t>
            </a:r>
            <a:r>
              <a:rPr lang="sr-Latn-RS" dirty="0" err="1"/>
              <a:t>vježba</a:t>
            </a:r>
            <a:r>
              <a:rPr lang="sr-Latn-RS" dirty="0"/>
              <a:t> 1 </a:t>
            </a:r>
          </a:p>
          <a:p>
            <a:r>
              <a:rPr lang="sr-Latn-RS" dirty="0" err="1"/>
              <a:t>Activity</a:t>
            </a:r>
            <a:r>
              <a:rPr lang="sr-Latn-RS" dirty="0"/>
              <a:t> 3: Do vežba/</a:t>
            </a:r>
            <a:r>
              <a:rPr lang="sr-Latn-RS" dirty="0" err="1"/>
              <a:t>vježba</a:t>
            </a:r>
            <a:r>
              <a:rPr lang="sr-Latn-RS" dirty="0"/>
              <a:t> 2</a:t>
            </a:r>
          </a:p>
          <a:p>
            <a:r>
              <a:rPr lang="sr-Latn-RS" dirty="0" err="1"/>
              <a:t>Activity</a:t>
            </a:r>
            <a:r>
              <a:rPr lang="sr-Latn-RS" dirty="0"/>
              <a:t> 3: Do vežba/</a:t>
            </a:r>
            <a:r>
              <a:rPr lang="sr-Latn-RS" dirty="0" err="1"/>
              <a:t>vježba</a:t>
            </a:r>
            <a:r>
              <a:rPr lang="sr-Latn-RS" dirty="0"/>
              <a:t> 3</a:t>
            </a:r>
          </a:p>
          <a:p>
            <a:r>
              <a:rPr lang="sr-Latn-RS" dirty="0" err="1"/>
              <a:t>Activity</a:t>
            </a:r>
            <a:r>
              <a:rPr lang="sr-Latn-RS" dirty="0"/>
              <a:t> 4: </a:t>
            </a:r>
            <a:r>
              <a:rPr lang="sr-Latn-RS" dirty="0" err="1"/>
              <a:t>Turn</a:t>
            </a:r>
            <a:r>
              <a:rPr lang="sr-Latn-RS" dirty="0"/>
              <a:t> </a:t>
            </a:r>
            <a:r>
              <a:rPr lang="sr-Latn-RS" dirty="0" err="1"/>
              <a:t>sentences</a:t>
            </a:r>
            <a:r>
              <a:rPr lang="sr-Latn-RS" dirty="0"/>
              <a:t> from vežba 3 to </a:t>
            </a:r>
            <a:r>
              <a:rPr lang="sr-Latn-RS" dirty="0" err="1"/>
              <a:t>past</a:t>
            </a:r>
            <a:r>
              <a:rPr lang="sr-Latn-RS" dirty="0"/>
              <a:t> </a:t>
            </a:r>
            <a:r>
              <a:rPr lang="sr-Latn-RS" dirty="0" err="1"/>
              <a:t>tense</a:t>
            </a:r>
            <a:r>
              <a:rPr lang="sr-Latn-RS" dirty="0"/>
              <a:t>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0AAE0-8156-F548-C48D-517CFDD215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-127298"/>
            <a:ext cx="2743200" cy="318221"/>
          </a:xfrm>
        </p:spPr>
        <p:txBody>
          <a:bodyPr/>
          <a:lstStyle/>
          <a:p>
            <a:fld id="{0F996519-E62D-4F8C-AE1E-36928EC7D15C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7D214-AE80-C1F6-F27B-83B4969AE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1E713-6FB4-A7D8-E8DE-3FC214DAA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62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67932-A77F-B17A-7028-11A696DD1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Homework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D72A0-7A09-BDA1-EB20-7FA706CBB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err="1"/>
              <a:t>Practice</a:t>
            </a:r>
            <a:r>
              <a:rPr lang="sr-Latn-RS" dirty="0"/>
              <a:t> </a:t>
            </a:r>
            <a:r>
              <a:rPr lang="sr-Latn-RS" dirty="0" err="1"/>
              <a:t>for</a:t>
            </a:r>
            <a:r>
              <a:rPr lang="sr-Latn-RS" dirty="0"/>
              <a:t> </a:t>
            </a:r>
            <a:r>
              <a:rPr lang="sr-Latn-RS" dirty="0" err="1"/>
              <a:t>Vocab</a:t>
            </a:r>
            <a:r>
              <a:rPr lang="sr-Latn-RS" dirty="0"/>
              <a:t> </a:t>
            </a:r>
            <a:r>
              <a:rPr lang="sr-Latn-RS" dirty="0" err="1"/>
              <a:t>Quiz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44B95-851A-E119-7F81-543AACD82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749EF-A3FD-7E2A-58B1-E2DA36725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5CB21-29F7-D90D-E81B-901584821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95304"/>
      </p:ext>
    </p:extLst>
  </p:cSld>
  <p:clrMapOvr>
    <a:masterClrMapping/>
  </p:clrMapOvr>
</p:sld>
</file>

<file path=ppt/theme/theme1.xml><?xml version="1.0" encoding="utf-8"?>
<a:theme xmlns:a="http://schemas.openxmlformats.org/drawingml/2006/main" name="DylanVTI">
  <a:themeElements>
    <a:clrScheme name="AnalogousFromDarkSeedLeftStep">
      <a:dk1>
        <a:srgbClr val="000000"/>
      </a:dk1>
      <a:lt1>
        <a:srgbClr val="FFFFFF"/>
      </a:lt1>
      <a:dk2>
        <a:srgbClr val="311C22"/>
      </a:dk2>
      <a:lt2>
        <a:srgbClr val="F1F0F3"/>
      </a:lt2>
      <a:accent1>
        <a:srgbClr val="7BB11F"/>
      </a:accent1>
      <a:accent2>
        <a:srgbClr val="ABA413"/>
      </a:accent2>
      <a:accent3>
        <a:srgbClr val="E28B23"/>
      </a:accent3>
      <a:accent4>
        <a:srgbClr val="D52F17"/>
      </a:accent4>
      <a:accent5>
        <a:srgbClr val="E72960"/>
      </a:accent5>
      <a:accent6>
        <a:srgbClr val="D5179E"/>
      </a:accent6>
      <a:hlink>
        <a:srgbClr val="C04252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392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Neue Haas Grotesk Text Pro</vt:lpstr>
      <vt:lpstr>DylanVTI</vt:lpstr>
      <vt:lpstr>Lesson 7</vt:lpstr>
      <vt:lpstr>Objectives</vt:lpstr>
      <vt:lpstr>Activity 1</vt:lpstr>
      <vt:lpstr>Page 40</vt:lpstr>
      <vt:lpstr>Akuzativ- Jednina (singular)</vt:lpstr>
      <vt:lpstr>Akuzativ množine (plural)</vt:lpstr>
      <vt:lpstr>Instrumental</vt:lpstr>
      <vt:lpstr>Practice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7</dc:title>
  <dc:creator>Tamara Pavlović</dc:creator>
  <cp:lastModifiedBy>Tamara Pavlović</cp:lastModifiedBy>
  <cp:revision>2</cp:revision>
  <dcterms:created xsi:type="dcterms:W3CDTF">2023-10-23T15:58:11Z</dcterms:created>
  <dcterms:modified xsi:type="dcterms:W3CDTF">2023-10-23T16:15:46Z</dcterms:modified>
</cp:coreProperties>
</file>