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80" r:id="rId22"/>
    <p:sldId id="281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FD80-8078-4F04-BBDD-39969F2B824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6CF4-D436-45F1-A5DD-894F3B4F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Bu</a:t>
            </a:r>
            <a:r>
              <a:rPr lang="sr-Latn-RS" sz="7200"/>
              <a:t>duće vreme</a:t>
            </a:r>
            <a:r>
              <a:rPr lang="en-US" sz="7200"/>
              <a:t>/</a:t>
            </a:r>
            <a:r>
              <a:rPr lang="sr-Latn-RS" sz="7200"/>
              <a:t>vrijeme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sr-Latn-RS" sz="2800"/>
              <a:t>Future tense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B40A-8E8D-7DDD-2E9A-959BF587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REVIEW- </a:t>
            </a:r>
            <a:r>
              <a:rPr lang="sr-Latn-RS" dirty="0" err="1"/>
              <a:t>Pattern</a:t>
            </a:r>
            <a:r>
              <a:rPr lang="sr-Latn-RS" dirty="0"/>
              <a:t> 1- Infinitive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1F9C-A42C-5CE5-8B16-A2E6F480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ću gledati </a:t>
            </a:r>
            <a:r>
              <a:rPr lang="en-US" dirty="0" err="1"/>
              <a:t>fudbal</a:t>
            </a:r>
            <a:r>
              <a:rPr lang="en-US" dirty="0"/>
              <a:t>. </a:t>
            </a:r>
          </a:p>
          <a:p>
            <a:r>
              <a:rPr lang="en-US" dirty="0"/>
              <a:t>Ti </a:t>
            </a:r>
            <a:r>
              <a:rPr lang="sr-Latn-RS" dirty="0"/>
              <a:t>ćeš misliti </a:t>
            </a:r>
            <a:r>
              <a:rPr lang="en-US" dirty="0"/>
              <a:t>o </a:t>
            </a:r>
            <a:r>
              <a:rPr lang="en-US" dirty="0" err="1"/>
              <a:t>politici</a:t>
            </a:r>
            <a:r>
              <a:rPr lang="en-US" dirty="0"/>
              <a:t>. </a:t>
            </a:r>
          </a:p>
          <a:p>
            <a:r>
              <a:rPr lang="en-US" dirty="0"/>
              <a:t>Ona </a:t>
            </a:r>
            <a:r>
              <a:rPr lang="sr-Latn-RS" dirty="0"/>
              <a:t>će uraditi </a:t>
            </a:r>
            <a:r>
              <a:rPr lang="en-US" dirty="0" err="1"/>
              <a:t>ve</a:t>
            </a:r>
            <a:r>
              <a:rPr lang="sr-Latn-RS" dirty="0" err="1"/>
              <a:t>žbe</a:t>
            </a:r>
            <a:r>
              <a:rPr lang="sr-Latn-RS" dirty="0"/>
              <a:t>. </a:t>
            </a:r>
          </a:p>
          <a:p>
            <a:r>
              <a:rPr lang="sr-Latn-RS" dirty="0"/>
              <a:t>Mi ćemo spakovati poklone. </a:t>
            </a:r>
          </a:p>
          <a:p>
            <a:r>
              <a:rPr lang="sr-Latn-RS" dirty="0"/>
              <a:t>Vi ćete kuvati čorbu. </a:t>
            </a:r>
          </a:p>
          <a:p>
            <a:r>
              <a:rPr lang="sr-Latn-RS" dirty="0"/>
              <a:t>Oni će odneti kolače.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DE3-5458-77FB-9CF9-8AEB5A7F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2+ da + prezent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BEFC-9EA7-0A32-438C-4C2985D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</a:t>
            </a:r>
            <a:r>
              <a:rPr lang="en-US" dirty="0"/>
              <a:t>_________________</a:t>
            </a:r>
            <a:r>
              <a:rPr lang="sr-Latn-RS" dirty="0"/>
              <a:t> (nositi, nosim) pantalone. </a:t>
            </a:r>
          </a:p>
          <a:p>
            <a:r>
              <a:rPr lang="sr-Latn-RS" dirty="0"/>
              <a:t>Ti </a:t>
            </a:r>
            <a:r>
              <a:rPr lang="en-US" dirty="0"/>
              <a:t>_________________</a:t>
            </a:r>
            <a:r>
              <a:rPr lang="sr-Latn-RS" dirty="0"/>
              <a:t>  (paziti, pazim) decu. </a:t>
            </a:r>
          </a:p>
          <a:p>
            <a:r>
              <a:rPr lang="sr-Latn-RS" dirty="0"/>
              <a:t>Ono dete </a:t>
            </a:r>
            <a:r>
              <a:rPr lang="en-US" dirty="0"/>
              <a:t>_________________</a:t>
            </a:r>
            <a:r>
              <a:rPr lang="sr-Latn-RS" dirty="0"/>
              <a:t> (igrati, igram) žmurke. </a:t>
            </a:r>
          </a:p>
          <a:p>
            <a:r>
              <a:rPr lang="sr-Latn-RS" dirty="0"/>
              <a:t>Vi </a:t>
            </a:r>
            <a:r>
              <a:rPr lang="en-US" dirty="0"/>
              <a:t>_________________</a:t>
            </a:r>
            <a:r>
              <a:rPr lang="sr-Latn-RS" dirty="0"/>
              <a:t> (pevati, pevam) na svadbi. </a:t>
            </a:r>
          </a:p>
          <a:p>
            <a:r>
              <a:rPr lang="sr-Latn-RS" dirty="0"/>
              <a:t>Mi </a:t>
            </a:r>
            <a:r>
              <a:rPr lang="en-US" dirty="0"/>
              <a:t>_________________</a:t>
            </a:r>
            <a:r>
              <a:rPr lang="sr-Latn-RS" dirty="0"/>
              <a:t> (pisati, pišem) poeziju. </a:t>
            </a:r>
          </a:p>
          <a:p>
            <a:r>
              <a:rPr lang="sr-Latn-RS" dirty="0"/>
              <a:t>Oni </a:t>
            </a:r>
            <a:r>
              <a:rPr lang="en-US" dirty="0"/>
              <a:t>_________________</a:t>
            </a:r>
            <a:r>
              <a:rPr lang="sr-Latn-RS" dirty="0"/>
              <a:t> (plakati, plačem) za vama. </a:t>
            </a:r>
          </a:p>
        </p:txBody>
      </p:sp>
    </p:spTree>
    <p:extLst>
      <p:ext uri="{BB962C8B-B14F-4D97-AF65-F5344CB8AC3E}">
        <p14:creationId xmlns:p14="http://schemas.microsoft.com/office/powerpoint/2010/main" val="387783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DE3-5458-77FB-9CF9-8AEB5A7F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2+ da + prezent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BEFC-9EA7-0A32-438C-4C2985D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ću da nosim pantalone. </a:t>
            </a:r>
          </a:p>
          <a:p>
            <a:r>
              <a:rPr lang="sr-Latn-RS" dirty="0"/>
              <a:t>Ti ćeš da paziš decu. </a:t>
            </a:r>
          </a:p>
          <a:p>
            <a:r>
              <a:rPr lang="sr-Latn-RS" dirty="0"/>
              <a:t>Ono dete će da igra žmurke. </a:t>
            </a:r>
          </a:p>
          <a:p>
            <a:r>
              <a:rPr lang="sr-Latn-RS" dirty="0"/>
              <a:t>Vi će da pevate na svadbi. </a:t>
            </a:r>
          </a:p>
          <a:p>
            <a:r>
              <a:rPr lang="sr-Latn-RS" dirty="0"/>
              <a:t>Mi ćemo da pišemo poeziju. </a:t>
            </a:r>
          </a:p>
          <a:p>
            <a:r>
              <a:rPr lang="sr-Latn-RS" dirty="0"/>
              <a:t>Oni će da plaču za vama. </a:t>
            </a:r>
          </a:p>
        </p:txBody>
      </p:sp>
    </p:spTree>
    <p:extLst>
      <p:ext uri="{BB962C8B-B14F-4D97-AF65-F5344CB8AC3E}">
        <p14:creationId xmlns:p14="http://schemas.microsoft.com/office/powerpoint/2010/main" val="57305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66E-1D5D-B935-629D-EED08AC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3- </a:t>
            </a:r>
            <a:r>
              <a:rPr lang="sr-Latn-RS" dirty="0" err="1"/>
              <a:t>Part</a:t>
            </a:r>
            <a:r>
              <a:rPr lang="sr-Latn-RS" dirty="0"/>
              <a:t> 1- </a:t>
            </a:r>
            <a:r>
              <a:rPr lang="sr-Latn-RS" dirty="0" err="1"/>
              <a:t>Serbian</a:t>
            </a:r>
            <a:br>
              <a:rPr lang="sr-Latn-RS" dirty="0"/>
            </a:br>
            <a:r>
              <a:rPr lang="sr-Latn-RS" dirty="0" err="1"/>
              <a:t>infintivie</a:t>
            </a:r>
            <a:r>
              <a:rPr lang="sr-Latn-RS" dirty="0"/>
              <a:t> </a:t>
            </a:r>
            <a:r>
              <a:rPr lang="sr-Latn-RS" dirty="0" err="1"/>
              <a:t>withot</a:t>
            </a:r>
            <a:r>
              <a:rPr lang="sr-Latn-RS" dirty="0"/>
              <a:t> </a:t>
            </a:r>
            <a:r>
              <a:rPr lang="sr-Latn-RS" dirty="0" err="1"/>
              <a:t>ći</a:t>
            </a:r>
            <a:r>
              <a:rPr lang="sr-Latn-RS" dirty="0"/>
              <a:t> + ću/ćeš….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F184-7DEA-D480-771E-50FCAB66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_________________</a:t>
            </a:r>
            <a:r>
              <a:rPr lang="sr-Latn-RS" dirty="0"/>
              <a:t> (pevati) u kafani. (ja)</a:t>
            </a:r>
          </a:p>
          <a:p>
            <a:r>
              <a:rPr lang="en-US" dirty="0"/>
              <a:t>_________________</a:t>
            </a:r>
            <a:r>
              <a:rPr lang="sr-Latn-RS" dirty="0"/>
              <a:t> (sakriti) ključ. (ti)</a:t>
            </a:r>
          </a:p>
          <a:p>
            <a:r>
              <a:rPr lang="en-US" dirty="0"/>
              <a:t>_________________</a:t>
            </a:r>
            <a:r>
              <a:rPr lang="sr-Latn-RS" dirty="0"/>
              <a:t> (pogledati) novu seriju. (on, ona, ono)</a:t>
            </a:r>
          </a:p>
          <a:p>
            <a:r>
              <a:rPr lang="sr-Latn-RS" dirty="0"/>
              <a:t>Ne želim da idem kući, ali </a:t>
            </a:r>
            <a:r>
              <a:rPr lang="en-US" dirty="0"/>
              <a:t>_________________</a:t>
            </a:r>
            <a:r>
              <a:rPr lang="sr-Latn-RS" dirty="0"/>
              <a:t> (vratiti se) sutra. </a:t>
            </a:r>
          </a:p>
          <a:p>
            <a:r>
              <a:rPr lang="sr-Latn-RS" dirty="0"/>
              <a:t>Mi nismo znali za ovo, ali </a:t>
            </a:r>
            <a:r>
              <a:rPr lang="en-US" dirty="0"/>
              <a:t>_________________</a:t>
            </a:r>
            <a:r>
              <a:rPr lang="sr-Latn-RS" dirty="0"/>
              <a:t> (naučiti). </a:t>
            </a:r>
          </a:p>
          <a:p>
            <a:r>
              <a:rPr lang="sr-Latn-RS" dirty="0"/>
              <a:t>Vi se plašite, a ipak </a:t>
            </a:r>
            <a:r>
              <a:rPr lang="en-US" dirty="0"/>
              <a:t>_________________</a:t>
            </a:r>
            <a:r>
              <a:rPr lang="sr-Latn-RS" dirty="0"/>
              <a:t> (preživeti).</a:t>
            </a:r>
          </a:p>
        </p:txBody>
      </p:sp>
    </p:spTree>
    <p:extLst>
      <p:ext uri="{BB962C8B-B14F-4D97-AF65-F5344CB8AC3E}">
        <p14:creationId xmlns:p14="http://schemas.microsoft.com/office/powerpoint/2010/main" val="280664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66E-1D5D-B935-629D-EED08AC8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3- </a:t>
            </a:r>
            <a:r>
              <a:rPr lang="sr-Latn-RS" dirty="0" err="1"/>
              <a:t>Part</a:t>
            </a:r>
            <a:r>
              <a:rPr lang="sr-Latn-RS" dirty="0"/>
              <a:t> 1- </a:t>
            </a:r>
            <a:r>
              <a:rPr lang="sr-Latn-RS" dirty="0" err="1"/>
              <a:t>Serbian</a:t>
            </a:r>
            <a:br>
              <a:rPr lang="sr-Latn-RS" dirty="0"/>
            </a:br>
            <a:r>
              <a:rPr lang="sr-Latn-RS" dirty="0" err="1"/>
              <a:t>infintivie</a:t>
            </a:r>
            <a:r>
              <a:rPr lang="sr-Latn-RS" dirty="0"/>
              <a:t> </a:t>
            </a:r>
            <a:r>
              <a:rPr lang="sr-Latn-RS" dirty="0" err="1"/>
              <a:t>withot</a:t>
            </a:r>
            <a:r>
              <a:rPr lang="sr-Latn-RS" dirty="0"/>
              <a:t> </a:t>
            </a:r>
            <a:r>
              <a:rPr lang="sr-Latn-RS" dirty="0" err="1"/>
              <a:t>ći</a:t>
            </a:r>
            <a:r>
              <a:rPr lang="sr-Latn-RS" dirty="0"/>
              <a:t> + ću/ćeš….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F184-7DEA-D480-771E-50FCAB66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Pevaću u kafani. (ja)</a:t>
            </a:r>
          </a:p>
          <a:p>
            <a:r>
              <a:rPr lang="sr-Latn-RS" dirty="0"/>
              <a:t>Sakrićeš ključ. (ti)</a:t>
            </a:r>
          </a:p>
          <a:p>
            <a:r>
              <a:rPr lang="sr-Latn-RS" dirty="0"/>
              <a:t>Pogledaće novu seriju. (on, ona, ono)</a:t>
            </a:r>
          </a:p>
          <a:p>
            <a:r>
              <a:rPr lang="sr-Latn-RS" dirty="0"/>
              <a:t>Ne želim da idem kući, ali vratiću se sutra. </a:t>
            </a:r>
          </a:p>
          <a:p>
            <a:r>
              <a:rPr lang="sr-Latn-RS" dirty="0"/>
              <a:t>Mi nismo znali za ovo, ali naučićemo.</a:t>
            </a:r>
          </a:p>
          <a:p>
            <a:r>
              <a:rPr lang="sr-Latn-RS" dirty="0"/>
              <a:t>Vi se plašite, a ipak preživećete. </a:t>
            </a:r>
          </a:p>
        </p:txBody>
      </p:sp>
    </p:spTree>
    <p:extLst>
      <p:ext uri="{BB962C8B-B14F-4D97-AF65-F5344CB8AC3E}">
        <p14:creationId xmlns:p14="http://schemas.microsoft.com/office/powerpoint/2010/main" val="109927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B7C6-9817-9EBC-C0AA-CB976A4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3- </a:t>
            </a:r>
            <a:r>
              <a:rPr lang="sr-Latn-RS" dirty="0" err="1"/>
              <a:t>Cr</a:t>
            </a:r>
            <a:r>
              <a:rPr lang="sr-Latn-RS" dirty="0"/>
              <a:t> + BIH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6F23-DC0D-E4B5-0EF2-EA96A47D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_________________</a:t>
            </a:r>
            <a:r>
              <a:rPr lang="sr-Latn-RS" dirty="0"/>
              <a:t> (gledati) televiziju. (ja)</a:t>
            </a:r>
          </a:p>
          <a:p>
            <a:r>
              <a:rPr lang="en-US" dirty="0"/>
              <a:t>_________________</a:t>
            </a:r>
            <a:r>
              <a:rPr lang="sr-Latn-RS" dirty="0"/>
              <a:t> (spavati) ceo dan. (ti)</a:t>
            </a:r>
          </a:p>
          <a:p>
            <a:r>
              <a:rPr lang="en-US" dirty="0"/>
              <a:t>_________________</a:t>
            </a:r>
            <a:r>
              <a:rPr lang="sr-Latn-RS" dirty="0"/>
              <a:t> (vratiti) prsluk. (on)</a:t>
            </a:r>
          </a:p>
          <a:p>
            <a:r>
              <a:rPr lang="sr-Latn-RS" dirty="0"/>
              <a:t>Mi ne znamo to, ali </a:t>
            </a:r>
            <a:r>
              <a:rPr lang="en-US" dirty="0"/>
              <a:t>_________________</a:t>
            </a:r>
            <a:r>
              <a:rPr lang="sr-Latn-RS" dirty="0"/>
              <a:t> (znati). </a:t>
            </a:r>
          </a:p>
          <a:p>
            <a:r>
              <a:rPr lang="en-US" dirty="0"/>
              <a:t>_________________</a:t>
            </a:r>
            <a:r>
              <a:rPr lang="sr-Latn-RS" dirty="0"/>
              <a:t> (igrati) tango sutra. (vi). </a:t>
            </a:r>
          </a:p>
          <a:p>
            <a:r>
              <a:rPr lang="en-US" dirty="0"/>
              <a:t>_________________</a:t>
            </a:r>
            <a:r>
              <a:rPr lang="sr-Latn-RS" dirty="0"/>
              <a:t> (saznati) za test uskoro. (one)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B7C6-9817-9EBC-C0AA-CB976A4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Review</a:t>
            </a:r>
            <a:r>
              <a:rPr lang="sr-Latn-RS" dirty="0"/>
              <a:t>- </a:t>
            </a:r>
            <a:r>
              <a:rPr lang="sr-Latn-RS" dirty="0" err="1"/>
              <a:t>Pattern</a:t>
            </a:r>
            <a:r>
              <a:rPr lang="sr-Latn-RS" dirty="0"/>
              <a:t> 3- </a:t>
            </a:r>
            <a:r>
              <a:rPr lang="sr-Latn-RS" dirty="0" err="1"/>
              <a:t>Cr</a:t>
            </a:r>
            <a:r>
              <a:rPr lang="sr-Latn-RS" dirty="0"/>
              <a:t> + BIH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6F23-DC0D-E4B5-0EF2-EA96A47D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Gledat</a:t>
            </a:r>
            <a:r>
              <a:rPr lang="sr-Latn-RS" dirty="0"/>
              <a:t> ću televiziju. (ja)</a:t>
            </a:r>
          </a:p>
          <a:p>
            <a:r>
              <a:rPr lang="sr-Latn-RS" dirty="0" err="1"/>
              <a:t>Spavat</a:t>
            </a:r>
            <a:r>
              <a:rPr lang="sr-Latn-RS" dirty="0"/>
              <a:t> ćeš ceo dan. (ti)</a:t>
            </a:r>
          </a:p>
          <a:p>
            <a:r>
              <a:rPr lang="sr-Latn-RS" dirty="0" err="1"/>
              <a:t>Vratit</a:t>
            </a:r>
            <a:r>
              <a:rPr lang="sr-Latn-RS" dirty="0"/>
              <a:t> će prsluk. (on)</a:t>
            </a:r>
          </a:p>
          <a:p>
            <a:r>
              <a:rPr lang="sr-Latn-RS" dirty="0"/>
              <a:t>Mi ne znamo to, ali znat ćemo. </a:t>
            </a:r>
          </a:p>
          <a:p>
            <a:r>
              <a:rPr lang="sr-Latn-RS" dirty="0" err="1"/>
              <a:t>Igrat</a:t>
            </a:r>
            <a:r>
              <a:rPr lang="sr-Latn-RS" dirty="0"/>
              <a:t> ćete tango sutra. (vi). </a:t>
            </a:r>
          </a:p>
          <a:p>
            <a:r>
              <a:rPr lang="sr-Latn-RS" dirty="0"/>
              <a:t>Saznat će za test uskoro. (one)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4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B1DA-C636-1DAA-FE48-BDC67CD8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Pattern</a:t>
            </a:r>
            <a:r>
              <a:rPr lang="sr-Latn-RS" dirty="0"/>
              <a:t> 3- ĆI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EC9A-CA11-A299-9995-8B2B8599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5"/>
          </a:xfrm>
        </p:spPr>
        <p:txBody>
          <a:bodyPr/>
          <a:lstStyle/>
          <a:p>
            <a:r>
              <a:rPr lang="en-US" dirty="0"/>
              <a:t>_________________</a:t>
            </a:r>
            <a:r>
              <a:rPr lang="sr-Latn-RS" dirty="0"/>
              <a:t> (ići) kući posle treninga. (ja)</a:t>
            </a:r>
          </a:p>
          <a:p>
            <a:r>
              <a:rPr lang="en-US" dirty="0"/>
              <a:t>_________________</a:t>
            </a:r>
            <a:r>
              <a:rPr lang="sr-Latn-RS" dirty="0"/>
              <a:t> (moći) da gledam utakmicu. (ti)</a:t>
            </a:r>
          </a:p>
          <a:p>
            <a:r>
              <a:rPr lang="en-US" dirty="0"/>
              <a:t>_________________</a:t>
            </a:r>
            <a:r>
              <a:rPr lang="sr-Latn-RS" dirty="0"/>
              <a:t> (peći) hleb. (mi)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B1DA-C636-1DAA-FE48-BDC67CD8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Pattern</a:t>
            </a:r>
            <a:r>
              <a:rPr lang="sr-Latn-RS" dirty="0"/>
              <a:t> 3- ĆI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EC9A-CA11-A299-9995-8B2B8599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4525965"/>
          </a:xfrm>
        </p:spPr>
        <p:txBody>
          <a:bodyPr/>
          <a:lstStyle/>
          <a:p>
            <a:r>
              <a:rPr lang="sr-Latn-RS" dirty="0"/>
              <a:t>Ići ću kući posle treninga. (ja)</a:t>
            </a:r>
          </a:p>
          <a:p>
            <a:r>
              <a:rPr lang="sr-Latn-RS" dirty="0"/>
              <a:t>Moći ću da gledam utakmicu. (ti)</a:t>
            </a:r>
          </a:p>
          <a:p>
            <a:r>
              <a:rPr lang="sr-Latn-RS" dirty="0"/>
              <a:t>Peći ću hleb. (mi)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5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Negative forms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sr-Latn-RS" sz="2200" b="1" dirty="0"/>
              <a:t>Negative </a:t>
            </a:r>
            <a:r>
              <a:rPr lang="sr-Latn-RS" sz="2200" b="1" dirty="0" err="1"/>
              <a:t>forms</a:t>
            </a:r>
            <a:r>
              <a:rPr lang="sr-Latn-RS" sz="2200" dirty="0"/>
              <a:t>: To </a:t>
            </a:r>
            <a:r>
              <a:rPr lang="sr-Latn-RS" sz="2200" dirty="0" err="1"/>
              <a:t>make</a:t>
            </a:r>
            <a:r>
              <a:rPr lang="sr-Latn-RS" sz="2200" dirty="0"/>
              <a:t> negative </a:t>
            </a:r>
            <a:r>
              <a:rPr lang="sr-Latn-RS" sz="2200" dirty="0" err="1"/>
              <a:t>forms</a:t>
            </a:r>
            <a:r>
              <a:rPr lang="sr-Latn-RS" sz="2200" dirty="0"/>
              <a:t> </a:t>
            </a:r>
            <a:r>
              <a:rPr lang="sr-Latn-RS" sz="2200" dirty="0" err="1"/>
              <a:t>add</a:t>
            </a:r>
            <a:r>
              <a:rPr lang="sr-Latn-RS" sz="2200" dirty="0"/>
              <a:t> &lt;ne&gt; to </a:t>
            </a:r>
            <a:r>
              <a:rPr lang="sr-Latn-RS" sz="2200" dirty="0" err="1"/>
              <a:t>enclitical</a:t>
            </a:r>
            <a:r>
              <a:rPr lang="sr-Latn-RS" sz="2200" dirty="0"/>
              <a:t> </a:t>
            </a:r>
            <a:r>
              <a:rPr lang="sr-Latn-RS" sz="2200" dirty="0" err="1"/>
              <a:t>forms</a:t>
            </a:r>
            <a:r>
              <a:rPr lang="sr-Latn-RS" sz="2200" dirty="0"/>
              <a:t>:</a:t>
            </a:r>
            <a:endParaRPr lang="en-US" sz="2200" dirty="0"/>
          </a:p>
          <a:p>
            <a:r>
              <a:rPr lang="en-US" sz="2200" dirty="0"/>
              <a:t>Sg.                                  </a:t>
            </a:r>
            <a:r>
              <a:rPr lang="sr-Latn-RS" sz="2200" dirty="0"/>
              <a:t>                                               </a:t>
            </a:r>
            <a:r>
              <a:rPr lang="en-US" sz="2200" dirty="0"/>
              <a:t>Pl.</a:t>
            </a:r>
          </a:p>
          <a:p>
            <a:pPr marL="0" indent="0">
              <a:buNone/>
            </a:pPr>
            <a:r>
              <a:rPr lang="en-US" sz="2200" dirty="0"/>
              <a:t>Ja ne</a:t>
            </a:r>
            <a:r>
              <a:rPr lang="sr-Latn-RS" sz="2200" dirty="0"/>
              <a:t>ću  (I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  </a:t>
            </a:r>
            <a:r>
              <a:rPr lang="en-US" sz="2200" dirty="0"/>
              <a:t>       </a:t>
            </a:r>
            <a:r>
              <a:rPr lang="sr-Latn-RS" sz="2200" dirty="0"/>
              <a:t>                                                  Mi nećemo</a:t>
            </a:r>
            <a:r>
              <a:rPr lang="en-US" sz="2200" dirty="0"/>
              <a:t> </a:t>
            </a:r>
            <a:r>
              <a:rPr lang="sr-Latn-RS" sz="2200" dirty="0"/>
              <a:t>(</a:t>
            </a:r>
            <a:r>
              <a:rPr lang="sr-Latn-RS" sz="2200" dirty="0" err="1"/>
              <a:t>We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</a:t>
            </a:r>
            <a:endParaRPr lang="en-US" sz="2200" dirty="0"/>
          </a:p>
          <a:p>
            <a:pPr marL="0" indent="0">
              <a:buNone/>
            </a:pPr>
            <a:r>
              <a:rPr lang="sr-Latn-RS" sz="2200" dirty="0"/>
              <a:t>Ti  nećeš (</a:t>
            </a:r>
            <a:r>
              <a:rPr lang="sr-Latn-RS" sz="2200" dirty="0" err="1"/>
              <a:t>you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  </a:t>
            </a:r>
            <a:r>
              <a:rPr lang="en-US" sz="2200" dirty="0"/>
              <a:t> </a:t>
            </a:r>
            <a:r>
              <a:rPr lang="sr-Latn-RS" sz="2200" dirty="0"/>
              <a:t>                                                 Vi nećete  (</a:t>
            </a:r>
            <a:r>
              <a:rPr lang="sr-Latn-RS" sz="2200" dirty="0" err="1"/>
              <a:t>You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</a:t>
            </a:r>
            <a:endParaRPr lang="en-US" sz="2200" dirty="0"/>
          </a:p>
          <a:p>
            <a:pPr marL="0" indent="0">
              <a:buNone/>
            </a:pPr>
            <a:r>
              <a:rPr lang="sr-Latn-RS" sz="2200" dirty="0"/>
              <a:t>On, </a:t>
            </a:r>
            <a:r>
              <a:rPr lang="sr-Latn-RS" sz="2200" dirty="0" err="1"/>
              <a:t>Ona,Ono</a:t>
            </a:r>
            <a:r>
              <a:rPr lang="sr-Latn-RS" sz="2200" dirty="0"/>
              <a:t> neće (He, </a:t>
            </a:r>
            <a:r>
              <a:rPr lang="sr-Latn-RS" sz="2200" dirty="0" err="1"/>
              <a:t>She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                            Oni, One, Ona neće (</a:t>
            </a:r>
            <a:r>
              <a:rPr lang="sr-Latn-RS" sz="2200" dirty="0" err="1"/>
              <a:t>They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)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29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of future tense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composed of auxiliary (enclitical /short) forms of the present tense of the verb </a:t>
            </a:r>
            <a:r>
              <a:rPr lang="en-US" dirty="0" err="1"/>
              <a:t>hteti</a:t>
            </a:r>
            <a:r>
              <a:rPr lang="en-US" dirty="0"/>
              <a:t>/</a:t>
            </a:r>
            <a:r>
              <a:rPr lang="en-US" dirty="0" err="1"/>
              <a:t>htjeti</a:t>
            </a:r>
            <a:r>
              <a:rPr lang="en-US" dirty="0"/>
              <a:t> (to want):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Sg:                                </a:t>
            </a:r>
            <a:r>
              <a:rPr lang="sr-Latn-RS" dirty="0"/>
              <a:t>                 </a:t>
            </a:r>
            <a:r>
              <a:rPr lang="en-US" dirty="0"/>
              <a:t>  Pl: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Ja</a:t>
            </a:r>
            <a:r>
              <a:rPr lang="en-US" dirty="0"/>
              <a:t> </a:t>
            </a:r>
            <a:r>
              <a:rPr lang="sr-Latn-RS" dirty="0">
                <a:solidFill>
                  <a:srgbClr val="FF0000"/>
                </a:solidFill>
              </a:rPr>
              <a:t>ću</a:t>
            </a:r>
            <a:r>
              <a:rPr lang="sr-Latn-RS" dirty="0"/>
              <a:t>   (I will)                              1.   Mi </a:t>
            </a:r>
            <a:r>
              <a:rPr lang="sr-Latn-RS" dirty="0">
                <a:solidFill>
                  <a:srgbClr val="FF0000"/>
                </a:solidFill>
              </a:rPr>
              <a:t>ćemo</a:t>
            </a:r>
            <a:r>
              <a:rPr lang="sr-Latn-RS" dirty="0"/>
              <a:t> (We will)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2.Ti  </a:t>
            </a:r>
            <a:r>
              <a:rPr lang="sr-Latn-RS" dirty="0">
                <a:solidFill>
                  <a:srgbClr val="FF0000"/>
                </a:solidFill>
              </a:rPr>
              <a:t>ćeš</a:t>
            </a:r>
            <a:r>
              <a:rPr lang="sr-Latn-RS" dirty="0"/>
              <a:t>  </a:t>
            </a:r>
            <a:r>
              <a:rPr lang="en-US" dirty="0"/>
              <a:t>(</a:t>
            </a:r>
            <a:r>
              <a:rPr lang="sr-Latn-RS" dirty="0"/>
              <a:t>you will)     </a:t>
            </a:r>
            <a:r>
              <a:rPr lang="en-US" dirty="0"/>
              <a:t> </a:t>
            </a:r>
            <a:r>
              <a:rPr lang="sr-Latn-RS" dirty="0"/>
              <a:t>                   </a:t>
            </a:r>
            <a:r>
              <a:rPr lang="en-US" dirty="0"/>
              <a:t>2</a:t>
            </a:r>
            <a:r>
              <a:rPr lang="sr-Latn-RS" dirty="0"/>
              <a:t>.   Vi </a:t>
            </a:r>
            <a:r>
              <a:rPr lang="sr-Latn-RS" dirty="0">
                <a:solidFill>
                  <a:srgbClr val="FF0000"/>
                </a:solidFill>
              </a:rPr>
              <a:t>ćete</a:t>
            </a:r>
            <a:r>
              <a:rPr lang="sr-Latn-RS" dirty="0"/>
              <a:t>  (You will)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3. On, Ona,Ono </a:t>
            </a:r>
            <a:r>
              <a:rPr lang="sr-Latn-RS" dirty="0">
                <a:solidFill>
                  <a:srgbClr val="FF0000"/>
                </a:solidFill>
              </a:rPr>
              <a:t>će</a:t>
            </a:r>
            <a:r>
              <a:rPr lang="sr-Latn-RS" dirty="0"/>
              <a:t> </a:t>
            </a:r>
            <a:r>
              <a:rPr lang="en-US" dirty="0"/>
              <a:t>     </a:t>
            </a:r>
            <a:r>
              <a:rPr lang="sr-Latn-RS" dirty="0"/>
              <a:t>                  3.  Oni, One, Ona </a:t>
            </a:r>
            <a:r>
              <a:rPr lang="sr-Latn-RS" dirty="0">
                <a:solidFill>
                  <a:srgbClr val="FF0000"/>
                </a:solidFill>
              </a:rPr>
              <a:t>će</a:t>
            </a:r>
            <a:r>
              <a:rPr lang="sr-Latn-RS" dirty="0"/>
              <a:t> 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 (He, She</a:t>
            </a:r>
            <a:r>
              <a:rPr lang="en-US" dirty="0"/>
              <a:t>, it</a:t>
            </a:r>
            <a:r>
              <a:rPr lang="sr-Latn-RS" dirty="0"/>
              <a:t> will) will)</a:t>
            </a:r>
            <a:r>
              <a:rPr lang="en-US" dirty="0"/>
              <a:t>         </a:t>
            </a:r>
            <a:r>
              <a:rPr lang="sr-Latn-RS" dirty="0"/>
              <a:t>               </a:t>
            </a:r>
            <a:r>
              <a:rPr lang="en-US" dirty="0"/>
              <a:t>(They will)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Negative forms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numCol="2">
            <a:normAutofit/>
          </a:bodyPr>
          <a:lstStyle/>
          <a:p>
            <a:r>
              <a:rPr lang="sr-Latn-RS" sz="2200" dirty="0"/>
              <a:t>To </a:t>
            </a:r>
            <a:r>
              <a:rPr lang="sr-Latn-RS" sz="2200" dirty="0" err="1"/>
              <a:t>this</a:t>
            </a:r>
            <a:r>
              <a:rPr lang="sr-Latn-RS" sz="2200" dirty="0"/>
              <a:t> </a:t>
            </a:r>
            <a:r>
              <a:rPr lang="sr-Latn-RS" sz="2200" dirty="0" err="1"/>
              <a:t>add</a:t>
            </a:r>
            <a:r>
              <a:rPr lang="sr-Latn-RS" sz="2200" dirty="0"/>
              <a:t> </a:t>
            </a:r>
            <a:r>
              <a:rPr lang="sr-Latn-RS" sz="2200" dirty="0" err="1"/>
              <a:t>pattern</a:t>
            </a:r>
            <a:r>
              <a:rPr lang="sr-Latn-RS" sz="2200" dirty="0"/>
              <a:t>  1 </a:t>
            </a:r>
            <a:r>
              <a:rPr lang="sr-Latn-RS" sz="2200" dirty="0" err="1"/>
              <a:t>or</a:t>
            </a:r>
            <a:r>
              <a:rPr lang="sr-Latn-RS" sz="2200" dirty="0"/>
              <a:t> 2:</a:t>
            </a:r>
            <a:endParaRPr lang="en-US" sz="2200" dirty="0"/>
          </a:p>
          <a:p>
            <a:r>
              <a:rPr lang="sr-Latn-RS" sz="2200" dirty="0" err="1"/>
              <a:t>Patern</a:t>
            </a:r>
            <a:r>
              <a:rPr lang="sr-Latn-RS" sz="2200" dirty="0"/>
              <a:t> 1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sr-Latn-RS" sz="2200" dirty="0"/>
              <a:t>Ja neću govoriti.          </a:t>
            </a: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sr-Latn-RS" sz="2200" dirty="0"/>
              <a:t>Mi nećemo ići u biblioteku</a:t>
            </a:r>
            <a:r>
              <a:rPr lang="en-US" sz="2200" dirty="0"/>
              <a:t>/</a:t>
            </a:r>
            <a:r>
              <a:rPr lang="en-US" sz="2200" dirty="0" err="1"/>
              <a:t>knji</a:t>
            </a:r>
            <a:r>
              <a:rPr lang="sr-Latn-RS" sz="2200" dirty="0" err="1"/>
              <a:t>žnicu</a:t>
            </a:r>
            <a:r>
              <a:rPr lang="sr-Latn-RS" sz="2200" dirty="0"/>
              <a:t>. </a:t>
            </a:r>
          </a:p>
          <a:p>
            <a:pPr>
              <a:buFont typeface="Wingdings" pitchFamily="2" charset="2"/>
              <a:buChar char="ü"/>
            </a:pPr>
            <a:endParaRPr lang="sr-Latn-RS" sz="2200" dirty="0"/>
          </a:p>
          <a:p>
            <a:pPr>
              <a:buFont typeface="Wingdings" pitchFamily="2" charset="2"/>
              <a:buChar char="ü"/>
            </a:pPr>
            <a:endParaRPr lang="sr-Latn-RS" sz="2200" dirty="0"/>
          </a:p>
          <a:p>
            <a:pPr>
              <a:buFont typeface="Wingdings" pitchFamily="2" charset="2"/>
              <a:buChar char="ü"/>
            </a:pPr>
            <a:endParaRPr lang="sr-Latn-R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sr-Latn-RS" sz="2200" dirty="0" err="1"/>
              <a:t>Patern</a:t>
            </a:r>
            <a:r>
              <a:rPr lang="sr-Latn-RS" sz="2200" dirty="0"/>
              <a:t> 2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sr-Latn-RS" sz="2200" dirty="0"/>
              <a:t>Ja neću da govorim.</a:t>
            </a: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sr-Latn-RS" sz="2200" dirty="0"/>
              <a:t>Mi nećemo da idemo u biblioteku</a:t>
            </a:r>
            <a:r>
              <a:rPr lang="en-US" sz="2200" dirty="0"/>
              <a:t>/</a:t>
            </a:r>
            <a:r>
              <a:rPr lang="en-US" sz="2200" dirty="0" err="1"/>
              <a:t>knji</a:t>
            </a:r>
            <a:r>
              <a:rPr lang="sr-Latn-RS" sz="2200" dirty="0" err="1"/>
              <a:t>žnicu</a:t>
            </a:r>
            <a:r>
              <a:rPr lang="sr-Latn-RS" sz="2200" dirty="0"/>
              <a:t>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873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6135-C211-84C1-B640-DF7AF8E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Translate</a:t>
            </a:r>
            <a:r>
              <a:rPr lang="sr-Latn-RS" dirty="0"/>
              <a:t> </a:t>
            </a:r>
            <a:r>
              <a:rPr lang="sr-Latn-RS" dirty="0" err="1"/>
              <a:t>sentences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CEC4-C5B1-3575-B6A9-697CB679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not</a:t>
            </a:r>
            <a:r>
              <a:rPr lang="sr-Latn-RS" dirty="0"/>
              <a:t> go. </a:t>
            </a:r>
          </a:p>
          <a:p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not</a:t>
            </a:r>
            <a:r>
              <a:rPr lang="sr-Latn-RS" dirty="0"/>
              <a:t> </a:t>
            </a:r>
            <a:r>
              <a:rPr lang="sr-Latn-RS" dirty="0" err="1"/>
              <a:t>see</a:t>
            </a:r>
            <a:r>
              <a:rPr lang="sr-Latn-RS" dirty="0"/>
              <a:t> </a:t>
            </a:r>
            <a:r>
              <a:rPr lang="sr-Latn-RS" dirty="0" err="1"/>
              <a:t>movie</a:t>
            </a:r>
            <a:r>
              <a:rPr lang="sr-Latn-RS" dirty="0"/>
              <a:t>. </a:t>
            </a:r>
          </a:p>
          <a:p>
            <a:r>
              <a:rPr lang="sr-Latn-RS" dirty="0" err="1"/>
              <a:t>We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not</a:t>
            </a:r>
            <a:r>
              <a:rPr lang="sr-Latn-RS" dirty="0"/>
              <a:t> be </a:t>
            </a:r>
            <a:r>
              <a:rPr lang="sr-Latn-RS" dirty="0" err="1"/>
              <a:t>there</a:t>
            </a:r>
            <a:r>
              <a:rPr lang="sr-Latn-RS" dirty="0"/>
              <a:t>. </a:t>
            </a:r>
          </a:p>
          <a:p>
            <a:r>
              <a:rPr lang="sr-Latn-RS" dirty="0" err="1"/>
              <a:t>You</a:t>
            </a:r>
            <a:r>
              <a:rPr lang="sr-Latn-RS" dirty="0"/>
              <a:t> (</a:t>
            </a:r>
            <a:r>
              <a:rPr lang="sr-Latn-RS" dirty="0" err="1"/>
              <a:t>pl</a:t>
            </a:r>
            <a:r>
              <a:rPr lang="sr-Latn-RS" dirty="0"/>
              <a:t>)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not</a:t>
            </a:r>
            <a:r>
              <a:rPr lang="sr-Latn-RS" dirty="0"/>
              <a:t> do </a:t>
            </a:r>
            <a:r>
              <a:rPr lang="sr-Latn-RS" dirty="0" err="1"/>
              <a:t>homework</a:t>
            </a:r>
            <a:r>
              <a:rPr lang="sr-Latn-RS" dirty="0"/>
              <a:t>.</a:t>
            </a:r>
          </a:p>
          <a:p>
            <a:r>
              <a:rPr lang="sr-Latn-RS" dirty="0" err="1"/>
              <a:t>They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</a:t>
            </a:r>
            <a:r>
              <a:rPr lang="sr-Latn-RS" dirty="0" err="1"/>
              <a:t>not</a:t>
            </a:r>
            <a:r>
              <a:rPr lang="sr-Latn-RS" dirty="0"/>
              <a:t> </a:t>
            </a:r>
            <a:r>
              <a:rPr lang="sr-Latn-RS" dirty="0" err="1"/>
              <a:t>come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6135-C211-84C1-B640-DF7AF8E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Translate</a:t>
            </a:r>
            <a:r>
              <a:rPr lang="sr-Latn-RS" dirty="0"/>
              <a:t> </a:t>
            </a:r>
            <a:r>
              <a:rPr lang="sr-Latn-RS" dirty="0" err="1"/>
              <a:t>sentences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CEC4-C5B1-3575-B6A9-697CB679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I </a:t>
            </a:r>
            <a:r>
              <a:rPr lang="sr-Latn-RS" sz="2800" dirty="0" err="1"/>
              <a:t>will</a:t>
            </a:r>
            <a:r>
              <a:rPr lang="sr-Latn-RS" sz="2800" dirty="0"/>
              <a:t> </a:t>
            </a:r>
            <a:r>
              <a:rPr lang="sr-Latn-RS" sz="2800" dirty="0" err="1"/>
              <a:t>not</a:t>
            </a:r>
            <a:r>
              <a:rPr lang="sr-Latn-RS" sz="2800" dirty="0"/>
              <a:t> go. Ja neću da idem. Ja neću ići.</a:t>
            </a:r>
          </a:p>
          <a:p>
            <a:r>
              <a:rPr lang="sr-Latn-RS" sz="2800" dirty="0" err="1"/>
              <a:t>You</a:t>
            </a:r>
            <a:r>
              <a:rPr lang="sr-Latn-RS" sz="2800" dirty="0"/>
              <a:t> </a:t>
            </a:r>
            <a:r>
              <a:rPr lang="sr-Latn-RS" sz="2800" dirty="0" err="1"/>
              <a:t>will</a:t>
            </a:r>
            <a:r>
              <a:rPr lang="sr-Latn-RS" sz="2800" dirty="0"/>
              <a:t> </a:t>
            </a:r>
            <a:r>
              <a:rPr lang="sr-Latn-RS" sz="2800" dirty="0" err="1"/>
              <a:t>not</a:t>
            </a:r>
            <a:r>
              <a:rPr lang="sr-Latn-RS" sz="2800" dirty="0"/>
              <a:t> </a:t>
            </a:r>
            <a:r>
              <a:rPr lang="sr-Latn-RS" sz="2800" dirty="0" err="1"/>
              <a:t>see</a:t>
            </a:r>
            <a:r>
              <a:rPr lang="sr-Latn-RS" sz="2800" dirty="0"/>
              <a:t> </a:t>
            </a:r>
            <a:r>
              <a:rPr lang="sr-Latn-RS" sz="2800" dirty="0" err="1"/>
              <a:t>movie</a:t>
            </a:r>
            <a:r>
              <a:rPr lang="sr-Latn-RS" sz="2800" dirty="0"/>
              <a:t>. Ti nećeš videti film. Ti nećeš da vidiš film. </a:t>
            </a:r>
          </a:p>
          <a:p>
            <a:r>
              <a:rPr lang="sr-Latn-RS" sz="2800" dirty="0" err="1"/>
              <a:t>We</a:t>
            </a:r>
            <a:r>
              <a:rPr lang="sr-Latn-RS" sz="2800" dirty="0"/>
              <a:t> </a:t>
            </a:r>
            <a:r>
              <a:rPr lang="sr-Latn-RS" sz="2800" dirty="0" err="1"/>
              <a:t>will</a:t>
            </a:r>
            <a:r>
              <a:rPr lang="sr-Latn-RS" sz="2800" dirty="0"/>
              <a:t> </a:t>
            </a:r>
            <a:r>
              <a:rPr lang="sr-Latn-RS" sz="2800" dirty="0" err="1"/>
              <a:t>not</a:t>
            </a:r>
            <a:r>
              <a:rPr lang="sr-Latn-RS" sz="2800" dirty="0"/>
              <a:t> be </a:t>
            </a:r>
            <a:r>
              <a:rPr lang="sr-Latn-RS" sz="2800" dirty="0" err="1"/>
              <a:t>there</a:t>
            </a:r>
            <a:r>
              <a:rPr lang="sr-Latn-RS" sz="2800" dirty="0"/>
              <a:t>.  Nećemo biti tamo. Nećemo da budemo tamo. </a:t>
            </a:r>
          </a:p>
          <a:p>
            <a:r>
              <a:rPr lang="sr-Latn-RS" sz="2800" dirty="0" err="1"/>
              <a:t>You</a:t>
            </a:r>
            <a:r>
              <a:rPr lang="sr-Latn-RS" sz="2800" dirty="0"/>
              <a:t> (</a:t>
            </a:r>
            <a:r>
              <a:rPr lang="sr-Latn-RS" sz="2800" dirty="0" err="1"/>
              <a:t>pl</a:t>
            </a:r>
            <a:r>
              <a:rPr lang="sr-Latn-RS" sz="2800" dirty="0"/>
              <a:t>) </a:t>
            </a:r>
            <a:r>
              <a:rPr lang="sr-Latn-RS" sz="2800" dirty="0" err="1"/>
              <a:t>will</a:t>
            </a:r>
            <a:r>
              <a:rPr lang="sr-Latn-RS" sz="2800" dirty="0"/>
              <a:t> </a:t>
            </a:r>
            <a:r>
              <a:rPr lang="sr-Latn-RS" sz="2800" dirty="0" err="1"/>
              <a:t>not</a:t>
            </a:r>
            <a:r>
              <a:rPr lang="sr-Latn-RS" sz="2800" dirty="0"/>
              <a:t> do </a:t>
            </a:r>
            <a:r>
              <a:rPr lang="sr-Latn-RS" sz="2800" dirty="0" err="1"/>
              <a:t>homework</a:t>
            </a:r>
            <a:r>
              <a:rPr lang="sr-Latn-RS" sz="2800" dirty="0"/>
              <a:t>. Vi nećete da uradite domaći- Vi nećete uraditi zadaću. </a:t>
            </a:r>
          </a:p>
          <a:p>
            <a:r>
              <a:rPr lang="sr-Latn-RS" sz="2800" dirty="0" err="1"/>
              <a:t>They</a:t>
            </a:r>
            <a:r>
              <a:rPr lang="sr-Latn-RS" sz="2800" dirty="0"/>
              <a:t> </a:t>
            </a:r>
            <a:r>
              <a:rPr lang="sr-Latn-RS" sz="2800" dirty="0" err="1"/>
              <a:t>will</a:t>
            </a:r>
            <a:r>
              <a:rPr lang="sr-Latn-RS" sz="2800" dirty="0"/>
              <a:t> </a:t>
            </a:r>
            <a:r>
              <a:rPr lang="sr-Latn-RS" sz="2800" dirty="0" err="1"/>
              <a:t>not</a:t>
            </a:r>
            <a:r>
              <a:rPr lang="sr-Latn-RS" sz="2800" dirty="0"/>
              <a:t> </a:t>
            </a:r>
            <a:r>
              <a:rPr lang="sr-Latn-RS" sz="2800" dirty="0" err="1"/>
              <a:t>come</a:t>
            </a:r>
            <a:r>
              <a:rPr lang="sr-Latn-RS" sz="2800" dirty="0"/>
              <a:t>. Neće doći. Neće da dođu.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0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6000" b="1" dirty="0" err="1"/>
              <a:t>Interogative</a:t>
            </a:r>
            <a:r>
              <a:rPr lang="sr-Latn-RS" sz="6000" b="1" dirty="0"/>
              <a:t> </a:t>
            </a:r>
            <a:r>
              <a:rPr lang="sr-Latn-RS" sz="6000" b="1" dirty="0" err="1"/>
              <a:t>forms</a:t>
            </a:r>
            <a:r>
              <a:rPr lang="sr-Latn-RS" sz="6000" b="1" dirty="0"/>
              <a:t>: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000" b="1" dirty="0"/>
              <a:t>1.</a:t>
            </a:r>
            <a:r>
              <a:rPr lang="sr-Latn-RS" sz="2000" dirty="0"/>
              <a:t> </a:t>
            </a:r>
            <a:r>
              <a:rPr lang="sr-Latn-RS" sz="2000" dirty="0" err="1"/>
              <a:t>With</a:t>
            </a:r>
            <a:r>
              <a:rPr lang="sr-Latn-RS" sz="2000" dirty="0"/>
              <a:t> </a:t>
            </a:r>
            <a:r>
              <a:rPr lang="sr-Latn-RS" sz="2000" dirty="0" err="1"/>
              <a:t>the</a:t>
            </a:r>
            <a:r>
              <a:rPr lang="sr-Latn-RS" sz="2000" dirty="0"/>
              <a:t> </a:t>
            </a:r>
            <a:r>
              <a:rPr lang="sr-Latn-RS" sz="2000" dirty="0" err="1"/>
              <a:t>verb</a:t>
            </a:r>
            <a:r>
              <a:rPr lang="sr-Latn-RS" sz="2000" dirty="0"/>
              <a:t> hteti/</a:t>
            </a:r>
            <a:r>
              <a:rPr lang="sr-Latn-RS" sz="2000" dirty="0" err="1"/>
              <a:t>htjeti</a:t>
            </a:r>
            <a:r>
              <a:rPr lang="sr-Latn-RS" sz="2000" dirty="0"/>
              <a:t> in </a:t>
            </a:r>
            <a:r>
              <a:rPr lang="sr-Latn-RS" sz="2000" dirty="0" err="1"/>
              <a:t>the</a:t>
            </a:r>
            <a:r>
              <a:rPr lang="sr-Latn-RS" sz="2000" dirty="0"/>
              <a:t> </a:t>
            </a:r>
            <a:r>
              <a:rPr lang="sr-Latn-RS" sz="2000" dirty="0" err="1"/>
              <a:t>present</a:t>
            </a:r>
            <a:r>
              <a:rPr lang="sr-Latn-RS" sz="2000" dirty="0"/>
              <a:t> </a:t>
            </a:r>
            <a:r>
              <a:rPr lang="sr-Latn-RS" sz="2000" dirty="0" err="1"/>
              <a:t>tense</a:t>
            </a:r>
            <a:r>
              <a:rPr lang="sr-Latn-RS" sz="2000" dirty="0"/>
              <a:t> + </a:t>
            </a:r>
            <a:r>
              <a:rPr lang="sr-Latn-RS" sz="2000" dirty="0" err="1"/>
              <a:t>question</a:t>
            </a:r>
            <a:r>
              <a:rPr lang="sr-Latn-RS" sz="2000" dirty="0"/>
              <a:t> marker &lt;li&gt; + </a:t>
            </a:r>
            <a:r>
              <a:rPr lang="sr-Latn-RS" sz="2000" dirty="0" err="1"/>
              <a:t>patern</a:t>
            </a:r>
            <a:r>
              <a:rPr lang="sr-Latn-RS" sz="2000" dirty="0"/>
              <a:t> 1 </a:t>
            </a:r>
            <a:r>
              <a:rPr lang="sr-Latn-RS" sz="2000" dirty="0" err="1"/>
              <a:t>or</a:t>
            </a:r>
            <a:r>
              <a:rPr lang="sr-Latn-RS" sz="2000" dirty="0"/>
              <a:t> 2.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sr-Latn-RS" sz="2000" dirty="0"/>
              <a:t>1.Hoću li </a:t>
            </a:r>
            <a:r>
              <a:rPr lang="en-US" sz="2000" dirty="0"/>
              <a:t>(will I)</a:t>
            </a:r>
            <a:r>
              <a:rPr lang="sr-Latn-RS" sz="2000" dirty="0"/>
              <a:t>       </a:t>
            </a:r>
            <a:r>
              <a:rPr lang="en-US" sz="2000" dirty="0"/>
              <a:t>      </a:t>
            </a:r>
            <a:r>
              <a:rPr lang="sr-Latn-RS" sz="2000" dirty="0"/>
              <a:t>         </a:t>
            </a:r>
            <a:r>
              <a:rPr lang="en-US" sz="2000" dirty="0"/>
              <a:t>  </a:t>
            </a:r>
            <a:r>
              <a:rPr lang="sr-Latn-RS" sz="2000" dirty="0"/>
              <a:t>1. Hoćemo li (</a:t>
            </a:r>
            <a:r>
              <a:rPr lang="sr-Latn-RS" sz="2000" dirty="0" err="1"/>
              <a:t>will</a:t>
            </a:r>
            <a:r>
              <a:rPr lang="sr-Latn-RS" sz="2000" dirty="0"/>
              <a:t> </a:t>
            </a:r>
            <a:r>
              <a:rPr lang="sr-Latn-RS" sz="2000" dirty="0" err="1"/>
              <a:t>we</a:t>
            </a:r>
            <a:r>
              <a:rPr lang="sr-Latn-RS" sz="2000" dirty="0"/>
              <a:t>)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sr-Latn-RS" sz="2000" dirty="0"/>
              <a:t>2.Hoćeš li (</a:t>
            </a:r>
            <a:r>
              <a:rPr lang="sr-Latn-RS" sz="2000" dirty="0" err="1"/>
              <a:t>will</a:t>
            </a:r>
            <a:r>
              <a:rPr lang="sr-Latn-RS" sz="2000" dirty="0"/>
              <a:t> </a:t>
            </a:r>
            <a:r>
              <a:rPr lang="sr-Latn-RS" sz="2000" dirty="0" err="1"/>
              <a:t>you</a:t>
            </a:r>
            <a:r>
              <a:rPr lang="sr-Latn-RS" sz="2000" dirty="0"/>
              <a:t>)  </a:t>
            </a:r>
            <a:r>
              <a:rPr lang="en-US" sz="2000" dirty="0"/>
              <a:t>      </a:t>
            </a:r>
            <a:r>
              <a:rPr lang="sr-Latn-RS" sz="2000" dirty="0"/>
              <a:t>         2. Hoćete li (</a:t>
            </a:r>
            <a:r>
              <a:rPr lang="sr-Latn-RS" sz="2000" dirty="0" err="1"/>
              <a:t>will</a:t>
            </a:r>
            <a:r>
              <a:rPr lang="sr-Latn-RS" sz="2000" dirty="0"/>
              <a:t> </a:t>
            </a:r>
            <a:r>
              <a:rPr lang="sr-Latn-RS" sz="2000" dirty="0" err="1"/>
              <a:t>you</a:t>
            </a:r>
            <a:r>
              <a:rPr lang="sr-Latn-RS" sz="2000" dirty="0"/>
              <a:t>) 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sr-Latn-RS" sz="2000" dirty="0"/>
              <a:t>3. Hoće li  (</a:t>
            </a:r>
            <a:r>
              <a:rPr lang="sr-Latn-RS" sz="2000" dirty="0" err="1"/>
              <a:t>will</a:t>
            </a:r>
            <a:r>
              <a:rPr lang="sr-Latn-RS" sz="2000" dirty="0"/>
              <a:t> he, </a:t>
            </a:r>
            <a:r>
              <a:rPr lang="sr-Latn-RS" sz="2000" dirty="0" err="1"/>
              <a:t>she</a:t>
            </a:r>
            <a:r>
              <a:rPr lang="sr-Latn-RS" sz="2000" dirty="0"/>
              <a:t>)          3. Hoće li (</a:t>
            </a:r>
            <a:r>
              <a:rPr lang="sr-Latn-RS" sz="2000" dirty="0" err="1"/>
              <a:t>will</a:t>
            </a:r>
            <a:r>
              <a:rPr lang="sr-Latn-RS" sz="2000" dirty="0"/>
              <a:t> </a:t>
            </a:r>
            <a:r>
              <a:rPr lang="sr-Latn-RS" sz="2000" dirty="0" err="1"/>
              <a:t>they</a:t>
            </a:r>
            <a:r>
              <a:rPr lang="sr-Latn-RS" sz="20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sr-Latn-RS" sz="2000" dirty="0"/>
              <a:t>  </a:t>
            </a:r>
            <a:r>
              <a:rPr lang="sr-Latn-RS" sz="2000" dirty="0" err="1"/>
              <a:t>Pattern</a:t>
            </a:r>
            <a:r>
              <a:rPr lang="sr-Latn-RS" sz="2000" dirty="0"/>
              <a:t> 1: Hoćemo li ići u banku?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Pattern 2:</a:t>
            </a:r>
            <a:r>
              <a:rPr lang="sr-Latn-RS" sz="2000" dirty="0"/>
              <a:t> Hoćemo li da idemo u </a:t>
            </a:r>
            <a:r>
              <a:rPr lang="en-US" sz="2000" dirty="0"/>
              <a:t> </a:t>
            </a:r>
            <a:r>
              <a:rPr lang="sr-Latn-RS" sz="2000" dirty="0"/>
              <a:t>banku?  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27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Or</a:t>
            </a:r>
            <a:r>
              <a:rPr lang="sr-Latn-RS" sz="6000"/>
              <a:t> DA + ENCLITICS + P1/2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sr-Latn-RS" sz="2200" b="1"/>
              <a:t>2.</a:t>
            </a:r>
            <a:r>
              <a:rPr lang="sr-Latn-RS" sz="2200"/>
              <a:t> </a:t>
            </a:r>
            <a:r>
              <a:rPr lang="en-US" sz="2200"/>
              <a:t>using</a:t>
            </a:r>
            <a:r>
              <a:rPr lang="sr-Latn-RS" sz="2200"/>
              <a:t> Da li + enclitical markers ću, ćeš, će, ćemo, ćete, će + patern 1 or 2: </a:t>
            </a:r>
          </a:p>
          <a:p>
            <a:pPr marL="0" indent="0">
              <a:buNone/>
            </a:pPr>
            <a:endParaRPr lang="en-US" sz="2200"/>
          </a:p>
          <a:p>
            <a:r>
              <a:rPr lang="sr-Latn-RS" sz="2200"/>
              <a:t>Pattern 1</a:t>
            </a:r>
            <a:r>
              <a:rPr lang="en-US" sz="2200"/>
              <a:t>:</a:t>
            </a:r>
          </a:p>
          <a:p>
            <a:pPr marL="0" indent="0">
              <a:buNone/>
            </a:pPr>
            <a:r>
              <a:rPr lang="sr-Latn-RS" sz="2200"/>
              <a:t>Da li ćeš zvati Anu? </a:t>
            </a:r>
            <a:endParaRPr lang="en-US" sz="2200"/>
          </a:p>
          <a:p>
            <a:pPr marL="0" indent="0">
              <a:buNone/>
            </a:pPr>
            <a:r>
              <a:rPr lang="sr-Latn-RS" sz="2200"/>
              <a:t>Da li ćemo ići u bioskop</a:t>
            </a:r>
            <a:r>
              <a:rPr lang="en-US" sz="2200"/>
              <a:t>/kino?</a:t>
            </a:r>
          </a:p>
          <a:p>
            <a:pPr marL="0" indent="0">
              <a:buNone/>
            </a:pPr>
            <a:r>
              <a:rPr lang="sr-Latn-RS" sz="2200"/>
              <a:t>Da li ćeš mi kupiti kompj</a:t>
            </a:r>
            <a:r>
              <a:rPr lang="en-US" sz="2200"/>
              <a:t>u</a:t>
            </a:r>
            <a:r>
              <a:rPr lang="sr-Latn-RS" sz="2200"/>
              <a:t>ter</a:t>
            </a:r>
            <a:r>
              <a:rPr lang="en-US" sz="2200"/>
              <a:t>/kompjutor</a:t>
            </a:r>
            <a:r>
              <a:rPr lang="sr-Latn-RS" sz="2200"/>
              <a:t>?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5859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Pattern 2:</a:t>
            </a:r>
          </a:p>
          <a:p>
            <a:pPr marL="0" indent="0">
              <a:buNone/>
            </a:pPr>
            <a:r>
              <a:rPr lang="sr-Latn-RS" sz="2200"/>
              <a:t>Da li ćeš da zoveš Anu?</a:t>
            </a:r>
            <a:endParaRPr lang="en-US" sz="2200"/>
          </a:p>
          <a:p>
            <a:pPr marL="0" indent="0">
              <a:buNone/>
            </a:pPr>
            <a:r>
              <a:rPr lang="sr-Latn-RS" sz="2200"/>
              <a:t>Da li ćemo da idemo u bioskop</a:t>
            </a:r>
            <a:r>
              <a:rPr lang="en-US" sz="2200"/>
              <a:t>/kino</a:t>
            </a:r>
            <a:r>
              <a:rPr lang="sr-Latn-RS" sz="2200"/>
              <a:t>?</a:t>
            </a:r>
            <a:endParaRPr lang="en-US" sz="2200"/>
          </a:p>
          <a:p>
            <a:pPr marL="0" indent="0">
              <a:buNone/>
            </a:pPr>
            <a:r>
              <a:rPr lang="sr-Latn-RS" sz="2200"/>
              <a:t>Da li ćeš da mi kupiš kompjuter</a:t>
            </a:r>
            <a:r>
              <a:rPr lang="en-US" sz="2200"/>
              <a:t>/kompjutor</a:t>
            </a:r>
            <a:r>
              <a:rPr lang="sr-Latn-RS" sz="2200"/>
              <a:t>?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3296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Important note: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sr-Latn-RS" sz="2200"/>
              <a:t>In general pattern 1 is more typical for Bosnia and Croatia, while pattern two is used more in Serbia. Nevertheless, none of the patterns is reserved for a certain variant, they are widely used in all three language variants. </a:t>
            </a:r>
            <a:r>
              <a:rPr lang="en-US" sz="2200"/>
              <a:t>Therefore, you need to know all patterns.</a:t>
            </a:r>
            <a:r>
              <a:rPr lang="sr-Latn-RS" sz="2200"/>
              <a:t>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9043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4965A4-9668-48BA-3418-2CB20C2B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FORM + PATTERN 1, 2 or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4F3F7-3246-4641-4F84-0E8AD78B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4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sr-Latn-RS" sz="3200"/>
              <a:t>Pattern 1- </a:t>
            </a:r>
            <a:r>
              <a:rPr lang="sr-Latn-RS" sz="3200" b="1"/>
              <a:t>the infinitive of the main verb </a:t>
            </a:r>
            <a:endParaRPr lang="en-US" sz="32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CAEED42-A1D2-9601-B0D9-930EA9AC5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81" r="2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Ja </a:t>
            </a:r>
            <a:r>
              <a:rPr lang="sr-Latn-RS" u="sng" dirty="0"/>
              <a:t>ću pisati</a:t>
            </a:r>
            <a:r>
              <a:rPr lang="sr-Latn-RS" dirty="0"/>
              <a:t> knjigu. </a:t>
            </a:r>
          </a:p>
          <a:p>
            <a:pPr marL="0" indent="0">
              <a:buNone/>
            </a:pPr>
            <a:r>
              <a:rPr lang="sr-Latn-RS" dirty="0"/>
              <a:t>On </a:t>
            </a:r>
            <a:r>
              <a:rPr lang="sr-Latn-RS" u="sng" dirty="0"/>
              <a:t>će govoriti</a:t>
            </a:r>
            <a:r>
              <a:rPr lang="sr-Latn-RS" dirty="0"/>
              <a:t> o politici. </a:t>
            </a:r>
          </a:p>
          <a:p>
            <a:pPr marL="0" indent="0">
              <a:buNone/>
            </a:pPr>
            <a:r>
              <a:rPr lang="sr-Latn-RS" dirty="0"/>
              <a:t>Mi </a:t>
            </a:r>
            <a:r>
              <a:rPr lang="sr-Latn-RS" u="sng" dirty="0"/>
              <a:t>ćemo pevati/</a:t>
            </a:r>
            <a:r>
              <a:rPr lang="sr-Latn-RS" u="sng" dirty="0" err="1"/>
              <a:t>pjevati</a:t>
            </a:r>
            <a:r>
              <a:rPr lang="sr-Latn-RS" dirty="0"/>
              <a:t> pesme/</a:t>
            </a:r>
            <a:r>
              <a:rPr lang="sr-Latn-RS" dirty="0" err="1"/>
              <a:t>pjesme</a:t>
            </a:r>
            <a:r>
              <a:rPr lang="sr-Latn-RS" dirty="0"/>
              <a:t>.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1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EC5-1B7E-29A0-ADAF-300084C0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sr-Latn-RS" sz="3200"/>
              <a:t>Pattern 2- </a:t>
            </a:r>
            <a:r>
              <a:rPr lang="sr-Latn-RS" sz="3200" b="1"/>
              <a:t>da+ present tense</a:t>
            </a:r>
            <a:br>
              <a:rPr lang="sr-Latn-RS" sz="3200" b="1"/>
            </a:br>
            <a:endParaRPr lang="en-US" sz="320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94FD8676-9A43-64ED-A5A1-E0EF1D33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2" r="1537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05E9-ACAA-57ED-C3C6-DCC2C1AE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Ja ću da pišem knjigu. </a:t>
            </a:r>
          </a:p>
          <a:p>
            <a:pPr marL="0" indent="0">
              <a:buNone/>
            </a:pPr>
            <a:r>
              <a:rPr lang="sr-Latn-RS" dirty="0"/>
              <a:t>On će da govori o politici. </a:t>
            </a:r>
          </a:p>
          <a:p>
            <a:pPr marL="0" indent="0">
              <a:buNone/>
            </a:pPr>
            <a:r>
              <a:rPr lang="sr-Latn-RS" dirty="0"/>
              <a:t>Mi ćemo da pevamo/</a:t>
            </a:r>
            <a:r>
              <a:rPr lang="sr-Latn-RS" dirty="0" err="1"/>
              <a:t>pjevamo</a:t>
            </a:r>
            <a:r>
              <a:rPr lang="sr-Latn-RS" dirty="0"/>
              <a:t> pesme/</a:t>
            </a:r>
            <a:r>
              <a:rPr lang="sr-Latn-RS" dirty="0" err="1"/>
              <a:t>pjesme</a:t>
            </a:r>
            <a:r>
              <a:rPr lang="sr-Latn-R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5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Pattern 3</a:t>
            </a:r>
            <a:r>
              <a:rPr lang="sr-Latn-RS" sz="4000" dirty="0"/>
              <a:t>- </a:t>
            </a:r>
            <a:r>
              <a:rPr lang="sr-Latn-RS" sz="4000" dirty="0" err="1"/>
              <a:t>Without</a:t>
            </a:r>
            <a:r>
              <a:rPr lang="sr-Latn-RS" sz="4000" dirty="0"/>
              <a:t> </a:t>
            </a:r>
            <a:r>
              <a:rPr lang="sr-Latn-RS" sz="4000" dirty="0" err="1"/>
              <a:t>subjects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sr-Latn-RS" sz="2200" b="1" dirty="0"/>
              <a:t>3)</a:t>
            </a:r>
            <a:r>
              <a:rPr lang="sr-Latn-RS" sz="2200" dirty="0"/>
              <a:t> </a:t>
            </a:r>
            <a:r>
              <a:rPr lang="sr-Latn-RS" sz="2200" b="1" dirty="0" err="1"/>
              <a:t>Pattern</a:t>
            </a:r>
            <a:r>
              <a:rPr lang="sr-Latn-RS" sz="2200" b="1" dirty="0"/>
              <a:t> 3</a:t>
            </a:r>
            <a:r>
              <a:rPr lang="sr-Latn-RS" sz="2200" dirty="0"/>
              <a:t>: </a:t>
            </a:r>
            <a:r>
              <a:rPr lang="sr-Latn-RS" sz="2200" dirty="0" err="1"/>
              <a:t>If</a:t>
            </a:r>
            <a:r>
              <a:rPr lang="sr-Latn-RS" sz="2200" dirty="0"/>
              <a:t>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subject</a:t>
            </a:r>
            <a:r>
              <a:rPr lang="sr-Latn-RS" sz="2200" dirty="0"/>
              <a:t> is </a:t>
            </a:r>
            <a:r>
              <a:rPr lang="sr-Latn-RS" sz="2200" dirty="0" err="1"/>
              <a:t>not</a:t>
            </a:r>
            <a:r>
              <a:rPr lang="sr-Latn-RS" sz="2200" dirty="0"/>
              <a:t> </a:t>
            </a:r>
            <a:r>
              <a:rPr lang="sr-Latn-RS" sz="2200" dirty="0" err="1"/>
              <a:t>expresssed</a:t>
            </a:r>
            <a:r>
              <a:rPr lang="sr-Latn-RS" sz="2200" dirty="0"/>
              <a:t> in a sentence </a:t>
            </a:r>
            <a:r>
              <a:rPr lang="sr-Latn-RS" sz="2200" dirty="0" err="1"/>
              <a:t>or</a:t>
            </a:r>
            <a:r>
              <a:rPr lang="sr-Latn-RS" sz="2200" dirty="0"/>
              <a:t> </a:t>
            </a:r>
            <a:r>
              <a:rPr lang="sr-Latn-RS" sz="2200" dirty="0" err="1"/>
              <a:t>independent</a:t>
            </a:r>
            <a:r>
              <a:rPr lang="sr-Latn-RS" sz="2200" dirty="0"/>
              <a:t> </a:t>
            </a:r>
            <a:r>
              <a:rPr lang="sr-Latn-RS" sz="2200" dirty="0" err="1"/>
              <a:t>clause</a:t>
            </a:r>
            <a:r>
              <a:rPr lang="sr-Latn-RS" sz="2200" dirty="0"/>
              <a:t> </a:t>
            </a:r>
            <a:r>
              <a:rPr lang="sr-Latn-RS" sz="2200" dirty="0" err="1"/>
              <a:t>after</a:t>
            </a:r>
            <a:r>
              <a:rPr lang="sr-Latn-RS" sz="2200" dirty="0"/>
              <a:t>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conjunctions</a:t>
            </a:r>
            <a:r>
              <a:rPr lang="sr-Latn-RS" sz="2200" dirty="0"/>
              <a:t> &lt;</a:t>
            </a:r>
            <a:r>
              <a:rPr lang="sr-Latn-RS" sz="2200" b="1" dirty="0"/>
              <a:t>i</a:t>
            </a:r>
            <a:r>
              <a:rPr lang="sr-Latn-RS" sz="2200" dirty="0"/>
              <a:t>&gt; (</a:t>
            </a:r>
            <a:r>
              <a:rPr lang="sr-Latn-RS" sz="2200" dirty="0" err="1"/>
              <a:t>and</a:t>
            </a:r>
            <a:r>
              <a:rPr lang="sr-Latn-RS" sz="2200" dirty="0"/>
              <a:t>), &lt;</a:t>
            </a:r>
            <a:r>
              <a:rPr lang="sr-Latn-RS" sz="2200" b="1" dirty="0"/>
              <a:t>a</a:t>
            </a:r>
            <a:r>
              <a:rPr lang="sr-Latn-RS" sz="2200" dirty="0"/>
              <a:t>&gt; (</a:t>
            </a:r>
            <a:r>
              <a:rPr lang="sr-Latn-RS" sz="2200" dirty="0" err="1"/>
              <a:t>and</a:t>
            </a:r>
            <a:r>
              <a:rPr lang="sr-Latn-RS" sz="2200" dirty="0"/>
              <a:t>) </a:t>
            </a:r>
            <a:r>
              <a:rPr lang="sr-Latn-RS" sz="2200" dirty="0" err="1"/>
              <a:t>or</a:t>
            </a:r>
            <a:r>
              <a:rPr lang="sr-Latn-RS" sz="2200" dirty="0"/>
              <a:t> &lt;</a:t>
            </a:r>
            <a:r>
              <a:rPr lang="sr-Latn-RS" sz="2200" b="1" dirty="0"/>
              <a:t>ali</a:t>
            </a:r>
            <a:r>
              <a:rPr lang="sr-Latn-RS" sz="2200" dirty="0"/>
              <a:t>&gt; (but)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word</a:t>
            </a:r>
            <a:r>
              <a:rPr lang="sr-Latn-RS" sz="2200" dirty="0"/>
              <a:t> </a:t>
            </a:r>
            <a:r>
              <a:rPr lang="sr-Latn-RS" sz="2200" dirty="0" err="1"/>
              <a:t>order</a:t>
            </a:r>
            <a:r>
              <a:rPr lang="sr-Latn-RS" sz="2200" dirty="0"/>
              <a:t> </a:t>
            </a:r>
            <a:r>
              <a:rPr lang="sr-Latn-RS" sz="2200" dirty="0" err="1"/>
              <a:t>will</a:t>
            </a:r>
            <a:r>
              <a:rPr lang="sr-Latn-RS" sz="2200" dirty="0"/>
              <a:t> be </a:t>
            </a:r>
            <a:r>
              <a:rPr lang="sr-Latn-RS" sz="2200" dirty="0" err="1"/>
              <a:t>inverted</a:t>
            </a:r>
            <a:r>
              <a:rPr lang="sr-Latn-RS" sz="2200" dirty="0"/>
              <a:t> </a:t>
            </a:r>
            <a:r>
              <a:rPr lang="sr-Latn-RS" sz="2200" dirty="0" err="1"/>
              <a:t>since</a:t>
            </a:r>
            <a:r>
              <a:rPr lang="sr-Latn-RS" sz="2200" dirty="0"/>
              <a:t> </a:t>
            </a:r>
            <a:r>
              <a:rPr lang="sr-Latn-RS" sz="2200" dirty="0" err="1"/>
              <a:t>enclitical</a:t>
            </a:r>
            <a:r>
              <a:rPr lang="sr-Latn-RS" sz="2200" dirty="0"/>
              <a:t> </a:t>
            </a:r>
            <a:r>
              <a:rPr lang="sr-Latn-RS" sz="2200" dirty="0" err="1"/>
              <a:t>forms</a:t>
            </a:r>
            <a:r>
              <a:rPr lang="sr-Latn-RS" sz="2200" dirty="0"/>
              <a:t> ću, ćeš, će, ćemo, ćete, će </a:t>
            </a:r>
            <a:r>
              <a:rPr lang="sr-Latn-RS" sz="2200" dirty="0" err="1"/>
              <a:t>can</a:t>
            </a:r>
            <a:r>
              <a:rPr lang="sr-Latn-RS" sz="2200" dirty="0"/>
              <a:t> </a:t>
            </a:r>
            <a:r>
              <a:rPr lang="sr-Latn-RS" sz="2200" dirty="0" err="1"/>
              <a:t>not</a:t>
            </a:r>
            <a:r>
              <a:rPr lang="sr-Latn-RS" sz="2200" dirty="0"/>
              <a:t> </a:t>
            </a:r>
            <a:r>
              <a:rPr lang="sr-Latn-RS" sz="2200" dirty="0" err="1"/>
              <a:t>occur</a:t>
            </a:r>
            <a:r>
              <a:rPr lang="sr-Latn-RS" sz="2200" dirty="0"/>
              <a:t> in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initial</a:t>
            </a:r>
            <a:r>
              <a:rPr lang="sr-Latn-RS" sz="2200" dirty="0"/>
              <a:t> </a:t>
            </a:r>
            <a:r>
              <a:rPr lang="sr-Latn-RS" sz="2200" dirty="0" err="1"/>
              <a:t>position</a:t>
            </a:r>
            <a:r>
              <a:rPr lang="sr-Latn-RS" sz="2200" dirty="0"/>
              <a:t> in </a:t>
            </a:r>
            <a:r>
              <a:rPr lang="sr-Latn-RS" sz="2200" dirty="0" err="1"/>
              <a:t>the</a:t>
            </a:r>
            <a:r>
              <a:rPr lang="sr-Latn-RS" sz="2200" dirty="0"/>
              <a:t> sentence. </a:t>
            </a:r>
          </a:p>
          <a:p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dirty="0" err="1"/>
              <a:t>inversion</a:t>
            </a:r>
            <a:r>
              <a:rPr lang="sr-Latn-RS" sz="2200" dirty="0"/>
              <a:t> </a:t>
            </a:r>
            <a:r>
              <a:rPr lang="sr-Latn-RS" sz="2200" dirty="0" err="1"/>
              <a:t>cause</a:t>
            </a:r>
            <a:r>
              <a:rPr lang="sr-Latn-RS" sz="2200" dirty="0"/>
              <a:t> </a:t>
            </a:r>
            <a:r>
              <a:rPr lang="sr-Latn-RS" sz="2200" dirty="0" err="1"/>
              <a:t>the</a:t>
            </a:r>
            <a:r>
              <a:rPr lang="sr-Latn-RS" sz="2200" dirty="0"/>
              <a:t> </a:t>
            </a:r>
            <a:r>
              <a:rPr lang="sr-Latn-RS" sz="2200" b="1" dirty="0" err="1"/>
              <a:t>enclitics</a:t>
            </a:r>
            <a:r>
              <a:rPr lang="sr-Latn-RS" sz="2200" dirty="0"/>
              <a:t> </a:t>
            </a:r>
            <a:r>
              <a:rPr lang="sr-Latn-RS" sz="2200" b="1" dirty="0"/>
              <a:t>to </a:t>
            </a:r>
            <a:r>
              <a:rPr lang="sr-Latn-RS" sz="2200" b="1" dirty="0" err="1"/>
              <a:t>merge</a:t>
            </a:r>
            <a:r>
              <a:rPr lang="sr-Latn-RS" sz="2200" b="1" dirty="0"/>
              <a:t> </a:t>
            </a:r>
            <a:r>
              <a:rPr lang="sr-Latn-RS" sz="2200" b="1" dirty="0" err="1"/>
              <a:t>with</a:t>
            </a:r>
            <a:r>
              <a:rPr lang="sr-Latn-RS" sz="2200" b="1" dirty="0"/>
              <a:t> </a:t>
            </a:r>
            <a:r>
              <a:rPr lang="sr-Latn-RS" sz="2200" b="1" dirty="0" err="1"/>
              <a:t>the</a:t>
            </a:r>
            <a:r>
              <a:rPr lang="sr-Latn-RS" sz="2200" b="1" dirty="0"/>
              <a:t> </a:t>
            </a:r>
            <a:r>
              <a:rPr lang="sr-Latn-RS" sz="2200" b="1" dirty="0" err="1"/>
              <a:t>infinitives</a:t>
            </a:r>
            <a:r>
              <a:rPr lang="sr-Latn-RS" sz="2200" dirty="0"/>
              <a:t> in –ti.: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00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C125-6694-D9AA-7BD2-3DD2B64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PATTERN  3- HOW TO BUILD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52D2-CEBD-FF33-4922-64AA8C2CD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Serbian: </a:t>
            </a:r>
            <a:r>
              <a:rPr lang="sr-Latn-RS" sz="3200" dirty="0"/>
              <a:t>Drop </a:t>
            </a:r>
            <a:r>
              <a:rPr lang="sr-Latn-RS" sz="3200" dirty="0" err="1"/>
              <a:t>the</a:t>
            </a:r>
            <a:r>
              <a:rPr lang="sr-Latn-RS" sz="3200" dirty="0"/>
              <a:t> &lt;ti&gt; from </a:t>
            </a:r>
            <a:r>
              <a:rPr lang="sr-Latn-RS" sz="3200" dirty="0" err="1"/>
              <a:t>the</a:t>
            </a:r>
            <a:r>
              <a:rPr lang="sr-Latn-RS" sz="3200" dirty="0"/>
              <a:t> infinitive </a:t>
            </a:r>
            <a:r>
              <a:rPr lang="sr-Latn-RS" sz="3200" dirty="0" err="1"/>
              <a:t>and</a:t>
            </a:r>
            <a:r>
              <a:rPr lang="sr-Latn-RS" sz="3200" dirty="0"/>
              <a:t> </a:t>
            </a:r>
            <a:r>
              <a:rPr lang="sr-Latn-RS" sz="3200" dirty="0" err="1"/>
              <a:t>simply</a:t>
            </a:r>
            <a:r>
              <a:rPr lang="sr-Latn-RS" sz="3200" dirty="0"/>
              <a:t> </a:t>
            </a:r>
            <a:r>
              <a:rPr lang="sr-Latn-RS" sz="3200" dirty="0" err="1"/>
              <a:t>add</a:t>
            </a:r>
            <a:r>
              <a:rPr lang="sr-Latn-RS" sz="3200" dirty="0"/>
              <a:t> </a:t>
            </a:r>
            <a:r>
              <a:rPr lang="sr-Latn-RS" sz="3200" dirty="0" err="1"/>
              <a:t>the</a:t>
            </a:r>
            <a:r>
              <a:rPr lang="sr-Latn-RS" sz="3200" dirty="0"/>
              <a:t> </a:t>
            </a:r>
            <a:r>
              <a:rPr lang="sr-Latn-RS" sz="3200" dirty="0" err="1"/>
              <a:t>enclitical</a:t>
            </a:r>
            <a:r>
              <a:rPr lang="sr-Latn-RS" sz="3200" dirty="0"/>
              <a:t> </a:t>
            </a:r>
            <a:r>
              <a:rPr lang="sr-Latn-RS" sz="3200" dirty="0" err="1"/>
              <a:t>forms</a:t>
            </a:r>
            <a:r>
              <a:rPr lang="sr-Latn-RS" sz="3200" dirty="0"/>
              <a:t> </a:t>
            </a:r>
            <a:r>
              <a:rPr lang="sr-Latn-RS" sz="3200" dirty="0" err="1"/>
              <a:t>according</a:t>
            </a:r>
            <a:r>
              <a:rPr lang="sr-Latn-RS" sz="3200" dirty="0"/>
              <a:t> to </a:t>
            </a:r>
            <a:r>
              <a:rPr lang="sr-Latn-RS" sz="3200" dirty="0" err="1"/>
              <a:t>the</a:t>
            </a:r>
            <a:r>
              <a:rPr lang="sr-Latn-RS" sz="3200" dirty="0"/>
              <a:t> </a:t>
            </a:r>
            <a:r>
              <a:rPr lang="sr-Latn-RS" sz="3200" dirty="0" err="1"/>
              <a:t>person</a:t>
            </a:r>
            <a:r>
              <a:rPr lang="sr-Latn-RS" sz="3200" dirty="0"/>
              <a:t>:  govori</a:t>
            </a:r>
            <a:r>
              <a:rPr lang="sr-Latn-RS" sz="3200" b="1" u="sng" dirty="0"/>
              <a:t>ti</a:t>
            </a:r>
            <a:r>
              <a:rPr lang="sr-Latn-RS" sz="3200" dirty="0"/>
              <a:t>= govori</a:t>
            </a:r>
            <a:r>
              <a:rPr lang="en-US" sz="3200" dirty="0"/>
              <a:t>+</a:t>
            </a:r>
            <a:r>
              <a:rPr lang="sr-Latn-RS" sz="3200" dirty="0"/>
              <a:t>ću, ćeš, će, ćemo, ćete, će</a:t>
            </a:r>
            <a:r>
              <a:rPr lang="en-US" sz="3200" dirty="0"/>
              <a:t>.</a:t>
            </a:r>
            <a:endParaRPr lang="sr-Latn-RS" sz="3200" dirty="0"/>
          </a:p>
          <a:p>
            <a:endParaRPr lang="sr-Latn-RS" dirty="0"/>
          </a:p>
          <a:p>
            <a:r>
              <a:rPr lang="en-US" sz="3200" dirty="0"/>
              <a:t>Bosnian, Croatian: Drop the &lt;</a:t>
            </a:r>
            <a:r>
              <a:rPr lang="en-US" sz="3200" dirty="0" err="1"/>
              <a:t>i</a:t>
            </a:r>
            <a:r>
              <a:rPr lang="en-US" sz="3200" dirty="0"/>
              <a:t>&gt; from the infinitive and write separately the enclitical forms according to the person: </a:t>
            </a:r>
            <a:r>
              <a:rPr lang="en-US" sz="3200" dirty="0" err="1"/>
              <a:t>govorit</a:t>
            </a:r>
            <a:r>
              <a:rPr lang="en-US" sz="3200" b="1" u="sng" dirty="0" err="1"/>
              <a:t>i</a:t>
            </a:r>
            <a:r>
              <a:rPr lang="en-US" sz="3200" dirty="0"/>
              <a:t>=</a:t>
            </a:r>
            <a:r>
              <a:rPr lang="en-US" sz="3200" dirty="0" err="1"/>
              <a:t>govorit</a:t>
            </a:r>
            <a:r>
              <a:rPr lang="en-US" sz="3200" dirty="0"/>
              <a:t> </a:t>
            </a:r>
            <a:r>
              <a:rPr lang="sr-Latn-RS" sz="3200" dirty="0"/>
              <a:t>ću, ćeš, će, ćemo, ćete, će </a:t>
            </a: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2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E253-7FB0-C1D3-F1B3-035FB68E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Pattern</a:t>
            </a:r>
            <a:r>
              <a:rPr lang="sr-Latn-RS" dirty="0"/>
              <a:t> 3 </a:t>
            </a:r>
            <a:r>
              <a:rPr lang="sr-Latn-RS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F5F-2D4E-A0AA-B932-B6F6F5D2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/>
              <a:t>AFTER I/A/ALI</a:t>
            </a:r>
          </a:p>
          <a:p>
            <a:r>
              <a:rPr lang="sr-Latn-RS" dirty="0"/>
              <a:t>Ja ću govoriti </a:t>
            </a:r>
            <a:r>
              <a:rPr lang="sr-Latn-RS" u="sng" dirty="0"/>
              <a:t>i</a:t>
            </a:r>
            <a:r>
              <a:rPr lang="sr-Latn-RS" dirty="0"/>
              <a:t> </a:t>
            </a:r>
            <a:r>
              <a:rPr lang="sr-Latn-RS" u="sng" dirty="0"/>
              <a:t>pevaću/</a:t>
            </a:r>
            <a:r>
              <a:rPr lang="sr-Latn-RS" u="sng" dirty="0" err="1"/>
              <a:t>pjeva</a:t>
            </a:r>
            <a:r>
              <a:rPr lang="en-US" u="sng" dirty="0"/>
              <a:t>t </a:t>
            </a:r>
            <a:r>
              <a:rPr lang="sr-Latn-RS" u="sng" dirty="0"/>
              <a:t>ć</a:t>
            </a:r>
            <a:r>
              <a:rPr lang="en-US" u="sng" dirty="0"/>
              <a:t>u</a:t>
            </a:r>
            <a:r>
              <a:rPr lang="sr-Latn-RS" dirty="0"/>
              <a:t>. </a:t>
            </a:r>
            <a:endParaRPr lang="en-US" dirty="0"/>
          </a:p>
          <a:p>
            <a:r>
              <a:rPr lang="sr-Latn-RS" dirty="0"/>
              <a:t>Marko će slušati muziku</a:t>
            </a:r>
            <a:r>
              <a:rPr lang="en-US" dirty="0"/>
              <a:t>/</a:t>
            </a:r>
            <a:r>
              <a:rPr lang="en-US" dirty="0" err="1"/>
              <a:t>glazbu</a:t>
            </a:r>
            <a:r>
              <a:rPr lang="sr-Latn-RS" dirty="0"/>
              <a:t>, </a:t>
            </a:r>
            <a:r>
              <a:rPr lang="sr-Latn-RS" u="sng" dirty="0"/>
              <a:t>a</a:t>
            </a:r>
            <a:r>
              <a:rPr lang="sr-Latn-RS" dirty="0"/>
              <a:t> </a:t>
            </a:r>
            <a:r>
              <a:rPr lang="sr-Latn-RS" u="sng" dirty="0"/>
              <a:t>učiće</a:t>
            </a:r>
            <a:r>
              <a:rPr lang="en-US" u="sng" dirty="0"/>
              <a:t>/</a:t>
            </a:r>
            <a:r>
              <a:rPr lang="sr-Latn-RS" dirty="0"/>
              <a:t> </a:t>
            </a:r>
            <a:r>
              <a:rPr lang="sr-Latn-RS" u="sng" dirty="0"/>
              <a:t>uči</a:t>
            </a:r>
            <a:r>
              <a:rPr lang="en-US" u="sng" dirty="0"/>
              <a:t>t </a:t>
            </a:r>
            <a:r>
              <a:rPr lang="sr-Latn-RS" u="sng" dirty="0"/>
              <a:t>će </a:t>
            </a:r>
            <a:r>
              <a:rPr lang="sr-Latn-RS" dirty="0"/>
              <a:t>posle toga.</a:t>
            </a:r>
            <a:endParaRPr lang="en-US" dirty="0"/>
          </a:p>
          <a:p>
            <a:r>
              <a:rPr lang="sr-Latn-RS" dirty="0"/>
              <a:t>Mi ćemo da radimo, </a:t>
            </a:r>
            <a:r>
              <a:rPr lang="sr-Latn-RS" u="sng" dirty="0"/>
              <a:t>ali</a:t>
            </a:r>
            <a:r>
              <a:rPr lang="sr-Latn-RS" dirty="0"/>
              <a:t> </a:t>
            </a:r>
            <a:r>
              <a:rPr lang="sr-Latn-RS" u="sng" dirty="0"/>
              <a:t>slušaćemo</a:t>
            </a:r>
            <a:r>
              <a:rPr lang="en-US" u="sng" dirty="0"/>
              <a:t>/</a:t>
            </a:r>
            <a:r>
              <a:rPr lang="sr-Latn-RS" u="sng" dirty="0"/>
              <a:t>sluša</a:t>
            </a:r>
            <a:r>
              <a:rPr lang="en-US" u="sng" dirty="0"/>
              <a:t>t </a:t>
            </a:r>
            <a:r>
              <a:rPr lang="sr-Latn-RS" u="sng" dirty="0"/>
              <a:t>ćemo</a:t>
            </a:r>
            <a:r>
              <a:rPr lang="sr-Latn-RS" dirty="0"/>
              <a:t> i </a:t>
            </a:r>
            <a:r>
              <a:rPr lang="en-US" dirty="0"/>
              <a:t>Baha </a:t>
            </a:r>
            <a:r>
              <a:rPr lang="sr-Latn-RS" dirty="0"/>
              <a:t>istovremeno.  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dirty="0"/>
              <a:t>SENTENCES STARTING WITH FUTURE TENSE</a:t>
            </a:r>
            <a:endParaRPr lang="en-US" dirty="0"/>
          </a:p>
          <a:p>
            <a:r>
              <a:rPr lang="sr-Latn-RS" dirty="0"/>
              <a:t>Govoriću</a:t>
            </a:r>
            <a:r>
              <a:rPr lang="en-US" dirty="0"/>
              <a:t>/</a:t>
            </a:r>
            <a:r>
              <a:rPr lang="sr-Latn-RS" dirty="0"/>
              <a:t>Govori</a:t>
            </a:r>
            <a:r>
              <a:rPr lang="en-US" dirty="0"/>
              <a:t>t </a:t>
            </a:r>
            <a:r>
              <a:rPr lang="sr-Latn-RS" dirty="0"/>
              <a:t>ću o tome sutra. </a:t>
            </a:r>
          </a:p>
          <a:p>
            <a:r>
              <a:rPr lang="sr-Latn-RS" dirty="0"/>
              <a:t>Zvaću</a:t>
            </a:r>
            <a:r>
              <a:rPr lang="en-US" dirty="0"/>
              <a:t>/</a:t>
            </a:r>
            <a:r>
              <a:rPr lang="sr-Latn-RS" dirty="0" err="1"/>
              <a:t>Zva</a:t>
            </a:r>
            <a:r>
              <a:rPr lang="en-US" dirty="0"/>
              <a:t>t </a:t>
            </a:r>
            <a:r>
              <a:rPr lang="sr-Latn-RS" dirty="0"/>
              <a:t>ću te telefonom. </a:t>
            </a:r>
          </a:p>
          <a:p>
            <a:r>
              <a:rPr lang="sr-Latn-RS" dirty="0"/>
              <a:t>Pisaću</a:t>
            </a:r>
            <a:r>
              <a:rPr lang="en-US" dirty="0"/>
              <a:t>/</a:t>
            </a:r>
            <a:r>
              <a:rPr lang="sr-Latn-RS" dirty="0"/>
              <a:t> Pisa</a:t>
            </a:r>
            <a:r>
              <a:rPr lang="en-US" dirty="0"/>
              <a:t>t </a:t>
            </a:r>
            <a:r>
              <a:rPr lang="sr-Latn-RS" dirty="0"/>
              <a:t>ću ti pismo. 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ĆI VERBS</a:t>
            </a:r>
            <a:endParaRPr lang="en-US" dirty="0"/>
          </a:p>
          <a:p>
            <a:r>
              <a:rPr lang="sr-Latn-RS" b="1" dirty="0" err="1"/>
              <a:t>Infinitives</a:t>
            </a:r>
            <a:r>
              <a:rPr lang="sr-Latn-RS" b="1" dirty="0"/>
              <a:t> in -</a:t>
            </a:r>
            <a:r>
              <a:rPr lang="sr-Latn-RS" b="1" dirty="0" err="1"/>
              <a:t>ći</a:t>
            </a:r>
            <a:r>
              <a:rPr lang="sr-Latn-RS" dirty="0"/>
              <a:t> </a:t>
            </a:r>
            <a:r>
              <a:rPr lang="sr-Latn-RS" dirty="0" err="1"/>
              <a:t>like</a:t>
            </a:r>
            <a:r>
              <a:rPr lang="sr-Latn-RS" dirty="0"/>
              <a:t> in a </a:t>
            </a:r>
            <a:r>
              <a:rPr lang="sr-Latn-RS" dirty="0" err="1"/>
              <a:t>verb</a:t>
            </a:r>
            <a:r>
              <a:rPr lang="sr-Latn-RS" dirty="0"/>
              <a:t> ići (to go) are </a:t>
            </a:r>
            <a:r>
              <a:rPr lang="sr-Latn-RS" dirty="0" err="1"/>
              <a:t>simply</a:t>
            </a:r>
            <a:r>
              <a:rPr lang="sr-Latn-RS" dirty="0"/>
              <a:t> </a:t>
            </a:r>
            <a:r>
              <a:rPr lang="sr-Latn-RS" dirty="0" err="1"/>
              <a:t>inverted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are </a:t>
            </a:r>
            <a:r>
              <a:rPr lang="sr-Latn-RS" dirty="0" err="1"/>
              <a:t>spelled</a:t>
            </a:r>
            <a:r>
              <a:rPr lang="sr-Latn-RS" dirty="0"/>
              <a:t> </a:t>
            </a:r>
            <a:r>
              <a:rPr lang="sr-Latn-RS" dirty="0" err="1"/>
              <a:t>separately</a:t>
            </a:r>
            <a:r>
              <a:rPr lang="sr-Latn-RS" dirty="0"/>
              <a:t>:</a:t>
            </a:r>
            <a:endParaRPr lang="en-US" dirty="0"/>
          </a:p>
          <a:p>
            <a:r>
              <a:rPr lang="sr-Latn-RS" dirty="0"/>
              <a:t>Ići ću. I </a:t>
            </a:r>
            <a:r>
              <a:rPr lang="sr-Latn-RS" dirty="0" err="1"/>
              <a:t>will</a:t>
            </a:r>
            <a:r>
              <a:rPr lang="sr-Latn-RS" dirty="0"/>
              <a:t> go.  Ići ćeš. 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go. Ići ćemo. </a:t>
            </a:r>
            <a:r>
              <a:rPr lang="sr-Latn-RS" dirty="0" err="1"/>
              <a:t>We</a:t>
            </a:r>
            <a:r>
              <a:rPr lang="sr-Latn-RS" dirty="0"/>
              <a:t> </a:t>
            </a:r>
            <a:r>
              <a:rPr lang="sr-Latn-RS" dirty="0" err="1"/>
              <a:t>will</a:t>
            </a:r>
            <a:r>
              <a:rPr lang="sr-Latn-RS" dirty="0"/>
              <a:t> go.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0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B40A-8E8D-7DDD-2E9A-959BF587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REVIEW- </a:t>
            </a:r>
            <a:r>
              <a:rPr lang="sr-Latn-RS" dirty="0" err="1"/>
              <a:t>Pattern</a:t>
            </a:r>
            <a:r>
              <a:rPr lang="sr-Latn-RS" dirty="0"/>
              <a:t> 1- Infinitive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1F9C-A42C-5CE5-8B16-A2E6F480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</a:t>
            </a:r>
            <a:r>
              <a:rPr lang="en-US" dirty="0"/>
              <a:t>_________________ (</a:t>
            </a:r>
            <a:r>
              <a:rPr lang="en-US" dirty="0" err="1"/>
              <a:t>gledati</a:t>
            </a:r>
            <a:r>
              <a:rPr lang="en-US" dirty="0"/>
              <a:t>) </a:t>
            </a:r>
            <a:r>
              <a:rPr lang="en-US" dirty="0" err="1"/>
              <a:t>fudbal</a:t>
            </a:r>
            <a:r>
              <a:rPr lang="en-US" dirty="0"/>
              <a:t>. </a:t>
            </a:r>
          </a:p>
          <a:p>
            <a:r>
              <a:rPr lang="en-US" dirty="0"/>
              <a:t>Ti _________________ (</a:t>
            </a:r>
            <a:r>
              <a:rPr lang="en-US" dirty="0" err="1"/>
              <a:t>misliti</a:t>
            </a:r>
            <a:r>
              <a:rPr lang="en-US" dirty="0"/>
              <a:t>) o </a:t>
            </a:r>
            <a:r>
              <a:rPr lang="en-US" dirty="0" err="1"/>
              <a:t>politici</a:t>
            </a:r>
            <a:r>
              <a:rPr lang="en-US" dirty="0"/>
              <a:t>. </a:t>
            </a:r>
          </a:p>
          <a:p>
            <a:r>
              <a:rPr lang="en-US" dirty="0"/>
              <a:t>Ona _______________ (</a:t>
            </a:r>
            <a:r>
              <a:rPr lang="en-US" dirty="0" err="1"/>
              <a:t>uraditi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sr-Latn-RS" dirty="0" err="1"/>
              <a:t>žbe</a:t>
            </a:r>
            <a:r>
              <a:rPr lang="sr-Latn-RS" dirty="0"/>
              <a:t>. </a:t>
            </a:r>
          </a:p>
          <a:p>
            <a:r>
              <a:rPr lang="sr-Latn-RS" dirty="0"/>
              <a:t>Mi </a:t>
            </a:r>
            <a:r>
              <a:rPr lang="en-US" dirty="0"/>
              <a:t>________________</a:t>
            </a:r>
            <a:r>
              <a:rPr lang="sr-Latn-RS" dirty="0"/>
              <a:t> (spakovati) poklone. </a:t>
            </a:r>
          </a:p>
          <a:p>
            <a:r>
              <a:rPr lang="sr-Latn-RS" dirty="0"/>
              <a:t>Vi </a:t>
            </a:r>
            <a:r>
              <a:rPr lang="en-US" dirty="0"/>
              <a:t>_________________</a:t>
            </a:r>
            <a:r>
              <a:rPr lang="sr-Latn-RS" dirty="0"/>
              <a:t> (kuvati) čorbu. </a:t>
            </a:r>
          </a:p>
          <a:p>
            <a:r>
              <a:rPr lang="sr-Latn-RS" dirty="0"/>
              <a:t>Oni </a:t>
            </a:r>
            <a:r>
              <a:rPr lang="en-US" dirty="0"/>
              <a:t>_______________</a:t>
            </a:r>
            <a:r>
              <a:rPr lang="sr-Latn-RS" dirty="0"/>
              <a:t> (odneti) kolače.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2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1464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Buduće vreme/vrijeme</vt:lpstr>
      <vt:lpstr>Formation of future tense</vt:lpstr>
      <vt:lpstr>SHORT FORM + PATTERN 1, 2 or 3</vt:lpstr>
      <vt:lpstr>Pattern 1- the infinitive of the main verb </vt:lpstr>
      <vt:lpstr>Pattern 2- da+ present tense </vt:lpstr>
      <vt:lpstr>Pattern 3- Without subjects</vt:lpstr>
      <vt:lpstr>PATTERN  3- HOW TO BUILD IT</vt:lpstr>
      <vt:lpstr>Pattern 3 Examples</vt:lpstr>
      <vt:lpstr>REVIEW- Pattern 1- Infinitive</vt:lpstr>
      <vt:lpstr>REVIEW- Pattern 1- Infinitive</vt:lpstr>
      <vt:lpstr>Review- Pattern 2+ da + prezent</vt:lpstr>
      <vt:lpstr>Review- Pattern 2+ da + prezent</vt:lpstr>
      <vt:lpstr>Review- Pattern 3- Part 1- Serbian infintivie withot ći + ću/ćeš…. </vt:lpstr>
      <vt:lpstr>Review- Pattern 3- Part 1- Serbian infintivie withot ći + ću/ćeš…. </vt:lpstr>
      <vt:lpstr>Review- Pattern 3- Cr + BIH</vt:lpstr>
      <vt:lpstr>Review- Pattern 3- Cr + BIH</vt:lpstr>
      <vt:lpstr>Pattern 3- ĆI VERBS</vt:lpstr>
      <vt:lpstr>Pattern 3- ĆI VERBS</vt:lpstr>
      <vt:lpstr>Negative forms</vt:lpstr>
      <vt:lpstr>Negative forms</vt:lpstr>
      <vt:lpstr>Translate sentences</vt:lpstr>
      <vt:lpstr>Translate sentences</vt:lpstr>
      <vt:lpstr>Interogative forms: </vt:lpstr>
      <vt:lpstr>Or DA + ENCLITICS + P1/2</vt:lpstr>
      <vt:lpstr>PowerPoint Presentation</vt:lpstr>
      <vt:lpstr>Important note: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Buduće vreme/vrijeme</dc:title>
  <dc:creator>vilinkonjic</dc:creator>
  <cp:lastModifiedBy>Tamara Pavlović</cp:lastModifiedBy>
  <cp:revision>9</cp:revision>
  <dcterms:created xsi:type="dcterms:W3CDTF">2013-09-15T23:10:37Z</dcterms:created>
  <dcterms:modified xsi:type="dcterms:W3CDTF">2023-10-23T18:26:05Z</dcterms:modified>
</cp:coreProperties>
</file>