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59F2-DFD3-44B3-9E5C-02D05505D55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B305-53C7-434A-A896-24C7B143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Red marker on a calendar">
            <a:extLst>
              <a:ext uri="{FF2B5EF4-FFF2-40B4-BE49-F238E27FC236}">
                <a16:creationId xmlns:a16="http://schemas.microsoft.com/office/drawing/2014/main" id="{7F969633-848B-F2A4-E563-D0274A872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86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11" y="3735248"/>
            <a:ext cx="8708241" cy="1914043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Cardinal and Ordinal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11" y="5656912"/>
            <a:ext cx="8708241" cy="775635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</a:rPr>
              <a:t>Osnovni i redni brojevi</a:t>
            </a:r>
          </a:p>
          <a:p>
            <a:pPr algn="l"/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A79260-DC16-1E89-E412-78DBD431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4227" y="4514"/>
            <a:ext cx="2506801" cy="1683387"/>
            <a:chOff x="9534627" y="4514"/>
            <a:chExt cx="2884678" cy="193714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D6409-0F5D-2C86-7C2D-CD581A70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6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6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6" y="30810"/>
                    <a:pt x="386071" y="95930"/>
                  </a:cubicBezTo>
                  <a:cubicBezTo>
                    <a:pt x="259506" y="161051"/>
                    <a:pt x="165229" y="266255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FEF39C-B200-AB91-50E5-AA69C0462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7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7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7" y="30809"/>
                    <a:pt x="386071" y="95930"/>
                  </a:cubicBezTo>
                  <a:cubicBezTo>
                    <a:pt x="259506" y="161051"/>
                    <a:pt x="165229" y="266254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F57CAB-3859-C6CD-2A74-2FE32FF2C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061467">
              <a:off x="10003253" y="-464112"/>
              <a:ext cx="1000157" cy="1937410"/>
            </a:xfrm>
            <a:custGeom>
              <a:avLst/>
              <a:gdLst>
                <a:gd name="connsiteX0" fmla="*/ 1000157 w 1000157"/>
                <a:gd name="connsiteY0" fmla="*/ 1102232 h 1937410"/>
                <a:gd name="connsiteX1" fmla="*/ 890809 w 1000157"/>
                <a:gd name="connsiteY1" fmla="*/ 1420244 h 1937410"/>
                <a:gd name="connsiteX2" fmla="*/ 830886 w 1000157"/>
                <a:gd name="connsiteY2" fmla="*/ 1430049 h 1937410"/>
                <a:gd name="connsiteX3" fmla="*/ 625381 w 1000157"/>
                <a:gd name="connsiteY3" fmla="*/ 1421725 h 1937410"/>
                <a:gd name="connsiteX4" fmla="*/ 394115 w 1000157"/>
                <a:gd name="connsiteY4" fmla="*/ 1353020 h 1937410"/>
                <a:gd name="connsiteX5" fmla="*/ 227806 w 1000157"/>
                <a:gd name="connsiteY5" fmla="*/ 1262595 h 1937410"/>
                <a:gd name="connsiteX6" fmla="*/ 222077 w 1000157"/>
                <a:gd name="connsiteY6" fmla="*/ 1293937 h 1937410"/>
                <a:gd name="connsiteX7" fmla="*/ 257021 w 1000157"/>
                <a:gd name="connsiteY7" fmla="*/ 1521425 h 1937410"/>
                <a:gd name="connsiteX8" fmla="*/ 329718 w 1000157"/>
                <a:gd name="connsiteY8" fmla="*/ 1788932 h 1937410"/>
                <a:gd name="connsiteX9" fmla="*/ 358171 w 1000157"/>
                <a:gd name="connsiteY9" fmla="*/ 1866810 h 1937410"/>
                <a:gd name="connsiteX10" fmla="*/ 162274 w 1000157"/>
                <a:gd name="connsiteY10" fmla="*/ 1937410 h 1937410"/>
                <a:gd name="connsiteX11" fmla="*/ 40999 w 1000157"/>
                <a:gd name="connsiteY11" fmla="*/ 1530780 h 1937410"/>
                <a:gd name="connsiteX12" fmla="*/ 130 w 1000157"/>
                <a:gd name="connsiteY12" fmla="*/ 1094879 h 1937410"/>
                <a:gd name="connsiteX13" fmla="*/ 77747 w 1000157"/>
                <a:gd name="connsiteY13" fmla="*/ 588060 h 1937410"/>
                <a:gd name="connsiteX14" fmla="*/ 199588 w 1000157"/>
                <a:gd name="connsiteY14" fmla="*/ 280523 h 1937410"/>
                <a:gd name="connsiteX15" fmla="*/ 306776 w 1000157"/>
                <a:gd name="connsiteY15" fmla="*/ 111727 h 1937410"/>
                <a:gd name="connsiteX16" fmla="*/ 416130 w 1000157"/>
                <a:gd name="connsiteY16" fmla="*/ 0 h 1937410"/>
                <a:gd name="connsiteX17" fmla="*/ 493343 w 1000157"/>
                <a:gd name="connsiteY17" fmla="*/ 215052 h 1937410"/>
                <a:gd name="connsiteX18" fmla="*/ 488736 w 1000157"/>
                <a:gd name="connsiteY18" fmla="*/ 439153 h 1937410"/>
                <a:gd name="connsiteX19" fmla="*/ 374038 w 1000157"/>
                <a:gd name="connsiteY19" fmla="*/ 651386 h 1937410"/>
                <a:gd name="connsiteX20" fmla="*/ 375640 w 1000157"/>
                <a:gd name="connsiteY20" fmla="*/ 679923 h 1937410"/>
                <a:gd name="connsiteX21" fmla="*/ 646830 w 1000157"/>
                <a:gd name="connsiteY21" fmla="*/ 526786 h 1937410"/>
                <a:gd name="connsiteX22" fmla="*/ 965722 w 1000157"/>
                <a:gd name="connsiteY22" fmla="*/ 454195 h 1937410"/>
                <a:gd name="connsiteX23" fmla="*/ 973884 w 1000157"/>
                <a:gd name="connsiteY23" fmla="*/ 458787 h 1937410"/>
                <a:gd name="connsiteX24" fmla="*/ 933346 w 1000157"/>
                <a:gd name="connsiteY24" fmla="*/ 595705 h 1937410"/>
                <a:gd name="connsiteX25" fmla="*/ 790087 w 1000157"/>
                <a:gd name="connsiteY25" fmla="*/ 785667 h 1937410"/>
                <a:gd name="connsiteX26" fmla="*/ 608178 w 1000157"/>
                <a:gd name="connsiteY26" fmla="*/ 939447 h 1937410"/>
                <a:gd name="connsiteX27" fmla="*/ 386518 w 1000157"/>
                <a:gd name="connsiteY27" fmla="*/ 1057102 h 1937410"/>
                <a:gd name="connsiteX28" fmla="*/ 496842 w 1000157"/>
                <a:gd name="connsiteY28" fmla="*/ 1070816 h 1937410"/>
                <a:gd name="connsiteX29" fmla="*/ 845020 w 1000157"/>
                <a:gd name="connsiteY29" fmla="*/ 1072001 h 1937410"/>
                <a:gd name="connsiteX30" fmla="*/ 985924 w 1000157"/>
                <a:gd name="connsiteY30" fmla="*/ 1097986 h 19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0157" h="1937410">
                  <a:moveTo>
                    <a:pt x="1000157" y="1102232"/>
                  </a:moveTo>
                  <a:lnTo>
                    <a:pt x="890809" y="1420244"/>
                  </a:lnTo>
                  <a:lnTo>
                    <a:pt x="830886" y="1430049"/>
                  </a:lnTo>
                  <a:cubicBezTo>
                    <a:pt x="753449" y="1439654"/>
                    <a:pt x="698175" y="1434563"/>
                    <a:pt x="625381" y="1421725"/>
                  </a:cubicBezTo>
                  <a:cubicBezTo>
                    <a:pt x="552586" y="1408887"/>
                    <a:pt x="460377" y="1379541"/>
                    <a:pt x="394115" y="1353020"/>
                  </a:cubicBezTo>
                  <a:cubicBezTo>
                    <a:pt x="327853" y="1326498"/>
                    <a:pt x="238957" y="1270351"/>
                    <a:pt x="227806" y="1262595"/>
                  </a:cubicBezTo>
                  <a:cubicBezTo>
                    <a:pt x="216655" y="1254837"/>
                    <a:pt x="217208" y="1250799"/>
                    <a:pt x="222077" y="1293937"/>
                  </a:cubicBezTo>
                  <a:cubicBezTo>
                    <a:pt x="226946" y="1337076"/>
                    <a:pt x="239081" y="1438925"/>
                    <a:pt x="257021" y="1521425"/>
                  </a:cubicBezTo>
                  <a:cubicBezTo>
                    <a:pt x="274961" y="1603924"/>
                    <a:pt x="302922" y="1709752"/>
                    <a:pt x="329718" y="1788932"/>
                  </a:cubicBezTo>
                  <a:lnTo>
                    <a:pt x="358171" y="1866810"/>
                  </a:lnTo>
                  <a:cubicBezTo>
                    <a:pt x="306835" y="1903850"/>
                    <a:pt x="211687" y="1922195"/>
                    <a:pt x="162274" y="1937410"/>
                  </a:cubicBezTo>
                  <a:cubicBezTo>
                    <a:pt x="110713" y="1802684"/>
                    <a:pt x="68023" y="1671202"/>
                    <a:pt x="40999" y="1530780"/>
                  </a:cubicBezTo>
                  <a:cubicBezTo>
                    <a:pt x="13975" y="1390358"/>
                    <a:pt x="-1594" y="1249608"/>
                    <a:pt x="130" y="1094879"/>
                  </a:cubicBezTo>
                  <a:cubicBezTo>
                    <a:pt x="1852" y="940150"/>
                    <a:pt x="44504" y="723786"/>
                    <a:pt x="77747" y="588060"/>
                  </a:cubicBezTo>
                  <a:cubicBezTo>
                    <a:pt x="110990" y="452334"/>
                    <a:pt x="161416" y="359911"/>
                    <a:pt x="199588" y="280523"/>
                  </a:cubicBezTo>
                  <a:cubicBezTo>
                    <a:pt x="237760" y="201134"/>
                    <a:pt x="268654" y="158777"/>
                    <a:pt x="306776" y="111727"/>
                  </a:cubicBezTo>
                  <a:cubicBezTo>
                    <a:pt x="340133" y="70559"/>
                    <a:pt x="385416" y="11405"/>
                    <a:pt x="416130" y="0"/>
                  </a:cubicBezTo>
                  <a:cubicBezTo>
                    <a:pt x="459534" y="74707"/>
                    <a:pt x="477949" y="136046"/>
                    <a:pt x="493343" y="215052"/>
                  </a:cubicBezTo>
                  <a:cubicBezTo>
                    <a:pt x="505787" y="309500"/>
                    <a:pt x="505983" y="354742"/>
                    <a:pt x="488736" y="439153"/>
                  </a:cubicBezTo>
                  <a:cubicBezTo>
                    <a:pt x="471153" y="525202"/>
                    <a:pt x="392887" y="611257"/>
                    <a:pt x="374038" y="651386"/>
                  </a:cubicBezTo>
                  <a:cubicBezTo>
                    <a:pt x="355188" y="691514"/>
                    <a:pt x="330175" y="700690"/>
                    <a:pt x="375640" y="679923"/>
                  </a:cubicBezTo>
                  <a:cubicBezTo>
                    <a:pt x="421105" y="659158"/>
                    <a:pt x="548483" y="564408"/>
                    <a:pt x="646830" y="526786"/>
                  </a:cubicBezTo>
                  <a:cubicBezTo>
                    <a:pt x="745176" y="489165"/>
                    <a:pt x="936630" y="451491"/>
                    <a:pt x="965722" y="454195"/>
                  </a:cubicBezTo>
                  <a:cubicBezTo>
                    <a:pt x="969359" y="454533"/>
                    <a:pt x="972038" y="456135"/>
                    <a:pt x="973884" y="458787"/>
                  </a:cubicBezTo>
                  <a:cubicBezTo>
                    <a:pt x="986811" y="477348"/>
                    <a:pt x="958960" y="547365"/>
                    <a:pt x="933346" y="595705"/>
                  </a:cubicBezTo>
                  <a:cubicBezTo>
                    <a:pt x="904074" y="650950"/>
                    <a:pt x="844282" y="728377"/>
                    <a:pt x="790087" y="785667"/>
                  </a:cubicBezTo>
                  <a:cubicBezTo>
                    <a:pt x="735893" y="842958"/>
                    <a:pt x="675440" y="894207"/>
                    <a:pt x="608178" y="939447"/>
                  </a:cubicBezTo>
                  <a:cubicBezTo>
                    <a:pt x="540917" y="984686"/>
                    <a:pt x="392691" y="1049620"/>
                    <a:pt x="386518" y="1057102"/>
                  </a:cubicBezTo>
                  <a:cubicBezTo>
                    <a:pt x="380344" y="1064584"/>
                    <a:pt x="420424" y="1068334"/>
                    <a:pt x="496842" y="1070816"/>
                  </a:cubicBezTo>
                  <a:cubicBezTo>
                    <a:pt x="573259" y="1073299"/>
                    <a:pt x="743805" y="1061595"/>
                    <a:pt x="845020" y="1072001"/>
                  </a:cubicBezTo>
                  <a:cubicBezTo>
                    <a:pt x="895627" y="1077203"/>
                    <a:pt x="942667" y="1086821"/>
                    <a:pt x="985924" y="109798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47B7B6-B12B-DDFA-E170-0805D756F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0058270" y="1322265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8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Redni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-10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2057400"/>
            <a:ext cx="160020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NOTE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3</a:t>
            </a:r>
            <a:r>
              <a:rPr lang="en-US" sz="2000" baseline="30000" dirty="0"/>
              <a:t>RD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5</a:t>
            </a:r>
            <a:r>
              <a:rPr lang="en-US" sz="2000" baseline="30000" dirty="0"/>
              <a:t>TH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6</a:t>
            </a:r>
            <a:r>
              <a:rPr lang="en-US" sz="2000" baseline="30000" dirty="0"/>
              <a:t>TH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7</a:t>
            </a:r>
            <a:r>
              <a:rPr lang="en-US" sz="2000" baseline="30000" dirty="0"/>
              <a:t>TH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8</a:t>
            </a:r>
            <a:r>
              <a:rPr lang="en-US" sz="2000" baseline="30000" dirty="0"/>
              <a:t>TH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9</a:t>
            </a:r>
            <a:r>
              <a:rPr lang="en-US" sz="2000" baseline="30000" dirty="0"/>
              <a:t>TH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10</a:t>
            </a:r>
            <a:r>
              <a:rPr lang="en-US" sz="2000" baseline="30000" dirty="0"/>
              <a:t>TH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120860"/>
            <a:ext cx="5097780" cy="3795748"/>
          </a:xfrm>
        </p:spPr>
        <p:txBody>
          <a:bodyPr>
            <a:normAutofit/>
          </a:bodyPr>
          <a:lstStyle/>
          <a:p>
            <a:r>
              <a:rPr lang="en-US" sz="1700" dirty="0"/>
              <a:t> grammatically ordinal numbers are adjectives!!! </a:t>
            </a:r>
          </a:p>
          <a:p>
            <a:r>
              <a:rPr lang="sr-Latn-RS" sz="1700" dirty="0"/>
              <a:t>Prvi, prva, prvo</a:t>
            </a:r>
            <a:endParaRPr lang="en-US" sz="1700" dirty="0"/>
          </a:p>
          <a:p>
            <a:r>
              <a:rPr lang="sr-Latn-RS" sz="1700" dirty="0"/>
              <a:t>Drugi, druga drugo</a:t>
            </a:r>
            <a:endParaRPr lang="en-US" sz="1700" dirty="0"/>
          </a:p>
          <a:p>
            <a:r>
              <a:rPr lang="sr-Latn-RS" sz="1700" dirty="0"/>
              <a:t>Treći, treća, treće</a:t>
            </a:r>
            <a:endParaRPr lang="en-US" sz="1700" dirty="0"/>
          </a:p>
          <a:p>
            <a:r>
              <a:rPr lang="sr-Latn-RS" sz="1700" dirty="0" err="1"/>
              <a:t>Četrvrti</a:t>
            </a:r>
            <a:r>
              <a:rPr lang="sr-Latn-RS" sz="1700" dirty="0"/>
              <a:t>, četvrta četvrto</a:t>
            </a:r>
            <a:endParaRPr lang="en-US" sz="1700" dirty="0"/>
          </a:p>
          <a:p>
            <a:r>
              <a:rPr lang="sr-Latn-RS" sz="1700" dirty="0"/>
              <a:t>Peti, peta, peto </a:t>
            </a:r>
            <a:endParaRPr lang="en-US" sz="1700" dirty="0"/>
          </a:p>
          <a:p>
            <a:r>
              <a:rPr lang="sr-Latn-RS" sz="1700" dirty="0"/>
              <a:t>Šesti, šesta, šesto </a:t>
            </a:r>
            <a:endParaRPr lang="en-US" sz="1700" dirty="0"/>
          </a:p>
          <a:p>
            <a:r>
              <a:rPr lang="sr-Latn-RS" sz="1700" dirty="0"/>
              <a:t>Sedmi, sedma, sedmo</a:t>
            </a:r>
            <a:endParaRPr lang="en-US" sz="1700" dirty="0"/>
          </a:p>
          <a:p>
            <a:r>
              <a:rPr lang="sr-Latn-RS" sz="1700" dirty="0"/>
              <a:t>Osmi, osma, osmo</a:t>
            </a:r>
            <a:endParaRPr lang="en-US" sz="1700" dirty="0"/>
          </a:p>
          <a:p>
            <a:r>
              <a:rPr lang="sr-Latn-RS" sz="1700" dirty="0"/>
              <a:t>Deveti, deveta, deveto</a:t>
            </a:r>
            <a:endParaRPr lang="en-US" sz="1700" dirty="0"/>
          </a:p>
          <a:p>
            <a:r>
              <a:rPr lang="sr-Latn-RS" sz="1700" dirty="0"/>
              <a:t>Deseti, deseta, deseto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049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Redni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 11</a:t>
            </a:r>
            <a:r>
              <a:rPr lang="en-US" baseline="30000" dirty="0"/>
              <a:t>th</a:t>
            </a:r>
            <a:r>
              <a:rPr lang="en-US" dirty="0"/>
              <a:t>-90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0" y="2177456"/>
            <a:ext cx="144780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11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12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13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17</a:t>
            </a:r>
            <a:r>
              <a:rPr lang="en-US" sz="1500" baseline="30000" dirty="0"/>
              <a:t>TH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21</a:t>
            </a:r>
            <a:r>
              <a:rPr lang="en-US" sz="1500" baseline="30000" dirty="0"/>
              <a:t>ST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30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40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50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60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70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80</a:t>
            </a:r>
            <a:r>
              <a:rPr lang="en-US" sz="1500" baseline="30000" dirty="0"/>
              <a:t>TH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90TH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2148694"/>
            <a:ext cx="509778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1700" dirty="0" err="1"/>
              <a:t>Jedanaesti,jedanaesta</a:t>
            </a:r>
            <a:r>
              <a:rPr lang="sr-Latn-RS" sz="1700" dirty="0"/>
              <a:t>, jedanaesto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Dvanaesti, </a:t>
            </a:r>
            <a:r>
              <a:rPr lang="sr-Latn-RS" sz="1700" dirty="0" err="1"/>
              <a:t>dvanaesta,dvanaesto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Trinaesti, četrnaesti, petnaesti, </a:t>
            </a:r>
            <a:r>
              <a:rPr lang="sr-Latn-RS" sz="1700" dirty="0" err="1"/>
              <a:t>šestnaesti</a:t>
            </a:r>
            <a:r>
              <a:rPr lang="sr-Latn-RS" sz="1700" dirty="0"/>
              <a:t>, sedamnaesti, </a:t>
            </a:r>
            <a:r>
              <a:rPr lang="sr-Latn-RS" sz="1700" dirty="0" err="1"/>
              <a:t>osmanaesti</a:t>
            </a:r>
            <a:r>
              <a:rPr lang="sr-Latn-RS" sz="1700" dirty="0"/>
              <a:t>, </a:t>
            </a:r>
            <a:r>
              <a:rPr lang="sr-Latn-RS" sz="1700" dirty="0" err="1"/>
              <a:t>devaetnaesti</a:t>
            </a:r>
            <a:r>
              <a:rPr lang="sr-Latn-RS" sz="1700" dirty="0"/>
              <a:t>, dvadeseti.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Dvadeset prvi -21st dvadeset drugi (22nd), dvadeset treći (23rd)...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Trideseti 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Četrdeseti 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Pedeseti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Šezdeseti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Sedamdeseti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Osamdeseti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sr-Latn-RS" sz="1700" dirty="0"/>
              <a:t>Devedeseti 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55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Redni brojevi 100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th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Stoti- 100th but sto prvi (101st), sto drugi (102nd), sto treći (103rd)...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Dvestoti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/dvjestoti</a:t>
            </a:r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sr-Latn-RS" sz="2000" u="sng">
                <a:solidFill>
                  <a:schemeClr val="tx1">
                    <a:lumMod val="85000"/>
                    <a:lumOff val="15000"/>
                  </a:schemeClr>
                </a:solidFill>
              </a:rPr>
              <a:t>but</a:t>
            </a:r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dvesta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/dvjesto</a:t>
            </a:r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prvi, dvesta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/dvjesto</a:t>
            </a:r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drugi, dvesta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/dvjesto</a:t>
            </a:r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treći...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Tristoti </a:t>
            </a:r>
            <a:r>
              <a:rPr lang="sr-Latn-RS" sz="2000" u="sng">
                <a:solidFill>
                  <a:schemeClr val="tx1">
                    <a:lumMod val="85000"/>
                    <a:lumOff val="15000"/>
                  </a:schemeClr>
                </a:solidFill>
              </a:rPr>
              <a:t>but</a:t>
            </a:r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 trista prvi, trista drugi, trista treći...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Četristoti  </a:t>
            </a:r>
            <a:r>
              <a:rPr lang="sr-Latn-RS" sz="2000" u="sng">
                <a:solidFill>
                  <a:schemeClr val="tx1">
                    <a:lumMod val="85000"/>
                    <a:lumOff val="15000"/>
                  </a:schemeClr>
                </a:solidFill>
              </a:rPr>
              <a:t>but</a:t>
            </a:r>
            <a:r>
              <a:rPr lang="sr-Latn-R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četristo prvi, četristo drugi, četristo treći....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6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Osnovni brojevi 1-10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0" y="2177456"/>
            <a:ext cx="167640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1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2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3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4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5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6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7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8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9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jedan</a:t>
            </a:r>
            <a:r>
              <a:rPr lang="en-US" sz="2000" dirty="0"/>
              <a:t>* , </a:t>
            </a:r>
            <a:r>
              <a:rPr lang="en-US" sz="2000" dirty="0" err="1"/>
              <a:t>jedna</a:t>
            </a:r>
            <a:r>
              <a:rPr lang="en-US" sz="2000" dirty="0"/>
              <a:t>, </a:t>
            </a:r>
            <a:r>
              <a:rPr lang="en-US" sz="2000" dirty="0" err="1"/>
              <a:t>jedno</a:t>
            </a:r>
            <a:r>
              <a:rPr lang="en-US" sz="2000" dirty="0"/>
              <a:t> (</a:t>
            </a:r>
            <a:r>
              <a:rPr lang="en-US" sz="2000" b="1" dirty="0"/>
              <a:t>adjective!!!</a:t>
            </a:r>
            <a:r>
              <a:rPr lang="en-US" sz="2000" dirty="0"/>
              <a:t>)*fleeting A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</a:t>
            </a:r>
            <a:r>
              <a:rPr lang="en-US" sz="2000" dirty="0" err="1"/>
              <a:t>dva</a:t>
            </a:r>
            <a:r>
              <a:rPr lang="en-US" sz="2000" dirty="0"/>
              <a:t>, </a:t>
            </a:r>
            <a:r>
              <a:rPr lang="en-US" sz="2000" dirty="0" err="1"/>
              <a:t>dve</a:t>
            </a:r>
            <a:r>
              <a:rPr lang="en-US" sz="2000" dirty="0"/>
              <a:t>/</a:t>
            </a:r>
            <a:r>
              <a:rPr lang="en-US" sz="2000" dirty="0" err="1"/>
              <a:t>dvije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tri  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</a:t>
            </a:r>
            <a:r>
              <a:rPr lang="en-US" sz="2000" dirty="0" err="1"/>
              <a:t>četiri</a:t>
            </a:r>
            <a:r>
              <a:rPr lang="en-US" sz="2000" dirty="0"/>
              <a:t>  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pet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</a:t>
            </a:r>
            <a:r>
              <a:rPr lang="en-US" sz="2000" dirty="0" err="1"/>
              <a:t>šest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dirty="0" err="1"/>
              <a:t>sedam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</a:t>
            </a:r>
            <a:r>
              <a:rPr lang="en-US" sz="2000" dirty="0" err="1"/>
              <a:t>osam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</a:t>
            </a:r>
            <a:r>
              <a:rPr lang="en-US" sz="2000" dirty="0" err="1"/>
              <a:t>devet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</a:t>
            </a:r>
            <a:r>
              <a:rPr lang="en-US" sz="2000" dirty="0" err="1"/>
              <a:t>deset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3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s - The New York Times">
            <a:extLst>
              <a:ext uri="{FF2B5EF4-FFF2-40B4-BE49-F238E27FC236}">
                <a16:creationId xmlns:a16="http://schemas.microsoft.com/office/drawing/2014/main" id="{361CC6F5-7022-5031-8EBF-367E26A8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762" y="643467"/>
            <a:ext cx="4521274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15,100+ Multiple Cats Stock Photos, Pictures &amp; Royalty-Free Images - iStock  | Multiple cats on white, Man with multiple cats, Multiple cats home">
            <a:extLst>
              <a:ext uri="{FF2B5EF4-FFF2-40B4-BE49-F238E27FC236}">
                <a16:creationId xmlns:a16="http://schemas.microsoft.com/office/drawing/2014/main" id="{6FA98D0B-F5AC-A4D3-11F8-575DAEAB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1063146"/>
            <a:ext cx="4732940" cy="170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ow Cats Used Humans to Conquer the World - The Atlantic">
            <a:extLst>
              <a:ext uri="{FF2B5EF4-FFF2-40B4-BE49-F238E27FC236}">
                <a16:creationId xmlns:a16="http://schemas.microsoft.com/office/drawing/2014/main" id="{CC8D1A9A-0FB5-E103-D51A-914124EC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8411" y="3671316"/>
            <a:ext cx="4525976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 Group of Cats Called?">
            <a:extLst>
              <a:ext uri="{FF2B5EF4-FFF2-40B4-BE49-F238E27FC236}">
                <a16:creationId xmlns:a16="http://schemas.microsoft.com/office/drawing/2014/main" id="{2DD725F1-7CC9-AB0C-4931-22D309A6A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075" y="3671316"/>
            <a:ext cx="3825421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nefits of Multiple Dog Households">
            <a:extLst>
              <a:ext uri="{FF2B5EF4-FFF2-40B4-BE49-F238E27FC236}">
                <a16:creationId xmlns:a16="http://schemas.microsoft.com/office/drawing/2014/main" id="{A0E2BCAE-B58F-B12E-301C-9721ED08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711" y="643467"/>
            <a:ext cx="4448510" cy="22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asy Tips for Training Multiple Dogs in One House – PupPod">
            <a:extLst>
              <a:ext uri="{FF2B5EF4-FFF2-40B4-BE49-F238E27FC236}">
                <a16:creationId xmlns:a16="http://schemas.microsoft.com/office/drawing/2014/main" id="{180817F1-8303-8916-7878-D4CCB7FE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9734" y="624312"/>
            <a:ext cx="3952599" cy="22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Tips for Feeding Multiple Dogs | Nutrena">
            <a:extLst>
              <a:ext uri="{FF2B5EF4-FFF2-40B4-BE49-F238E27FC236}">
                <a16:creationId xmlns:a16="http://schemas.microsoft.com/office/drawing/2014/main" id="{F8F9BF2F-DACC-E787-EE5E-4102F02D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4410437"/>
            <a:ext cx="2634207" cy="175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Are the 7 Major Dog Groups? | NutriSource Pet Foods">
            <a:extLst>
              <a:ext uri="{FF2B5EF4-FFF2-40B4-BE49-F238E27FC236}">
                <a16:creationId xmlns:a16="http://schemas.microsoft.com/office/drawing/2014/main" id="{79D99A2F-7F39-F10B-54D8-BA18FC54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0330" y="3631820"/>
            <a:ext cx="4173070" cy="25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oup Of 6 Dogs Stock Photo - Download Image Now - Dog, Number 6, Portrait  - iStock">
            <a:extLst>
              <a:ext uri="{FF2B5EF4-FFF2-40B4-BE49-F238E27FC236}">
                <a16:creationId xmlns:a16="http://schemas.microsoft.com/office/drawing/2014/main" id="{4CB00DB7-FCB9-66AE-0D6C-8F5FED3A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064" y="4408588"/>
            <a:ext cx="2674468" cy="17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 11-20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8937" y="2177456"/>
            <a:ext cx="167640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11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12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13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14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15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16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17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18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19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20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/>
              <a:t> jedanaest 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 dvanaest </a:t>
            </a:r>
          </a:p>
          <a:p>
            <a:pPr>
              <a:lnSpc>
                <a:spcPct val="90000"/>
              </a:lnSpc>
            </a:pPr>
            <a:r>
              <a:rPr lang="en-US" sz="2200"/>
              <a:t> trinaest</a:t>
            </a:r>
          </a:p>
          <a:p>
            <a:pPr>
              <a:lnSpc>
                <a:spcPct val="90000"/>
              </a:lnSpc>
            </a:pPr>
            <a:r>
              <a:rPr lang="en-US" sz="2200"/>
              <a:t> četrnaest </a:t>
            </a:r>
          </a:p>
          <a:p>
            <a:pPr>
              <a:lnSpc>
                <a:spcPct val="90000"/>
              </a:lnSpc>
            </a:pPr>
            <a:r>
              <a:rPr lang="en-US" sz="2200"/>
              <a:t> petnaest</a:t>
            </a:r>
          </a:p>
          <a:p>
            <a:pPr>
              <a:lnSpc>
                <a:spcPct val="90000"/>
              </a:lnSpc>
            </a:pPr>
            <a:r>
              <a:rPr lang="en-US" sz="2200"/>
              <a:t> šesnaest </a:t>
            </a:r>
          </a:p>
          <a:p>
            <a:pPr>
              <a:lnSpc>
                <a:spcPct val="90000"/>
              </a:lnSpc>
            </a:pPr>
            <a:r>
              <a:rPr lang="de-DE" sz="2200"/>
              <a:t> sedamnaest 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de-DE" sz="2200"/>
              <a:t> osamnaest </a:t>
            </a:r>
            <a:r>
              <a:rPr lang="en-US" sz="2200"/>
              <a:t> </a:t>
            </a:r>
          </a:p>
          <a:p>
            <a:pPr>
              <a:lnSpc>
                <a:spcPct val="90000"/>
              </a:lnSpc>
            </a:pPr>
            <a:r>
              <a:rPr lang="en-US" sz="2200"/>
              <a:t> devetnaest </a:t>
            </a:r>
          </a:p>
          <a:p>
            <a:pPr>
              <a:lnSpc>
                <a:spcPct val="90000"/>
              </a:lnSpc>
            </a:pPr>
            <a:r>
              <a:rPr lang="en-US" sz="2200"/>
              <a:t> dvadeset 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61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 21-100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3800" y="2177456"/>
            <a:ext cx="175260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21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22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23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40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50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60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70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90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100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dvadeset jedan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 dvadeset dva</a:t>
            </a:r>
          </a:p>
          <a:p>
            <a:pPr>
              <a:lnSpc>
                <a:spcPct val="90000"/>
              </a:lnSpc>
            </a:pPr>
            <a:r>
              <a:rPr lang="en-US" sz="2000"/>
              <a:t> dvadeset tri </a:t>
            </a:r>
          </a:p>
          <a:p>
            <a:pPr>
              <a:lnSpc>
                <a:spcPct val="90000"/>
              </a:lnSpc>
            </a:pPr>
            <a:r>
              <a:rPr lang="en-US" sz="2000"/>
              <a:t> trideset </a:t>
            </a:r>
          </a:p>
          <a:p>
            <a:pPr>
              <a:lnSpc>
                <a:spcPct val="90000"/>
              </a:lnSpc>
            </a:pPr>
            <a:r>
              <a:rPr lang="en-US" sz="2000"/>
              <a:t> četrdeset </a:t>
            </a:r>
          </a:p>
          <a:p>
            <a:pPr>
              <a:lnSpc>
                <a:spcPct val="90000"/>
              </a:lnSpc>
            </a:pPr>
            <a:r>
              <a:rPr lang="en-US" sz="2000"/>
              <a:t> pedeset </a:t>
            </a:r>
          </a:p>
          <a:p>
            <a:pPr>
              <a:lnSpc>
                <a:spcPct val="90000"/>
              </a:lnSpc>
            </a:pPr>
            <a:r>
              <a:rPr lang="en-US" sz="2000"/>
              <a:t> šezdeset </a:t>
            </a:r>
          </a:p>
          <a:p>
            <a:pPr>
              <a:lnSpc>
                <a:spcPct val="90000"/>
              </a:lnSpc>
            </a:pPr>
            <a:r>
              <a:rPr lang="de-DE" sz="2000"/>
              <a:t> sedamdeset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 osamdeset </a:t>
            </a:r>
          </a:p>
          <a:p>
            <a:pPr>
              <a:lnSpc>
                <a:spcPct val="90000"/>
              </a:lnSpc>
            </a:pPr>
            <a:r>
              <a:rPr lang="en-US" sz="2000"/>
              <a:t> devedeset </a:t>
            </a:r>
          </a:p>
          <a:p>
            <a:pPr>
              <a:lnSpc>
                <a:spcPct val="90000"/>
              </a:lnSpc>
            </a:pPr>
            <a:r>
              <a:rPr lang="en-US" sz="2000"/>
              <a:t> sto 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16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 200-900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1400" y="2214745"/>
            <a:ext cx="1828800" cy="3795748"/>
          </a:xfrm>
        </p:spPr>
        <p:txBody>
          <a:bodyPr>
            <a:normAutofit/>
          </a:bodyPr>
          <a:lstStyle/>
          <a:p>
            <a:r>
              <a:rPr lang="en-US" sz="2400" dirty="0"/>
              <a:t>200</a:t>
            </a:r>
          </a:p>
          <a:p>
            <a:r>
              <a:rPr lang="en-US" sz="2400" dirty="0"/>
              <a:t>300</a:t>
            </a:r>
          </a:p>
          <a:p>
            <a:r>
              <a:rPr lang="en-US" sz="2400" dirty="0"/>
              <a:t>400</a:t>
            </a:r>
          </a:p>
          <a:p>
            <a:r>
              <a:rPr lang="en-US" sz="2400" dirty="0"/>
              <a:t>500</a:t>
            </a:r>
          </a:p>
          <a:p>
            <a:r>
              <a:rPr lang="en-US" sz="2400" dirty="0"/>
              <a:t>600</a:t>
            </a:r>
          </a:p>
          <a:p>
            <a:r>
              <a:rPr lang="en-US" sz="2400" dirty="0"/>
              <a:t>700</a:t>
            </a:r>
          </a:p>
          <a:p>
            <a:r>
              <a:rPr lang="en-US" sz="2400" dirty="0"/>
              <a:t>800</a:t>
            </a:r>
          </a:p>
          <a:p>
            <a:r>
              <a:rPr lang="en-US" sz="2400" dirty="0"/>
              <a:t>900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200"/>
              <a:t>dvesta/dvjesto  (Cr: also dvjesta (older)) </a:t>
            </a:r>
          </a:p>
          <a:p>
            <a:r>
              <a:rPr lang="en-US" sz="2200"/>
              <a:t>trista/tristo         (Cr: also trista older))  </a:t>
            </a:r>
          </a:p>
          <a:p>
            <a:r>
              <a:rPr lang="en-US" sz="2200"/>
              <a:t>četiristo </a:t>
            </a:r>
          </a:p>
          <a:p>
            <a:r>
              <a:rPr lang="en-US" sz="2200"/>
              <a:t>petsto </a:t>
            </a:r>
          </a:p>
          <a:p>
            <a:r>
              <a:rPr lang="en-US" sz="2200"/>
              <a:t>šesto </a:t>
            </a:r>
          </a:p>
          <a:p>
            <a:r>
              <a:rPr lang="en-US" sz="2200"/>
              <a:t>sedamsto </a:t>
            </a:r>
          </a:p>
          <a:p>
            <a:r>
              <a:rPr lang="en-US" sz="2200"/>
              <a:t>osamsto </a:t>
            </a:r>
          </a:p>
          <a:p>
            <a:r>
              <a:rPr lang="en-US" sz="2200"/>
              <a:t>devetsto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017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 1000….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2177456"/>
            <a:ext cx="2743200" cy="3795748"/>
          </a:xfrm>
        </p:spPr>
        <p:txBody>
          <a:bodyPr>
            <a:normAutofit/>
          </a:bodyPr>
          <a:lstStyle/>
          <a:p>
            <a:r>
              <a:rPr lang="en-US" sz="2400" dirty="0"/>
              <a:t>1000</a:t>
            </a:r>
          </a:p>
          <a:p>
            <a:endParaRPr lang="en-US" sz="2400" dirty="0"/>
          </a:p>
          <a:p>
            <a:r>
              <a:rPr lang="en-US" sz="2400" dirty="0"/>
              <a:t>2000</a:t>
            </a:r>
          </a:p>
          <a:p>
            <a:r>
              <a:rPr lang="en-US" sz="2400" dirty="0"/>
              <a:t>1.OOO.OOO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400"/>
              <a:t>hiljadu / Croatian: tisuću </a:t>
            </a:r>
          </a:p>
          <a:p>
            <a:r>
              <a:rPr lang="en-US" sz="2400"/>
              <a:t>(one thousand: hiljada/tisu</a:t>
            </a:r>
            <a:r>
              <a:rPr lang="sr-Latn-RS" sz="2400"/>
              <a:t>ća) </a:t>
            </a:r>
            <a:endParaRPr lang="en-US" sz="2400"/>
          </a:p>
          <a:p>
            <a:r>
              <a:rPr lang="de-DE" sz="2400"/>
              <a:t>2000 dve hiljade /dvije tisuće </a:t>
            </a:r>
            <a:endParaRPr lang="en-US" sz="2400"/>
          </a:p>
          <a:p>
            <a:r>
              <a:rPr lang="de-DE" sz="2400"/>
              <a:t>1,000,000 milion/milijun 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222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 dirty="0" err="1"/>
              <a:t>Redni</a:t>
            </a:r>
            <a:r>
              <a:rPr lang="en-US" dirty="0"/>
              <a:t> </a:t>
            </a:r>
            <a:r>
              <a:rPr lang="en-US" dirty="0" err="1"/>
              <a:t>brojevi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1"/>
            <a:ext cx="3028950" cy="15144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09800"/>
            <a:ext cx="4206240" cy="46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395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Cardinal and Ordinal Numbers</vt:lpstr>
      <vt:lpstr>Osnovni brojevi 1-10</vt:lpstr>
      <vt:lpstr>PowerPoint Presentation</vt:lpstr>
      <vt:lpstr>PowerPoint Presentation</vt:lpstr>
      <vt:lpstr>Osnovni brojevi 11-20</vt:lpstr>
      <vt:lpstr>Osnovni brojevi 21-100</vt:lpstr>
      <vt:lpstr>Osnovni brojevi 200-900</vt:lpstr>
      <vt:lpstr>Osnovni brojevi 1000….</vt:lpstr>
      <vt:lpstr>                                 Redni brojevi</vt:lpstr>
      <vt:lpstr>Redni brojevi 1st-10th </vt:lpstr>
      <vt:lpstr>Redni brojevi 11th-90th</vt:lpstr>
      <vt:lpstr>Redni brojevi 100th 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Cardinal and Ordinal Numbers</dc:title>
  <dc:creator>vilinkonjic</dc:creator>
  <cp:lastModifiedBy>Tamara Pavlović</cp:lastModifiedBy>
  <cp:revision>9</cp:revision>
  <dcterms:created xsi:type="dcterms:W3CDTF">2013-09-30T02:24:54Z</dcterms:created>
  <dcterms:modified xsi:type="dcterms:W3CDTF">2023-11-01T17:10:24Z</dcterms:modified>
</cp:coreProperties>
</file>