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149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5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2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87EF3-3853-F21B-BCB4-20F989267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Ordering</a:t>
            </a:r>
            <a:r>
              <a:rPr lang="sr-Latn-RS" dirty="0"/>
              <a:t> at </a:t>
            </a:r>
            <a:r>
              <a:rPr lang="sr-Latn-RS" dirty="0" err="1"/>
              <a:t>restaurants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CE83-7D84-293B-414F-AEB729669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sr-Latn-RS" dirty="0"/>
              <a:t>BCS 2023</a:t>
            </a:r>
            <a:endParaRPr lang="en-US" dirty="0"/>
          </a:p>
        </p:txBody>
      </p:sp>
      <p:pic>
        <p:nvPicPr>
          <p:cNvPr id="4" name="Picture 3" descr="Diner restaurant">
            <a:extLst>
              <a:ext uri="{FF2B5EF4-FFF2-40B4-BE49-F238E27FC236}">
                <a16:creationId xmlns:a16="http://schemas.microsoft.com/office/drawing/2014/main" id="{9CC02C2A-0DAD-BBAF-BF00-1D9ED5288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26" r="2906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082B8A-3370-BC21-6DC5-4C49D5CD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sr-Latn-RS" dirty="0"/>
              <a:t>U kafiću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9955-7A69-E5BD-4B14-B199639A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436" y="2680430"/>
            <a:ext cx="5547684" cy="30885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Konobar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Dobar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dan,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izvolite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..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Gost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Dobar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dan.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Molim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vas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kafu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bez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šećera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negaziranu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vodu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Konobar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Još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nešto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?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Gost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Imate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li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sendviče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?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Konobar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Imamo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sendviče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šunkom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sirom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Gost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Molim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vas,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jedan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sendvič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šunkom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salatom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, bez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majoneza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Konobar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Želite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još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nešto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?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Gost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Ništa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više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j-lt"/>
              </a:rPr>
              <a:t>hvala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101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072A-59FA-F7E2-F2C6-C5AA5E41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phrases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8365-F7A0-3912-4147-9E764438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</a:t>
            </a:r>
            <a:r>
              <a:rPr lang="sr-Latn-RS" dirty="0"/>
              <a:t>f</a:t>
            </a:r>
            <a:r>
              <a:rPr lang="en-US" dirty="0"/>
              <a:t>er drink to somebody</a:t>
            </a:r>
            <a:endParaRPr lang="sr-Latn-RS" dirty="0"/>
          </a:p>
          <a:p>
            <a:pPr lvl="1"/>
            <a:r>
              <a:rPr lang="sr-Latn-RS" dirty="0"/>
              <a:t>- Izvolite….</a:t>
            </a:r>
          </a:p>
          <a:p>
            <a:pPr lvl="1"/>
            <a:r>
              <a:rPr lang="sr-Latn-RS" dirty="0"/>
              <a:t>- Šta želite da popijete?</a:t>
            </a:r>
          </a:p>
          <a:p>
            <a:pPr lvl="1"/>
            <a:r>
              <a:rPr lang="sr-Latn-RS" dirty="0"/>
              <a:t>- Šta želite za piće?</a:t>
            </a:r>
          </a:p>
          <a:p>
            <a:pPr lvl="1"/>
            <a:r>
              <a:rPr lang="sr-Latn-RS" dirty="0" err="1"/>
              <a:t>Ask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a </a:t>
            </a:r>
            <a:r>
              <a:rPr lang="sr-Latn-RS" dirty="0" err="1"/>
              <a:t>drink</a:t>
            </a:r>
            <a:r>
              <a:rPr lang="sr-Latn-RS" dirty="0"/>
              <a:t>:</a:t>
            </a:r>
          </a:p>
          <a:p>
            <a:pPr lvl="1"/>
            <a:r>
              <a:rPr lang="sr-Latn-RS" dirty="0"/>
              <a:t>- Imate li….? (</a:t>
            </a:r>
            <a:r>
              <a:rPr lang="sr-Latn-RS" dirty="0" err="1"/>
              <a:t>Response</a:t>
            </a:r>
            <a:r>
              <a:rPr lang="sr-Latn-RS" dirty="0"/>
              <a:t>: Imamo/nemamo, </a:t>
            </a:r>
            <a:r>
              <a:rPr lang="sr-Latn-RS" dirty="0" err="1"/>
              <a:t>or</a:t>
            </a:r>
            <a:r>
              <a:rPr lang="sr-Latn-RS" dirty="0"/>
              <a:t> Ima/Nema)</a:t>
            </a:r>
          </a:p>
          <a:p>
            <a:pPr lvl="1"/>
            <a:r>
              <a:rPr lang="sr-Latn-RS" dirty="0" err="1"/>
              <a:t>How</a:t>
            </a:r>
            <a:r>
              <a:rPr lang="sr-Latn-RS" dirty="0"/>
              <a:t> </a:t>
            </a:r>
            <a:r>
              <a:rPr lang="sr-Latn-RS" dirty="0" err="1"/>
              <a:t>much</a:t>
            </a:r>
            <a:r>
              <a:rPr lang="sr-Latn-RS" dirty="0"/>
              <a:t> </a:t>
            </a:r>
            <a:r>
              <a:rPr lang="sr-Latn-RS" dirty="0" err="1"/>
              <a:t>does</a:t>
            </a:r>
            <a:r>
              <a:rPr lang="sr-Latn-RS" dirty="0"/>
              <a:t> </a:t>
            </a:r>
            <a:r>
              <a:rPr lang="sr-Latn-RS" dirty="0" err="1"/>
              <a:t>it</a:t>
            </a:r>
            <a:r>
              <a:rPr lang="sr-Latn-RS" dirty="0"/>
              <a:t> </a:t>
            </a:r>
            <a:r>
              <a:rPr lang="sr-Latn-RS" dirty="0" err="1"/>
              <a:t>costs</a:t>
            </a:r>
            <a:r>
              <a:rPr lang="sr-Latn-RS" dirty="0"/>
              <a:t>? Koliko košta?</a:t>
            </a:r>
          </a:p>
          <a:p>
            <a:pPr lvl="1"/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bill</a:t>
            </a:r>
            <a:r>
              <a:rPr lang="sr-Latn-RS" dirty="0"/>
              <a:t> </a:t>
            </a:r>
            <a:r>
              <a:rPr lang="sr-Latn-RS" dirty="0" err="1"/>
              <a:t>please</a:t>
            </a:r>
            <a:r>
              <a:rPr lang="sr-Latn-RS" dirty="0"/>
              <a:t>. Račun, molim vas. </a:t>
            </a:r>
          </a:p>
          <a:p>
            <a:pPr lvl="1"/>
            <a:r>
              <a:rPr lang="sr-Latn-RS" dirty="0" err="1"/>
              <a:t>Something</a:t>
            </a:r>
            <a:r>
              <a:rPr lang="sr-Latn-RS" dirty="0"/>
              <a:t> </a:t>
            </a:r>
            <a:r>
              <a:rPr lang="sr-Latn-RS" dirty="0" err="1"/>
              <a:t>else</a:t>
            </a:r>
            <a:r>
              <a:rPr lang="sr-Latn-RS" dirty="0"/>
              <a:t>? Još nešto? </a:t>
            </a:r>
            <a:r>
              <a:rPr lang="sr-Latn-RS" dirty="0" err="1"/>
              <a:t>Nothing</a:t>
            </a:r>
            <a:r>
              <a:rPr lang="sr-Latn-RS" dirty="0"/>
              <a:t> </a:t>
            </a:r>
            <a:r>
              <a:rPr lang="sr-Latn-RS" dirty="0" err="1"/>
              <a:t>else</a:t>
            </a:r>
            <a:r>
              <a:rPr lang="sr-Latn-RS" dirty="0"/>
              <a:t>. Ništa više. </a:t>
            </a:r>
          </a:p>
          <a:p>
            <a:pPr lvl="1"/>
            <a:r>
              <a:rPr lang="sr-Latn-RS" dirty="0"/>
              <a:t>Do </a:t>
            </a:r>
            <a:r>
              <a:rPr lang="sr-Latn-RS" dirty="0" err="1"/>
              <a:t>you</a:t>
            </a:r>
            <a:r>
              <a:rPr lang="sr-Latn-RS" dirty="0"/>
              <a:t> </a:t>
            </a:r>
            <a:r>
              <a:rPr lang="sr-Latn-RS" dirty="0" err="1"/>
              <a:t>like</a:t>
            </a:r>
            <a:r>
              <a:rPr lang="sr-Latn-RS" dirty="0"/>
              <a:t>? Volite li….? I (don</a:t>
            </a:r>
            <a:r>
              <a:rPr lang="en-US" dirty="0"/>
              <a:t>’t) like…. (Ne) </a:t>
            </a:r>
            <a:r>
              <a:rPr lang="en-US" dirty="0" err="1"/>
              <a:t>Volim</a:t>
            </a:r>
            <a:r>
              <a:rPr lang="en-US" dirty="0"/>
              <a:t>….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5090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C51F-A164-8089-65B0-93A71D73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Vocabulary</a:t>
            </a:r>
            <a:r>
              <a:rPr lang="sr-Latn-RS" dirty="0"/>
              <a:t>: Miro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B6F5-90B2-DDDD-C79E-9CE4810C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Match</a:t>
            </a:r>
            <a:r>
              <a:rPr lang="sr-Latn-RS" dirty="0"/>
              <a:t> </a:t>
            </a:r>
            <a:r>
              <a:rPr lang="sr-Latn-RS" dirty="0" err="1"/>
              <a:t>words</a:t>
            </a:r>
            <a:r>
              <a:rPr lang="sr-Latn-RS" dirty="0"/>
              <a:t> </a:t>
            </a:r>
            <a:r>
              <a:rPr lang="sr-Latn-RS" dirty="0" err="1"/>
              <a:t>with</a:t>
            </a:r>
            <a:r>
              <a:rPr lang="sr-Latn-RS" dirty="0"/>
              <a:t> </a:t>
            </a:r>
            <a:r>
              <a:rPr lang="sr-Latn-RS" dirty="0" err="1"/>
              <a:t>pictures</a:t>
            </a:r>
            <a:endParaRPr lang="sr-Latn-RS" dirty="0"/>
          </a:p>
          <a:p>
            <a:r>
              <a:rPr lang="sr-Latn-RS" dirty="0" err="1"/>
              <a:t>Answer</a:t>
            </a:r>
            <a:r>
              <a:rPr lang="sr-Latn-RS" dirty="0"/>
              <a:t> </a:t>
            </a:r>
            <a:r>
              <a:rPr lang="sr-Latn-RS" dirty="0" err="1"/>
              <a:t>question</a:t>
            </a:r>
            <a:r>
              <a:rPr lang="sr-Latn-RS" dirty="0"/>
              <a:t>: Koliko stvari ima na svakoj slici?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452C-8842-644A-5736-6651721B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23425"/>
            <a:ext cx="10026650" cy="655637"/>
          </a:xfrm>
        </p:spPr>
        <p:txBody>
          <a:bodyPr/>
          <a:lstStyle/>
          <a:p>
            <a:r>
              <a:rPr lang="sr-Latn-RS" dirty="0"/>
              <a:t>Idemo na piće! Let</a:t>
            </a:r>
            <a:r>
              <a:rPr lang="en-US" dirty="0"/>
              <a:t>’s go for a drink!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82E2CF-E047-B17B-3AA3-3BBC1876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132747"/>
              </p:ext>
            </p:extLst>
          </p:nvPr>
        </p:nvGraphicFramePr>
        <p:xfrm>
          <a:off x="184731" y="1190625"/>
          <a:ext cx="6934199" cy="4967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2242">
                  <a:extLst>
                    <a:ext uri="{9D8B030D-6E8A-4147-A177-3AD203B41FA5}">
                      <a16:colId xmlns:a16="http://schemas.microsoft.com/office/drawing/2014/main" val="415824467"/>
                    </a:ext>
                  </a:extLst>
                </a:gridCol>
                <a:gridCol w="2736712">
                  <a:extLst>
                    <a:ext uri="{9D8B030D-6E8A-4147-A177-3AD203B41FA5}">
                      <a16:colId xmlns:a16="http://schemas.microsoft.com/office/drawing/2014/main" val="1019693715"/>
                    </a:ext>
                  </a:extLst>
                </a:gridCol>
                <a:gridCol w="1113445">
                  <a:extLst>
                    <a:ext uri="{9D8B030D-6E8A-4147-A177-3AD203B41FA5}">
                      <a16:colId xmlns:a16="http://schemas.microsoft.com/office/drawing/2014/main" val="1260689767"/>
                    </a:ext>
                  </a:extLst>
                </a:gridCol>
                <a:gridCol w="2061800">
                  <a:extLst>
                    <a:ext uri="{9D8B030D-6E8A-4147-A177-3AD203B41FA5}">
                      <a16:colId xmlns:a16="http://schemas.microsoft.com/office/drawing/2014/main" val="2769374534"/>
                    </a:ext>
                  </a:extLst>
                </a:gridCol>
              </a:tblGrid>
              <a:tr h="6241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KAFA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turska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domaća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šećerom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mlekom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bez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šećera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ČAJ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ruski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crni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zeleni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nana,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voćni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čaj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limunom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medom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extLst>
                  <a:ext uri="{0D108BD9-81ED-4DB2-BD59-A6C34878D82A}">
                    <a16:rowId xmlns:a16="http://schemas.microsoft.com/office/drawing/2014/main" val="3830130596"/>
                  </a:ext>
                </a:extLst>
              </a:tr>
              <a:tr h="62416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VODA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gazirana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negazirana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TOPLA ČOKOLADA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Sa belom čokoladom</a:t>
                      </a:r>
                    </a:p>
                    <a:p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Sa crnom čokoladom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extLst>
                  <a:ext uri="{0D108BD9-81ED-4DB2-BD59-A6C34878D82A}">
                    <a16:rowId xmlns:a16="http://schemas.microsoft.com/office/drawing/2014/main" val="3733439244"/>
                  </a:ext>
                </a:extLst>
              </a:tr>
              <a:tr h="808794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SOK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</a:rPr>
                        <a:t>od jabuke, od jagode</a:t>
                      </a:r>
                      <a:br>
                        <a:rPr lang="pl-PL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</a:rPr>
                        <a:t>od kajsije, od breskve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od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borovnice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od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ananasa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KOLAČ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od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čokolade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voćni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extLst>
                  <a:ext uri="{0D108BD9-81ED-4DB2-BD59-A6C34878D82A}">
                    <a16:rowId xmlns:a16="http://schemas.microsoft.com/office/drawing/2014/main" val="131018773"/>
                  </a:ext>
                </a:extLst>
              </a:tr>
              <a:tr h="117806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VINO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crno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belo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čaša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vina,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flaša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šljivovica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lozovača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kajsijevača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vilijamovka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sirom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šunkom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bez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sira,bez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majoneza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PIVO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točeno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flaša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domaće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strano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extLst>
                  <a:ext uri="{0D108BD9-81ED-4DB2-BD59-A6C34878D82A}">
                    <a16:rowId xmlns:a16="http://schemas.microsoft.com/office/drawing/2014/main" val="1829188187"/>
                  </a:ext>
                </a:extLst>
              </a:tr>
              <a:tr h="6241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RAKIJA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Šljivovica, lozovača, kajsijevača, breskovača, </a:t>
                      </a:r>
                      <a:r>
                        <a:rPr lang="sr-Latn-RS" sz="1400" dirty="0" err="1">
                          <a:solidFill>
                            <a:schemeClr val="tx1"/>
                          </a:solidFill>
                        </a:rPr>
                        <a:t>kruškovačka</a:t>
                      </a:r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sr-Latn-RS" sz="1400" dirty="0" err="1">
                          <a:solidFill>
                            <a:schemeClr val="tx1"/>
                          </a:solidFill>
                        </a:rPr>
                        <a:t>viljemovka</a:t>
                      </a:r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extLst>
                  <a:ext uri="{0D108BD9-81ED-4DB2-BD59-A6C34878D82A}">
                    <a16:rowId xmlns:a16="http://schemas.microsoft.com/office/drawing/2014/main" val="548342795"/>
                  </a:ext>
                </a:extLst>
              </a:tr>
              <a:tr h="439526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SENDVIČ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r>
                        <a:rPr lang="sr-Latn-RS" sz="1400" dirty="0">
                          <a:solidFill>
                            <a:schemeClr val="tx1"/>
                          </a:solidFill>
                          <a:effectLst/>
                        </a:rPr>
                        <a:t>Sa sirom, sa šunkom, sa pršutom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1189" marR="81189" marT="40595" marB="40595"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1189" marR="81189" marT="40595" marB="40595"/>
                </a:tc>
                <a:extLst>
                  <a:ext uri="{0D108BD9-81ED-4DB2-BD59-A6C34878D82A}">
                    <a16:rowId xmlns:a16="http://schemas.microsoft.com/office/drawing/2014/main" val="18280778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47067C9-88BC-5A3A-4255-9DB00FB6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9B6-7003-4327-6DF9-14E7BE70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1" t="2814" r="9292" b="9524"/>
          <a:stretch/>
        </p:blipFill>
        <p:spPr>
          <a:xfrm>
            <a:off x="7129527" y="1190625"/>
            <a:ext cx="5062474" cy="49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20A3C-6132-06C8-C548-DE64A33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88" y="151158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r-Latn-RS" sz="2400" dirty="0"/>
              <a:t>MENI</a:t>
            </a:r>
            <a:br>
              <a:rPr lang="sr-Latn-RS" sz="2400" dirty="0"/>
            </a:br>
            <a:r>
              <a:rPr lang="sr-Latn-RS" sz="2400" dirty="0"/>
              <a:t>CENOVNIK</a:t>
            </a:r>
            <a:br>
              <a:rPr lang="sr-Latn-RS" sz="2400" dirty="0"/>
            </a:br>
            <a:br>
              <a:rPr lang="sr-Latn-RS" sz="2400" dirty="0"/>
            </a:br>
            <a:r>
              <a:rPr lang="sr-Latn-RS" sz="2400" dirty="0"/>
              <a:t>koliko košta?</a:t>
            </a:r>
            <a:endParaRPr lang="en-US" sz="2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E53CB-8D6A-2F39-6224-10F7F006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758" y="540033"/>
            <a:ext cx="4042695" cy="577527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C48404-E7AB-CC7F-1315-A6AFAC58C2A2}"/>
              </a:ext>
            </a:extLst>
          </p:cNvPr>
          <p:cNvSpPr/>
          <p:nvPr/>
        </p:nvSpPr>
        <p:spPr>
          <a:xfrm>
            <a:off x="1914623" y="3172003"/>
            <a:ext cx="991639" cy="1003820"/>
          </a:xfrm>
          <a:custGeom>
            <a:avLst/>
            <a:gdLst>
              <a:gd name="connsiteX0" fmla="*/ 877286 w 991639"/>
              <a:gd name="connsiteY0" fmla="*/ 261839 h 1003820"/>
              <a:gd name="connsiteX1" fmla="*/ 981270 w 991639"/>
              <a:gd name="connsiteY1" fmla="*/ 15034 h 1003820"/>
              <a:gd name="connsiteX2" fmla="*/ 909860 w 991639"/>
              <a:gd name="connsiteY2" fmla="*/ 15034 h 1003820"/>
              <a:gd name="connsiteX3" fmla="*/ 435041 w 991639"/>
              <a:gd name="connsiteY3" fmla="*/ 489852 h 1003820"/>
              <a:gd name="connsiteX4" fmla="*/ 21611 w 991639"/>
              <a:gd name="connsiteY4" fmla="*/ 875720 h 1003820"/>
              <a:gd name="connsiteX5" fmla="*/ 21611 w 991639"/>
              <a:gd name="connsiteY5" fmla="*/ 982210 h 1003820"/>
              <a:gd name="connsiteX6" fmla="*/ 128101 w 991639"/>
              <a:gd name="connsiteY6" fmla="*/ 982210 h 1003820"/>
              <a:gd name="connsiteX7" fmla="*/ 505199 w 991639"/>
              <a:gd name="connsiteY7" fmla="*/ 568780 h 1003820"/>
              <a:gd name="connsiteX8" fmla="*/ 589138 w 991639"/>
              <a:gd name="connsiteY8" fmla="*/ 586319 h 1003820"/>
              <a:gd name="connsiteX9" fmla="*/ 877286 w 991639"/>
              <a:gd name="connsiteY9" fmla="*/ 261839 h 100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1639" h="1003820">
                <a:moveTo>
                  <a:pt x="877286" y="261839"/>
                </a:moveTo>
                <a:cubicBezTo>
                  <a:pt x="1040153" y="78928"/>
                  <a:pt x="981270" y="15034"/>
                  <a:pt x="981270" y="15034"/>
                </a:cubicBezTo>
                <a:cubicBezTo>
                  <a:pt x="961225" y="-5011"/>
                  <a:pt x="929905" y="-5011"/>
                  <a:pt x="909860" y="15034"/>
                </a:cubicBezTo>
                <a:lnTo>
                  <a:pt x="435041" y="489852"/>
                </a:lnTo>
                <a:lnTo>
                  <a:pt x="21611" y="875720"/>
                </a:lnTo>
                <a:cubicBezTo>
                  <a:pt x="-7204" y="904535"/>
                  <a:pt x="-7204" y="952142"/>
                  <a:pt x="21611" y="982210"/>
                </a:cubicBezTo>
                <a:cubicBezTo>
                  <a:pt x="50426" y="1011025"/>
                  <a:pt x="98033" y="1011025"/>
                  <a:pt x="128101" y="982210"/>
                </a:cubicBezTo>
                <a:lnTo>
                  <a:pt x="505199" y="568780"/>
                </a:lnTo>
                <a:cubicBezTo>
                  <a:pt x="523991" y="577549"/>
                  <a:pt x="574104" y="602606"/>
                  <a:pt x="589138" y="586319"/>
                </a:cubicBezTo>
                <a:lnTo>
                  <a:pt x="877286" y="261839"/>
                </a:lnTo>
                <a:close/>
              </a:path>
            </a:pathLst>
          </a:custGeom>
          <a:solidFill>
            <a:schemeClr val="tx1"/>
          </a:solidFill>
          <a:ln w="12502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992416-C839-7244-3FEC-60AEFDF424B9}"/>
              </a:ext>
            </a:extLst>
          </p:cNvPr>
          <p:cNvSpPr/>
          <p:nvPr/>
        </p:nvSpPr>
        <p:spPr>
          <a:xfrm>
            <a:off x="2492485" y="3735772"/>
            <a:ext cx="448981" cy="440052"/>
          </a:xfrm>
          <a:custGeom>
            <a:avLst/>
            <a:gdLst>
              <a:gd name="connsiteX0" fmla="*/ 427211 w 448981"/>
              <a:gd name="connsiteY0" fmla="*/ 311952 h 440052"/>
              <a:gd name="connsiteX1" fmla="*/ 97720 w 448981"/>
              <a:gd name="connsiteY1" fmla="*/ 0 h 440052"/>
              <a:gd name="connsiteX2" fmla="*/ 47607 w 448981"/>
              <a:gd name="connsiteY2" fmla="*/ 56377 h 440052"/>
              <a:gd name="connsiteX3" fmla="*/ 0 w 448981"/>
              <a:gd name="connsiteY3" fmla="*/ 77675 h 440052"/>
              <a:gd name="connsiteX4" fmla="*/ 321974 w 448981"/>
              <a:gd name="connsiteY4" fmla="*/ 418441 h 440052"/>
              <a:gd name="connsiteX5" fmla="*/ 428464 w 448981"/>
              <a:gd name="connsiteY5" fmla="*/ 418441 h 440052"/>
              <a:gd name="connsiteX6" fmla="*/ 427211 w 448981"/>
              <a:gd name="connsiteY6" fmla="*/ 311952 h 4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981" h="440052">
                <a:moveTo>
                  <a:pt x="427211" y="311952"/>
                </a:moveTo>
                <a:lnTo>
                  <a:pt x="97720" y="0"/>
                </a:lnTo>
                <a:lnTo>
                  <a:pt x="47607" y="56377"/>
                </a:lnTo>
                <a:cubicBezTo>
                  <a:pt x="38837" y="65147"/>
                  <a:pt x="23804" y="76422"/>
                  <a:pt x="0" y="77675"/>
                </a:cubicBezTo>
                <a:lnTo>
                  <a:pt x="321974" y="418441"/>
                </a:lnTo>
                <a:cubicBezTo>
                  <a:pt x="352042" y="447256"/>
                  <a:pt x="399649" y="447256"/>
                  <a:pt x="428464" y="418441"/>
                </a:cubicBezTo>
                <a:cubicBezTo>
                  <a:pt x="456026" y="388374"/>
                  <a:pt x="456026" y="340767"/>
                  <a:pt x="427211" y="311952"/>
                </a:cubicBezTo>
                <a:close/>
              </a:path>
            </a:pathLst>
          </a:custGeom>
          <a:solidFill>
            <a:schemeClr val="tx1"/>
          </a:solidFill>
          <a:ln w="12502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E8277D-6856-4489-ADAC-19AC25BEA900}"/>
              </a:ext>
            </a:extLst>
          </p:cNvPr>
          <p:cNvSpPr/>
          <p:nvPr/>
        </p:nvSpPr>
        <p:spPr>
          <a:xfrm>
            <a:off x="1874846" y="3108110"/>
            <a:ext cx="529317" cy="530570"/>
          </a:xfrm>
          <a:custGeom>
            <a:avLst/>
            <a:gdLst>
              <a:gd name="connsiteX0" fmla="*/ 382110 w 529317"/>
              <a:gd name="connsiteY0" fmla="*/ 528690 h 530570"/>
              <a:gd name="connsiteX1" fmla="*/ 429717 w 529317"/>
              <a:gd name="connsiteY1" fmla="*/ 527437 h 530570"/>
              <a:gd name="connsiteX2" fmla="*/ 439739 w 529317"/>
              <a:gd name="connsiteY2" fmla="*/ 517414 h 530570"/>
              <a:gd name="connsiteX3" fmla="*/ 526184 w 529317"/>
              <a:gd name="connsiteY3" fmla="*/ 430970 h 530570"/>
              <a:gd name="connsiteX4" fmla="*/ 527437 w 529317"/>
              <a:gd name="connsiteY4" fmla="*/ 383363 h 530570"/>
              <a:gd name="connsiteX5" fmla="*/ 451015 w 529317"/>
              <a:gd name="connsiteY5" fmla="*/ 202957 h 530570"/>
              <a:gd name="connsiteX6" fmla="*/ 195440 w 529317"/>
              <a:gd name="connsiteY6" fmla="*/ 0 h 530570"/>
              <a:gd name="connsiteX7" fmla="*/ 172889 w 529317"/>
              <a:gd name="connsiteY7" fmla="*/ 22551 h 530570"/>
              <a:gd name="connsiteX8" fmla="*/ 425958 w 529317"/>
              <a:gd name="connsiteY8" fmla="*/ 275620 h 530570"/>
              <a:gd name="connsiteX9" fmla="*/ 425958 w 529317"/>
              <a:gd name="connsiteY9" fmla="*/ 301929 h 530570"/>
              <a:gd name="connsiteX10" fmla="*/ 399649 w 529317"/>
              <a:gd name="connsiteY10" fmla="*/ 301929 h 530570"/>
              <a:gd name="connsiteX11" fmla="*/ 146580 w 529317"/>
              <a:gd name="connsiteY11" fmla="*/ 48860 h 530570"/>
              <a:gd name="connsiteX12" fmla="*/ 111501 w 529317"/>
              <a:gd name="connsiteY12" fmla="*/ 83939 h 530570"/>
              <a:gd name="connsiteX13" fmla="*/ 364570 w 529317"/>
              <a:gd name="connsiteY13" fmla="*/ 337008 h 530570"/>
              <a:gd name="connsiteX14" fmla="*/ 364570 w 529317"/>
              <a:gd name="connsiteY14" fmla="*/ 363317 h 530570"/>
              <a:gd name="connsiteX15" fmla="*/ 338261 w 529317"/>
              <a:gd name="connsiteY15" fmla="*/ 363317 h 530570"/>
              <a:gd name="connsiteX16" fmla="*/ 85192 w 529317"/>
              <a:gd name="connsiteY16" fmla="*/ 110248 h 530570"/>
              <a:gd name="connsiteX17" fmla="*/ 50113 w 529317"/>
              <a:gd name="connsiteY17" fmla="*/ 145327 h 530570"/>
              <a:gd name="connsiteX18" fmla="*/ 303182 w 529317"/>
              <a:gd name="connsiteY18" fmla="*/ 398396 h 530570"/>
              <a:gd name="connsiteX19" fmla="*/ 303182 w 529317"/>
              <a:gd name="connsiteY19" fmla="*/ 424706 h 530570"/>
              <a:gd name="connsiteX20" fmla="*/ 276873 w 529317"/>
              <a:gd name="connsiteY20" fmla="*/ 424706 h 530570"/>
              <a:gd name="connsiteX21" fmla="*/ 22551 w 529317"/>
              <a:gd name="connsiteY21" fmla="*/ 172889 h 530570"/>
              <a:gd name="connsiteX22" fmla="*/ 0 w 529317"/>
              <a:gd name="connsiteY22" fmla="*/ 195440 h 530570"/>
              <a:gd name="connsiteX23" fmla="*/ 201704 w 529317"/>
              <a:gd name="connsiteY23" fmla="*/ 452268 h 530570"/>
              <a:gd name="connsiteX24" fmla="*/ 382110 w 529317"/>
              <a:gd name="connsiteY24" fmla="*/ 528690 h 53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9317" h="530570">
                <a:moveTo>
                  <a:pt x="382110" y="528690"/>
                </a:moveTo>
                <a:cubicBezTo>
                  <a:pt x="382110" y="528690"/>
                  <a:pt x="404660" y="523678"/>
                  <a:pt x="429717" y="527437"/>
                </a:cubicBezTo>
                <a:lnTo>
                  <a:pt x="439739" y="517414"/>
                </a:lnTo>
                <a:lnTo>
                  <a:pt x="526184" y="430970"/>
                </a:lnTo>
                <a:cubicBezTo>
                  <a:pt x="522425" y="407166"/>
                  <a:pt x="527437" y="383363"/>
                  <a:pt x="527437" y="383363"/>
                </a:cubicBezTo>
                <a:cubicBezTo>
                  <a:pt x="536206" y="329491"/>
                  <a:pt x="514909" y="266850"/>
                  <a:pt x="451015" y="202957"/>
                </a:cubicBezTo>
                <a:cubicBezTo>
                  <a:pt x="345778" y="97720"/>
                  <a:pt x="195440" y="0"/>
                  <a:pt x="195440" y="0"/>
                </a:cubicBezTo>
                <a:lnTo>
                  <a:pt x="172889" y="22551"/>
                </a:lnTo>
                <a:lnTo>
                  <a:pt x="425958" y="275620"/>
                </a:lnTo>
                <a:cubicBezTo>
                  <a:pt x="433475" y="283137"/>
                  <a:pt x="433475" y="294412"/>
                  <a:pt x="425958" y="301929"/>
                </a:cubicBezTo>
                <a:cubicBezTo>
                  <a:pt x="418441" y="309446"/>
                  <a:pt x="407166" y="309446"/>
                  <a:pt x="399649" y="301929"/>
                </a:cubicBezTo>
                <a:lnTo>
                  <a:pt x="146580" y="48860"/>
                </a:lnTo>
                <a:lnTo>
                  <a:pt x="111501" y="83939"/>
                </a:lnTo>
                <a:lnTo>
                  <a:pt x="364570" y="337008"/>
                </a:lnTo>
                <a:cubicBezTo>
                  <a:pt x="372087" y="344525"/>
                  <a:pt x="372087" y="355801"/>
                  <a:pt x="364570" y="363317"/>
                </a:cubicBezTo>
                <a:cubicBezTo>
                  <a:pt x="357053" y="370834"/>
                  <a:pt x="345778" y="370834"/>
                  <a:pt x="338261" y="363317"/>
                </a:cubicBezTo>
                <a:lnTo>
                  <a:pt x="85192" y="110248"/>
                </a:lnTo>
                <a:lnTo>
                  <a:pt x="50113" y="145327"/>
                </a:lnTo>
                <a:lnTo>
                  <a:pt x="303182" y="398396"/>
                </a:lnTo>
                <a:cubicBezTo>
                  <a:pt x="310699" y="405913"/>
                  <a:pt x="310699" y="417189"/>
                  <a:pt x="303182" y="424706"/>
                </a:cubicBezTo>
                <a:cubicBezTo>
                  <a:pt x="295665" y="432223"/>
                  <a:pt x="284390" y="432223"/>
                  <a:pt x="276873" y="424706"/>
                </a:cubicBezTo>
                <a:lnTo>
                  <a:pt x="22551" y="172889"/>
                </a:lnTo>
                <a:lnTo>
                  <a:pt x="0" y="195440"/>
                </a:lnTo>
                <a:cubicBezTo>
                  <a:pt x="0" y="195440"/>
                  <a:pt x="106490" y="355801"/>
                  <a:pt x="201704" y="452268"/>
                </a:cubicBezTo>
                <a:cubicBezTo>
                  <a:pt x="265598" y="516161"/>
                  <a:pt x="328239" y="537459"/>
                  <a:pt x="382110" y="528690"/>
                </a:cubicBezTo>
                <a:close/>
              </a:path>
            </a:pathLst>
          </a:custGeom>
          <a:solidFill>
            <a:schemeClr val="tx1"/>
          </a:solidFill>
          <a:ln w="12502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156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D3A21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Bell MT</vt:lpstr>
      <vt:lpstr>Rockwell Nova Light</vt:lpstr>
      <vt:lpstr>Wingdings</vt:lpstr>
      <vt:lpstr>LeafVTI</vt:lpstr>
      <vt:lpstr>Ordering at restaurants </vt:lpstr>
      <vt:lpstr>U kafiću</vt:lpstr>
      <vt:lpstr>Useful phrases </vt:lpstr>
      <vt:lpstr>Vocabulary: Miro</vt:lpstr>
      <vt:lpstr>Idemo na piće! Let’s go for a drink!</vt:lpstr>
      <vt:lpstr>MENI CENOVNIK  koliko košta?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Ordering at restaurants </dc:title>
  <dc:creator>Tamara Pavlović</dc:creator>
  <cp:lastModifiedBy>Tamara Pavlović</cp:lastModifiedBy>
  <cp:revision>1</cp:revision>
  <dcterms:created xsi:type="dcterms:W3CDTF">2023-11-01T17:10:35Z</dcterms:created>
  <dcterms:modified xsi:type="dcterms:W3CDTF">2023-11-01T17:56:25Z</dcterms:modified>
</cp:coreProperties>
</file>