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01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69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0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74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3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1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9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65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73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98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7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999A8DD2-C443-44AD-85B3-4CE72B962C5F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25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DFC12-54C2-E4BF-6630-9B7108469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5293849"/>
            <a:ext cx="7202558" cy="1178688"/>
          </a:xfrm>
        </p:spPr>
        <p:txBody>
          <a:bodyPr anchor="ctr">
            <a:normAutofit/>
          </a:bodyPr>
          <a:lstStyle/>
          <a:p>
            <a:pPr algn="l"/>
            <a:r>
              <a:rPr lang="sr-Latn-RS" dirty="0" err="1"/>
              <a:t>Buying</a:t>
            </a:r>
            <a:r>
              <a:rPr lang="sr-Latn-RS" dirty="0"/>
              <a:t> </a:t>
            </a:r>
            <a:r>
              <a:rPr lang="sr-Latn-RS" dirty="0" err="1"/>
              <a:t>food</a:t>
            </a:r>
            <a:r>
              <a:rPr lang="sr-Latn-RS" dirty="0"/>
              <a:t>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AB52CC-F709-2ED5-C611-DC15F72E9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2157" y="5293850"/>
            <a:ext cx="3874124" cy="1178688"/>
          </a:xfrm>
        </p:spPr>
        <p:txBody>
          <a:bodyPr anchor="ctr">
            <a:normAutofit/>
          </a:bodyPr>
          <a:lstStyle/>
          <a:p>
            <a:pPr algn="r"/>
            <a:r>
              <a:rPr lang="sr-Latn-RS"/>
              <a:t>Kupovina namernica</a:t>
            </a:r>
            <a:endParaRPr lang="en-US"/>
          </a:p>
        </p:txBody>
      </p:sp>
      <p:pic>
        <p:nvPicPr>
          <p:cNvPr id="13" name="Picture 12" descr="Fruits and vegetables in bags">
            <a:extLst>
              <a:ext uri="{FF2B5EF4-FFF2-40B4-BE49-F238E27FC236}">
                <a16:creationId xmlns:a16="http://schemas.microsoft.com/office/drawing/2014/main" id="{7B18542C-25C3-A8A8-BD77-15A62DBDCF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24" b="31162"/>
          <a:stretch/>
        </p:blipFill>
        <p:spPr>
          <a:xfrm>
            <a:off x="20" y="10"/>
            <a:ext cx="12191980" cy="490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10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97EA5-B380-721B-3ABE-AFB5F9455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076" y="550149"/>
            <a:ext cx="5470924" cy="1671689"/>
          </a:xfrm>
        </p:spPr>
        <p:txBody>
          <a:bodyPr anchor="t">
            <a:normAutofit/>
          </a:bodyPr>
          <a:lstStyle/>
          <a:p>
            <a:r>
              <a:rPr lang="sr-Latn-RS" dirty="0" err="1"/>
              <a:t>Types</a:t>
            </a:r>
            <a:r>
              <a:rPr lang="sr-Latn-RS" dirty="0"/>
              <a:t> </a:t>
            </a:r>
            <a:r>
              <a:rPr lang="sr-Latn-RS" dirty="0" err="1"/>
              <a:t>of</a:t>
            </a:r>
            <a:r>
              <a:rPr lang="sr-Latn-RS" dirty="0"/>
              <a:t> </a:t>
            </a:r>
            <a:r>
              <a:rPr lang="sr-Latn-RS" dirty="0" err="1"/>
              <a:t>stores</a:t>
            </a:r>
            <a:r>
              <a:rPr lang="sr-Latn-R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AF9AF-6CAF-E2A6-0472-3DA41D2FF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076" y="2326699"/>
            <a:ext cx="5470924" cy="3886609"/>
          </a:xfrm>
        </p:spPr>
        <p:txBody>
          <a:bodyPr>
            <a:normAutofit/>
          </a:bodyPr>
          <a:lstStyle/>
          <a:p>
            <a:r>
              <a:rPr lang="sr-Latn-RS" sz="1800"/>
              <a:t>Pijaca </a:t>
            </a:r>
          </a:p>
          <a:p>
            <a:r>
              <a:rPr lang="sr-Latn-RS" sz="1800"/>
              <a:t>Prodavnica</a:t>
            </a:r>
          </a:p>
          <a:p>
            <a:r>
              <a:rPr lang="sr-Latn-RS" sz="1800"/>
              <a:t>Samoposluga</a:t>
            </a:r>
          </a:p>
          <a:p>
            <a:r>
              <a:rPr lang="sr-Latn-RS" sz="1800"/>
              <a:t>Mesara</a:t>
            </a:r>
          </a:p>
          <a:p>
            <a:r>
              <a:rPr lang="sr-Latn-RS" sz="1800"/>
              <a:t>Pekara</a:t>
            </a:r>
          </a:p>
          <a:p>
            <a:r>
              <a:rPr lang="sr-Latn-RS" sz="1800"/>
              <a:t>Poslastičarnica </a:t>
            </a:r>
            <a:endParaRPr lang="en-US" sz="1800"/>
          </a:p>
        </p:txBody>
      </p:sp>
      <p:pic>
        <p:nvPicPr>
          <p:cNvPr id="1026" name="Picture 2" descr="Pijace Beograd - Kontakti poljoprivrednih proizvođača sa beogradskih pijaca">
            <a:extLst>
              <a:ext uri="{FF2B5EF4-FFF2-40B4-BE49-F238E27FC236}">
                <a16:creationId xmlns:a16="http://schemas.microsoft.com/office/drawing/2014/main" id="{2FD4BD55-B4C2-AE2D-A13C-89970AD528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" r="2093" b="-1"/>
          <a:stretch/>
        </p:blipFill>
        <p:spPr bwMode="auto">
          <a:xfrm>
            <a:off x="9002020" y="419100"/>
            <a:ext cx="2880557" cy="1907599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028" name="Picture 4" descr="Prodavnica br.11 – Power doo">
            <a:extLst>
              <a:ext uri="{FF2B5EF4-FFF2-40B4-BE49-F238E27FC236}">
                <a16:creationId xmlns:a16="http://schemas.microsoft.com/office/drawing/2014/main" id="{13DF7BE0-38D5-4E08-2531-BC20D801F9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6" r="5410" b="-3"/>
          <a:stretch/>
        </p:blipFill>
        <p:spPr bwMode="auto">
          <a:xfrm>
            <a:off x="9002020" y="2326699"/>
            <a:ext cx="2880557" cy="198199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033" name="Date Placeholder 16">
            <a:extLst>
              <a:ext uri="{FF2B5EF4-FFF2-40B4-BE49-F238E27FC236}">
                <a16:creationId xmlns:a16="http://schemas.microsoft.com/office/drawing/2014/main" id="{F49341DF-A9EA-B2B0-147C-44D05BDA52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76F60621-8B84-44BC-B1E8-7382467302DC}" type="datetime1">
              <a:rPr lang="en-US" smtClean="0"/>
              <a:pPr>
                <a:spcAft>
                  <a:spcPts val="600"/>
                </a:spcAft>
              </a:pPr>
              <a:t>11/7/2023</a:t>
            </a:fld>
            <a:endParaRPr lang="en-US"/>
          </a:p>
        </p:txBody>
      </p:sp>
      <p:sp>
        <p:nvSpPr>
          <p:cNvPr id="1035" name="Footer Placeholder 17">
            <a:extLst>
              <a:ext uri="{FF2B5EF4-FFF2-40B4-BE49-F238E27FC236}">
                <a16:creationId xmlns:a16="http://schemas.microsoft.com/office/drawing/2014/main" id="{99ABE78C-5196-C4AC-A6AB-7760A37F4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1037" name="Slide Number Placeholder 18">
            <a:extLst>
              <a:ext uri="{FF2B5EF4-FFF2-40B4-BE49-F238E27FC236}">
                <a16:creationId xmlns:a16="http://schemas.microsoft.com/office/drawing/2014/main" id="{66C5CC2A-9E4A-9C56-FF3C-310E18E76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F391B04-159E-4284-919C-20BE23D169A4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1030" name="Picture 6" descr="Самоуслуга или самопослуга? | Описмени се">
            <a:extLst>
              <a:ext uri="{FF2B5EF4-FFF2-40B4-BE49-F238E27FC236}">
                <a16:creationId xmlns:a16="http://schemas.microsoft.com/office/drawing/2014/main" id="{CC1AF92F-7A99-8B01-6952-CD28E82A3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5887065" y="409690"/>
            <a:ext cx="3114949" cy="193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esara Morava - spoj tradicije i modernih trendova">
            <a:extLst>
              <a:ext uri="{FF2B5EF4-FFF2-40B4-BE49-F238E27FC236}">
                <a16:creationId xmlns:a16="http://schemas.microsoft.com/office/drawing/2014/main" id="{4E6AC2F8-BEC4-5CF3-73E7-2ECCF92C7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5895975" y="4299287"/>
            <a:ext cx="3106043" cy="180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ekara Non Stop - Welcome 🍞🥖🤗 #bakerylife #bakeryshop #pekaranonstop |  Facebook">
            <a:extLst>
              <a:ext uri="{FF2B5EF4-FFF2-40B4-BE49-F238E27FC236}">
                <a16:creationId xmlns:a16="http://schemas.microsoft.com/office/drawing/2014/main" id="{8AA02898-2101-82B8-642C-8D07DAE2C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5895973" y="2336109"/>
            <a:ext cx="3106043" cy="193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 o o d f o r t h o u g h t: POSLASTIČARNICA SRCE I U BEOGRADU">
            <a:extLst>
              <a:ext uri="{FF2B5EF4-FFF2-40B4-BE49-F238E27FC236}">
                <a16:creationId xmlns:a16="http://schemas.microsoft.com/office/drawing/2014/main" id="{8B0B3889-4487-A6FC-7060-5BE74C3EE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9002019" y="4308698"/>
            <a:ext cx="2880558" cy="1800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794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57C1E-B973-827E-DE32-6455F588C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Useful</a:t>
            </a:r>
            <a:r>
              <a:rPr lang="sr-Latn-RS" dirty="0"/>
              <a:t> </a:t>
            </a:r>
            <a:r>
              <a:rPr lang="sr-Latn-RS" dirty="0" err="1"/>
              <a:t>phrases</a:t>
            </a:r>
            <a:r>
              <a:rPr lang="sr-Latn-RS" dirty="0"/>
              <a:t>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2DEC7-B632-E353-C4A6-CAF471875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1" dirty="0">
                <a:solidFill>
                  <a:srgbClr val="242021"/>
                </a:solidFill>
                <a:effectLst/>
                <a:latin typeface="MinionPro-It"/>
              </a:rPr>
              <a:t>Express need or desire to </a:t>
            </a:r>
            <a:r>
              <a:rPr lang="en-US" sz="1800" b="0" i="1" dirty="0" err="1">
                <a:solidFill>
                  <a:srgbClr val="242021"/>
                </a:solidFill>
                <a:effectLst/>
                <a:latin typeface="MinionPro-It"/>
              </a:rPr>
              <a:t>diferent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MinionPro-It"/>
              </a:rPr>
              <a:t> degrees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MinionPro-Regular" panose="02040503050201020203" pitchFamily="18" charset="0"/>
              </a:rPr>
              <a:t>. </a:t>
            </a:r>
            <a:r>
              <a:rPr lang="sr-Latn-RS" sz="1800" b="0" i="0" dirty="0">
                <a:solidFill>
                  <a:srgbClr val="242021"/>
                </a:solidFill>
                <a:effectLst/>
                <a:latin typeface="MinionPro-Regular" panose="02040503050201020203" pitchFamily="18" charset="0"/>
              </a:rPr>
              <a:t>                                               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MinionPro-It"/>
              </a:rPr>
              <a:t>Ask if someone needs something else.</a:t>
            </a:r>
            <a:br>
              <a:rPr lang="en-US" sz="1800" b="0" i="1" dirty="0">
                <a:solidFill>
                  <a:srgbClr val="242021"/>
                </a:solidFill>
                <a:effectLst/>
                <a:latin typeface="MinionPro-It"/>
              </a:rPr>
            </a:br>
            <a:r>
              <a:rPr lang="en-US" sz="1800" b="1" i="0" dirty="0" err="1">
                <a:solidFill>
                  <a:srgbClr val="242021"/>
                </a:solidFill>
                <a:effectLst/>
                <a:latin typeface="MinionPro-Bold"/>
              </a:rPr>
              <a:t>Treba</a:t>
            </a:r>
            <a:r>
              <a:rPr lang="en-US" sz="1800" b="1" i="0" dirty="0">
                <a:solidFill>
                  <a:srgbClr val="242021"/>
                </a:solidFill>
                <a:effectLst/>
                <a:latin typeface="MinionPro-Bold"/>
              </a:rPr>
              <a:t> mi. 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MinionPro-It"/>
              </a:rPr>
              <a:t>I need.</a:t>
            </a:r>
            <a:r>
              <a:rPr lang="sr-Latn-RS" sz="1800" b="0" i="1" dirty="0">
                <a:solidFill>
                  <a:srgbClr val="242021"/>
                </a:solidFill>
                <a:effectLst/>
                <a:latin typeface="MinionPro-It"/>
              </a:rPr>
              <a:t>                                                                                                        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MinionPro-It"/>
              </a:rPr>
              <a:t> </a:t>
            </a:r>
            <a:r>
              <a:rPr lang="en-US" sz="1800" b="1" i="0" dirty="0" err="1">
                <a:solidFill>
                  <a:srgbClr val="242021"/>
                </a:solidFill>
                <a:effectLst/>
                <a:latin typeface="MinionPro-Bold"/>
              </a:rPr>
              <a:t>Još</a:t>
            </a:r>
            <a:r>
              <a:rPr lang="en-US" sz="1800" b="1" i="0" dirty="0">
                <a:solidFill>
                  <a:srgbClr val="242021"/>
                </a:solidFill>
                <a:effectLst/>
                <a:latin typeface="MinionPro-Bold"/>
              </a:rPr>
              <a:t> </a:t>
            </a:r>
            <a:r>
              <a:rPr lang="en-US" sz="1800" b="1" i="0" dirty="0" err="1">
                <a:solidFill>
                  <a:srgbClr val="242021"/>
                </a:solidFill>
                <a:effectLst/>
                <a:latin typeface="MinionPro-Bold"/>
              </a:rPr>
              <a:t>nešto</a:t>
            </a:r>
            <a:r>
              <a:rPr lang="en-US" sz="1800" b="1" i="0" dirty="0">
                <a:solidFill>
                  <a:srgbClr val="242021"/>
                </a:solidFill>
                <a:effectLst/>
                <a:latin typeface="MinionPro-Bold"/>
              </a:rPr>
              <a:t>?</a:t>
            </a:r>
            <a:br>
              <a:rPr lang="en-US" sz="1800" b="1" i="0" dirty="0">
                <a:solidFill>
                  <a:srgbClr val="242021"/>
                </a:solidFill>
                <a:effectLst/>
                <a:latin typeface="MinionPro-Bold"/>
              </a:rPr>
            </a:br>
            <a:r>
              <a:rPr lang="en-US" sz="1800" b="1" i="0" dirty="0" err="1">
                <a:solidFill>
                  <a:srgbClr val="242021"/>
                </a:solidFill>
                <a:effectLst/>
                <a:latin typeface="MinionPro-Bold"/>
              </a:rPr>
              <a:t>Želim</a:t>
            </a:r>
            <a:r>
              <a:rPr lang="en-US" sz="1800" b="1" i="0" dirty="0">
                <a:solidFill>
                  <a:srgbClr val="242021"/>
                </a:solidFill>
                <a:effectLst/>
                <a:latin typeface="MinionPro-Bold"/>
              </a:rPr>
              <a:t>. 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MinionPro-It"/>
              </a:rPr>
              <a:t>I want/wish. ­ </a:t>
            </a:r>
            <a:r>
              <a:rPr lang="sr-Latn-RS" sz="1800" b="0" i="1" dirty="0">
                <a:solidFill>
                  <a:srgbClr val="242021"/>
                </a:solidFill>
                <a:effectLst/>
                <a:latin typeface="MinionPro-It"/>
              </a:rPr>
              <a:t>                                                                                                   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MinionPro-It"/>
              </a:rPr>
              <a:t>Reply to question.</a:t>
            </a:r>
            <a:br>
              <a:rPr lang="en-US" sz="1800" b="0" i="1" dirty="0">
                <a:solidFill>
                  <a:srgbClr val="242021"/>
                </a:solidFill>
                <a:effectLst/>
                <a:latin typeface="MinionPro-It"/>
              </a:rPr>
            </a:br>
            <a:r>
              <a:rPr lang="en-US" sz="1800" b="0" i="1" dirty="0">
                <a:solidFill>
                  <a:srgbClr val="242021"/>
                </a:solidFill>
                <a:effectLst/>
                <a:latin typeface="MinionPro-It"/>
              </a:rPr>
              <a:t>Request something in a shop.</a:t>
            </a:r>
            <a:r>
              <a:rPr lang="sr-Latn-RS" sz="1800" b="0" i="1" dirty="0">
                <a:solidFill>
                  <a:srgbClr val="242021"/>
                </a:solidFill>
                <a:effectLst/>
                <a:latin typeface="MinionPro-It"/>
              </a:rPr>
              <a:t>                                                                                   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MinionPro-It"/>
              </a:rPr>
              <a:t> </a:t>
            </a:r>
            <a:r>
              <a:rPr lang="en-US" sz="1800" b="1" i="0" dirty="0">
                <a:solidFill>
                  <a:srgbClr val="242021"/>
                </a:solidFill>
                <a:effectLst/>
                <a:latin typeface="MinionPro-Bold"/>
              </a:rPr>
              <a:t>To je </a:t>
            </a:r>
            <a:r>
              <a:rPr lang="en-US" sz="1800" b="1" i="0" dirty="0" err="1">
                <a:solidFill>
                  <a:srgbClr val="242021"/>
                </a:solidFill>
                <a:effectLst/>
                <a:latin typeface="MinionPro-Bold"/>
              </a:rPr>
              <a:t>sve</a:t>
            </a:r>
            <a:r>
              <a:rPr lang="en-US" sz="1800" b="1" i="0" dirty="0">
                <a:solidFill>
                  <a:srgbClr val="242021"/>
                </a:solidFill>
                <a:effectLst/>
                <a:latin typeface="MinionPro-Bold"/>
              </a:rPr>
              <a:t>.</a:t>
            </a:r>
            <a:br>
              <a:rPr lang="en-US" sz="1800" b="1" i="0" dirty="0">
                <a:solidFill>
                  <a:srgbClr val="242021"/>
                </a:solidFill>
                <a:effectLst/>
                <a:latin typeface="MinionPro-Bold"/>
              </a:rPr>
            </a:br>
            <a:r>
              <a:rPr lang="en-US" sz="1800" b="1" i="0" dirty="0" err="1">
                <a:solidFill>
                  <a:srgbClr val="242021"/>
                </a:solidFill>
                <a:effectLst/>
                <a:latin typeface="MinionPro-Bold"/>
              </a:rPr>
              <a:t>Dajte</a:t>
            </a:r>
            <a:r>
              <a:rPr lang="en-US" sz="1800" b="1" i="0" dirty="0">
                <a:solidFill>
                  <a:srgbClr val="242021"/>
                </a:solidFill>
                <a:effectLst/>
                <a:latin typeface="MinionPro-Bold"/>
              </a:rPr>
              <a:t> mi, </a:t>
            </a:r>
            <a:r>
              <a:rPr lang="en-US" sz="1800" b="1" i="0" dirty="0" err="1">
                <a:solidFill>
                  <a:srgbClr val="242021"/>
                </a:solidFill>
                <a:effectLst/>
                <a:latin typeface="MinionPro-Bold"/>
              </a:rPr>
              <a:t>molim</a:t>
            </a:r>
            <a:r>
              <a:rPr lang="en-US" sz="1800" b="1" i="0" dirty="0">
                <a:solidFill>
                  <a:srgbClr val="242021"/>
                </a:solidFill>
                <a:effectLst/>
                <a:latin typeface="MinionPro-Bold"/>
              </a:rPr>
              <a:t> vas. </a:t>
            </a:r>
            <a:r>
              <a:rPr lang="sr-Latn-RS" sz="1800" b="1" i="0" dirty="0">
                <a:solidFill>
                  <a:srgbClr val="242021"/>
                </a:solidFill>
                <a:effectLst/>
                <a:latin typeface="MinionPro-Bold"/>
              </a:rPr>
              <a:t>                                                                                                  </a:t>
            </a:r>
            <a:r>
              <a:rPr lang="en-US" sz="1800" b="1" i="0" dirty="0" err="1">
                <a:solidFill>
                  <a:srgbClr val="242021"/>
                </a:solidFill>
                <a:effectLst/>
                <a:latin typeface="MinionPro-Bold"/>
              </a:rPr>
              <a:t>Ništa</a:t>
            </a:r>
            <a:r>
              <a:rPr lang="en-US" sz="1800" b="1" i="0" dirty="0">
                <a:solidFill>
                  <a:srgbClr val="242021"/>
                </a:solidFill>
                <a:effectLst/>
                <a:latin typeface="MinionPro-Bold"/>
              </a:rPr>
              <a:t> </a:t>
            </a:r>
            <a:r>
              <a:rPr lang="en-US" sz="1800" b="1" i="0" dirty="0" err="1">
                <a:solidFill>
                  <a:srgbClr val="242021"/>
                </a:solidFill>
                <a:effectLst/>
                <a:latin typeface="MinionPro-Bold"/>
              </a:rPr>
              <a:t>više</a:t>
            </a:r>
            <a:r>
              <a:rPr lang="en-US" sz="1800" b="1" i="0" dirty="0">
                <a:solidFill>
                  <a:srgbClr val="242021"/>
                </a:solidFill>
                <a:effectLst/>
                <a:latin typeface="MinionPro-Bold"/>
              </a:rPr>
              <a:t>.</a:t>
            </a:r>
            <a:br>
              <a:rPr lang="en-US" sz="1800" b="1" i="0" dirty="0">
                <a:solidFill>
                  <a:srgbClr val="242021"/>
                </a:solidFill>
                <a:effectLst/>
                <a:latin typeface="MinionPro-Bold"/>
              </a:rPr>
            </a:br>
            <a:r>
              <a:rPr lang="en-US" sz="1800" b="0" i="1" dirty="0">
                <a:solidFill>
                  <a:srgbClr val="242021"/>
                </a:solidFill>
                <a:effectLst/>
                <a:latin typeface="MinionPro-It"/>
              </a:rPr>
              <a:t>Ask how much something cost. ­ </a:t>
            </a:r>
            <a:r>
              <a:rPr lang="sr-Latn-RS" sz="1800" b="0" i="1" dirty="0">
                <a:solidFill>
                  <a:srgbClr val="242021"/>
                </a:solidFill>
                <a:effectLst/>
                <a:latin typeface="MinionPro-It"/>
              </a:rPr>
              <a:t>                                                                               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MinionPro-It"/>
              </a:rPr>
              <a:t>Deal with payment.</a:t>
            </a:r>
            <a:br>
              <a:rPr lang="en-US" sz="1800" b="0" i="1" dirty="0">
                <a:solidFill>
                  <a:srgbClr val="242021"/>
                </a:solidFill>
                <a:effectLst/>
                <a:latin typeface="MinionPro-It"/>
              </a:rPr>
            </a:br>
            <a:r>
              <a:rPr lang="en-US" sz="1800" b="1" i="0" dirty="0">
                <a:solidFill>
                  <a:srgbClr val="242021"/>
                </a:solidFill>
                <a:effectLst/>
                <a:latin typeface="MinionPro-Bold"/>
              </a:rPr>
              <a:t>Koliko </a:t>
            </a:r>
            <a:r>
              <a:rPr lang="en-US" sz="1800" b="1" i="0" dirty="0" err="1">
                <a:solidFill>
                  <a:srgbClr val="242021"/>
                </a:solidFill>
                <a:effectLst/>
                <a:latin typeface="MinionPro-Bold"/>
              </a:rPr>
              <a:t>košta</a:t>
            </a:r>
            <a:r>
              <a:rPr lang="en-US" sz="1800" b="1" i="0" dirty="0">
                <a:solidFill>
                  <a:srgbClr val="242021"/>
                </a:solidFill>
                <a:effectLst/>
                <a:latin typeface="MinionPro-Bold"/>
              </a:rPr>
              <a:t>?</a:t>
            </a:r>
            <a:r>
              <a:rPr lang="sr-Latn-RS" sz="1800" b="1" i="0" dirty="0">
                <a:solidFill>
                  <a:srgbClr val="242021"/>
                </a:solidFill>
                <a:effectLst/>
                <a:latin typeface="MinionPro-Bold"/>
              </a:rPr>
              <a:t>                                                                                                              </a:t>
            </a:r>
            <a:r>
              <a:rPr lang="en-US" sz="1800" b="1" i="0" dirty="0">
                <a:solidFill>
                  <a:srgbClr val="242021"/>
                </a:solidFill>
                <a:effectLst/>
                <a:latin typeface="MinionPro-Bold"/>
              </a:rPr>
              <a:t> </a:t>
            </a:r>
            <a:r>
              <a:rPr lang="en-US" sz="1800" b="1" i="0" dirty="0" err="1">
                <a:solidFill>
                  <a:srgbClr val="242021"/>
                </a:solidFill>
                <a:effectLst/>
                <a:latin typeface="MinionPro-Bold"/>
              </a:rPr>
              <a:t>Sitno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MinionPro-Regular" panose="02040503050201020203" pitchFamily="18" charset="0"/>
              </a:rPr>
              <a:t>. 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MinionPro-It"/>
              </a:rPr>
              <a:t>(‘small money’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MinionPro-Regular" panose="02040503050201020203" pitchFamily="18" charset="0"/>
              </a:rPr>
              <a:t>)</a:t>
            </a:r>
            <a:br>
              <a:rPr lang="en-US" sz="1800" b="0" i="0" dirty="0">
                <a:solidFill>
                  <a:srgbClr val="242021"/>
                </a:solidFill>
                <a:effectLst/>
                <a:latin typeface="MinionPro-Regular" panose="02040503050201020203" pitchFamily="18" charset="0"/>
              </a:rPr>
            </a:br>
            <a:r>
              <a:rPr lang="en-US" sz="1800" b="0" i="1" dirty="0">
                <a:solidFill>
                  <a:srgbClr val="242021"/>
                </a:solidFill>
                <a:effectLst/>
                <a:latin typeface="MinionPro-It"/>
              </a:rPr>
              <a:t>Express quantities of </a:t>
            </a:r>
            <a:r>
              <a:rPr lang="en-US" sz="1800" b="0" i="1" dirty="0" err="1">
                <a:solidFill>
                  <a:srgbClr val="242021"/>
                </a:solidFill>
                <a:effectLst/>
                <a:latin typeface="MinionPro-It"/>
              </a:rPr>
              <a:t>diferent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MinionPro-It"/>
              </a:rPr>
              <a:t> items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MinionPro-Regular" panose="02040503050201020203" pitchFamily="18" charset="0"/>
              </a:rPr>
              <a:t>. </a:t>
            </a:r>
            <a:r>
              <a:rPr lang="sr-Latn-RS" sz="1800" b="0" i="0" dirty="0">
                <a:solidFill>
                  <a:srgbClr val="242021"/>
                </a:solidFill>
                <a:effectLst/>
                <a:latin typeface="MinionPro-Regular" panose="02040503050201020203" pitchFamily="18" charset="0"/>
              </a:rPr>
              <a:t>                                                                       </a:t>
            </a:r>
            <a:r>
              <a:rPr lang="en-US" sz="1800" b="1" i="0" dirty="0" err="1">
                <a:solidFill>
                  <a:srgbClr val="242021"/>
                </a:solidFill>
                <a:effectLst/>
                <a:latin typeface="MinionPro-Bold"/>
              </a:rPr>
              <a:t>Kusur</a:t>
            </a:r>
            <a:r>
              <a:rPr lang="en-US" sz="1800" b="1" i="0" dirty="0">
                <a:solidFill>
                  <a:srgbClr val="242021"/>
                </a:solidFill>
                <a:effectLst/>
                <a:latin typeface="MinionPro-Bold"/>
              </a:rPr>
              <a:t>.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MinionPro-Regular" panose="02040503050201020203" pitchFamily="18" charset="0"/>
              </a:rPr>
              <a:t>(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MinionPro-It"/>
              </a:rPr>
              <a:t>change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MinionPro-Regular" panose="02040503050201020203" pitchFamily="18" charset="0"/>
              </a:rPr>
              <a:t>)</a:t>
            </a:r>
            <a:br>
              <a:rPr lang="en-US" sz="1800" b="0" i="0" dirty="0">
                <a:solidFill>
                  <a:srgbClr val="242021"/>
                </a:solidFill>
                <a:effectLst/>
                <a:latin typeface="MinionPro-Regular" panose="02040503050201020203" pitchFamily="18" charset="0"/>
              </a:rPr>
            </a:br>
            <a:r>
              <a:rPr lang="en-US" sz="1800" b="1" i="0" dirty="0">
                <a:solidFill>
                  <a:srgbClr val="242021"/>
                </a:solidFill>
                <a:effectLst/>
                <a:latin typeface="MinionPro-Bold"/>
              </a:rPr>
              <a:t>250 grama 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MinionPro-It"/>
              </a:rPr>
              <a:t>­ </a:t>
            </a:r>
            <a:r>
              <a:rPr lang="sr-Latn-RS" sz="1800" b="0" i="1" dirty="0">
                <a:solidFill>
                  <a:srgbClr val="242021"/>
                </a:solidFill>
                <a:effectLst/>
                <a:latin typeface="MinionPro-It"/>
              </a:rPr>
              <a:t>                                                                                                                  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MinionPro-It"/>
              </a:rPr>
              <a:t>Say that something is expensive.</a:t>
            </a:r>
            <a:br>
              <a:rPr lang="en-US" sz="1800" b="0" i="1" dirty="0">
                <a:solidFill>
                  <a:srgbClr val="242021"/>
                </a:solidFill>
                <a:effectLst/>
                <a:latin typeface="MinionPro-It"/>
              </a:rPr>
            </a:br>
            <a:r>
              <a:rPr lang="en-US" sz="1800" b="1" i="0" dirty="0">
                <a:solidFill>
                  <a:srgbClr val="242021"/>
                </a:solidFill>
                <a:effectLst/>
                <a:latin typeface="MinionPro-Bold"/>
              </a:rPr>
              <a:t>Pola </a:t>
            </a:r>
            <a:r>
              <a:rPr lang="en-US" sz="1800" b="1" i="0" dirty="0" err="1">
                <a:solidFill>
                  <a:srgbClr val="242021"/>
                </a:solidFill>
                <a:effectLst/>
                <a:latin typeface="MinionPro-Bold"/>
              </a:rPr>
              <a:t>kile</a:t>
            </a:r>
            <a:r>
              <a:rPr lang="en-US" sz="1800" b="1" i="0" dirty="0">
                <a:solidFill>
                  <a:srgbClr val="242021"/>
                </a:solidFill>
                <a:effectLst/>
                <a:latin typeface="MinionPro-Bold"/>
              </a:rPr>
              <a:t> </a:t>
            </a:r>
            <a:r>
              <a:rPr lang="sr-Latn-RS" sz="1800" b="1" i="0" dirty="0">
                <a:solidFill>
                  <a:srgbClr val="242021"/>
                </a:solidFill>
                <a:effectLst/>
                <a:latin typeface="MinionPro-Bold"/>
              </a:rPr>
              <a:t>                                                                                                                      </a:t>
            </a:r>
            <a:r>
              <a:rPr lang="en-US" sz="1800" b="1" i="0" dirty="0">
                <a:solidFill>
                  <a:srgbClr val="242021"/>
                </a:solidFill>
                <a:effectLst/>
                <a:latin typeface="MinionPro-Bold"/>
              </a:rPr>
              <a:t>To je </a:t>
            </a:r>
            <a:r>
              <a:rPr lang="en-US" sz="1800" b="1" i="0" dirty="0" err="1">
                <a:solidFill>
                  <a:srgbClr val="242021"/>
                </a:solidFill>
                <a:effectLst/>
                <a:latin typeface="MinionPro-Bold"/>
              </a:rPr>
              <a:t>skupo</a:t>
            </a:r>
            <a:r>
              <a:rPr lang="en-US" sz="1800" b="1" i="0" dirty="0">
                <a:solidFill>
                  <a:srgbClr val="242021"/>
                </a:solidFill>
                <a:effectLst/>
                <a:latin typeface="MinionPro-Bold"/>
              </a:rPr>
              <a:t>!</a:t>
            </a:r>
            <a:br>
              <a:rPr lang="en-US" sz="1800" b="1" i="0" dirty="0">
                <a:solidFill>
                  <a:srgbClr val="242021"/>
                </a:solidFill>
                <a:effectLst/>
                <a:latin typeface="MinionPro-Bold"/>
              </a:rPr>
            </a:br>
            <a:r>
              <a:rPr lang="en-US" sz="1800" b="1" i="0" dirty="0">
                <a:solidFill>
                  <a:srgbClr val="242021"/>
                </a:solidFill>
                <a:effectLst/>
                <a:latin typeface="MinionPro-Bold"/>
              </a:rPr>
              <a:t>Kilogram</a:t>
            </a:r>
            <a:br>
              <a:rPr lang="en-US" sz="1800" b="1" i="0" dirty="0">
                <a:solidFill>
                  <a:srgbClr val="242021"/>
                </a:solidFill>
                <a:effectLst/>
                <a:latin typeface="MinionPro-Bold"/>
              </a:rPr>
            </a:br>
            <a:r>
              <a:rPr lang="en-US" sz="1800" b="1" i="0" dirty="0">
                <a:solidFill>
                  <a:srgbClr val="242021"/>
                </a:solidFill>
                <a:effectLst/>
                <a:latin typeface="MinionPro-Bold"/>
              </a:rPr>
              <a:t>kilo </a:t>
            </a:r>
            <a:r>
              <a:rPr lang="en-US" sz="1800" b="1" i="0" dirty="0" err="1">
                <a:solidFill>
                  <a:srgbClr val="242021"/>
                </a:solidFill>
                <a:effectLst/>
                <a:latin typeface="MinionPro-Bold"/>
              </a:rPr>
              <a:t>i</a:t>
            </a:r>
            <a:r>
              <a:rPr lang="en-US" sz="1800" b="1" i="0" dirty="0">
                <a:solidFill>
                  <a:srgbClr val="242021"/>
                </a:solidFill>
                <a:effectLst/>
                <a:latin typeface="MinionPro-Bold"/>
              </a:rPr>
              <a:t> po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378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4B149-012E-BDCE-116F-36D218A38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Dajte mi molim vas…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913B7-70D2-F64D-F67D-9025AEAC3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242021"/>
                </a:solidFill>
                <a:effectLst/>
                <a:latin typeface="MinionPro-Regular" panose="02040503050201020203" pitchFamily="18" charset="0"/>
              </a:rPr>
              <a:t>Kilo, kilogram 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MinionPro-Regular" panose="02040503050201020203" pitchFamily="18" charset="0"/>
              </a:rPr>
              <a:t>brašna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MinionPro-Regular" panose="02040503050201020203" pitchFamily="18" charset="0"/>
              </a:rPr>
              <a:t> </a:t>
            </a:r>
            <a:r>
              <a:rPr lang="sr-Latn-RS" sz="1800" b="0" i="0" dirty="0">
                <a:solidFill>
                  <a:srgbClr val="242021"/>
                </a:solidFill>
                <a:effectLst/>
                <a:latin typeface="MinionPro-Regular" panose="02040503050201020203" pitchFamily="18" charset="0"/>
              </a:rPr>
              <a:t>                                                                         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MinionPro-Regular" panose="02040503050201020203" pitchFamily="18" charset="0"/>
              </a:rPr>
              <a:t>Pola 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MinionPro-Regular" panose="02040503050201020203" pitchFamily="18" charset="0"/>
              </a:rPr>
              <a:t>kile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MinionPro-Regular" panose="02040503050201020203" pitchFamily="18" charset="0"/>
              </a:rPr>
              <a:t> 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MinionPro-Regular" panose="02040503050201020203" pitchFamily="18" charset="0"/>
              </a:rPr>
              <a:t>mlevenog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MinionPro-Regular" panose="02040503050201020203" pitchFamily="18" charset="0"/>
              </a:rPr>
              <a:t> mesa</a:t>
            </a:r>
            <a:br>
              <a:rPr lang="en-US" sz="1800" b="0" i="0" dirty="0">
                <a:solidFill>
                  <a:srgbClr val="242021"/>
                </a:solidFill>
                <a:effectLst/>
                <a:latin typeface="MinionPro-Regular" panose="02040503050201020203" pitchFamily="18" charset="0"/>
              </a:rPr>
            </a:br>
            <a:r>
              <a:rPr lang="en-US" sz="1800" b="0" i="0" dirty="0">
                <a:solidFill>
                  <a:srgbClr val="242021"/>
                </a:solidFill>
                <a:effectLst/>
                <a:latin typeface="MinionPro-Regular" panose="02040503050201020203" pitchFamily="18" charset="0"/>
              </a:rPr>
              <a:t>Pola 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MinionPro-Regular" panose="02040503050201020203" pitchFamily="18" charset="0"/>
              </a:rPr>
              <a:t>kile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MinionPro-Regular" panose="02040503050201020203" pitchFamily="18" charset="0"/>
              </a:rPr>
              <a:t> 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MinionPro-Regular" panose="02040503050201020203" pitchFamily="18" charset="0"/>
              </a:rPr>
              <a:t>junetine</a:t>
            </a:r>
            <a:r>
              <a:rPr lang="sr-Latn-RS" sz="1800" b="0" i="0" dirty="0">
                <a:solidFill>
                  <a:srgbClr val="242021"/>
                </a:solidFill>
                <a:effectLst/>
                <a:latin typeface="MinionPro-Regular" panose="02040503050201020203" pitchFamily="18" charset="0"/>
              </a:rPr>
              <a:t>                                                                                  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MinionPro-Regular" panose="02040503050201020203" pitchFamily="18" charset="0"/>
              </a:rPr>
              <a:t>Kilo 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MinionPro-Regular" panose="02040503050201020203" pitchFamily="18" charset="0"/>
              </a:rPr>
              <a:t>i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MinionPro-Regular" panose="02040503050201020203" pitchFamily="18" charset="0"/>
              </a:rPr>
              <a:t> po 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MinionPro-Regular" panose="02040503050201020203" pitchFamily="18" charset="0"/>
              </a:rPr>
              <a:t>jagnjetine</a:t>
            </a:r>
            <a:br>
              <a:rPr lang="en-US" sz="1800" b="0" i="0" dirty="0">
                <a:solidFill>
                  <a:srgbClr val="242021"/>
                </a:solidFill>
                <a:effectLst/>
                <a:latin typeface="MinionPro-Regular" panose="02040503050201020203" pitchFamily="18" charset="0"/>
              </a:rPr>
            </a:br>
            <a:r>
              <a:rPr lang="en-US" sz="1800" b="0" i="0" dirty="0">
                <a:solidFill>
                  <a:srgbClr val="242021"/>
                </a:solidFill>
                <a:effectLst/>
                <a:latin typeface="MinionPro-Regular" panose="02040503050201020203" pitchFamily="18" charset="0"/>
              </a:rPr>
              <a:t>200 grama 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MinionPro-Regular" panose="02040503050201020203" pitchFamily="18" charset="0"/>
              </a:rPr>
              <a:t>šunke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MinionPro-Regular" panose="02040503050201020203" pitchFamily="18" charset="0"/>
              </a:rPr>
              <a:t> </a:t>
            </a:r>
            <a:r>
              <a:rPr lang="sr-Latn-RS" sz="1800" b="0" i="0" dirty="0">
                <a:solidFill>
                  <a:srgbClr val="242021"/>
                </a:solidFill>
                <a:effectLst/>
                <a:latin typeface="MinionPro-Regular" panose="02040503050201020203" pitchFamily="18" charset="0"/>
              </a:rPr>
              <a:t>                                                                                   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MinionPro-Regular" panose="02040503050201020203" pitchFamily="18" charset="0"/>
              </a:rPr>
              <a:t>Dve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MinionPro-Regular" panose="02040503050201020203" pitchFamily="18" charset="0"/>
              </a:rPr>
              <a:t> 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MinionPro-Regular" panose="02040503050201020203" pitchFamily="18" charset="0"/>
              </a:rPr>
              <a:t>kile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MinionPro-Regular" panose="02040503050201020203" pitchFamily="18" charset="0"/>
              </a:rPr>
              <a:t> 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MinionPro-Regular" panose="02040503050201020203" pitchFamily="18" charset="0"/>
              </a:rPr>
              <a:t>integralnog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MinionPro-Regular" panose="02040503050201020203" pitchFamily="18" charset="0"/>
              </a:rPr>
              <a:t> 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MinionPro-Regular" panose="02040503050201020203" pitchFamily="18" charset="0"/>
              </a:rPr>
              <a:t>pirinča</a:t>
            </a:r>
            <a:r>
              <a:rPr lang="en-US" dirty="0"/>
              <a:t> </a:t>
            </a:r>
            <a:br>
              <a:rPr lang="en-US" dirty="0"/>
            </a:br>
            <a:endParaRPr lang="sr-Latn-RS" dirty="0"/>
          </a:p>
          <a:p>
            <a:endParaRPr lang="sr-Latn-RS" dirty="0"/>
          </a:p>
          <a:p>
            <a:r>
              <a:rPr lang="en-US" sz="1800" b="0" i="0" dirty="0" err="1">
                <a:solidFill>
                  <a:srgbClr val="242021"/>
                </a:solidFill>
                <a:effectLst/>
                <a:latin typeface="MinionPro-Regular" panose="02040503050201020203" pitchFamily="18" charset="0"/>
              </a:rPr>
              <a:t>Flaša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MinionPro-Regular" panose="02040503050201020203" pitchFamily="18" charset="0"/>
              </a:rPr>
              <a:t> vina - 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MinionPro-It"/>
              </a:rPr>
              <a:t>bottle of wine</a:t>
            </a:r>
            <a:br>
              <a:rPr lang="en-US" sz="1800" b="0" i="1" dirty="0">
                <a:solidFill>
                  <a:srgbClr val="242021"/>
                </a:solidFill>
                <a:effectLst/>
                <a:latin typeface="MinionPro-It"/>
              </a:rPr>
            </a:br>
            <a:r>
              <a:rPr lang="en-US" sz="1800" b="0" i="0" dirty="0" err="1">
                <a:solidFill>
                  <a:srgbClr val="242021"/>
                </a:solidFill>
                <a:effectLst/>
                <a:latin typeface="MinionPro-Regular" panose="02040503050201020203" pitchFamily="18" charset="0"/>
              </a:rPr>
              <a:t>Čaša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MinionPro-Regular" panose="02040503050201020203" pitchFamily="18" charset="0"/>
              </a:rPr>
              <a:t> 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MinionPro-Regular" panose="02040503050201020203" pitchFamily="18" charset="0"/>
              </a:rPr>
              <a:t>soka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MinionPro-Regular" panose="02040503050201020203" pitchFamily="18" charset="0"/>
              </a:rPr>
              <a:t> - 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MinionPro-It"/>
              </a:rPr>
              <a:t>glass of juice</a:t>
            </a:r>
            <a:br>
              <a:rPr lang="en-US" sz="1800" b="0" i="1" dirty="0">
                <a:solidFill>
                  <a:srgbClr val="242021"/>
                </a:solidFill>
                <a:effectLst/>
                <a:latin typeface="MinionPro-It"/>
              </a:rPr>
            </a:br>
            <a:r>
              <a:rPr lang="en-US" sz="1800" b="0" i="0" dirty="0" err="1">
                <a:solidFill>
                  <a:srgbClr val="242021"/>
                </a:solidFill>
                <a:effectLst/>
                <a:latin typeface="MinionPro-Regular" panose="02040503050201020203" pitchFamily="18" charset="0"/>
              </a:rPr>
              <a:t>Šolja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MinionPro-Regular" panose="02040503050201020203" pitchFamily="18" charset="0"/>
              </a:rPr>
              <a:t> 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MinionPro-Regular" panose="02040503050201020203" pitchFamily="18" charset="0"/>
              </a:rPr>
              <a:t>kafe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MinionPro-Regular" panose="02040503050201020203" pitchFamily="18" charset="0"/>
              </a:rPr>
              <a:t> - 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MinionPro-It"/>
              </a:rPr>
              <a:t>cup of </a:t>
            </a:r>
            <a:r>
              <a:rPr lang="en-US" sz="1800" b="0" i="1" dirty="0" err="1">
                <a:solidFill>
                  <a:srgbClr val="242021"/>
                </a:solidFill>
                <a:effectLst/>
                <a:latin typeface="MinionPro-It"/>
              </a:rPr>
              <a:t>cofee</a:t>
            </a:r>
            <a:br>
              <a:rPr lang="en-US" sz="1800" b="0" i="1" dirty="0">
                <a:solidFill>
                  <a:srgbClr val="242021"/>
                </a:solidFill>
                <a:effectLst/>
                <a:latin typeface="MinionPro-It"/>
              </a:rPr>
            </a:br>
            <a:r>
              <a:rPr lang="en-US" sz="1800" b="0" i="0" dirty="0" err="1">
                <a:solidFill>
                  <a:srgbClr val="242021"/>
                </a:solidFill>
                <a:effectLst/>
                <a:latin typeface="MinionPro-Regular" panose="02040503050201020203" pitchFamily="18" charset="0"/>
              </a:rPr>
              <a:t>Kašika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MinionPro-Regular" panose="02040503050201020203" pitchFamily="18" charset="0"/>
              </a:rPr>
              <a:t> 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MinionPro-Regular" panose="02040503050201020203" pitchFamily="18" charset="0"/>
              </a:rPr>
              <a:t>šećera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MinionPro-Regular" panose="02040503050201020203" pitchFamily="18" charset="0"/>
              </a:rPr>
              <a:t> - 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MinionPro-It"/>
              </a:rPr>
              <a:t>spoon of sugar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846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1ECA0-7D8A-55E8-56E2-F8FE8BB85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81" y="548640"/>
            <a:ext cx="3553412" cy="1648943"/>
          </a:xfrm>
        </p:spPr>
        <p:txBody>
          <a:bodyPr anchor="t">
            <a:normAutofit/>
          </a:bodyPr>
          <a:lstStyle/>
          <a:p>
            <a:r>
              <a:rPr lang="sr-Latn-RS" dirty="0"/>
              <a:t>Koji je ovo recept?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503CC-CF21-BF00-5B17-45EADD070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680" y="2316480"/>
            <a:ext cx="3553413" cy="41224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1800" b="0" i="0" dirty="0">
                <a:effectLst/>
              </a:rPr>
              <a:t>Treba v</a:t>
            </a:r>
            <a:r>
              <a:rPr lang="en-US" sz="1800" b="0" i="0" dirty="0">
                <a:effectLst/>
              </a:rPr>
              <a:t>am 250 grama </a:t>
            </a:r>
            <a:r>
              <a:rPr lang="en-US" sz="1800" b="0" i="0" dirty="0" err="1">
                <a:effectLst/>
              </a:rPr>
              <a:t>brašna</a:t>
            </a:r>
            <a:r>
              <a:rPr lang="en-US" sz="1800" b="0" i="0" dirty="0">
                <a:effectLst/>
              </a:rPr>
              <a:t>, </a:t>
            </a:r>
            <a:r>
              <a:rPr lang="en-US" sz="1800" b="0" i="0" dirty="0" err="1">
                <a:effectLst/>
              </a:rPr>
              <a:t>dva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jaja</a:t>
            </a:r>
            <a:r>
              <a:rPr lang="en-US" sz="1800" b="0" i="0" dirty="0">
                <a:effectLst/>
              </a:rPr>
              <a:t>, </a:t>
            </a:r>
            <a:r>
              <a:rPr lang="en-US" sz="1800" b="0" i="0" dirty="0" err="1">
                <a:effectLst/>
              </a:rPr>
              <a:t>šolja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mleka</a:t>
            </a:r>
            <a:r>
              <a:rPr lang="en-US" sz="1800" b="0" i="0" dirty="0">
                <a:effectLst/>
              </a:rPr>
              <a:t>, </a:t>
            </a:r>
            <a:r>
              <a:rPr lang="en-US" sz="1800" b="0" i="0" dirty="0" err="1">
                <a:effectLst/>
              </a:rPr>
              <a:t>malo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vode</a:t>
            </a:r>
            <a:r>
              <a:rPr lang="en-US" sz="1800" b="0" i="0" dirty="0">
                <a:effectLst/>
              </a:rPr>
              <a:t>, </a:t>
            </a:r>
            <a:r>
              <a:rPr lang="en-US" sz="1800" b="0" i="0" dirty="0" err="1">
                <a:effectLst/>
              </a:rPr>
              <a:t>kašika</a:t>
            </a:r>
            <a:r>
              <a:rPr lang="sr-Latn-RS" sz="1800" dirty="0"/>
              <a:t> </a:t>
            </a:r>
            <a:r>
              <a:rPr lang="en-US" sz="1800" b="0" i="0" dirty="0" err="1">
                <a:effectLst/>
              </a:rPr>
              <a:t>šećera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i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malo</a:t>
            </a:r>
            <a:r>
              <a:rPr lang="en-US" sz="1800" b="0" i="0" dirty="0">
                <a:effectLst/>
              </a:rPr>
              <a:t> soli. Za fil </a:t>
            </a:r>
            <a:r>
              <a:rPr lang="en-US" sz="1800" b="0" i="0" dirty="0" err="1">
                <a:effectLst/>
              </a:rPr>
              <a:t>vam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treba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džem</a:t>
            </a:r>
            <a:r>
              <a:rPr lang="en-US" sz="1800" b="0" i="0" dirty="0">
                <a:effectLst/>
              </a:rPr>
              <a:t>, </a:t>
            </a:r>
            <a:r>
              <a:rPr lang="en-US" sz="1800" b="0" i="0" dirty="0" err="1">
                <a:effectLst/>
              </a:rPr>
              <a:t>limun</a:t>
            </a:r>
            <a:r>
              <a:rPr lang="en-US" sz="1800" b="0" i="0" dirty="0">
                <a:effectLst/>
              </a:rPr>
              <a:t>, </a:t>
            </a:r>
            <a:r>
              <a:rPr lang="en-US" sz="1800" b="0" i="0" dirty="0" err="1">
                <a:effectLst/>
              </a:rPr>
              <a:t>šećer</a:t>
            </a:r>
            <a:r>
              <a:rPr lang="en-US" sz="1800" b="0" i="0" dirty="0">
                <a:effectLst/>
              </a:rPr>
              <a:t>, </a:t>
            </a:r>
            <a:r>
              <a:rPr lang="en-US" sz="1800" b="0" i="0" dirty="0" err="1">
                <a:effectLst/>
              </a:rPr>
              <a:t>čokolada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ili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orasi</a:t>
            </a:r>
            <a:r>
              <a:rPr lang="en-US" sz="1800" dirty="0"/>
              <a:t> 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9" name="Date Placeholder 9">
            <a:extLst>
              <a:ext uri="{FF2B5EF4-FFF2-40B4-BE49-F238E27FC236}">
                <a16:creationId xmlns:a16="http://schemas.microsoft.com/office/drawing/2014/main" id="{DCB82115-2368-6E44-41EB-ABCC2B8FB9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6EEDDE2-D916-4F9A-9650-DB1D30A8FDDC}" type="datetime1">
              <a:rPr lang="en-US" smtClean="0"/>
              <a:pPr>
                <a:spcAft>
                  <a:spcPts val="600"/>
                </a:spcAft>
              </a:pPr>
              <a:t>11/7/2023</a:t>
            </a:fld>
            <a:endParaRPr lang="en-US"/>
          </a:p>
        </p:txBody>
      </p:sp>
      <p:pic>
        <p:nvPicPr>
          <p:cNvPr id="5" name="Picture 4" descr="Diner restaurant">
            <a:extLst>
              <a:ext uri="{FF2B5EF4-FFF2-40B4-BE49-F238E27FC236}">
                <a16:creationId xmlns:a16="http://schemas.microsoft.com/office/drawing/2014/main" id="{7063B9AA-8860-E406-2E61-C6C4FD87EF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25" r="11665" b="-1"/>
          <a:stretch/>
        </p:blipFill>
        <p:spPr>
          <a:xfrm>
            <a:off x="4752550" y="10"/>
            <a:ext cx="7439450" cy="6857990"/>
          </a:xfrm>
          <a:prstGeom prst="rect">
            <a:avLst/>
          </a:prstGeom>
          <a:noFill/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8D70A6C-BE99-E7A9-4EF7-0A2F588BE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8298AED6-FDA1-2358-192E-99EEAF6A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F391B04-159E-4284-919C-20BE23D169A4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9721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Variety of fresh salads">
            <a:extLst>
              <a:ext uri="{FF2B5EF4-FFF2-40B4-BE49-F238E27FC236}">
                <a16:creationId xmlns:a16="http://schemas.microsoft.com/office/drawing/2014/main" id="{E25A3D65-7D48-2EA9-42E3-2D29E5DD11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41" b="3289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099FFE1-4E02-CDBE-4110-01F6252E7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0980" y="1893965"/>
            <a:ext cx="4738347" cy="1986802"/>
          </a:xfrm>
        </p:spPr>
        <p:txBody>
          <a:bodyPr>
            <a:normAutofit/>
          </a:bodyPr>
          <a:lstStyle/>
          <a:p>
            <a:pPr algn="r"/>
            <a:r>
              <a:rPr lang="sr-Latn-RS" dirty="0">
                <a:highlight>
                  <a:srgbClr val="C0C0C0"/>
                </a:highlight>
              </a:rPr>
              <a:t>At </a:t>
            </a:r>
            <a:r>
              <a:rPr lang="sr-Latn-RS" dirty="0" err="1">
                <a:highlight>
                  <a:srgbClr val="C0C0C0"/>
                </a:highlight>
              </a:rPr>
              <a:t>the</a:t>
            </a:r>
            <a:r>
              <a:rPr lang="sr-Latn-RS" dirty="0">
                <a:highlight>
                  <a:srgbClr val="C0C0C0"/>
                </a:highlight>
              </a:rPr>
              <a:t> </a:t>
            </a:r>
            <a:r>
              <a:rPr lang="sr-Latn-RS" dirty="0" err="1">
                <a:highlight>
                  <a:srgbClr val="C0C0C0"/>
                </a:highlight>
              </a:rPr>
              <a:t>Restaurants</a:t>
            </a:r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7604D864-A6BD-C75F-9B88-BAB58775A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1102" y="3973128"/>
            <a:ext cx="4738347" cy="1189425"/>
          </a:xfrm>
        </p:spPr>
        <p:txBody>
          <a:bodyPr>
            <a:normAutofit/>
          </a:bodyPr>
          <a:lstStyle/>
          <a:p>
            <a:pPr algn="r"/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Date Placeholder 9">
            <a:extLst>
              <a:ext uri="{FF2B5EF4-FFF2-40B4-BE49-F238E27FC236}">
                <a16:creationId xmlns:a16="http://schemas.microsoft.com/office/drawing/2014/main" id="{69F94C4F-D697-2EA2-81D3-5834E6345E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4A719BD-BC61-4B51-9C02-FA6D59A9D4EB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11/7/2023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Footer Placeholder 13">
            <a:extLst>
              <a:ext uri="{FF2B5EF4-FFF2-40B4-BE49-F238E27FC236}">
                <a16:creationId xmlns:a16="http://schemas.microsoft.com/office/drawing/2014/main" id="{DB5AEA4B-9F09-49BB-CE1D-CDE611C03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17" name="Slide Number Placeholder 15">
            <a:extLst>
              <a:ext uri="{FF2B5EF4-FFF2-40B4-BE49-F238E27FC236}">
                <a16:creationId xmlns:a16="http://schemas.microsoft.com/office/drawing/2014/main" id="{5E5E3230-CD3D-F260-DA7F-6A132E1D0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F391B04-159E-4284-919C-20BE23D169A4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7740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9AB58-8C04-A6C9-40A3-0F16E3D23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5187" y="1367841"/>
            <a:ext cx="3509383" cy="2241755"/>
          </a:xfrm>
        </p:spPr>
        <p:txBody>
          <a:bodyPr>
            <a:normAutofit/>
          </a:bodyPr>
          <a:lstStyle/>
          <a:p>
            <a:r>
              <a:rPr lang="sr-Latn-RS" sz="3200" dirty="0" err="1"/>
              <a:t>Conversation</a:t>
            </a:r>
            <a:r>
              <a:rPr lang="sr-Latn-RS" sz="3200" dirty="0"/>
              <a:t> </a:t>
            </a:r>
            <a:r>
              <a:rPr lang="sr-Latn-RS" sz="3200" dirty="0" err="1"/>
              <a:t>and</a:t>
            </a:r>
            <a:r>
              <a:rPr lang="sr-Latn-RS" sz="3200" dirty="0"/>
              <a:t> </a:t>
            </a:r>
            <a:r>
              <a:rPr lang="sr-Latn-RS" sz="3200" dirty="0" err="1"/>
              <a:t>Vocabulary</a:t>
            </a:r>
            <a:endParaRPr lang="en-US" sz="3200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7604D864-A6BD-C75F-9B88-BAB58775A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6273" y="3736144"/>
            <a:ext cx="3187211" cy="1184584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pic>
        <p:nvPicPr>
          <p:cNvPr id="5" name="Picture 4" descr="Two telephones communicating">
            <a:extLst>
              <a:ext uri="{FF2B5EF4-FFF2-40B4-BE49-F238E27FC236}">
                <a16:creationId xmlns:a16="http://schemas.microsoft.com/office/drawing/2014/main" id="{9FC44CB8-394F-E3C2-8692-70D07DEE7F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2" r="14244"/>
          <a:stretch/>
        </p:blipFill>
        <p:spPr>
          <a:xfrm>
            <a:off x="2" y="10"/>
            <a:ext cx="7367752" cy="6857990"/>
          </a:xfrm>
          <a:prstGeom prst="rect">
            <a:avLst/>
          </a:prstGeom>
          <a:noFill/>
        </p:spPr>
      </p:pic>
      <p:sp>
        <p:nvSpPr>
          <p:cNvPr id="11" name="Date Placeholder 9">
            <a:extLst>
              <a:ext uri="{FF2B5EF4-FFF2-40B4-BE49-F238E27FC236}">
                <a16:creationId xmlns:a16="http://schemas.microsoft.com/office/drawing/2014/main" id="{C7F19D54-5A18-ACBE-4B72-296B46BBE7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A72DE35-C4AA-4D8B-AFD1-EA2BF0CA07C1}" type="datetime1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11/7/2023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Footer Placeholder 13">
            <a:extLst>
              <a:ext uri="{FF2B5EF4-FFF2-40B4-BE49-F238E27FC236}">
                <a16:creationId xmlns:a16="http://schemas.microsoft.com/office/drawing/2014/main" id="{655BB87F-B98E-96D2-1B7A-443703B54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325CE35-9D14-21BB-F466-2185743A7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F391B04-159E-4284-919C-20BE23D169A4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52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E187E-F71E-8E26-9BB3-92D2962A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81" y="548640"/>
            <a:ext cx="3553412" cy="1648943"/>
          </a:xfrm>
        </p:spPr>
        <p:txBody>
          <a:bodyPr anchor="t">
            <a:normAutofit/>
          </a:bodyPr>
          <a:lstStyle/>
          <a:p>
            <a:r>
              <a:rPr lang="sr-Latn-RS" dirty="0"/>
              <a:t>KEYPHRASES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20FC3-42C8-36EC-C9CB-22494E044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680" y="2316480"/>
            <a:ext cx="4871720" cy="412242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 b="0" i="1" dirty="0">
                <a:effectLst/>
              </a:rPr>
              <a:t>How to:</a:t>
            </a:r>
            <a:br>
              <a:rPr lang="en-US" sz="1400" b="0" i="1" dirty="0">
                <a:effectLst/>
              </a:rPr>
            </a:br>
            <a:r>
              <a:rPr lang="en-US" sz="1400" b="0" i="1" dirty="0">
                <a:effectLst/>
              </a:rPr>
              <a:t>Ask for a recommendation. </a:t>
            </a:r>
            <a:r>
              <a:rPr lang="en-US" sz="1400" b="1" i="0" dirty="0" err="1">
                <a:effectLst/>
              </a:rPr>
              <a:t>Šta</a:t>
            </a:r>
            <a:r>
              <a:rPr lang="en-US" sz="1400" b="1" i="0" dirty="0">
                <a:effectLst/>
              </a:rPr>
              <a:t> </a:t>
            </a:r>
            <a:r>
              <a:rPr lang="en-US" sz="1400" b="1" i="0" dirty="0" err="1">
                <a:effectLst/>
              </a:rPr>
              <a:t>nam</a:t>
            </a:r>
            <a:r>
              <a:rPr lang="en-US" sz="1400" b="1" i="0" dirty="0">
                <a:effectLst/>
              </a:rPr>
              <a:t> </a:t>
            </a:r>
            <a:r>
              <a:rPr lang="en-US" sz="1400" b="1" i="0" dirty="0" err="1">
                <a:effectLst/>
              </a:rPr>
              <a:t>preporučujete</a:t>
            </a:r>
            <a:r>
              <a:rPr lang="en-US" sz="1400" b="1" i="0" dirty="0">
                <a:effectLst/>
              </a:rPr>
              <a:t>?</a:t>
            </a:r>
            <a:br>
              <a:rPr lang="en-US" sz="1400" b="1" i="0" dirty="0">
                <a:effectLst/>
              </a:rPr>
            </a:br>
            <a:r>
              <a:rPr lang="en-US" sz="1400" b="0" i="1" dirty="0">
                <a:effectLst/>
              </a:rPr>
              <a:t>Suggest something. </a:t>
            </a:r>
            <a:r>
              <a:rPr lang="en-US" sz="1400" b="1" i="0" dirty="0" err="1">
                <a:effectLst/>
              </a:rPr>
              <a:t>Preporučujem</a:t>
            </a:r>
            <a:r>
              <a:rPr lang="en-US" sz="1400" b="1" i="0" dirty="0">
                <a:effectLst/>
              </a:rPr>
              <a:t> </a:t>
            </a:r>
            <a:r>
              <a:rPr lang="en-US" sz="1400" b="1" i="0" dirty="0" err="1">
                <a:effectLst/>
              </a:rPr>
              <a:t>vam</a:t>
            </a:r>
            <a:r>
              <a:rPr lang="en-US" sz="1400" b="1" i="0" dirty="0">
                <a:effectLst/>
              </a:rPr>
              <a:t>....</a:t>
            </a:r>
            <a:br>
              <a:rPr lang="en-US" sz="1400" b="1" i="0" dirty="0">
                <a:effectLst/>
              </a:rPr>
            </a:br>
            <a:r>
              <a:rPr lang="en-US" sz="1400" b="0" i="1" dirty="0">
                <a:effectLst/>
              </a:rPr>
              <a:t>Ask for the menu. </a:t>
            </a:r>
            <a:r>
              <a:rPr lang="en-US" sz="1400" b="1" i="0" dirty="0" err="1">
                <a:effectLst/>
              </a:rPr>
              <a:t>Imate</a:t>
            </a:r>
            <a:r>
              <a:rPr lang="en-US" sz="1400" b="1" i="0" dirty="0">
                <a:effectLst/>
              </a:rPr>
              <a:t> li </a:t>
            </a:r>
            <a:r>
              <a:rPr lang="en-US" sz="1400" b="1" i="0" dirty="0" err="1">
                <a:effectLst/>
              </a:rPr>
              <a:t>jelovnik</a:t>
            </a:r>
            <a:r>
              <a:rPr lang="en-US" sz="1400" b="1" i="0" dirty="0">
                <a:effectLst/>
              </a:rPr>
              <a:t>?</a:t>
            </a:r>
            <a:br>
              <a:rPr lang="en-US" sz="1400" b="1" i="0" dirty="0">
                <a:effectLst/>
              </a:rPr>
            </a:br>
            <a:r>
              <a:rPr lang="en-US" sz="1400" b="0" i="1" dirty="0">
                <a:effectLst/>
              </a:rPr>
              <a:t>Order a meal. </a:t>
            </a:r>
            <a:r>
              <a:rPr lang="en-US" sz="1400" b="1" i="0" dirty="0" err="1">
                <a:effectLst/>
              </a:rPr>
              <a:t>Dajte</a:t>
            </a:r>
            <a:r>
              <a:rPr lang="en-US" sz="1400" b="1" i="0" dirty="0">
                <a:effectLst/>
              </a:rPr>
              <a:t> </a:t>
            </a:r>
            <a:r>
              <a:rPr lang="en-US" sz="1400" b="1" i="0" dirty="0" err="1">
                <a:effectLst/>
              </a:rPr>
              <a:t>nam</a:t>
            </a:r>
            <a:r>
              <a:rPr lang="en-US" sz="1400" b="1" i="0" dirty="0">
                <a:effectLst/>
              </a:rPr>
              <a:t> </a:t>
            </a:r>
            <a:r>
              <a:rPr lang="en-US" sz="1400" b="1" i="0" dirty="0" err="1">
                <a:effectLst/>
              </a:rPr>
              <a:t>porciju</a:t>
            </a:r>
            <a:r>
              <a:rPr lang="en-US" sz="1400" b="1" i="0" dirty="0">
                <a:effectLst/>
              </a:rPr>
              <a:t>....</a:t>
            </a:r>
            <a:br>
              <a:rPr lang="en-US" sz="1400" b="1" i="0" dirty="0">
                <a:effectLst/>
              </a:rPr>
            </a:br>
            <a:r>
              <a:rPr lang="en-US" sz="1400" b="0" i="1" dirty="0">
                <a:effectLst/>
              </a:rPr>
              <a:t>Ask what is the side dish </a:t>
            </a:r>
            <a:r>
              <a:rPr lang="en-US" sz="1400" b="1" i="0" dirty="0">
                <a:effectLst/>
              </a:rPr>
              <a:t>Koji je </a:t>
            </a:r>
            <a:r>
              <a:rPr lang="en-US" sz="1400" b="1" i="0" dirty="0" err="1">
                <a:effectLst/>
              </a:rPr>
              <a:t>prilog</a:t>
            </a:r>
            <a:r>
              <a:rPr lang="en-US" sz="1400" b="1" i="0" dirty="0">
                <a:effectLst/>
              </a:rPr>
              <a:t>?</a:t>
            </a:r>
            <a:br>
              <a:rPr lang="en-US" sz="1400" b="1" i="0" dirty="0">
                <a:effectLst/>
              </a:rPr>
            </a:br>
            <a:r>
              <a:rPr lang="en-US" sz="1400" b="0" i="1" dirty="0">
                <a:effectLst/>
              </a:rPr>
              <a:t>Ask if everything is all right. </a:t>
            </a:r>
            <a:r>
              <a:rPr lang="en-US" sz="1400" b="1" i="0" dirty="0">
                <a:effectLst/>
              </a:rPr>
              <a:t>Da li je </a:t>
            </a:r>
            <a:r>
              <a:rPr lang="en-US" sz="1400" b="1" i="0" dirty="0" err="1">
                <a:effectLst/>
              </a:rPr>
              <a:t>sve</a:t>
            </a:r>
            <a:r>
              <a:rPr lang="en-US" sz="1400" b="1" i="0" dirty="0">
                <a:effectLst/>
              </a:rPr>
              <a:t> u </a:t>
            </a:r>
            <a:r>
              <a:rPr lang="en-US" sz="1400" b="1" i="0" dirty="0" err="1">
                <a:effectLst/>
              </a:rPr>
              <a:t>redu</a:t>
            </a:r>
            <a:r>
              <a:rPr lang="en-US" sz="1400" b="1" i="0" dirty="0">
                <a:effectLst/>
              </a:rPr>
              <a:t>?</a:t>
            </a:r>
            <a:br>
              <a:rPr lang="en-US" sz="1400" b="1" i="0" dirty="0">
                <a:effectLst/>
              </a:rPr>
            </a:br>
            <a:r>
              <a:rPr lang="en-US" sz="1400" b="0" i="1" dirty="0">
                <a:effectLst/>
              </a:rPr>
              <a:t>Say that everything is fine. </a:t>
            </a:r>
            <a:r>
              <a:rPr lang="en-US" sz="1400" b="1" i="0" dirty="0">
                <a:effectLst/>
              </a:rPr>
              <a:t>Da, </a:t>
            </a:r>
            <a:r>
              <a:rPr lang="en-US" sz="1400" b="1" i="0" dirty="0" err="1">
                <a:effectLst/>
              </a:rPr>
              <a:t>sve</a:t>
            </a:r>
            <a:r>
              <a:rPr lang="en-US" sz="1400" b="1" i="0" dirty="0">
                <a:effectLst/>
              </a:rPr>
              <a:t> je </a:t>
            </a:r>
            <a:r>
              <a:rPr lang="en-US" sz="1400" b="1" i="0" dirty="0" err="1">
                <a:effectLst/>
              </a:rPr>
              <a:t>vrlo</a:t>
            </a:r>
            <a:r>
              <a:rPr lang="en-US" sz="1400" b="1" i="0" dirty="0">
                <a:effectLst/>
              </a:rPr>
              <a:t> dobro!</a:t>
            </a:r>
            <a:br>
              <a:rPr lang="en-US" sz="1400" b="1" i="0" dirty="0">
                <a:effectLst/>
              </a:rPr>
            </a:br>
            <a:r>
              <a:rPr lang="en-US" sz="1400" b="0" i="1" dirty="0">
                <a:effectLst/>
              </a:rPr>
              <a:t>Ask to pay for a meal. </a:t>
            </a:r>
            <a:r>
              <a:rPr lang="en-US" sz="1400" b="1" i="0" dirty="0" err="1">
                <a:effectLst/>
              </a:rPr>
              <a:t>Možemo</a:t>
            </a:r>
            <a:r>
              <a:rPr lang="en-US" sz="1400" b="1" i="0" dirty="0">
                <a:effectLst/>
              </a:rPr>
              <a:t> li da </a:t>
            </a:r>
            <a:r>
              <a:rPr lang="en-US" sz="1400" b="1" i="0" dirty="0" err="1">
                <a:effectLst/>
              </a:rPr>
              <a:t>platimo</a:t>
            </a:r>
            <a:r>
              <a:rPr lang="en-US" sz="1400" b="1" i="0" dirty="0">
                <a:effectLst/>
              </a:rPr>
              <a:t>?</a:t>
            </a:r>
            <a:br>
              <a:rPr lang="en-US" sz="1400" b="1" i="0" dirty="0">
                <a:effectLst/>
              </a:rPr>
            </a:br>
            <a:r>
              <a:rPr lang="en-US" sz="1400" b="0" i="1" dirty="0">
                <a:effectLst/>
              </a:rPr>
              <a:t>Request a glass of water</a:t>
            </a:r>
            <a:r>
              <a:rPr lang="en-US" sz="1400" b="0" i="0" dirty="0">
                <a:effectLst/>
              </a:rPr>
              <a:t>. </a:t>
            </a:r>
            <a:r>
              <a:rPr lang="en-US" sz="1400" b="1" i="0" dirty="0" err="1">
                <a:effectLst/>
              </a:rPr>
              <a:t>Molim</a:t>
            </a:r>
            <a:r>
              <a:rPr lang="en-US" sz="1400" b="1" i="0" dirty="0">
                <a:effectLst/>
              </a:rPr>
              <a:t> vas, </a:t>
            </a:r>
            <a:r>
              <a:rPr lang="en-US" sz="1400" b="1" i="0" dirty="0" err="1">
                <a:effectLst/>
              </a:rPr>
              <a:t>čašu</a:t>
            </a:r>
            <a:r>
              <a:rPr lang="en-US" sz="1400" b="1" i="0" dirty="0">
                <a:effectLst/>
              </a:rPr>
              <a:t> </a:t>
            </a:r>
            <a:r>
              <a:rPr lang="en-US" sz="1400" b="1" i="0" dirty="0" err="1">
                <a:effectLst/>
              </a:rPr>
              <a:t>vode</a:t>
            </a:r>
            <a:r>
              <a:rPr lang="en-US" sz="1400" b="1" i="0" dirty="0">
                <a:effectLst/>
              </a:rPr>
              <a:t>.</a:t>
            </a:r>
            <a:r>
              <a:rPr lang="en-US" sz="1400" dirty="0"/>
              <a:t> </a:t>
            </a:r>
            <a:br>
              <a:rPr lang="en-US" sz="1300" dirty="0"/>
            </a:br>
            <a:endParaRPr lang="en-US" sz="1300" dirty="0"/>
          </a:p>
        </p:txBody>
      </p:sp>
      <p:sp>
        <p:nvSpPr>
          <p:cNvPr id="9" name="Date Placeholder 9">
            <a:extLst>
              <a:ext uri="{FF2B5EF4-FFF2-40B4-BE49-F238E27FC236}">
                <a16:creationId xmlns:a16="http://schemas.microsoft.com/office/drawing/2014/main" id="{DCB82115-2368-6E44-41EB-ABCC2B8FB9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6EEDDE2-D916-4F9A-9650-DB1D30A8FDDC}" type="datetime1">
              <a:rPr lang="en-US" smtClean="0"/>
              <a:pPr>
                <a:spcAft>
                  <a:spcPts val="600"/>
                </a:spcAft>
              </a:pPr>
              <a:t>11/7/2023</a:t>
            </a:fld>
            <a:endParaRPr lang="en-US"/>
          </a:p>
        </p:txBody>
      </p:sp>
      <p:pic>
        <p:nvPicPr>
          <p:cNvPr id="5" name="Picture 4" descr="Food on a table">
            <a:extLst>
              <a:ext uri="{FF2B5EF4-FFF2-40B4-BE49-F238E27FC236}">
                <a16:creationId xmlns:a16="http://schemas.microsoft.com/office/drawing/2014/main" id="{D30A42C8-FC9F-EDFE-63B3-D1C6FBADF8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26" r="18163" b="-1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  <a:noFill/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8D70A6C-BE99-E7A9-4EF7-0A2F588BE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8298AED6-FDA1-2358-192E-99EEAF6A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F391B04-159E-4284-919C-20BE23D169A4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8886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C9E98F-CD22-5FC5-350F-80B85F6C7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Practice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F00430-2646-58A9-23B7-3A6F654340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r-Latn-RS" sz="2400" b="1" i="0" dirty="0" err="1">
                <a:solidFill>
                  <a:srgbClr val="242021"/>
                </a:solidFill>
                <a:effectLst/>
                <a:latin typeface="SymbolMT"/>
              </a:rPr>
              <a:t>Template</a:t>
            </a:r>
            <a:endParaRPr lang="sr-Latn-RS" sz="2400" b="1" i="0" dirty="0">
              <a:solidFill>
                <a:srgbClr val="242021"/>
              </a:solidFill>
              <a:effectLst/>
              <a:latin typeface="SymbolMT"/>
            </a:endParaRPr>
          </a:p>
          <a:p>
            <a:pPr marL="0" indent="0">
              <a:buNone/>
            </a:pPr>
            <a:r>
              <a:rPr lang="en-US" sz="1800" b="0" i="0" dirty="0">
                <a:solidFill>
                  <a:srgbClr val="242021"/>
                </a:solidFill>
                <a:effectLst/>
              </a:rPr>
              <a:t>- </a:t>
            </a:r>
            <a:r>
              <a:rPr lang="en-US" sz="1800" b="0" i="0" dirty="0" err="1">
                <a:solidFill>
                  <a:srgbClr val="242021"/>
                </a:solidFill>
                <a:effectLst/>
              </a:rPr>
              <a:t>Resoran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 ‘</a:t>
            </a:r>
            <a:r>
              <a:rPr lang="en-US" sz="1800" b="0" i="0" dirty="0" err="1">
                <a:solidFill>
                  <a:srgbClr val="242021"/>
                </a:solidFill>
                <a:effectLst/>
              </a:rPr>
              <a:t>Vuk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’, </a:t>
            </a:r>
            <a:r>
              <a:rPr lang="en-US" sz="1800" b="0" i="0" dirty="0" err="1">
                <a:solidFill>
                  <a:srgbClr val="242021"/>
                </a:solidFill>
                <a:effectLst/>
              </a:rPr>
              <a:t>izvolite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.</a:t>
            </a:r>
            <a:br>
              <a:rPr lang="en-US" sz="1800" b="0" i="0" dirty="0">
                <a:solidFill>
                  <a:srgbClr val="242021"/>
                </a:solidFill>
                <a:effectLst/>
              </a:rPr>
            </a:br>
            <a:r>
              <a:rPr lang="en-US" sz="1800" b="0" i="0" dirty="0">
                <a:solidFill>
                  <a:srgbClr val="242021"/>
                </a:solidFill>
                <a:effectLst/>
              </a:rPr>
              <a:t>- </a:t>
            </a:r>
            <a:r>
              <a:rPr lang="en-US" sz="1800" b="0" i="1" dirty="0">
                <a:solidFill>
                  <a:srgbClr val="242021"/>
                </a:solidFill>
                <a:effectLst/>
              </a:rPr>
              <a:t>I would like to book a table for two, for tonight.</a:t>
            </a:r>
            <a:br>
              <a:rPr lang="en-US" sz="1800" b="0" i="1" dirty="0">
                <a:solidFill>
                  <a:srgbClr val="242021"/>
                </a:solidFill>
                <a:effectLst/>
              </a:rPr>
            </a:br>
            <a:r>
              <a:rPr lang="en-US" sz="1800" b="0" i="0" dirty="0">
                <a:solidFill>
                  <a:srgbClr val="242021"/>
                </a:solidFill>
                <a:effectLst/>
              </a:rPr>
              <a:t>- Za </a:t>
            </a:r>
            <a:r>
              <a:rPr lang="en-US" sz="1800" b="0" i="0" dirty="0" err="1">
                <a:solidFill>
                  <a:srgbClr val="242021"/>
                </a:solidFill>
                <a:effectLst/>
              </a:rPr>
              <a:t>koje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1800" b="0" i="0" dirty="0" err="1">
                <a:solidFill>
                  <a:srgbClr val="242021"/>
                </a:solidFill>
                <a:effectLst/>
              </a:rPr>
              <a:t>vreme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?</a:t>
            </a:r>
            <a:br>
              <a:rPr lang="en-US" sz="1800" b="0" i="0" dirty="0">
                <a:solidFill>
                  <a:srgbClr val="242021"/>
                </a:solidFill>
                <a:effectLst/>
              </a:rPr>
            </a:br>
            <a:r>
              <a:rPr lang="en-US" sz="1800" b="0" i="0" dirty="0">
                <a:solidFill>
                  <a:srgbClr val="242021"/>
                </a:solidFill>
                <a:effectLst/>
              </a:rPr>
              <a:t>- </a:t>
            </a:r>
            <a:r>
              <a:rPr lang="en-US" sz="1800" b="0" i="1" dirty="0">
                <a:solidFill>
                  <a:srgbClr val="242021"/>
                </a:solidFill>
                <a:effectLst/>
              </a:rPr>
              <a:t>At 7.30.</a:t>
            </a:r>
            <a:br>
              <a:rPr lang="en-US" sz="1800" b="0" i="1" dirty="0">
                <a:solidFill>
                  <a:srgbClr val="242021"/>
                </a:solidFill>
                <a:effectLst/>
              </a:rPr>
            </a:br>
            <a:r>
              <a:rPr lang="en-US" sz="1800" b="0" i="0" dirty="0">
                <a:solidFill>
                  <a:srgbClr val="242021"/>
                </a:solidFill>
                <a:effectLst/>
              </a:rPr>
              <a:t>- </a:t>
            </a:r>
            <a:r>
              <a:rPr lang="en-US" sz="1800" b="0" i="0" dirty="0" err="1">
                <a:solidFill>
                  <a:srgbClr val="242021"/>
                </a:solidFill>
                <a:effectLst/>
              </a:rPr>
              <a:t>Nažalost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, </a:t>
            </a:r>
            <a:r>
              <a:rPr lang="en-US" sz="1800" b="0" i="0" dirty="0" err="1">
                <a:solidFill>
                  <a:srgbClr val="242021"/>
                </a:solidFill>
                <a:effectLst/>
              </a:rPr>
              <a:t>nemamo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1800" b="0" i="0" dirty="0" err="1">
                <a:solidFill>
                  <a:srgbClr val="242021"/>
                </a:solidFill>
                <a:effectLst/>
              </a:rPr>
              <a:t>slobodan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1800" b="0" i="0" dirty="0" err="1">
                <a:solidFill>
                  <a:srgbClr val="242021"/>
                </a:solidFill>
                <a:effectLst/>
              </a:rPr>
              <a:t>sto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 do 8.30.</a:t>
            </a:r>
            <a:br>
              <a:rPr lang="en-US" sz="1800" b="0" i="0" dirty="0">
                <a:solidFill>
                  <a:srgbClr val="242021"/>
                </a:solidFill>
                <a:effectLst/>
              </a:rPr>
            </a:br>
            <a:r>
              <a:rPr lang="en-US" sz="1800" b="0" i="0" dirty="0">
                <a:solidFill>
                  <a:srgbClr val="242021"/>
                </a:solidFill>
                <a:effectLst/>
              </a:rPr>
              <a:t>- </a:t>
            </a:r>
            <a:r>
              <a:rPr lang="en-US" sz="1800" b="0" i="1" dirty="0">
                <a:solidFill>
                  <a:srgbClr val="242021"/>
                </a:solidFill>
                <a:effectLst/>
              </a:rPr>
              <a:t>All right, then for 8.30.</a:t>
            </a:r>
            <a:br>
              <a:rPr lang="en-US" sz="1800" b="0" i="1" dirty="0">
                <a:solidFill>
                  <a:srgbClr val="242021"/>
                </a:solidFill>
                <a:effectLst/>
              </a:rPr>
            </a:br>
            <a:r>
              <a:rPr lang="en-US" sz="1800" b="0" i="0" dirty="0">
                <a:solidFill>
                  <a:srgbClr val="242021"/>
                </a:solidFill>
                <a:effectLst/>
              </a:rPr>
              <a:t>- Na </a:t>
            </a:r>
            <a:r>
              <a:rPr lang="en-US" sz="1800" b="0" i="0" dirty="0" err="1">
                <a:solidFill>
                  <a:srgbClr val="242021"/>
                </a:solidFill>
                <a:effectLst/>
              </a:rPr>
              <a:t>koje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1800" b="0" i="0" dirty="0" err="1">
                <a:solidFill>
                  <a:srgbClr val="242021"/>
                </a:solidFill>
                <a:effectLst/>
              </a:rPr>
              <a:t>ime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 je </a:t>
            </a:r>
            <a:r>
              <a:rPr lang="en-US" sz="1800" b="0" i="0" dirty="0" err="1">
                <a:solidFill>
                  <a:srgbClr val="242021"/>
                </a:solidFill>
                <a:effectLst/>
              </a:rPr>
              <a:t>rezervacija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?</a:t>
            </a:r>
            <a:br>
              <a:rPr lang="en-US" sz="1800" b="0" i="0" dirty="0">
                <a:solidFill>
                  <a:srgbClr val="242021"/>
                </a:solidFill>
                <a:effectLst/>
              </a:rPr>
            </a:br>
            <a:r>
              <a:rPr lang="en-US" sz="1800" b="0" i="0" dirty="0">
                <a:solidFill>
                  <a:srgbClr val="242021"/>
                </a:solidFill>
                <a:effectLst/>
              </a:rPr>
              <a:t>- </a:t>
            </a:r>
            <a:r>
              <a:rPr lang="en-US" sz="1800" b="0" i="1" dirty="0">
                <a:solidFill>
                  <a:srgbClr val="242021"/>
                </a:solidFill>
                <a:effectLst/>
              </a:rPr>
              <a:t>The name is ........</a:t>
            </a:r>
            <a:br>
              <a:rPr lang="en-US" sz="1800" b="0" i="1" dirty="0">
                <a:solidFill>
                  <a:srgbClr val="242021"/>
                </a:solidFill>
                <a:effectLst/>
              </a:rPr>
            </a:br>
            <a:r>
              <a:rPr lang="en-US" sz="1800" b="0" i="0" dirty="0">
                <a:solidFill>
                  <a:srgbClr val="242021"/>
                </a:solidFill>
                <a:effectLst/>
              </a:rPr>
              <a:t>- U </a:t>
            </a:r>
            <a:r>
              <a:rPr lang="en-US" sz="1800" b="0" i="0" dirty="0" err="1">
                <a:solidFill>
                  <a:srgbClr val="242021"/>
                </a:solidFill>
                <a:effectLst/>
              </a:rPr>
              <a:t>redu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 je, </a:t>
            </a:r>
            <a:r>
              <a:rPr lang="en-US" sz="1800" b="0" i="0" dirty="0" err="1">
                <a:solidFill>
                  <a:srgbClr val="242021"/>
                </a:solidFill>
                <a:effectLst/>
              </a:rPr>
              <a:t>imate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1800" b="0" i="0" dirty="0" err="1">
                <a:solidFill>
                  <a:srgbClr val="242021"/>
                </a:solidFill>
                <a:effectLst/>
              </a:rPr>
              <a:t>rezervaciju</a:t>
            </a:r>
            <a:r>
              <a:rPr lang="en-US" sz="1800" b="0" i="0" dirty="0">
                <a:solidFill>
                  <a:srgbClr val="242021"/>
                </a:solidFill>
                <a:effectLst/>
              </a:rPr>
              <a:t> za 8.30.</a:t>
            </a:r>
            <a:br>
              <a:rPr lang="en-US" sz="1800" b="0" i="0" dirty="0">
                <a:solidFill>
                  <a:srgbClr val="242021"/>
                </a:solidFill>
                <a:effectLst/>
              </a:rPr>
            </a:br>
            <a:r>
              <a:rPr lang="en-US" sz="1800" b="0" i="0" dirty="0">
                <a:solidFill>
                  <a:srgbClr val="242021"/>
                </a:solidFill>
                <a:effectLst/>
              </a:rPr>
              <a:t>- </a:t>
            </a:r>
            <a:r>
              <a:rPr lang="en-US" sz="1800" b="0" i="1" dirty="0">
                <a:solidFill>
                  <a:srgbClr val="242021"/>
                </a:solidFill>
                <a:effectLst/>
              </a:rPr>
              <a:t>Thank you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FC0639-9D05-E78F-4A80-4276AE7975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r-Latn-RS" b="1" dirty="0" err="1"/>
              <a:t>Additional</a:t>
            </a:r>
            <a:r>
              <a:rPr lang="sr-Latn-RS" b="1" dirty="0"/>
              <a:t> </a:t>
            </a:r>
            <a:r>
              <a:rPr lang="sr-Latn-RS" b="1" dirty="0" err="1"/>
              <a:t>vocab</a:t>
            </a:r>
            <a:r>
              <a:rPr lang="sr-Latn-RS" b="1" dirty="0"/>
              <a:t>:</a:t>
            </a:r>
          </a:p>
          <a:p>
            <a:r>
              <a:rPr lang="sr-Latn-RS" dirty="0"/>
              <a:t>Rezervisati- to </a:t>
            </a:r>
            <a:r>
              <a:rPr lang="sr-Latn-RS" dirty="0" err="1"/>
              <a:t>reserve</a:t>
            </a:r>
            <a:r>
              <a:rPr lang="sr-Latn-RS" dirty="0"/>
              <a:t> (rezervišem)</a:t>
            </a:r>
          </a:p>
          <a:p>
            <a:r>
              <a:rPr lang="sr-Latn-RS" dirty="0"/>
              <a:t>Večeras- </a:t>
            </a:r>
            <a:r>
              <a:rPr lang="sr-Latn-RS" dirty="0" err="1"/>
              <a:t>tonight</a:t>
            </a:r>
            <a:endParaRPr lang="sr-Latn-RS" dirty="0"/>
          </a:p>
          <a:p>
            <a:r>
              <a:rPr lang="sr-Latn-RS" dirty="0"/>
              <a:t>Osoba- </a:t>
            </a:r>
            <a:r>
              <a:rPr lang="sr-Latn-RS" dirty="0" err="1"/>
              <a:t>person</a:t>
            </a:r>
            <a:endParaRPr lang="sr-Latn-RS" dirty="0"/>
          </a:p>
          <a:p>
            <a:r>
              <a:rPr lang="sr-Latn-RS" dirty="0"/>
              <a:t>Ime- </a:t>
            </a:r>
            <a:r>
              <a:rPr lang="sr-Latn-RS" dirty="0" err="1"/>
              <a:t>name</a:t>
            </a:r>
            <a:r>
              <a:rPr lang="sr-Latn-R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7751022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AnalogousFromDarkSeedLeftStep">
      <a:dk1>
        <a:srgbClr val="000000"/>
      </a:dk1>
      <a:lt1>
        <a:srgbClr val="FFFFFF"/>
      </a:lt1>
      <a:dk2>
        <a:srgbClr val="3F3424"/>
      </a:dk2>
      <a:lt2>
        <a:srgbClr val="E8E2E6"/>
      </a:lt2>
      <a:accent1>
        <a:srgbClr val="47B664"/>
      </a:accent1>
      <a:accent2>
        <a:srgbClr val="4DB13B"/>
      </a:accent2>
      <a:accent3>
        <a:srgbClr val="81AF45"/>
      </a:accent3>
      <a:accent4>
        <a:srgbClr val="A5A637"/>
      </a:accent4>
      <a:accent5>
        <a:srgbClr val="C3934D"/>
      </a:accent5>
      <a:accent6>
        <a:srgbClr val="B1503B"/>
      </a:accent6>
      <a:hlink>
        <a:srgbClr val="987F32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465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MinionPro-Bold</vt:lpstr>
      <vt:lpstr>MinionPro-It</vt:lpstr>
      <vt:lpstr>SymbolMT</vt:lpstr>
      <vt:lpstr>Arial</vt:lpstr>
      <vt:lpstr>MinionPro-Regular</vt:lpstr>
      <vt:lpstr>Neue Haas Grotesk Text Pro</vt:lpstr>
      <vt:lpstr>VanillaVTI</vt:lpstr>
      <vt:lpstr>Buying food </vt:lpstr>
      <vt:lpstr>Types of stores </vt:lpstr>
      <vt:lpstr>Useful phrases </vt:lpstr>
      <vt:lpstr>Dajte mi molim vas…</vt:lpstr>
      <vt:lpstr>Koji je ovo recept?</vt:lpstr>
      <vt:lpstr>At the Restaurants</vt:lpstr>
      <vt:lpstr>Conversation and Vocabulary</vt:lpstr>
      <vt:lpstr>KEYPHRASES </vt:lpstr>
      <vt:lpstr>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Buying food </dc:title>
  <dc:creator>Tamara Pavlović</dc:creator>
  <cp:lastModifiedBy>Tamara Pavlović</cp:lastModifiedBy>
  <cp:revision>2</cp:revision>
  <dcterms:created xsi:type="dcterms:W3CDTF">2023-11-06T20:48:07Z</dcterms:created>
  <dcterms:modified xsi:type="dcterms:W3CDTF">2023-11-07T18:14:17Z</dcterms:modified>
</cp:coreProperties>
</file>