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59" r:id="rId7"/>
    <p:sldId id="260" r:id="rId8"/>
    <p:sldId id="261"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62" r:id="rId22"/>
    <p:sldId id="263" r:id="rId23"/>
    <p:sldId id="264" r:id="rId24"/>
    <p:sldId id="265" r:id="rId25"/>
    <p:sldId id="281" r:id="rId26"/>
    <p:sldId id="294" r:id="rId27"/>
    <p:sldId id="295"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1"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964D1F-AB61-44D4-A280-A195EE33454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BF8079-2CCE-433C-BB65-2A9B82BB8438}">
      <dgm:prSet/>
      <dgm:spPr/>
      <dgm:t>
        <a:bodyPr/>
        <a:lstStyle/>
        <a:p>
          <a:r>
            <a:rPr lang="en-US"/>
            <a:t>Number </a:t>
          </a:r>
          <a:r>
            <a:rPr lang="en-US" b="1"/>
            <a:t>1</a:t>
          </a:r>
          <a:r>
            <a:rPr lang="en-US"/>
            <a:t> is an adjective and as such it must agree with </a:t>
          </a:r>
          <a:r>
            <a:rPr lang="en-US" b="1"/>
            <a:t>the gender and the case</a:t>
          </a:r>
          <a:r>
            <a:rPr lang="en-US"/>
            <a:t> of the noun (JEDAN, JEDNA, JEDNO). </a:t>
          </a:r>
        </a:p>
      </dgm:t>
    </dgm:pt>
    <dgm:pt modelId="{76E46FE0-A251-4E67-8D1A-364487465F60}" type="parTrans" cxnId="{BED2DB2F-B638-4F37-8E55-555A9AB0489C}">
      <dgm:prSet/>
      <dgm:spPr/>
      <dgm:t>
        <a:bodyPr/>
        <a:lstStyle/>
        <a:p>
          <a:endParaRPr lang="en-US"/>
        </a:p>
      </dgm:t>
    </dgm:pt>
    <dgm:pt modelId="{B61A6E01-562A-4025-BA5E-DA8E6F98303E}" type="sibTrans" cxnId="{BED2DB2F-B638-4F37-8E55-555A9AB0489C}">
      <dgm:prSet/>
      <dgm:spPr/>
      <dgm:t>
        <a:bodyPr/>
        <a:lstStyle/>
        <a:p>
          <a:endParaRPr lang="en-US"/>
        </a:p>
      </dgm:t>
    </dgm:pt>
    <dgm:pt modelId="{DCB50B5F-13B7-412F-898C-B327BC8CB2B5}">
      <dgm:prSet/>
      <dgm:spPr/>
      <dgm:t>
        <a:bodyPr/>
        <a:lstStyle/>
        <a:p>
          <a:r>
            <a:rPr lang="en-US"/>
            <a:t>Nominative: Jedna knjiga, jedan student, jedno pismo</a:t>
          </a:r>
        </a:p>
      </dgm:t>
    </dgm:pt>
    <dgm:pt modelId="{92899F21-AFAB-44E3-AABC-4788A8A898EA}" type="parTrans" cxnId="{918F1B76-6398-4790-B0FB-12C83E9299D3}">
      <dgm:prSet/>
      <dgm:spPr/>
      <dgm:t>
        <a:bodyPr/>
        <a:lstStyle/>
        <a:p>
          <a:endParaRPr lang="en-US"/>
        </a:p>
      </dgm:t>
    </dgm:pt>
    <dgm:pt modelId="{7B3F8268-8829-4493-9626-06E50BC163AB}" type="sibTrans" cxnId="{918F1B76-6398-4790-B0FB-12C83E9299D3}">
      <dgm:prSet/>
      <dgm:spPr/>
      <dgm:t>
        <a:bodyPr/>
        <a:lstStyle/>
        <a:p>
          <a:endParaRPr lang="en-US"/>
        </a:p>
      </dgm:t>
    </dgm:pt>
    <dgm:pt modelId="{F7CE0F3D-07F9-4A63-96F0-34DFB1B5FFB0}">
      <dgm:prSet/>
      <dgm:spPr/>
      <dgm:t>
        <a:bodyPr/>
        <a:lstStyle/>
        <a:p>
          <a:r>
            <a:rPr lang="pl-PL"/>
            <a:t>Accusative: Ja </a:t>
          </a:r>
          <a:r>
            <a:rPr lang="sr-Latn-RS"/>
            <a:t>čitam jednu knjigu.  On zna jednog studenta.    Mi pišemo jedno pismo. </a:t>
          </a:r>
          <a:endParaRPr lang="en-US"/>
        </a:p>
      </dgm:t>
    </dgm:pt>
    <dgm:pt modelId="{2B34FC55-CACE-4695-A316-27E55BFC5CDF}" type="parTrans" cxnId="{20DC77A5-5872-400A-853D-40F9461C1881}">
      <dgm:prSet/>
      <dgm:spPr/>
      <dgm:t>
        <a:bodyPr/>
        <a:lstStyle/>
        <a:p>
          <a:endParaRPr lang="en-US"/>
        </a:p>
      </dgm:t>
    </dgm:pt>
    <dgm:pt modelId="{CD8A2F56-596C-4807-875B-2FBA2B035A71}" type="sibTrans" cxnId="{20DC77A5-5872-400A-853D-40F9461C1881}">
      <dgm:prSet/>
      <dgm:spPr/>
      <dgm:t>
        <a:bodyPr/>
        <a:lstStyle/>
        <a:p>
          <a:endParaRPr lang="en-US"/>
        </a:p>
      </dgm:t>
    </dgm:pt>
    <dgm:pt modelId="{DBC5E074-501E-4538-BF4C-C7AB76359C1B}">
      <dgm:prSet/>
      <dgm:spPr/>
      <dgm:t>
        <a:bodyPr/>
        <a:lstStyle/>
        <a:p>
          <a:r>
            <a:rPr lang="sr-Latn-RS"/>
            <a:t>Excercise: Go to Google Doc and fill out the table</a:t>
          </a:r>
          <a:endParaRPr lang="en-US"/>
        </a:p>
      </dgm:t>
    </dgm:pt>
    <dgm:pt modelId="{762A1545-5015-4AA8-AFB7-E0EEDE1E10EE}" type="parTrans" cxnId="{16A6D8A9-0649-455C-A429-ED011D63C9C4}">
      <dgm:prSet/>
      <dgm:spPr/>
      <dgm:t>
        <a:bodyPr/>
        <a:lstStyle/>
        <a:p>
          <a:endParaRPr lang="en-US"/>
        </a:p>
      </dgm:t>
    </dgm:pt>
    <dgm:pt modelId="{4A41F521-3739-4568-9DC7-949425D7157A}" type="sibTrans" cxnId="{16A6D8A9-0649-455C-A429-ED011D63C9C4}">
      <dgm:prSet/>
      <dgm:spPr/>
      <dgm:t>
        <a:bodyPr/>
        <a:lstStyle/>
        <a:p>
          <a:endParaRPr lang="en-US"/>
        </a:p>
      </dgm:t>
    </dgm:pt>
    <dgm:pt modelId="{EE084100-F41B-48A5-9FC2-9633751A87BD}" type="pres">
      <dgm:prSet presAssocID="{22964D1F-AB61-44D4-A280-A195EE334540}" presName="vert0" presStyleCnt="0">
        <dgm:presLayoutVars>
          <dgm:dir/>
          <dgm:animOne val="branch"/>
          <dgm:animLvl val="lvl"/>
        </dgm:presLayoutVars>
      </dgm:prSet>
      <dgm:spPr/>
    </dgm:pt>
    <dgm:pt modelId="{A47219BE-C9F0-4326-8406-20CA53B014A5}" type="pres">
      <dgm:prSet presAssocID="{BCBF8079-2CCE-433C-BB65-2A9B82BB8438}" presName="thickLine" presStyleLbl="alignNode1" presStyleIdx="0" presStyleCnt="4"/>
      <dgm:spPr/>
    </dgm:pt>
    <dgm:pt modelId="{4710DC05-1F53-4991-B40D-0E76FB2C1C37}" type="pres">
      <dgm:prSet presAssocID="{BCBF8079-2CCE-433C-BB65-2A9B82BB8438}" presName="horz1" presStyleCnt="0"/>
      <dgm:spPr/>
    </dgm:pt>
    <dgm:pt modelId="{F425D5B7-1600-451B-859C-949B2F0E224F}" type="pres">
      <dgm:prSet presAssocID="{BCBF8079-2CCE-433C-BB65-2A9B82BB8438}" presName="tx1" presStyleLbl="revTx" presStyleIdx="0" presStyleCnt="4"/>
      <dgm:spPr/>
    </dgm:pt>
    <dgm:pt modelId="{D15A1450-412A-4182-945D-4F12161B17A0}" type="pres">
      <dgm:prSet presAssocID="{BCBF8079-2CCE-433C-BB65-2A9B82BB8438}" presName="vert1" presStyleCnt="0"/>
      <dgm:spPr/>
    </dgm:pt>
    <dgm:pt modelId="{0E894BDD-F17A-4134-9BD9-A2CC4EC70FA3}" type="pres">
      <dgm:prSet presAssocID="{DCB50B5F-13B7-412F-898C-B327BC8CB2B5}" presName="thickLine" presStyleLbl="alignNode1" presStyleIdx="1" presStyleCnt="4"/>
      <dgm:spPr/>
    </dgm:pt>
    <dgm:pt modelId="{D0F628FD-6652-43DA-B015-581E683E8EA3}" type="pres">
      <dgm:prSet presAssocID="{DCB50B5F-13B7-412F-898C-B327BC8CB2B5}" presName="horz1" presStyleCnt="0"/>
      <dgm:spPr/>
    </dgm:pt>
    <dgm:pt modelId="{8843EAED-7D89-478F-80FF-1D83CF7AA04E}" type="pres">
      <dgm:prSet presAssocID="{DCB50B5F-13B7-412F-898C-B327BC8CB2B5}" presName="tx1" presStyleLbl="revTx" presStyleIdx="1" presStyleCnt="4"/>
      <dgm:spPr/>
    </dgm:pt>
    <dgm:pt modelId="{A96045A2-A872-46D0-A603-D9C82192322C}" type="pres">
      <dgm:prSet presAssocID="{DCB50B5F-13B7-412F-898C-B327BC8CB2B5}" presName="vert1" presStyleCnt="0"/>
      <dgm:spPr/>
    </dgm:pt>
    <dgm:pt modelId="{F2C6B715-82DB-445E-84D8-61F0C15354F7}" type="pres">
      <dgm:prSet presAssocID="{F7CE0F3D-07F9-4A63-96F0-34DFB1B5FFB0}" presName="thickLine" presStyleLbl="alignNode1" presStyleIdx="2" presStyleCnt="4"/>
      <dgm:spPr/>
    </dgm:pt>
    <dgm:pt modelId="{083E921A-03E9-4843-93D9-DD843ECAB278}" type="pres">
      <dgm:prSet presAssocID="{F7CE0F3D-07F9-4A63-96F0-34DFB1B5FFB0}" presName="horz1" presStyleCnt="0"/>
      <dgm:spPr/>
    </dgm:pt>
    <dgm:pt modelId="{5C420A08-C2D2-4652-9973-73A596AAA304}" type="pres">
      <dgm:prSet presAssocID="{F7CE0F3D-07F9-4A63-96F0-34DFB1B5FFB0}" presName="tx1" presStyleLbl="revTx" presStyleIdx="2" presStyleCnt="4"/>
      <dgm:spPr/>
    </dgm:pt>
    <dgm:pt modelId="{BF486E20-7FF4-4CAF-8BA0-CF9C1F00977B}" type="pres">
      <dgm:prSet presAssocID="{F7CE0F3D-07F9-4A63-96F0-34DFB1B5FFB0}" presName="vert1" presStyleCnt="0"/>
      <dgm:spPr/>
    </dgm:pt>
    <dgm:pt modelId="{0A680A71-5CBA-4926-B0D3-D968DB63596C}" type="pres">
      <dgm:prSet presAssocID="{DBC5E074-501E-4538-BF4C-C7AB76359C1B}" presName="thickLine" presStyleLbl="alignNode1" presStyleIdx="3" presStyleCnt="4"/>
      <dgm:spPr/>
    </dgm:pt>
    <dgm:pt modelId="{9547223F-A780-4239-A3AC-04EBF6C590DF}" type="pres">
      <dgm:prSet presAssocID="{DBC5E074-501E-4538-BF4C-C7AB76359C1B}" presName="horz1" presStyleCnt="0"/>
      <dgm:spPr/>
    </dgm:pt>
    <dgm:pt modelId="{F2E2D205-A214-4208-990A-2DBCFB50567B}" type="pres">
      <dgm:prSet presAssocID="{DBC5E074-501E-4538-BF4C-C7AB76359C1B}" presName="tx1" presStyleLbl="revTx" presStyleIdx="3" presStyleCnt="4"/>
      <dgm:spPr/>
    </dgm:pt>
    <dgm:pt modelId="{5DBA5521-C7A4-4199-ADF2-7284AE744FC4}" type="pres">
      <dgm:prSet presAssocID="{DBC5E074-501E-4538-BF4C-C7AB76359C1B}" presName="vert1" presStyleCnt="0"/>
      <dgm:spPr/>
    </dgm:pt>
  </dgm:ptLst>
  <dgm:cxnLst>
    <dgm:cxn modelId="{6910741C-38AC-421E-B667-B015B501F9A3}" type="presOf" srcId="{BCBF8079-2CCE-433C-BB65-2A9B82BB8438}" destId="{F425D5B7-1600-451B-859C-949B2F0E224F}" srcOrd="0" destOrd="0" presId="urn:microsoft.com/office/officeart/2008/layout/LinedList"/>
    <dgm:cxn modelId="{BED2DB2F-B638-4F37-8E55-555A9AB0489C}" srcId="{22964D1F-AB61-44D4-A280-A195EE334540}" destId="{BCBF8079-2CCE-433C-BB65-2A9B82BB8438}" srcOrd="0" destOrd="0" parTransId="{76E46FE0-A251-4E67-8D1A-364487465F60}" sibTransId="{B61A6E01-562A-4025-BA5E-DA8E6F98303E}"/>
    <dgm:cxn modelId="{A5D67270-9143-4B9C-A76D-642BA7E109B4}" type="presOf" srcId="{DBC5E074-501E-4538-BF4C-C7AB76359C1B}" destId="{F2E2D205-A214-4208-990A-2DBCFB50567B}" srcOrd="0" destOrd="0" presId="urn:microsoft.com/office/officeart/2008/layout/LinedList"/>
    <dgm:cxn modelId="{63527A72-11D4-4620-B19A-97FED16BC15D}" type="presOf" srcId="{DCB50B5F-13B7-412F-898C-B327BC8CB2B5}" destId="{8843EAED-7D89-478F-80FF-1D83CF7AA04E}" srcOrd="0" destOrd="0" presId="urn:microsoft.com/office/officeart/2008/layout/LinedList"/>
    <dgm:cxn modelId="{918F1B76-6398-4790-B0FB-12C83E9299D3}" srcId="{22964D1F-AB61-44D4-A280-A195EE334540}" destId="{DCB50B5F-13B7-412F-898C-B327BC8CB2B5}" srcOrd="1" destOrd="0" parTransId="{92899F21-AFAB-44E3-AABC-4788A8A898EA}" sibTransId="{7B3F8268-8829-4493-9626-06E50BC163AB}"/>
    <dgm:cxn modelId="{20DC77A5-5872-400A-853D-40F9461C1881}" srcId="{22964D1F-AB61-44D4-A280-A195EE334540}" destId="{F7CE0F3D-07F9-4A63-96F0-34DFB1B5FFB0}" srcOrd="2" destOrd="0" parTransId="{2B34FC55-CACE-4695-A316-27E55BFC5CDF}" sibTransId="{CD8A2F56-596C-4807-875B-2FBA2B035A71}"/>
    <dgm:cxn modelId="{16A6D8A9-0649-455C-A429-ED011D63C9C4}" srcId="{22964D1F-AB61-44D4-A280-A195EE334540}" destId="{DBC5E074-501E-4538-BF4C-C7AB76359C1B}" srcOrd="3" destOrd="0" parTransId="{762A1545-5015-4AA8-AFB7-E0EEDE1E10EE}" sibTransId="{4A41F521-3739-4568-9DC7-949425D7157A}"/>
    <dgm:cxn modelId="{8E3967B0-D4AD-493E-B347-23EE641144CA}" type="presOf" srcId="{F7CE0F3D-07F9-4A63-96F0-34DFB1B5FFB0}" destId="{5C420A08-C2D2-4652-9973-73A596AAA304}" srcOrd="0" destOrd="0" presId="urn:microsoft.com/office/officeart/2008/layout/LinedList"/>
    <dgm:cxn modelId="{EF0417C6-459B-4F7C-AF00-634728CFAA87}" type="presOf" srcId="{22964D1F-AB61-44D4-A280-A195EE334540}" destId="{EE084100-F41B-48A5-9FC2-9633751A87BD}" srcOrd="0" destOrd="0" presId="urn:microsoft.com/office/officeart/2008/layout/LinedList"/>
    <dgm:cxn modelId="{A823E8D1-3BE5-46B1-9709-0FC4762F9FF8}" type="presParOf" srcId="{EE084100-F41B-48A5-9FC2-9633751A87BD}" destId="{A47219BE-C9F0-4326-8406-20CA53B014A5}" srcOrd="0" destOrd="0" presId="urn:microsoft.com/office/officeart/2008/layout/LinedList"/>
    <dgm:cxn modelId="{B682411A-2671-44FB-8AE3-94D12C600A93}" type="presParOf" srcId="{EE084100-F41B-48A5-9FC2-9633751A87BD}" destId="{4710DC05-1F53-4991-B40D-0E76FB2C1C37}" srcOrd="1" destOrd="0" presId="urn:microsoft.com/office/officeart/2008/layout/LinedList"/>
    <dgm:cxn modelId="{E720D9A8-C1C8-49B2-9479-5FD879F26C24}" type="presParOf" srcId="{4710DC05-1F53-4991-B40D-0E76FB2C1C37}" destId="{F425D5B7-1600-451B-859C-949B2F0E224F}" srcOrd="0" destOrd="0" presId="urn:microsoft.com/office/officeart/2008/layout/LinedList"/>
    <dgm:cxn modelId="{18C4D415-143A-4E0A-9E4B-9A66192FD3EA}" type="presParOf" srcId="{4710DC05-1F53-4991-B40D-0E76FB2C1C37}" destId="{D15A1450-412A-4182-945D-4F12161B17A0}" srcOrd="1" destOrd="0" presId="urn:microsoft.com/office/officeart/2008/layout/LinedList"/>
    <dgm:cxn modelId="{824425FE-2F69-4372-BDF1-964D2EA34D98}" type="presParOf" srcId="{EE084100-F41B-48A5-9FC2-9633751A87BD}" destId="{0E894BDD-F17A-4134-9BD9-A2CC4EC70FA3}" srcOrd="2" destOrd="0" presId="urn:microsoft.com/office/officeart/2008/layout/LinedList"/>
    <dgm:cxn modelId="{7E9837B5-603D-46BB-BC48-BB25650B8B84}" type="presParOf" srcId="{EE084100-F41B-48A5-9FC2-9633751A87BD}" destId="{D0F628FD-6652-43DA-B015-581E683E8EA3}" srcOrd="3" destOrd="0" presId="urn:microsoft.com/office/officeart/2008/layout/LinedList"/>
    <dgm:cxn modelId="{B44C67CC-B82A-4491-B98D-1661141B3F24}" type="presParOf" srcId="{D0F628FD-6652-43DA-B015-581E683E8EA3}" destId="{8843EAED-7D89-478F-80FF-1D83CF7AA04E}" srcOrd="0" destOrd="0" presId="urn:microsoft.com/office/officeart/2008/layout/LinedList"/>
    <dgm:cxn modelId="{A048865B-DB52-4E76-A37E-EA2DCFA5B7C7}" type="presParOf" srcId="{D0F628FD-6652-43DA-B015-581E683E8EA3}" destId="{A96045A2-A872-46D0-A603-D9C82192322C}" srcOrd="1" destOrd="0" presId="urn:microsoft.com/office/officeart/2008/layout/LinedList"/>
    <dgm:cxn modelId="{BD507F15-FBF1-4189-93CF-603EAF923263}" type="presParOf" srcId="{EE084100-F41B-48A5-9FC2-9633751A87BD}" destId="{F2C6B715-82DB-445E-84D8-61F0C15354F7}" srcOrd="4" destOrd="0" presId="urn:microsoft.com/office/officeart/2008/layout/LinedList"/>
    <dgm:cxn modelId="{DF568ECC-8EDE-452F-992D-935716CFF509}" type="presParOf" srcId="{EE084100-F41B-48A5-9FC2-9633751A87BD}" destId="{083E921A-03E9-4843-93D9-DD843ECAB278}" srcOrd="5" destOrd="0" presId="urn:microsoft.com/office/officeart/2008/layout/LinedList"/>
    <dgm:cxn modelId="{B9986E2E-7652-415A-87EE-A108CBAD3A6E}" type="presParOf" srcId="{083E921A-03E9-4843-93D9-DD843ECAB278}" destId="{5C420A08-C2D2-4652-9973-73A596AAA304}" srcOrd="0" destOrd="0" presId="urn:microsoft.com/office/officeart/2008/layout/LinedList"/>
    <dgm:cxn modelId="{9A3742D6-B0CB-4DC4-AF9A-4227188699BF}" type="presParOf" srcId="{083E921A-03E9-4843-93D9-DD843ECAB278}" destId="{BF486E20-7FF4-4CAF-8BA0-CF9C1F00977B}" srcOrd="1" destOrd="0" presId="urn:microsoft.com/office/officeart/2008/layout/LinedList"/>
    <dgm:cxn modelId="{FBACC413-9DE3-40DE-9E5D-F0FCC8F64EB2}" type="presParOf" srcId="{EE084100-F41B-48A5-9FC2-9633751A87BD}" destId="{0A680A71-5CBA-4926-B0D3-D968DB63596C}" srcOrd="6" destOrd="0" presId="urn:microsoft.com/office/officeart/2008/layout/LinedList"/>
    <dgm:cxn modelId="{0A7B7272-EAAA-401D-B378-DF70225F2F71}" type="presParOf" srcId="{EE084100-F41B-48A5-9FC2-9633751A87BD}" destId="{9547223F-A780-4239-A3AC-04EBF6C590DF}" srcOrd="7" destOrd="0" presId="urn:microsoft.com/office/officeart/2008/layout/LinedList"/>
    <dgm:cxn modelId="{FE20CD31-C251-4A9A-B120-B45A73DF68CA}" type="presParOf" srcId="{9547223F-A780-4239-A3AC-04EBF6C590DF}" destId="{F2E2D205-A214-4208-990A-2DBCFB50567B}" srcOrd="0" destOrd="0" presId="urn:microsoft.com/office/officeart/2008/layout/LinedList"/>
    <dgm:cxn modelId="{0019183E-9743-462A-893D-3BB7F182387C}" type="presParOf" srcId="{9547223F-A780-4239-A3AC-04EBF6C590DF}" destId="{5DBA5521-C7A4-4199-ADF2-7284AE744F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BF9688-1C50-4749-B90A-B28F10E8AB8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3984B7A-E0A8-4223-A08D-B12230E4E879}">
      <dgm:prSet/>
      <dgm:spPr/>
      <dgm:t>
        <a:bodyPr/>
        <a:lstStyle/>
        <a:p>
          <a:r>
            <a:rPr lang="en-US" dirty="0"/>
            <a:t>Number </a:t>
          </a:r>
          <a:r>
            <a:rPr lang="en-US" b="1" dirty="0"/>
            <a:t>2</a:t>
          </a:r>
          <a:r>
            <a:rPr lang="en-US" dirty="0"/>
            <a:t> agrees with </a:t>
          </a:r>
          <a:r>
            <a:rPr lang="en-US" b="1" dirty="0"/>
            <a:t>the gender</a:t>
          </a:r>
          <a:r>
            <a:rPr lang="en-US" dirty="0"/>
            <a:t> of the nouns. It does </a:t>
          </a:r>
          <a:r>
            <a:rPr lang="en-US" b="1" dirty="0"/>
            <a:t>not</a:t>
          </a:r>
          <a:r>
            <a:rPr lang="en-US" dirty="0"/>
            <a:t> follow the agreement with the case! </a:t>
          </a:r>
        </a:p>
      </dgm:t>
    </dgm:pt>
    <dgm:pt modelId="{2BACA33C-5D45-42A6-B7FF-3E069D63D8EA}" type="parTrans" cxnId="{8C7AFFE3-C995-4133-AAAE-0D389B4413F7}">
      <dgm:prSet/>
      <dgm:spPr/>
      <dgm:t>
        <a:bodyPr/>
        <a:lstStyle/>
        <a:p>
          <a:endParaRPr lang="en-US"/>
        </a:p>
      </dgm:t>
    </dgm:pt>
    <dgm:pt modelId="{6FB5C1A6-0B2E-46A3-918D-408EF08B5B02}" type="sibTrans" cxnId="{8C7AFFE3-C995-4133-AAAE-0D389B4413F7}">
      <dgm:prSet/>
      <dgm:spPr/>
      <dgm:t>
        <a:bodyPr/>
        <a:lstStyle/>
        <a:p>
          <a:endParaRPr lang="en-US"/>
        </a:p>
      </dgm:t>
    </dgm:pt>
    <dgm:pt modelId="{2157ACA3-5A3F-4103-8C28-A86F135E66EE}">
      <dgm:prSet/>
      <dgm:spPr/>
      <dgm:t>
        <a:bodyPr/>
        <a:lstStyle/>
        <a:p>
          <a:r>
            <a:rPr lang="en-US"/>
            <a:t>Feminine form of number 2 is - DVE/DVIJE; masculine and neuter- DVA</a:t>
          </a:r>
        </a:p>
      </dgm:t>
    </dgm:pt>
    <dgm:pt modelId="{3CEDB454-2229-440C-A4A0-7B9F670E314C}" type="parTrans" cxnId="{3F51C57E-9EC6-4DCC-941F-BAF225A528EC}">
      <dgm:prSet/>
      <dgm:spPr/>
      <dgm:t>
        <a:bodyPr/>
        <a:lstStyle/>
        <a:p>
          <a:endParaRPr lang="en-US"/>
        </a:p>
      </dgm:t>
    </dgm:pt>
    <dgm:pt modelId="{834862FF-74F6-4C75-9326-568D2C4F39FC}" type="sibTrans" cxnId="{3F51C57E-9EC6-4DCC-941F-BAF225A528EC}">
      <dgm:prSet/>
      <dgm:spPr/>
      <dgm:t>
        <a:bodyPr/>
        <a:lstStyle/>
        <a:p>
          <a:endParaRPr lang="en-US"/>
        </a:p>
      </dgm:t>
    </dgm:pt>
    <dgm:pt modelId="{EA394383-ABEC-4C8D-86CF-1E36F696A834}">
      <dgm:prSet/>
      <dgm:spPr/>
      <dgm:t>
        <a:bodyPr/>
        <a:lstStyle/>
        <a:p>
          <a:r>
            <a:rPr lang="en-US" dirty="0" err="1"/>
            <a:t>Dve</a:t>
          </a:r>
          <a:r>
            <a:rPr lang="en-US" dirty="0"/>
            <a:t>/</a:t>
          </a:r>
          <a:r>
            <a:rPr lang="en-US" dirty="0" err="1"/>
            <a:t>dvije</a:t>
          </a:r>
          <a:r>
            <a:rPr lang="en-US" dirty="0"/>
            <a:t> </a:t>
          </a:r>
          <a:r>
            <a:rPr lang="en-US" dirty="0" err="1"/>
            <a:t>knjige</a:t>
          </a:r>
          <a:r>
            <a:rPr lang="en-US" dirty="0"/>
            <a:t>; </a:t>
          </a:r>
          <a:r>
            <a:rPr lang="en-US" dirty="0" err="1"/>
            <a:t>dva</a:t>
          </a:r>
          <a:r>
            <a:rPr lang="en-US" dirty="0"/>
            <a:t> </a:t>
          </a:r>
          <a:r>
            <a:rPr lang="en-US" dirty="0" err="1"/>
            <a:t>studenta</a:t>
          </a:r>
          <a:r>
            <a:rPr lang="en-US" dirty="0"/>
            <a:t>; </a:t>
          </a:r>
          <a:r>
            <a:rPr lang="en-US" dirty="0" err="1"/>
            <a:t>dva</a:t>
          </a:r>
          <a:r>
            <a:rPr lang="en-US" dirty="0"/>
            <a:t> </a:t>
          </a:r>
          <a:r>
            <a:rPr lang="en-US" dirty="0" err="1"/>
            <a:t>pisma</a:t>
          </a:r>
          <a:r>
            <a:rPr lang="en-US" dirty="0"/>
            <a:t>        </a:t>
          </a:r>
        </a:p>
      </dgm:t>
    </dgm:pt>
    <dgm:pt modelId="{F9D4DF77-30FE-4354-BD49-12E8351EF6D5}" type="parTrans" cxnId="{B3881022-35ED-43BD-B2B2-E4A86469CCF2}">
      <dgm:prSet/>
      <dgm:spPr/>
      <dgm:t>
        <a:bodyPr/>
        <a:lstStyle/>
        <a:p>
          <a:endParaRPr lang="en-US"/>
        </a:p>
      </dgm:t>
    </dgm:pt>
    <dgm:pt modelId="{87032A82-8051-4F8D-BA3E-23BB3314F073}" type="sibTrans" cxnId="{B3881022-35ED-43BD-B2B2-E4A86469CCF2}">
      <dgm:prSet/>
      <dgm:spPr/>
      <dgm:t>
        <a:bodyPr/>
        <a:lstStyle/>
        <a:p>
          <a:endParaRPr lang="en-US"/>
        </a:p>
      </dgm:t>
    </dgm:pt>
    <dgm:pt modelId="{300AB6C8-18EB-414D-AC76-E7049420401C}" type="pres">
      <dgm:prSet presAssocID="{8CBF9688-1C50-4749-B90A-B28F10E8AB8E}" presName="vert0" presStyleCnt="0">
        <dgm:presLayoutVars>
          <dgm:dir/>
          <dgm:animOne val="branch"/>
          <dgm:animLvl val="lvl"/>
        </dgm:presLayoutVars>
      </dgm:prSet>
      <dgm:spPr/>
    </dgm:pt>
    <dgm:pt modelId="{CFA6C4A0-1B10-463D-ADE0-8472BA62627E}" type="pres">
      <dgm:prSet presAssocID="{63984B7A-E0A8-4223-A08D-B12230E4E879}" presName="thickLine" presStyleLbl="alignNode1" presStyleIdx="0" presStyleCnt="3"/>
      <dgm:spPr/>
    </dgm:pt>
    <dgm:pt modelId="{F77949E8-81E8-4B36-B966-A4D44F07D4F1}" type="pres">
      <dgm:prSet presAssocID="{63984B7A-E0A8-4223-A08D-B12230E4E879}" presName="horz1" presStyleCnt="0"/>
      <dgm:spPr/>
    </dgm:pt>
    <dgm:pt modelId="{54840433-B36F-485F-8BE6-FD401CBC8436}" type="pres">
      <dgm:prSet presAssocID="{63984B7A-E0A8-4223-A08D-B12230E4E879}" presName="tx1" presStyleLbl="revTx" presStyleIdx="0" presStyleCnt="3"/>
      <dgm:spPr/>
    </dgm:pt>
    <dgm:pt modelId="{455E6F5E-C1B6-4A4F-BA31-731A289567FF}" type="pres">
      <dgm:prSet presAssocID="{63984B7A-E0A8-4223-A08D-B12230E4E879}" presName="vert1" presStyleCnt="0"/>
      <dgm:spPr/>
    </dgm:pt>
    <dgm:pt modelId="{2C821358-2976-4ECA-B734-071F1E1D8358}" type="pres">
      <dgm:prSet presAssocID="{2157ACA3-5A3F-4103-8C28-A86F135E66EE}" presName="thickLine" presStyleLbl="alignNode1" presStyleIdx="1" presStyleCnt="3"/>
      <dgm:spPr/>
    </dgm:pt>
    <dgm:pt modelId="{C1A73701-B1FA-4FE5-A61E-82FDE833C5AE}" type="pres">
      <dgm:prSet presAssocID="{2157ACA3-5A3F-4103-8C28-A86F135E66EE}" presName="horz1" presStyleCnt="0"/>
      <dgm:spPr/>
    </dgm:pt>
    <dgm:pt modelId="{7A2D590A-CA40-4C1A-9338-1A0DD7B4A724}" type="pres">
      <dgm:prSet presAssocID="{2157ACA3-5A3F-4103-8C28-A86F135E66EE}" presName="tx1" presStyleLbl="revTx" presStyleIdx="1" presStyleCnt="3"/>
      <dgm:spPr/>
    </dgm:pt>
    <dgm:pt modelId="{0668561E-E2EF-416C-BCAC-CF2084684EA3}" type="pres">
      <dgm:prSet presAssocID="{2157ACA3-5A3F-4103-8C28-A86F135E66EE}" presName="vert1" presStyleCnt="0"/>
      <dgm:spPr/>
    </dgm:pt>
    <dgm:pt modelId="{A9FDCD79-A61A-4FFD-8F8C-69EF352D49D0}" type="pres">
      <dgm:prSet presAssocID="{EA394383-ABEC-4C8D-86CF-1E36F696A834}" presName="thickLine" presStyleLbl="alignNode1" presStyleIdx="2" presStyleCnt="3"/>
      <dgm:spPr/>
    </dgm:pt>
    <dgm:pt modelId="{FA2EA7E6-0812-483A-BF83-66DD93C216C1}" type="pres">
      <dgm:prSet presAssocID="{EA394383-ABEC-4C8D-86CF-1E36F696A834}" presName="horz1" presStyleCnt="0"/>
      <dgm:spPr/>
    </dgm:pt>
    <dgm:pt modelId="{1AFA033D-DC09-40B2-B19A-157191E1022C}" type="pres">
      <dgm:prSet presAssocID="{EA394383-ABEC-4C8D-86CF-1E36F696A834}" presName="tx1" presStyleLbl="revTx" presStyleIdx="2" presStyleCnt="3"/>
      <dgm:spPr/>
    </dgm:pt>
    <dgm:pt modelId="{A238C21F-CF43-416B-864B-2F58577F1E74}" type="pres">
      <dgm:prSet presAssocID="{EA394383-ABEC-4C8D-86CF-1E36F696A834}" presName="vert1" presStyleCnt="0"/>
      <dgm:spPr/>
    </dgm:pt>
  </dgm:ptLst>
  <dgm:cxnLst>
    <dgm:cxn modelId="{B3881022-35ED-43BD-B2B2-E4A86469CCF2}" srcId="{8CBF9688-1C50-4749-B90A-B28F10E8AB8E}" destId="{EA394383-ABEC-4C8D-86CF-1E36F696A834}" srcOrd="2" destOrd="0" parTransId="{F9D4DF77-30FE-4354-BD49-12E8351EF6D5}" sibTransId="{87032A82-8051-4F8D-BA3E-23BB3314F073}"/>
    <dgm:cxn modelId="{5757F871-31E5-451E-86A3-CFF5E040E1E5}" type="presOf" srcId="{EA394383-ABEC-4C8D-86CF-1E36F696A834}" destId="{1AFA033D-DC09-40B2-B19A-157191E1022C}" srcOrd="0" destOrd="0" presId="urn:microsoft.com/office/officeart/2008/layout/LinedList"/>
    <dgm:cxn modelId="{3F51C57E-9EC6-4DCC-941F-BAF225A528EC}" srcId="{8CBF9688-1C50-4749-B90A-B28F10E8AB8E}" destId="{2157ACA3-5A3F-4103-8C28-A86F135E66EE}" srcOrd="1" destOrd="0" parTransId="{3CEDB454-2229-440C-A4A0-7B9F670E314C}" sibTransId="{834862FF-74F6-4C75-9326-568D2C4F39FC}"/>
    <dgm:cxn modelId="{0BF6CAA7-E2EA-41C6-AA4F-3CFFB96E1295}" type="presOf" srcId="{2157ACA3-5A3F-4103-8C28-A86F135E66EE}" destId="{7A2D590A-CA40-4C1A-9338-1A0DD7B4A724}" srcOrd="0" destOrd="0" presId="urn:microsoft.com/office/officeart/2008/layout/LinedList"/>
    <dgm:cxn modelId="{0ECE92DF-DC17-4173-A20B-028F96CFD88E}" type="presOf" srcId="{63984B7A-E0A8-4223-A08D-B12230E4E879}" destId="{54840433-B36F-485F-8BE6-FD401CBC8436}" srcOrd="0" destOrd="0" presId="urn:microsoft.com/office/officeart/2008/layout/LinedList"/>
    <dgm:cxn modelId="{8C7AFFE3-C995-4133-AAAE-0D389B4413F7}" srcId="{8CBF9688-1C50-4749-B90A-B28F10E8AB8E}" destId="{63984B7A-E0A8-4223-A08D-B12230E4E879}" srcOrd="0" destOrd="0" parTransId="{2BACA33C-5D45-42A6-B7FF-3E069D63D8EA}" sibTransId="{6FB5C1A6-0B2E-46A3-918D-408EF08B5B02}"/>
    <dgm:cxn modelId="{28DF81EC-9FCA-401F-9602-660EE3D467FB}" type="presOf" srcId="{8CBF9688-1C50-4749-B90A-B28F10E8AB8E}" destId="{300AB6C8-18EB-414D-AC76-E7049420401C}" srcOrd="0" destOrd="0" presId="urn:microsoft.com/office/officeart/2008/layout/LinedList"/>
    <dgm:cxn modelId="{0BB09905-641F-4C48-86BB-CE94F8004446}" type="presParOf" srcId="{300AB6C8-18EB-414D-AC76-E7049420401C}" destId="{CFA6C4A0-1B10-463D-ADE0-8472BA62627E}" srcOrd="0" destOrd="0" presId="urn:microsoft.com/office/officeart/2008/layout/LinedList"/>
    <dgm:cxn modelId="{595D50B1-D15C-4B8C-A07C-18B0ADF276A3}" type="presParOf" srcId="{300AB6C8-18EB-414D-AC76-E7049420401C}" destId="{F77949E8-81E8-4B36-B966-A4D44F07D4F1}" srcOrd="1" destOrd="0" presId="urn:microsoft.com/office/officeart/2008/layout/LinedList"/>
    <dgm:cxn modelId="{56600357-AF53-4EE7-937D-BECE500624DA}" type="presParOf" srcId="{F77949E8-81E8-4B36-B966-A4D44F07D4F1}" destId="{54840433-B36F-485F-8BE6-FD401CBC8436}" srcOrd="0" destOrd="0" presId="urn:microsoft.com/office/officeart/2008/layout/LinedList"/>
    <dgm:cxn modelId="{FF0B8186-2B3C-437E-8406-0F229192015D}" type="presParOf" srcId="{F77949E8-81E8-4B36-B966-A4D44F07D4F1}" destId="{455E6F5E-C1B6-4A4F-BA31-731A289567FF}" srcOrd="1" destOrd="0" presId="urn:microsoft.com/office/officeart/2008/layout/LinedList"/>
    <dgm:cxn modelId="{AA50BA6E-5225-4D01-8079-BD3B4F03BA76}" type="presParOf" srcId="{300AB6C8-18EB-414D-AC76-E7049420401C}" destId="{2C821358-2976-4ECA-B734-071F1E1D8358}" srcOrd="2" destOrd="0" presId="urn:microsoft.com/office/officeart/2008/layout/LinedList"/>
    <dgm:cxn modelId="{DC5D7BCA-8D64-413E-BF7E-7C86AF1B05DC}" type="presParOf" srcId="{300AB6C8-18EB-414D-AC76-E7049420401C}" destId="{C1A73701-B1FA-4FE5-A61E-82FDE833C5AE}" srcOrd="3" destOrd="0" presId="urn:microsoft.com/office/officeart/2008/layout/LinedList"/>
    <dgm:cxn modelId="{A12C1491-7208-41D3-8C41-A080F04A6400}" type="presParOf" srcId="{C1A73701-B1FA-4FE5-A61E-82FDE833C5AE}" destId="{7A2D590A-CA40-4C1A-9338-1A0DD7B4A724}" srcOrd="0" destOrd="0" presId="urn:microsoft.com/office/officeart/2008/layout/LinedList"/>
    <dgm:cxn modelId="{EE0C361D-2022-4C8F-932B-6637A69B2ED8}" type="presParOf" srcId="{C1A73701-B1FA-4FE5-A61E-82FDE833C5AE}" destId="{0668561E-E2EF-416C-BCAC-CF2084684EA3}" srcOrd="1" destOrd="0" presId="urn:microsoft.com/office/officeart/2008/layout/LinedList"/>
    <dgm:cxn modelId="{B6004C85-A87A-4C23-AA04-F518CDCDDFC2}" type="presParOf" srcId="{300AB6C8-18EB-414D-AC76-E7049420401C}" destId="{A9FDCD79-A61A-4FFD-8F8C-69EF352D49D0}" srcOrd="4" destOrd="0" presId="urn:microsoft.com/office/officeart/2008/layout/LinedList"/>
    <dgm:cxn modelId="{11E5809F-9121-4D3B-BD58-344909024E04}" type="presParOf" srcId="{300AB6C8-18EB-414D-AC76-E7049420401C}" destId="{FA2EA7E6-0812-483A-BF83-66DD93C216C1}" srcOrd="5" destOrd="0" presId="urn:microsoft.com/office/officeart/2008/layout/LinedList"/>
    <dgm:cxn modelId="{52E45AA8-70B9-4F06-83E8-3F5E477F1E59}" type="presParOf" srcId="{FA2EA7E6-0812-483A-BF83-66DD93C216C1}" destId="{1AFA033D-DC09-40B2-B19A-157191E1022C}" srcOrd="0" destOrd="0" presId="urn:microsoft.com/office/officeart/2008/layout/LinedList"/>
    <dgm:cxn modelId="{ADC34A6E-B7A8-4D29-AB22-90D4B628AC65}" type="presParOf" srcId="{FA2EA7E6-0812-483A-BF83-66DD93C216C1}" destId="{A238C21F-CF43-416B-864B-2F58577F1E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8DDF17-2A47-4E4A-9E96-6BCF82B35C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38A701B-EE8B-4005-9B00-A50B7EE8EF64}">
      <dgm:prSet/>
      <dgm:spPr/>
      <dgm:t>
        <a:bodyPr/>
        <a:lstStyle/>
        <a:p>
          <a:r>
            <a:rPr lang="en-US"/>
            <a:t>2 does not change through cases, but word that follows it has special ending </a:t>
          </a:r>
        </a:p>
      </dgm:t>
    </dgm:pt>
    <dgm:pt modelId="{D21164DC-C2EF-4496-97C5-FCA31EFCA6AA}" type="parTrans" cxnId="{2F795564-E4B7-461E-B608-63B207EAD9B5}">
      <dgm:prSet/>
      <dgm:spPr/>
      <dgm:t>
        <a:bodyPr/>
        <a:lstStyle/>
        <a:p>
          <a:endParaRPr lang="en-US"/>
        </a:p>
      </dgm:t>
    </dgm:pt>
    <dgm:pt modelId="{0EF2822C-D154-42E3-A88F-4FA56C9E5F6A}" type="sibTrans" cxnId="{2F795564-E4B7-461E-B608-63B207EAD9B5}">
      <dgm:prSet/>
      <dgm:spPr/>
      <dgm:t>
        <a:bodyPr/>
        <a:lstStyle/>
        <a:p>
          <a:endParaRPr lang="en-US"/>
        </a:p>
      </dgm:t>
    </dgm:pt>
    <dgm:pt modelId="{88C3E25C-C3B0-4965-8E94-4A88CC38418A}">
      <dgm:prSet/>
      <dgm:spPr/>
      <dgm:t>
        <a:bodyPr/>
        <a:lstStyle/>
        <a:p>
          <a:r>
            <a:rPr lang="en-US" b="1"/>
            <a:t>Numbers 3 and 4, and all the rest (5 and up) do NOT CHANGE!!!!!! They do not agree with the gender and the case of the nouns!!! These numbers stay the same in all cases. </a:t>
          </a:r>
          <a:endParaRPr lang="en-US"/>
        </a:p>
      </dgm:t>
    </dgm:pt>
    <dgm:pt modelId="{D0E1FE9F-D9FD-4B2C-A2BD-BB9D7AE31F79}" type="parTrans" cxnId="{FC96B628-BF8C-4381-BF32-19D54BEFC86C}">
      <dgm:prSet/>
      <dgm:spPr/>
      <dgm:t>
        <a:bodyPr/>
        <a:lstStyle/>
        <a:p>
          <a:endParaRPr lang="en-US"/>
        </a:p>
      </dgm:t>
    </dgm:pt>
    <dgm:pt modelId="{3EAC7A4C-C624-4183-AE0A-6AE83339C38A}" type="sibTrans" cxnId="{FC96B628-BF8C-4381-BF32-19D54BEFC86C}">
      <dgm:prSet/>
      <dgm:spPr/>
      <dgm:t>
        <a:bodyPr/>
        <a:lstStyle/>
        <a:p>
          <a:endParaRPr lang="en-US"/>
        </a:p>
      </dgm:t>
    </dgm:pt>
    <dgm:pt modelId="{1E2CF277-9553-4B57-A0EA-D4870CFEA2E6}">
      <dgm:prSet/>
      <dgm:spPr/>
      <dgm:t>
        <a:bodyPr/>
        <a:lstStyle/>
        <a:p>
          <a:r>
            <a:rPr lang="en-US"/>
            <a:t>However, numbers </a:t>
          </a:r>
          <a:r>
            <a:rPr lang="en-US" b="1"/>
            <a:t>2, 3, 4</a:t>
          </a:r>
          <a:r>
            <a:rPr lang="en-US"/>
            <a:t> require </a:t>
          </a:r>
          <a:r>
            <a:rPr lang="en-US" b="1"/>
            <a:t>A SPECIAL AGREEMENT</a:t>
          </a:r>
          <a:r>
            <a:rPr lang="en-US"/>
            <a:t> of the nouns and adjectives: </a:t>
          </a:r>
        </a:p>
      </dgm:t>
    </dgm:pt>
    <dgm:pt modelId="{CE1D369E-CAC1-49CE-A8E5-6E727B553BEF}" type="parTrans" cxnId="{3E2B5CC1-9907-4996-A040-8A0E7AC7F3D3}">
      <dgm:prSet/>
      <dgm:spPr/>
      <dgm:t>
        <a:bodyPr/>
        <a:lstStyle/>
        <a:p>
          <a:endParaRPr lang="en-US"/>
        </a:p>
      </dgm:t>
    </dgm:pt>
    <dgm:pt modelId="{77FDA4C8-E8FC-4229-BA8E-E4ACA198F01F}" type="sibTrans" cxnId="{3E2B5CC1-9907-4996-A040-8A0E7AC7F3D3}">
      <dgm:prSet/>
      <dgm:spPr/>
      <dgm:t>
        <a:bodyPr/>
        <a:lstStyle/>
        <a:p>
          <a:endParaRPr lang="en-US"/>
        </a:p>
      </dgm:t>
    </dgm:pt>
    <dgm:pt modelId="{F6489D7E-A56B-4AD0-93C5-30B12329347C}">
      <dgm:prSet/>
      <dgm:spPr/>
      <dgm:t>
        <a:bodyPr/>
        <a:lstStyle/>
        <a:p>
          <a:r>
            <a:rPr lang="en-US"/>
            <a:t>feminine noun + adjective  </a:t>
          </a:r>
          <a:r>
            <a:rPr lang="en-US" b="1"/>
            <a:t>–E </a:t>
          </a:r>
          <a:r>
            <a:rPr lang="en-US"/>
            <a:t>;                                          </a:t>
          </a:r>
        </a:p>
      </dgm:t>
    </dgm:pt>
    <dgm:pt modelId="{1C06FB16-390E-4999-8BF5-1FD364556261}" type="parTrans" cxnId="{9400FE0E-F2A5-4D33-BF6C-27A54208B375}">
      <dgm:prSet/>
      <dgm:spPr/>
      <dgm:t>
        <a:bodyPr/>
        <a:lstStyle/>
        <a:p>
          <a:endParaRPr lang="en-US"/>
        </a:p>
      </dgm:t>
    </dgm:pt>
    <dgm:pt modelId="{CF73F4EA-A4FA-4686-A18C-30B072C52F3F}" type="sibTrans" cxnId="{9400FE0E-F2A5-4D33-BF6C-27A54208B375}">
      <dgm:prSet/>
      <dgm:spPr/>
      <dgm:t>
        <a:bodyPr/>
        <a:lstStyle/>
        <a:p>
          <a:endParaRPr lang="en-US"/>
        </a:p>
      </dgm:t>
    </dgm:pt>
    <dgm:pt modelId="{3856E60E-DC2C-4079-B46A-822B456ADF56}">
      <dgm:prSet/>
      <dgm:spPr/>
      <dgm:t>
        <a:bodyPr/>
        <a:lstStyle/>
        <a:p>
          <a:r>
            <a:rPr lang="en-US"/>
            <a:t>F2 nouns ending </a:t>
          </a:r>
          <a:r>
            <a:rPr lang="en-US" b="1"/>
            <a:t>–I </a:t>
          </a:r>
          <a:r>
            <a:rPr lang="en-US"/>
            <a:t>;  </a:t>
          </a:r>
        </a:p>
      </dgm:t>
    </dgm:pt>
    <dgm:pt modelId="{0028669B-13D0-4598-9622-E862B7B1887A}" type="parTrans" cxnId="{6338A9FF-163A-419A-9682-0088EE81E11A}">
      <dgm:prSet/>
      <dgm:spPr/>
      <dgm:t>
        <a:bodyPr/>
        <a:lstStyle/>
        <a:p>
          <a:endParaRPr lang="en-US"/>
        </a:p>
      </dgm:t>
    </dgm:pt>
    <dgm:pt modelId="{A7518DF7-4E44-4E52-B8B0-97B5316B281E}" type="sibTrans" cxnId="{6338A9FF-163A-419A-9682-0088EE81E11A}">
      <dgm:prSet/>
      <dgm:spPr/>
      <dgm:t>
        <a:bodyPr/>
        <a:lstStyle/>
        <a:p>
          <a:endParaRPr lang="en-US"/>
        </a:p>
      </dgm:t>
    </dgm:pt>
    <dgm:pt modelId="{6B1EBF52-C126-4535-AF51-9996BEC7E33A}">
      <dgm:prSet/>
      <dgm:spPr/>
      <dgm:t>
        <a:bodyPr/>
        <a:lstStyle/>
        <a:p>
          <a:r>
            <a:rPr lang="en-US"/>
            <a:t>masculine and neuter noun + adjective  </a:t>
          </a:r>
          <a:r>
            <a:rPr lang="en-US" b="1"/>
            <a:t>–A</a:t>
          </a:r>
          <a:endParaRPr lang="en-US"/>
        </a:p>
      </dgm:t>
    </dgm:pt>
    <dgm:pt modelId="{1B0C6ACB-4652-440F-A546-398CA6B0F407}" type="parTrans" cxnId="{94D27AB4-B325-4716-BBA8-A1AC2E98A70A}">
      <dgm:prSet/>
      <dgm:spPr/>
      <dgm:t>
        <a:bodyPr/>
        <a:lstStyle/>
        <a:p>
          <a:endParaRPr lang="en-US"/>
        </a:p>
      </dgm:t>
    </dgm:pt>
    <dgm:pt modelId="{E23F3864-AB4C-41A9-8A04-FB69D31BDD86}" type="sibTrans" cxnId="{94D27AB4-B325-4716-BBA8-A1AC2E98A70A}">
      <dgm:prSet/>
      <dgm:spPr/>
      <dgm:t>
        <a:bodyPr/>
        <a:lstStyle/>
        <a:p>
          <a:endParaRPr lang="en-US"/>
        </a:p>
      </dgm:t>
    </dgm:pt>
    <dgm:pt modelId="{013F90E0-301B-4560-88A1-FDCE9DB7D7CA}" type="pres">
      <dgm:prSet presAssocID="{248DDF17-2A47-4E4A-9E96-6BCF82B35CE5}" presName="vert0" presStyleCnt="0">
        <dgm:presLayoutVars>
          <dgm:dir/>
          <dgm:animOne val="branch"/>
          <dgm:animLvl val="lvl"/>
        </dgm:presLayoutVars>
      </dgm:prSet>
      <dgm:spPr/>
    </dgm:pt>
    <dgm:pt modelId="{892E98A4-CA2F-484E-AA15-5538459877CA}" type="pres">
      <dgm:prSet presAssocID="{538A701B-EE8B-4005-9B00-A50B7EE8EF64}" presName="thickLine" presStyleLbl="alignNode1" presStyleIdx="0" presStyleCnt="6"/>
      <dgm:spPr/>
    </dgm:pt>
    <dgm:pt modelId="{B3D699D8-23DB-4D6B-9B74-4F56E47FA09E}" type="pres">
      <dgm:prSet presAssocID="{538A701B-EE8B-4005-9B00-A50B7EE8EF64}" presName="horz1" presStyleCnt="0"/>
      <dgm:spPr/>
    </dgm:pt>
    <dgm:pt modelId="{384D6558-5871-40AD-A174-45C85EBBCA46}" type="pres">
      <dgm:prSet presAssocID="{538A701B-EE8B-4005-9B00-A50B7EE8EF64}" presName="tx1" presStyleLbl="revTx" presStyleIdx="0" presStyleCnt="6"/>
      <dgm:spPr/>
    </dgm:pt>
    <dgm:pt modelId="{538354C3-7B8D-44E1-9CE0-F7271AEB5E9F}" type="pres">
      <dgm:prSet presAssocID="{538A701B-EE8B-4005-9B00-A50B7EE8EF64}" presName="vert1" presStyleCnt="0"/>
      <dgm:spPr/>
    </dgm:pt>
    <dgm:pt modelId="{9BC33510-7C5F-4742-8AAA-0B3C82B81945}" type="pres">
      <dgm:prSet presAssocID="{88C3E25C-C3B0-4965-8E94-4A88CC38418A}" presName="thickLine" presStyleLbl="alignNode1" presStyleIdx="1" presStyleCnt="6"/>
      <dgm:spPr/>
    </dgm:pt>
    <dgm:pt modelId="{F1E0ADB5-E6E5-4E4C-8C0A-AD903D45844E}" type="pres">
      <dgm:prSet presAssocID="{88C3E25C-C3B0-4965-8E94-4A88CC38418A}" presName="horz1" presStyleCnt="0"/>
      <dgm:spPr/>
    </dgm:pt>
    <dgm:pt modelId="{B9327803-257C-4635-B5D2-FA80C7D9A4CC}" type="pres">
      <dgm:prSet presAssocID="{88C3E25C-C3B0-4965-8E94-4A88CC38418A}" presName="tx1" presStyleLbl="revTx" presStyleIdx="1" presStyleCnt="6"/>
      <dgm:spPr/>
    </dgm:pt>
    <dgm:pt modelId="{9D717A7C-C2FB-45E8-B4DC-9A77B0535EB6}" type="pres">
      <dgm:prSet presAssocID="{88C3E25C-C3B0-4965-8E94-4A88CC38418A}" presName="vert1" presStyleCnt="0"/>
      <dgm:spPr/>
    </dgm:pt>
    <dgm:pt modelId="{6DB8F045-6821-4447-A870-78764AF72AC2}" type="pres">
      <dgm:prSet presAssocID="{1E2CF277-9553-4B57-A0EA-D4870CFEA2E6}" presName="thickLine" presStyleLbl="alignNode1" presStyleIdx="2" presStyleCnt="6"/>
      <dgm:spPr/>
    </dgm:pt>
    <dgm:pt modelId="{3D24CE5F-319D-4E19-8C4A-F768FB796EBE}" type="pres">
      <dgm:prSet presAssocID="{1E2CF277-9553-4B57-A0EA-D4870CFEA2E6}" presName="horz1" presStyleCnt="0"/>
      <dgm:spPr/>
    </dgm:pt>
    <dgm:pt modelId="{7937A065-B6F7-43BF-812A-41148BF5E6EA}" type="pres">
      <dgm:prSet presAssocID="{1E2CF277-9553-4B57-A0EA-D4870CFEA2E6}" presName="tx1" presStyleLbl="revTx" presStyleIdx="2" presStyleCnt="6"/>
      <dgm:spPr/>
    </dgm:pt>
    <dgm:pt modelId="{2A6CF5C9-34BE-4083-AE51-5BEF4DDDE180}" type="pres">
      <dgm:prSet presAssocID="{1E2CF277-9553-4B57-A0EA-D4870CFEA2E6}" presName="vert1" presStyleCnt="0"/>
      <dgm:spPr/>
    </dgm:pt>
    <dgm:pt modelId="{C45E12C0-2F55-4F1F-AD14-8B16ED7A3993}" type="pres">
      <dgm:prSet presAssocID="{F6489D7E-A56B-4AD0-93C5-30B12329347C}" presName="thickLine" presStyleLbl="alignNode1" presStyleIdx="3" presStyleCnt="6"/>
      <dgm:spPr/>
    </dgm:pt>
    <dgm:pt modelId="{BCDF5E25-C10D-45E8-8115-CC91C59FD805}" type="pres">
      <dgm:prSet presAssocID="{F6489D7E-A56B-4AD0-93C5-30B12329347C}" presName="horz1" presStyleCnt="0"/>
      <dgm:spPr/>
    </dgm:pt>
    <dgm:pt modelId="{58295FDC-BBAB-4241-9FCB-F1EEB380A6FB}" type="pres">
      <dgm:prSet presAssocID="{F6489D7E-A56B-4AD0-93C5-30B12329347C}" presName="tx1" presStyleLbl="revTx" presStyleIdx="3" presStyleCnt="6"/>
      <dgm:spPr/>
    </dgm:pt>
    <dgm:pt modelId="{99F5DFD2-8BF7-4D68-BE2B-9A23E60F7ED7}" type="pres">
      <dgm:prSet presAssocID="{F6489D7E-A56B-4AD0-93C5-30B12329347C}" presName="vert1" presStyleCnt="0"/>
      <dgm:spPr/>
    </dgm:pt>
    <dgm:pt modelId="{66225B1E-C33F-461E-8259-732C5E7524F6}" type="pres">
      <dgm:prSet presAssocID="{3856E60E-DC2C-4079-B46A-822B456ADF56}" presName="thickLine" presStyleLbl="alignNode1" presStyleIdx="4" presStyleCnt="6"/>
      <dgm:spPr/>
    </dgm:pt>
    <dgm:pt modelId="{7A127A16-914D-4275-BD0B-4E79E9DDFA26}" type="pres">
      <dgm:prSet presAssocID="{3856E60E-DC2C-4079-B46A-822B456ADF56}" presName="horz1" presStyleCnt="0"/>
      <dgm:spPr/>
    </dgm:pt>
    <dgm:pt modelId="{24E55656-C7DA-427D-A54A-40BB3F583A0D}" type="pres">
      <dgm:prSet presAssocID="{3856E60E-DC2C-4079-B46A-822B456ADF56}" presName="tx1" presStyleLbl="revTx" presStyleIdx="4" presStyleCnt="6"/>
      <dgm:spPr/>
    </dgm:pt>
    <dgm:pt modelId="{37C75E61-7643-4ACE-AF3A-D0BE3FB647B7}" type="pres">
      <dgm:prSet presAssocID="{3856E60E-DC2C-4079-B46A-822B456ADF56}" presName="vert1" presStyleCnt="0"/>
      <dgm:spPr/>
    </dgm:pt>
    <dgm:pt modelId="{BC3E854C-ACE8-4A56-91D1-49B44766B14B}" type="pres">
      <dgm:prSet presAssocID="{6B1EBF52-C126-4535-AF51-9996BEC7E33A}" presName="thickLine" presStyleLbl="alignNode1" presStyleIdx="5" presStyleCnt="6"/>
      <dgm:spPr/>
    </dgm:pt>
    <dgm:pt modelId="{2921CA3D-C663-4E49-A0A1-25F4AC88E229}" type="pres">
      <dgm:prSet presAssocID="{6B1EBF52-C126-4535-AF51-9996BEC7E33A}" presName="horz1" presStyleCnt="0"/>
      <dgm:spPr/>
    </dgm:pt>
    <dgm:pt modelId="{C6267C13-B733-4E84-B4AC-267F1E6FF6AF}" type="pres">
      <dgm:prSet presAssocID="{6B1EBF52-C126-4535-AF51-9996BEC7E33A}" presName="tx1" presStyleLbl="revTx" presStyleIdx="5" presStyleCnt="6"/>
      <dgm:spPr/>
    </dgm:pt>
    <dgm:pt modelId="{AF00623F-6052-4310-AFFE-99FA28FDD2C3}" type="pres">
      <dgm:prSet presAssocID="{6B1EBF52-C126-4535-AF51-9996BEC7E33A}" presName="vert1" presStyleCnt="0"/>
      <dgm:spPr/>
    </dgm:pt>
  </dgm:ptLst>
  <dgm:cxnLst>
    <dgm:cxn modelId="{CCDD0E0A-28D8-4D73-8198-BF4585BAE60D}" type="presOf" srcId="{248DDF17-2A47-4E4A-9E96-6BCF82B35CE5}" destId="{013F90E0-301B-4560-88A1-FDCE9DB7D7CA}" srcOrd="0" destOrd="0" presId="urn:microsoft.com/office/officeart/2008/layout/LinedList"/>
    <dgm:cxn modelId="{9400FE0E-F2A5-4D33-BF6C-27A54208B375}" srcId="{248DDF17-2A47-4E4A-9E96-6BCF82B35CE5}" destId="{F6489D7E-A56B-4AD0-93C5-30B12329347C}" srcOrd="3" destOrd="0" parTransId="{1C06FB16-390E-4999-8BF5-1FD364556261}" sibTransId="{CF73F4EA-A4FA-4686-A18C-30B072C52F3F}"/>
    <dgm:cxn modelId="{6EE73327-AC44-475F-B2DE-86A2F4182172}" type="presOf" srcId="{3856E60E-DC2C-4079-B46A-822B456ADF56}" destId="{24E55656-C7DA-427D-A54A-40BB3F583A0D}" srcOrd="0" destOrd="0" presId="urn:microsoft.com/office/officeart/2008/layout/LinedList"/>
    <dgm:cxn modelId="{FC96B628-BF8C-4381-BF32-19D54BEFC86C}" srcId="{248DDF17-2A47-4E4A-9E96-6BCF82B35CE5}" destId="{88C3E25C-C3B0-4965-8E94-4A88CC38418A}" srcOrd="1" destOrd="0" parTransId="{D0E1FE9F-D9FD-4B2C-A2BD-BB9D7AE31F79}" sibTransId="{3EAC7A4C-C624-4183-AE0A-6AE83339C38A}"/>
    <dgm:cxn modelId="{5CD61A2E-2FF4-4697-9AD8-861687A6393A}" type="presOf" srcId="{6B1EBF52-C126-4535-AF51-9996BEC7E33A}" destId="{C6267C13-B733-4E84-B4AC-267F1E6FF6AF}" srcOrd="0" destOrd="0" presId="urn:microsoft.com/office/officeart/2008/layout/LinedList"/>
    <dgm:cxn modelId="{EBAA8A3B-080C-44E0-A95F-A8B761DEA274}" type="presOf" srcId="{1E2CF277-9553-4B57-A0EA-D4870CFEA2E6}" destId="{7937A065-B6F7-43BF-812A-41148BF5E6EA}" srcOrd="0" destOrd="0" presId="urn:microsoft.com/office/officeart/2008/layout/LinedList"/>
    <dgm:cxn modelId="{2F795564-E4B7-461E-B608-63B207EAD9B5}" srcId="{248DDF17-2A47-4E4A-9E96-6BCF82B35CE5}" destId="{538A701B-EE8B-4005-9B00-A50B7EE8EF64}" srcOrd="0" destOrd="0" parTransId="{D21164DC-C2EF-4496-97C5-FCA31EFCA6AA}" sibTransId="{0EF2822C-D154-42E3-A88F-4FA56C9E5F6A}"/>
    <dgm:cxn modelId="{285B9897-90A8-425E-A798-EC08C46064C1}" type="presOf" srcId="{88C3E25C-C3B0-4965-8E94-4A88CC38418A}" destId="{B9327803-257C-4635-B5D2-FA80C7D9A4CC}" srcOrd="0" destOrd="0" presId="urn:microsoft.com/office/officeart/2008/layout/LinedList"/>
    <dgm:cxn modelId="{E84AF3AD-B808-401E-86AD-3BC440B085AC}" type="presOf" srcId="{F6489D7E-A56B-4AD0-93C5-30B12329347C}" destId="{58295FDC-BBAB-4241-9FCB-F1EEB380A6FB}" srcOrd="0" destOrd="0" presId="urn:microsoft.com/office/officeart/2008/layout/LinedList"/>
    <dgm:cxn modelId="{94D27AB4-B325-4716-BBA8-A1AC2E98A70A}" srcId="{248DDF17-2A47-4E4A-9E96-6BCF82B35CE5}" destId="{6B1EBF52-C126-4535-AF51-9996BEC7E33A}" srcOrd="5" destOrd="0" parTransId="{1B0C6ACB-4652-440F-A546-398CA6B0F407}" sibTransId="{E23F3864-AB4C-41A9-8A04-FB69D31BDD86}"/>
    <dgm:cxn modelId="{3E2B5CC1-9907-4996-A040-8A0E7AC7F3D3}" srcId="{248DDF17-2A47-4E4A-9E96-6BCF82B35CE5}" destId="{1E2CF277-9553-4B57-A0EA-D4870CFEA2E6}" srcOrd="2" destOrd="0" parTransId="{CE1D369E-CAC1-49CE-A8E5-6E727B553BEF}" sibTransId="{77FDA4C8-E8FC-4229-BA8E-E4ACA198F01F}"/>
    <dgm:cxn modelId="{2570DFD5-FD95-450D-9B7D-7DA590E0023E}" type="presOf" srcId="{538A701B-EE8B-4005-9B00-A50B7EE8EF64}" destId="{384D6558-5871-40AD-A174-45C85EBBCA46}" srcOrd="0" destOrd="0" presId="urn:microsoft.com/office/officeart/2008/layout/LinedList"/>
    <dgm:cxn modelId="{6338A9FF-163A-419A-9682-0088EE81E11A}" srcId="{248DDF17-2A47-4E4A-9E96-6BCF82B35CE5}" destId="{3856E60E-DC2C-4079-B46A-822B456ADF56}" srcOrd="4" destOrd="0" parTransId="{0028669B-13D0-4598-9622-E862B7B1887A}" sibTransId="{A7518DF7-4E44-4E52-B8B0-97B5316B281E}"/>
    <dgm:cxn modelId="{C0B03CF0-C4A3-4962-9639-00870AF115EB}" type="presParOf" srcId="{013F90E0-301B-4560-88A1-FDCE9DB7D7CA}" destId="{892E98A4-CA2F-484E-AA15-5538459877CA}" srcOrd="0" destOrd="0" presId="urn:microsoft.com/office/officeart/2008/layout/LinedList"/>
    <dgm:cxn modelId="{36F373EA-8B6B-4D64-A508-BA855DDB0076}" type="presParOf" srcId="{013F90E0-301B-4560-88A1-FDCE9DB7D7CA}" destId="{B3D699D8-23DB-4D6B-9B74-4F56E47FA09E}" srcOrd="1" destOrd="0" presId="urn:microsoft.com/office/officeart/2008/layout/LinedList"/>
    <dgm:cxn modelId="{CF286EE6-84EE-4EBF-89D6-B152BCC31190}" type="presParOf" srcId="{B3D699D8-23DB-4D6B-9B74-4F56E47FA09E}" destId="{384D6558-5871-40AD-A174-45C85EBBCA46}" srcOrd="0" destOrd="0" presId="urn:microsoft.com/office/officeart/2008/layout/LinedList"/>
    <dgm:cxn modelId="{D7648379-4E19-4DA7-B1C5-05109E4245D5}" type="presParOf" srcId="{B3D699D8-23DB-4D6B-9B74-4F56E47FA09E}" destId="{538354C3-7B8D-44E1-9CE0-F7271AEB5E9F}" srcOrd="1" destOrd="0" presId="urn:microsoft.com/office/officeart/2008/layout/LinedList"/>
    <dgm:cxn modelId="{A6E40BF1-CF7D-453D-8D7F-876A7AE83148}" type="presParOf" srcId="{013F90E0-301B-4560-88A1-FDCE9DB7D7CA}" destId="{9BC33510-7C5F-4742-8AAA-0B3C82B81945}" srcOrd="2" destOrd="0" presId="urn:microsoft.com/office/officeart/2008/layout/LinedList"/>
    <dgm:cxn modelId="{B855F00E-6D5F-4449-86BA-F7C139F91468}" type="presParOf" srcId="{013F90E0-301B-4560-88A1-FDCE9DB7D7CA}" destId="{F1E0ADB5-E6E5-4E4C-8C0A-AD903D45844E}" srcOrd="3" destOrd="0" presId="urn:microsoft.com/office/officeart/2008/layout/LinedList"/>
    <dgm:cxn modelId="{A4674652-B278-4C07-B5E8-EF6E119AA2CE}" type="presParOf" srcId="{F1E0ADB5-E6E5-4E4C-8C0A-AD903D45844E}" destId="{B9327803-257C-4635-B5D2-FA80C7D9A4CC}" srcOrd="0" destOrd="0" presId="urn:microsoft.com/office/officeart/2008/layout/LinedList"/>
    <dgm:cxn modelId="{A0B61E93-A65D-4842-9816-A11949EB78E4}" type="presParOf" srcId="{F1E0ADB5-E6E5-4E4C-8C0A-AD903D45844E}" destId="{9D717A7C-C2FB-45E8-B4DC-9A77B0535EB6}" srcOrd="1" destOrd="0" presId="urn:microsoft.com/office/officeart/2008/layout/LinedList"/>
    <dgm:cxn modelId="{43112D25-5A97-4B3A-BE00-8272A586E011}" type="presParOf" srcId="{013F90E0-301B-4560-88A1-FDCE9DB7D7CA}" destId="{6DB8F045-6821-4447-A870-78764AF72AC2}" srcOrd="4" destOrd="0" presId="urn:microsoft.com/office/officeart/2008/layout/LinedList"/>
    <dgm:cxn modelId="{9E912C77-D2E4-4712-9BB2-547F04784F8F}" type="presParOf" srcId="{013F90E0-301B-4560-88A1-FDCE9DB7D7CA}" destId="{3D24CE5F-319D-4E19-8C4A-F768FB796EBE}" srcOrd="5" destOrd="0" presId="urn:microsoft.com/office/officeart/2008/layout/LinedList"/>
    <dgm:cxn modelId="{147E117A-26EF-493A-ACD0-6B5439D5FBF8}" type="presParOf" srcId="{3D24CE5F-319D-4E19-8C4A-F768FB796EBE}" destId="{7937A065-B6F7-43BF-812A-41148BF5E6EA}" srcOrd="0" destOrd="0" presId="urn:microsoft.com/office/officeart/2008/layout/LinedList"/>
    <dgm:cxn modelId="{0D11C245-CEC4-4A5A-A8FA-CDBD9F462883}" type="presParOf" srcId="{3D24CE5F-319D-4E19-8C4A-F768FB796EBE}" destId="{2A6CF5C9-34BE-4083-AE51-5BEF4DDDE180}" srcOrd="1" destOrd="0" presId="urn:microsoft.com/office/officeart/2008/layout/LinedList"/>
    <dgm:cxn modelId="{FFE170F7-217C-4B19-BF9D-184086C83688}" type="presParOf" srcId="{013F90E0-301B-4560-88A1-FDCE9DB7D7CA}" destId="{C45E12C0-2F55-4F1F-AD14-8B16ED7A3993}" srcOrd="6" destOrd="0" presId="urn:microsoft.com/office/officeart/2008/layout/LinedList"/>
    <dgm:cxn modelId="{E3FE39CB-C24B-4F8A-9138-765DCC231697}" type="presParOf" srcId="{013F90E0-301B-4560-88A1-FDCE9DB7D7CA}" destId="{BCDF5E25-C10D-45E8-8115-CC91C59FD805}" srcOrd="7" destOrd="0" presId="urn:microsoft.com/office/officeart/2008/layout/LinedList"/>
    <dgm:cxn modelId="{A4609FAB-48D5-4AA4-AA02-87CBCBA38E0C}" type="presParOf" srcId="{BCDF5E25-C10D-45E8-8115-CC91C59FD805}" destId="{58295FDC-BBAB-4241-9FCB-F1EEB380A6FB}" srcOrd="0" destOrd="0" presId="urn:microsoft.com/office/officeart/2008/layout/LinedList"/>
    <dgm:cxn modelId="{F0730117-067D-4603-9493-2C1C5309E305}" type="presParOf" srcId="{BCDF5E25-C10D-45E8-8115-CC91C59FD805}" destId="{99F5DFD2-8BF7-4D68-BE2B-9A23E60F7ED7}" srcOrd="1" destOrd="0" presId="urn:microsoft.com/office/officeart/2008/layout/LinedList"/>
    <dgm:cxn modelId="{91A55CE4-5D40-492A-9321-AB6C37538948}" type="presParOf" srcId="{013F90E0-301B-4560-88A1-FDCE9DB7D7CA}" destId="{66225B1E-C33F-461E-8259-732C5E7524F6}" srcOrd="8" destOrd="0" presId="urn:microsoft.com/office/officeart/2008/layout/LinedList"/>
    <dgm:cxn modelId="{0B361EE6-B016-4F60-9073-999888F5A5A8}" type="presParOf" srcId="{013F90E0-301B-4560-88A1-FDCE9DB7D7CA}" destId="{7A127A16-914D-4275-BD0B-4E79E9DDFA26}" srcOrd="9" destOrd="0" presId="urn:microsoft.com/office/officeart/2008/layout/LinedList"/>
    <dgm:cxn modelId="{86EA54D0-850E-4837-B830-4D16A6B9F560}" type="presParOf" srcId="{7A127A16-914D-4275-BD0B-4E79E9DDFA26}" destId="{24E55656-C7DA-427D-A54A-40BB3F583A0D}" srcOrd="0" destOrd="0" presId="urn:microsoft.com/office/officeart/2008/layout/LinedList"/>
    <dgm:cxn modelId="{E059BF99-7AA4-4553-AB80-4E07F51A7AAF}" type="presParOf" srcId="{7A127A16-914D-4275-BD0B-4E79E9DDFA26}" destId="{37C75E61-7643-4ACE-AF3A-D0BE3FB647B7}" srcOrd="1" destOrd="0" presId="urn:microsoft.com/office/officeart/2008/layout/LinedList"/>
    <dgm:cxn modelId="{307AEF28-0F70-4BC0-A6FD-85C851F4E389}" type="presParOf" srcId="{013F90E0-301B-4560-88A1-FDCE9DB7D7CA}" destId="{BC3E854C-ACE8-4A56-91D1-49B44766B14B}" srcOrd="10" destOrd="0" presId="urn:microsoft.com/office/officeart/2008/layout/LinedList"/>
    <dgm:cxn modelId="{15E82E45-0B15-4DE8-B4A4-6D6CF9B14F36}" type="presParOf" srcId="{013F90E0-301B-4560-88A1-FDCE9DB7D7CA}" destId="{2921CA3D-C663-4E49-A0A1-25F4AC88E229}" srcOrd="11" destOrd="0" presId="urn:microsoft.com/office/officeart/2008/layout/LinedList"/>
    <dgm:cxn modelId="{CDE26D8C-7C1A-4FB2-9C07-E359F0C26F5A}" type="presParOf" srcId="{2921CA3D-C663-4E49-A0A1-25F4AC88E229}" destId="{C6267C13-B733-4E84-B4AC-267F1E6FF6AF}" srcOrd="0" destOrd="0" presId="urn:microsoft.com/office/officeart/2008/layout/LinedList"/>
    <dgm:cxn modelId="{31E087EE-FB96-4D75-8271-B277376A5A7E}" type="presParOf" srcId="{2921CA3D-C663-4E49-A0A1-25F4AC88E229}" destId="{AF00623F-6052-4310-AFFE-99FA28FDD2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997D2F-C185-4B51-81FF-E48AAA9D375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2974D07-74E1-4DD3-B216-AE573ACAE1A8}">
      <dgm:prSet/>
      <dgm:spPr/>
      <dgm:t>
        <a:bodyPr/>
        <a:lstStyle/>
        <a:p>
          <a:pPr>
            <a:lnSpc>
              <a:spcPct val="100000"/>
            </a:lnSpc>
          </a:pPr>
          <a:r>
            <a:rPr lang="en-US"/>
            <a:t>In BCS numerals 2, 3, and 4 require a special form of adjectives and of the nouns counted. They behave differently than 5, 6, 7, etc. which require genitive plural. </a:t>
          </a:r>
        </a:p>
      </dgm:t>
    </dgm:pt>
    <dgm:pt modelId="{E33D28BD-FE6A-4FD8-A617-611B334C4985}" type="parTrans" cxnId="{D4EF2531-B312-4F32-9029-AAA86628602D}">
      <dgm:prSet/>
      <dgm:spPr/>
      <dgm:t>
        <a:bodyPr/>
        <a:lstStyle/>
        <a:p>
          <a:endParaRPr lang="en-US"/>
        </a:p>
      </dgm:t>
    </dgm:pt>
    <dgm:pt modelId="{21EAF0A3-2BE0-420F-AFD2-50CC8CC3BAE2}" type="sibTrans" cxnId="{D4EF2531-B312-4F32-9029-AAA86628602D}">
      <dgm:prSet/>
      <dgm:spPr/>
      <dgm:t>
        <a:bodyPr/>
        <a:lstStyle/>
        <a:p>
          <a:endParaRPr lang="en-US"/>
        </a:p>
      </dgm:t>
    </dgm:pt>
    <dgm:pt modelId="{ACB900B5-E153-4917-B508-CC4AA1861755}">
      <dgm:prSet/>
      <dgm:spPr/>
      <dgm:t>
        <a:bodyPr/>
        <a:lstStyle/>
        <a:p>
          <a:pPr>
            <a:lnSpc>
              <a:spcPct val="100000"/>
            </a:lnSpc>
          </a:pPr>
          <a:r>
            <a:rPr lang="en-US"/>
            <a:t>These special forms are remnants of Old Church Slavic dual, and they should not be confused with genitive singular </a:t>
          </a:r>
          <a:r>
            <a:rPr lang="en-US" u="sng"/>
            <a:t>which they are not</a:t>
          </a:r>
          <a:r>
            <a:rPr lang="en-US"/>
            <a:t>!!! Dual was an old gramm. category that referred to precisely two of the entities/pairs (objects or persons) identified by the noun: door</a:t>
          </a:r>
          <a:r>
            <a:rPr lang="sr-Latn-RS"/>
            <a:t> </a:t>
          </a:r>
          <a:r>
            <a:rPr lang="en-US"/>
            <a:t>-</a:t>
          </a:r>
          <a:r>
            <a:rPr lang="sr-Latn-RS"/>
            <a:t>vrata</a:t>
          </a:r>
          <a:r>
            <a:rPr lang="en-US"/>
            <a:t>, mouth-</a:t>
          </a:r>
          <a:r>
            <a:rPr lang="sr-Latn-RS"/>
            <a:t> usta</a:t>
          </a:r>
          <a:r>
            <a:rPr lang="en-US"/>
            <a:t>, back-</a:t>
          </a:r>
          <a:r>
            <a:rPr lang="sr-Latn-RS"/>
            <a:t> leđa</a:t>
          </a:r>
          <a:r>
            <a:rPr lang="en-US"/>
            <a:t>  </a:t>
          </a:r>
        </a:p>
      </dgm:t>
    </dgm:pt>
    <dgm:pt modelId="{04A143AE-5236-4FE4-85E0-740B8CD07DA8}" type="parTrans" cxnId="{F429B9CA-91B8-45FE-9314-B2E764D61534}">
      <dgm:prSet/>
      <dgm:spPr/>
      <dgm:t>
        <a:bodyPr/>
        <a:lstStyle/>
        <a:p>
          <a:endParaRPr lang="en-US"/>
        </a:p>
      </dgm:t>
    </dgm:pt>
    <dgm:pt modelId="{AC5F95A4-E06E-4CE8-8E4F-CBF5CC1D5CE0}" type="sibTrans" cxnId="{F429B9CA-91B8-45FE-9314-B2E764D61534}">
      <dgm:prSet/>
      <dgm:spPr/>
      <dgm:t>
        <a:bodyPr/>
        <a:lstStyle/>
        <a:p>
          <a:endParaRPr lang="en-US"/>
        </a:p>
      </dgm:t>
    </dgm:pt>
    <dgm:pt modelId="{D92D4BF0-880D-40E0-A11A-CA85F27A6DA5}" type="pres">
      <dgm:prSet presAssocID="{54997D2F-C185-4B51-81FF-E48AAA9D375D}" presName="root" presStyleCnt="0">
        <dgm:presLayoutVars>
          <dgm:dir/>
          <dgm:resizeHandles val="exact"/>
        </dgm:presLayoutVars>
      </dgm:prSet>
      <dgm:spPr/>
    </dgm:pt>
    <dgm:pt modelId="{4C453FA1-D481-4DDD-8435-5B22579E27C8}" type="pres">
      <dgm:prSet presAssocID="{02974D07-74E1-4DD3-B216-AE573ACAE1A8}" presName="compNode" presStyleCnt="0"/>
      <dgm:spPr/>
    </dgm:pt>
    <dgm:pt modelId="{D782A2AD-69BC-4032-95A9-AB074DF8D131}" type="pres">
      <dgm:prSet presAssocID="{02974D07-74E1-4DD3-B216-AE573ACAE1A8}" presName="bgRect" presStyleLbl="bgShp" presStyleIdx="0" presStyleCnt="2"/>
      <dgm:spPr/>
    </dgm:pt>
    <dgm:pt modelId="{EC08DCE7-377B-494C-A057-F61E981CFAAD}" type="pres">
      <dgm:prSet presAssocID="{02974D07-74E1-4DD3-B216-AE573ACAE1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91758481-3166-4E0D-BEF8-F405A500D902}" type="pres">
      <dgm:prSet presAssocID="{02974D07-74E1-4DD3-B216-AE573ACAE1A8}" presName="spaceRect" presStyleCnt="0"/>
      <dgm:spPr/>
    </dgm:pt>
    <dgm:pt modelId="{61A49ED0-D7A7-4F43-80F0-4AB7E22A58B5}" type="pres">
      <dgm:prSet presAssocID="{02974D07-74E1-4DD3-B216-AE573ACAE1A8}" presName="parTx" presStyleLbl="revTx" presStyleIdx="0" presStyleCnt="2">
        <dgm:presLayoutVars>
          <dgm:chMax val="0"/>
          <dgm:chPref val="0"/>
        </dgm:presLayoutVars>
      </dgm:prSet>
      <dgm:spPr/>
    </dgm:pt>
    <dgm:pt modelId="{6BACAE06-9BB3-4DCB-83EA-A32076A4199C}" type="pres">
      <dgm:prSet presAssocID="{21EAF0A3-2BE0-420F-AFD2-50CC8CC3BAE2}" presName="sibTrans" presStyleCnt="0"/>
      <dgm:spPr/>
    </dgm:pt>
    <dgm:pt modelId="{FC221520-D544-43A5-82FC-FB1BA350F9AD}" type="pres">
      <dgm:prSet presAssocID="{ACB900B5-E153-4917-B508-CC4AA1861755}" presName="compNode" presStyleCnt="0"/>
      <dgm:spPr/>
    </dgm:pt>
    <dgm:pt modelId="{3C079A9F-4F25-4275-9581-96F2A2FA07BB}" type="pres">
      <dgm:prSet presAssocID="{ACB900B5-E153-4917-B508-CC4AA1861755}" presName="bgRect" presStyleLbl="bgShp" presStyleIdx="1" presStyleCnt="2"/>
      <dgm:spPr/>
    </dgm:pt>
    <dgm:pt modelId="{B47871C7-8187-4E74-8734-1FE39C23BD93}" type="pres">
      <dgm:prSet presAssocID="{ACB900B5-E153-4917-B508-CC4AA18617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stle scene"/>
        </a:ext>
      </dgm:extLst>
    </dgm:pt>
    <dgm:pt modelId="{025AC517-FA0B-4247-AD8C-E548241AE6C6}" type="pres">
      <dgm:prSet presAssocID="{ACB900B5-E153-4917-B508-CC4AA1861755}" presName="spaceRect" presStyleCnt="0"/>
      <dgm:spPr/>
    </dgm:pt>
    <dgm:pt modelId="{E52622C3-6480-4F78-ABD7-E8FDD70F2ABA}" type="pres">
      <dgm:prSet presAssocID="{ACB900B5-E153-4917-B508-CC4AA1861755}" presName="parTx" presStyleLbl="revTx" presStyleIdx="1" presStyleCnt="2">
        <dgm:presLayoutVars>
          <dgm:chMax val="0"/>
          <dgm:chPref val="0"/>
        </dgm:presLayoutVars>
      </dgm:prSet>
      <dgm:spPr/>
    </dgm:pt>
  </dgm:ptLst>
  <dgm:cxnLst>
    <dgm:cxn modelId="{D4EF2531-B312-4F32-9029-AAA86628602D}" srcId="{54997D2F-C185-4B51-81FF-E48AAA9D375D}" destId="{02974D07-74E1-4DD3-B216-AE573ACAE1A8}" srcOrd="0" destOrd="0" parTransId="{E33D28BD-FE6A-4FD8-A617-611B334C4985}" sibTransId="{21EAF0A3-2BE0-420F-AFD2-50CC8CC3BAE2}"/>
    <dgm:cxn modelId="{0B1FD087-68B9-49B9-9980-C39AF1A85B35}" type="presOf" srcId="{02974D07-74E1-4DD3-B216-AE573ACAE1A8}" destId="{61A49ED0-D7A7-4F43-80F0-4AB7E22A58B5}" srcOrd="0" destOrd="0" presId="urn:microsoft.com/office/officeart/2018/2/layout/IconVerticalSolidList"/>
    <dgm:cxn modelId="{C5714EA8-6AB2-4105-827E-C73933EFB48C}" type="presOf" srcId="{ACB900B5-E153-4917-B508-CC4AA1861755}" destId="{E52622C3-6480-4F78-ABD7-E8FDD70F2ABA}" srcOrd="0" destOrd="0" presId="urn:microsoft.com/office/officeart/2018/2/layout/IconVerticalSolidList"/>
    <dgm:cxn modelId="{F429B9CA-91B8-45FE-9314-B2E764D61534}" srcId="{54997D2F-C185-4B51-81FF-E48AAA9D375D}" destId="{ACB900B5-E153-4917-B508-CC4AA1861755}" srcOrd="1" destOrd="0" parTransId="{04A143AE-5236-4FE4-85E0-740B8CD07DA8}" sibTransId="{AC5F95A4-E06E-4CE8-8E4F-CBF5CC1D5CE0}"/>
    <dgm:cxn modelId="{D0D528DD-E8A4-452A-BBBC-8FD6642445CF}" type="presOf" srcId="{54997D2F-C185-4B51-81FF-E48AAA9D375D}" destId="{D92D4BF0-880D-40E0-A11A-CA85F27A6DA5}" srcOrd="0" destOrd="0" presId="urn:microsoft.com/office/officeart/2018/2/layout/IconVerticalSolidList"/>
    <dgm:cxn modelId="{BF0AEEF8-06D1-43D4-B9FA-6D1A59654894}" type="presParOf" srcId="{D92D4BF0-880D-40E0-A11A-CA85F27A6DA5}" destId="{4C453FA1-D481-4DDD-8435-5B22579E27C8}" srcOrd="0" destOrd="0" presId="urn:microsoft.com/office/officeart/2018/2/layout/IconVerticalSolidList"/>
    <dgm:cxn modelId="{7182CE2B-0F03-46F0-BCC9-926FA4547C2C}" type="presParOf" srcId="{4C453FA1-D481-4DDD-8435-5B22579E27C8}" destId="{D782A2AD-69BC-4032-95A9-AB074DF8D131}" srcOrd="0" destOrd="0" presId="urn:microsoft.com/office/officeart/2018/2/layout/IconVerticalSolidList"/>
    <dgm:cxn modelId="{E4690D1C-BC07-45AF-8859-E79533C5BD98}" type="presParOf" srcId="{4C453FA1-D481-4DDD-8435-5B22579E27C8}" destId="{EC08DCE7-377B-494C-A057-F61E981CFAAD}" srcOrd="1" destOrd="0" presId="urn:microsoft.com/office/officeart/2018/2/layout/IconVerticalSolidList"/>
    <dgm:cxn modelId="{B923C0E5-ED2B-47B3-A631-86D51580C8B6}" type="presParOf" srcId="{4C453FA1-D481-4DDD-8435-5B22579E27C8}" destId="{91758481-3166-4E0D-BEF8-F405A500D902}" srcOrd="2" destOrd="0" presId="urn:microsoft.com/office/officeart/2018/2/layout/IconVerticalSolidList"/>
    <dgm:cxn modelId="{462328AE-12B5-4171-A8FB-E675A67952D9}" type="presParOf" srcId="{4C453FA1-D481-4DDD-8435-5B22579E27C8}" destId="{61A49ED0-D7A7-4F43-80F0-4AB7E22A58B5}" srcOrd="3" destOrd="0" presId="urn:microsoft.com/office/officeart/2018/2/layout/IconVerticalSolidList"/>
    <dgm:cxn modelId="{85415086-016B-4E0A-92BE-BF618D6E675E}" type="presParOf" srcId="{D92D4BF0-880D-40E0-A11A-CA85F27A6DA5}" destId="{6BACAE06-9BB3-4DCB-83EA-A32076A4199C}" srcOrd="1" destOrd="0" presId="urn:microsoft.com/office/officeart/2018/2/layout/IconVerticalSolidList"/>
    <dgm:cxn modelId="{9DFA185F-540E-444B-97BB-88B7E37731AF}" type="presParOf" srcId="{D92D4BF0-880D-40E0-A11A-CA85F27A6DA5}" destId="{FC221520-D544-43A5-82FC-FB1BA350F9AD}" srcOrd="2" destOrd="0" presId="urn:microsoft.com/office/officeart/2018/2/layout/IconVerticalSolidList"/>
    <dgm:cxn modelId="{D673B236-CDBF-44CF-AA63-5C26FBBD615E}" type="presParOf" srcId="{FC221520-D544-43A5-82FC-FB1BA350F9AD}" destId="{3C079A9F-4F25-4275-9581-96F2A2FA07BB}" srcOrd="0" destOrd="0" presId="urn:microsoft.com/office/officeart/2018/2/layout/IconVerticalSolidList"/>
    <dgm:cxn modelId="{E1094707-C1A1-4D7B-9BE9-CD64AB19A685}" type="presParOf" srcId="{FC221520-D544-43A5-82FC-FB1BA350F9AD}" destId="{B47871C7-8187-4E74-8734-1FE39C23BD93}" srcOrd="1" destOrd="0" presId="urn:microsoft.com/office/officeart/2018/2/layout/IconVerticalSolidList"/>
    <dgm:cxn modelId="{A8B3435E-55E6-4119-8350-50DAF7229407}" type="presParOf" srcId="{FC221520-D544-43A5-82FC-FB1BA350F9AD}" destId="{025AC517-FA0B-4247-AD8C-E548241AE6C6}" srcOrd="2" destOrd="0" presId="urn:microsoft.com/office/officeart/2018/2/layout/IconVerticalSolidList"/>
    <dgm:cxn modelId="{EFFA909B-17E8-4B97-A884-D200FEA5005C}" type="presParOf" srcId="{FC221520-D544-43A5-82FC-FB1BA350F9AD}" destId="{E52622C3-6480-4F78-ABD7-E8FDD70F2A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5E6C44-ECDC-4049-81B1-8319B352E12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619B404F-3371-4356-AB34-373F753A77AC}">
      <dgm:prSet/>
      <dgm:spPr/>
      <dgm:t>
        <a:bodyPr/>
        <a:lstStyle/>
        <a:p>
          <a:r>
            <a:rPr lang="sr-Latn-RS"/>
            <a:t>In BSC </a:t>
          </a:r>
          <a:r>
            <a:rPr lang="sr-Latn-RS" b="1" u="sng"/>
            <a:t>dates are read as ordinal numbers</a:t>
          </a:r>
          <a:r>
            <a:rPr lang="sr-Latn-RS"/>
            <a:t>! We start with </a:t>
          </a:r>
          <a:r>
            <a:rPr lang="sr-Latn-RS" b="1"/>
            <a:t>date FIRST</a:t>
          </a:r>
          <a:r>
            <a:rPr lang="sr-Latn-RS"/>
            <a:t>, then </a:t>
          </a:r>
          <a:r>
            <a:rPr lang="sr-Latn-RS" b="1"/>
            <a:t>add month</a:t>
          </a:r>
          <a:r>
            <a:rPr lang="sr-Latn-RS"/>
            <a:t> (NOT capitalized)</a:t>
          </a:r>
          <a:endParaRPr lang="en-US"/>
        </a:p>
      </dgm:t>
    </dgm:pt>
    <dgm:pt modelId="{C6430175-343F-4F2D-BF74-4452ED69CF48}" type="parTrans" cxnId="{B46DA176-EE25-4653-A191-453322EB83B7}">
      <dgm:prSet/>
      <dgm:spPr/>
      <dgm:t>
        <a:bodyPr/>
        <a:lstStyle/>
        <a:p>
          <a:endParaRPr lang="en-US"/>
        </a:p>
      </dgm:t>
    </dgm:pt>
    <dgm:pt modelId="{36A28264-38B3-429C-9087-E21EF378A803}" type="sibTrans" cxnId="{B46DA176-EE25-4653-A191-453322EB83B7}">
      <dgm:prSet/>
      <dgm:spPr/>
      <dgm:t>
        <a:bodyPr/>
        <a:lstStyle/>
        <a:p>
          <a:endParaRPr lang="en-US"/>
        </a:p>
      </dgm:t>
    </dgm:pt>
    <dgm:pt modelId="{1A7DE50E-65F8-421B-BBC5-FBBD97BBF793}">
      <dgm:prSet/>
      <dgm:spPr/>
      <dgm:t>
        <a:bodyPr/>
        <a:lstStyle/>
        <a:p>
          <a:r>
            <a:rPr lang="sr-Latn-RS"/>
            <a:t>dvadeset prvi mart</a:t>
          </a:r>
          <a:r>
            <a:rPr lang="en-US"/>
            <a:t>/ožujak</a:t>
          </a:r>
          <a:r>
            <a:rPr lang="sr-Latn-RS"/>
            <a:t> (March 21st)</a:t>
          </a:r>
          <a:endParaRPr lang="en-US"/>
        </a:p>
      </dgm:t>
    </dgm:pt>
    <dgm:pt modelId="{562EEFBA-0F1C-4BCD-818B-059E953DC160}" type="parTrans" cxnId="{C1502DE6-75E9-474F-91B8-DBBBB9DB7453}">
      <dgm:prSet/>
      <dgm:spPr/>
      <dgm:t>
        <a:bodyPr/>
        <a:lstStyle/>
        <a:p>
          <a:endParaRPr lang="en-US"/>
        </a:p>
      </dgm:t>
    </dgm:pt>
    <dgm:pt modelId="{556783EE-0FD9-4642-9498-15DFBB440CC6}" type="sibTrans" cxnId="{C1502DE6-75E9-474F-91B8-DBBBB9DB7453}">
      <dgm:prSet/>
      <dgm:spPr/>
      <dgm:t>
        <a:bodyPr/>
        <a:lstStyle/>
        <a:p>
          <a:endParaRPr lang="en-US"/>
        </a:p>
      </dgm:t>
    </dgm:pt>
    <dgm:pt modelId="{F228E39D-B6C0-4C70-9BEC-8799E899FDC8}">
      <dgm:prSet/>
      <dgm:spPr/>
      <dgm:t>
        <a:bodyPr/>
        <a:lstStyle/>
        <a:p>
          <a:r>
            <a:rPr lang="sr-Latn-RS"/>
            <a:t>sedamnaesti januar</a:t>
          </a:r>
          <a:r>
            <a:rPr lang="en-US"/>
            <a:t>/siječanj</a:t>
          </a:r>
          <a:r>
            <a:rPr lang="sr-Latn-RS"/>
            <a:t> (January 17th) </a:t>
          </a:r>
          <a:endParaRPr lang="en-US"/>
        </a:p>
      </dgm:t>
    </dgm:pt>
    <dgm:pt modelId="{89849CDC-589B-4683-BE55-6AD38143A6EC}" type="parTrans" cxnId="{08ED21E7-D5CB-4339-8B77-2B334A78B14F}">
      <dgm:prSet/>
      <dgm:spPr/>
      <dgm:t>
        <a:bodyPr/>
        <a:lstStyle/>
        <a:p>
          <a:endParaRPr lang="en-US"/>
        </a:p>
      </dgm:t>
    </dgm:pt>
    <dgm:pt modelId="{8BE398B8-8EF0-4C20-8BEA-0F2D6B31D4EA}" type="sibTrans" cxnId="{08ED21E7-D5CB-4339-8B77-2B334A78B14F}">
      <dgm:prSet/>
      <dgm:spPr/>
      <dgm:t>
        <a:bodyPr/>
        <a:lstStyle/>
        <a:p>
          <a:endParaRPr lang="en-US"/>
        </a:p>
      </dgm:t>
    </dgm:pt>
    <dgm:pt modelId="{740BF316-1597-4EC6-88E2-C7D7F9C79F02}">
      <dgm:prSet/>
      <dgm:spPr/>
      <dgm:t>
        <a:bodyPr/>
        <a:lstStyle/>
        <a:p>
          <a:r>
            <a:rPr lang="sr-Latn-RS"/>
            <a:t>devetnaesti septembar</a:t>
          </a:r>
          <a:r>
            <a:rPr lang="en-US"/>
            <a:t>/rujan</a:t>
          </a:r>
          <a:r>
            <a:rPr lang="sr-Latn-RS"/>
            <a:t> (September 19th) </a:t>
          </a:r>
          <a:endParaRPr lang="en-US"/>
        </a:p>
      </dgm:t>
    </dgm:pt>
    <dgm:pt modelId="{D46F78AD-F7B8-4354-A5A9-0AB87656E51C}" type="parTrans" cxnId="{29FBA096-9D16-40C4-8734-C531D27D4B15}">
      <dgm:prSet/>
      <dgm:spPr/>
      <dgm:t>
        <a:bodyPr/>
        <a:lstStyle/>
        <a:p>
          <a:endParaRPr lang="en-US"/>
        </a:p>
      </dgm:t>
    </dgm:pt>
    <dgm:pt modelId="{AE2E87B7-7A91-476F-B2BC-4B6210FDAA99}" type="sibTrans" cxnId="{29FBA096-9D16-40C4-8734-C531D27D4B15}">
      <dgm:prSet/>
      <dgm:spPr/>
      <dgm:t>
        <a:bodyPr/>
        <a:lstStyle/>
        <a:p>
          <a:endParaRPr lang="en-US"/>
        </a:p>
      </dgm:t>
    </dgm:pt>
    <dgm:pt modelId="{F04D1A17-2D3B-4962-A766-CDAAE779100A}" type="pres">
      <dgm:prSet presAssocID="{B95E6C44-ECDC-4049-81B1-8319B352E12D}" presName="vert0" presStyleCnt="0">
        <dgm:presLayoutVars>
          <dgm:dir/>
          <dgm:animOne val="branch"/>
          <dgm:animLvl val="lvl"/>
        </dgm:presLayoutVars>
      </dgm:prSet>
      <dgm:spPr/>
    </dgm:pt>
    <dgm:pt modelId="{E3F58CBC-7030-4169-9A5D-311A070F7E7D}" type="pres">
      <dgm:prSet presAssocID="{619B404F-3371-4356-AB34-373F753A77AC}" presName="thickLine" presStyleLbl="alignNode1" presStyleIdx="0" presStyleCnt="4"/>
      <dgm:spPr/>
    </dgm:pt>
    <dgm:pt modelId="{D39E237F-D0D7-4FE3-B852-300F353AEEC1}" type="pres">
      <dgm:prSet presAssocID="{619B404F-3371-4356-AB34-373F753A77AC}" presName="horz1" presStyleCnt="0"/>
      <dgm:spPr/>
    </dgm:pt>
    <dgm:pt modelId="{91E9DE90-0EE5-4677-8A4A-EA2D9AC4AF45}" type="pres">
      <dgm:prSet presAssocID="{619B404F-3371-4356-AB34-373F753A77AC}" presName="tx1" presStyleLbl="revTx" presStyleIdx="0" presStyleCnt="4"/>
      <dgm:spPr/>
    </dgm:pt>
    <dgm:pt modelId="{512FE625-AC0A-48D3-8BD5-AD29EA35EFA1}" type="pres">
      <dgm:prSet presAssocID="{619B404F-3371-4356-AB34-373F753A77AC}" presName="vert1" presStyleCnt="0"/>
      <dgm:spPr/>
    </dgm:pt>
    <dgm:pt modelId="{D479D013-AED4-41F2-AB8B-100F423BC385}" type="pres">
      <dgm:prSet presAssocID="{1A7DE50E-65F8-421B-BBC5-FBBD97BBF793}" presName="thickLine" presStyleLbl="alignNode1" presStyleIdx="1" presStyleCnt="4"/>
      <dgm:spPr/>
    </dgm:pt>
    <dgm:pt modelId="{601BA913-5F3F-4959-B1ED-84AF005A2E97}" type="pres">
      <dgm:prSet presAssocID="{1A7DE50E-65F8-421B-BBC5-FBBD97BBF793}" presName="horz1" presStyleCnt="0"/>
      <dgm:spPr/>
    </dgm:pt>
    <dgm:pt modelId="{81EACDC0-9E67-4B57-9BDC-FA1DEF245A66}" type="pres">
      <dgm:prSet presAssocID="{1A7DE50E-65F8-421B-BBC5-FBBD97BBF793}" presName="tx1" presStyleLbl="revTx" presStyleIdx="1" presStyleCnt="4"/>
      <dgm:spPr/>
    </dgm:pt>
    <dgm:pt modelId="{FB6F2F10-68F9-4982-ADDA-3C81D396BFD1}" type="pres">
      <dgm:prSet presAssocID="{1A7DE50E-65F8-421B-BBC5-FBBD97BBF793}" presName="vert1" presStyleCnt="0"/>
      <dgm:spPr/>
    </dgm:pt>
    <dgm:pt modelId="{A97BE59E-07A2-40AA-9C72-4A6AEE3A0295}" type="pres">
      <dgm:prSet presAssocID="{F228E39D-B6C0-4C70-9BEC-8799E899FDC8}" presName="thickLine" presStyleLbl="alignNode1" presStyleIdx="2" presStyleCnt="4"/>
      <dgm:spPr/>
    </dgm:pt>
    <dgm:pt modelId="{5DD520F6-32B7-44E7-8A89-3422BB611CCF}" type="pres">
      <dgm:prSet presAssocID="{F228E39D-B6C0-4C70-9BEC-8799E899FDC8}" presName="horz1" presStyleCnt="0"/>
      <dgm:spPr/>
    </dgm:pt>
    <dgm:pt modelId="{4E18357F-EBF4-41B2-BF77-7D440C4063CE}" type="pres">
      <dgm:prSet presAssocID="{F228E39D-B6C0-4C70-9BEC-8799E899FDC8}" presName="tx1" presStyleLbl="revTx" presStyleIdx="2" presStyleCnt="4"/>
      <dgm:spPr/>
    </dgm:pt>
    <dgm:pt modelId="{123264E3-1A1C-4F99-BD0A-68523D50A33A}" type="pres">
      <dgm:prSet presAssocID="{F228E39D-B6C0-4C70-9BEC-8799E899FDC8}" presName="vert1" presStyleCnt="0"/>
      <dgm:spPr/>
    </dgm:pt>
    <dgm:pt modelId="{8B3DE53C-0534-4EB1-A7E7-4B70A55D79CE}" type="pres">
      <dgm:prSet presAssocID="{740BF316-1597-4EC6-88E2-C7D7F9C79F02}" presName="thickLine" presStyleLbl="alignNode1" presStyleIdx="3" presStyleCnt="4"/>
      <dgm:spPr/>
    </dgm:pt>
    <dgm:pt modelId="{004CFAC4-0A8C-48AE-B4EB-5278AF724C08}" type="pres">
      <dgm:prSet presAssocID="{740BF316-1597-4EC6-88E2-C7D7F9C79F02}" presName="horz1" presStyleCnt="0"/>
      <dgm:spPr/>
    </dgm:pt>
    <dgm:pt modelId="{2E6F2335-E285-4D70-8E9F-609F10608E23}" type="pres">
      <dgm:prSet presAssocID="{740BF316-1597-4EC6-88E2-C7D7F9C79F02}" presName="tx1" presStyleLbl="revTx" presStyleIdx="3" presStyleCnt="4"/>
      <dgm:spPr/>
    </dgm:pt>
    <dgm:pt modelId="{1FFC646A-F813-4A59-9AA9-178BC10D8826}" type="pres">
      <dgm:prSet presAssocID="{740BF316-1597-4EC6-88E2-C7D7F9C79F02}" presName="vert1" presStyleCnt="0"/>
      <dgm:spPr/>
    </dgm:pt>
  </dgm:ptLst>
  <dgm:cxnLst>
    <dgm:cxn modelId="{990D4E40-5327-4866-B5E0-25A829F120A0}" type="presOf" srcId="{F228E39D-B6C0-4C70-9BEC-8799E899FDC8}" destId="{4E18357F-EBF4-41B2-BF77-7D440C4063CE}" srcOrd="0" destOrd="0" presId="urn:microsoft.com/office/officeart/2008/layout/LinedList"/>
    <dgm:cxn modelId="{B46DA176-EE25-4653-A191-453322EB83B7}" srcId="{B95E6C44-ECDC-4049-81B1-8319B352E12D}" destId="{619B404F-3371-4356-AB34-373F753A77AC}" srcOrd="0" destOrd="0" parTransId="{C6430175-343F-4F2D-BF74-4452ED69CF48}" sibTransId="{36A28264-38B3-429C-9087-E21EF378A803}"/>
    <dgm:cxn modelId="{29FBA096-9D16-40C4-8734-C531D27D4B15}" srcId="{B95E6C44-ECDC-4049-81B1-8319B352E12D}" destId="{740BF316-1597-4EC6-88E2-C7D7F9C79F02}" srcOrd="3" destOrd="0" parTransId="{D46F78AD-F7B8-4354-A5A9-0AB87656E51C}" sibTransId="{AE2E87B7-7A91-476F-B2BC-4B6210FDAA99}"/>
    <dgm:cxn modelId="{EE2FEC9B-D7DB-47A6-963F-49F6AC4E6FE0}" type="presOf" srcId="{740BF316-1597-4EC6-88E2-C7D7F9C79F02}" destId="{2E6F2335-E285-4D70-8E9F-609F10608E23}" srcOrd="0" destOrd="0" presId="urn:microsoft.com/office/officeart/2008/layout/LinedList"/>
    <dgm:cxn modelId="{44654CA6-2F37-4C8C-8187-86091D7F58BC}" type="presOf" srcId="{1A7DE50E-65F8-421B-BBC5-FBBD97BBF793}" destId="{81EACDC0-9E67-4B57-9BDC-FA1DEF245A66}" srcOrd="0" destOrd="0" presId="urn:microsoft.com/office/officeart/2008/layout/LinedList"/>
    <dgm:cxn modelId="{032F3CBF-491C-400A-906A-CC4A1C51619A}" type="presOf" srcId="{B95E6C44-ECDC-4049-81B1-8319B352E12D}" destId="{F04D1A17-2D3B-4962-A766-CDAAE779100A}" srcOrd="0" destOrd="0" presId="urn:microsoft.com/office/officeart/2008/layout/LinedList"/>
    <dgm:cxn modelId="{266772CC-AF3E-4F76-A25E-AB2ABAA38B41}" type="presOf" srcId="{619B404F-3371-4356-AB34-373F753A77AC}" destId="{91E9DE90-0EE5-4677-8A4A-EA2D9AC4AF45}" srcOrd="0" destOrd="0" presId="urn:microsoft.com/office/officeart/2008/layout/LinedList"/>
    <dgm:cxn modelId="{C1502DE6-75E9-474F-91B8-DBBBB9DB7453}" srcId="{B95E6C44-ECDC-4049-81B1-8319B352E12D}" destId="{1A7DE50E-65F8-421B-BBC5-FBBD97BBF793}" srcOrd="1" destOrd="0" parTransId="{562EEFBA-0F1C-4BCD-818B-059E953DC160}" sibTransId="{556783EE-0FD9-4642-9498-15DFBB440CC6}"/>
    <dgm:cxn modelId="{08ED21E7-D5CB-4339-8B77-2B334A78B14F}" srcId="{B95E6C44-ECDC-4049-81B1-8319B352E12D}" destId="{F228E39D-B6C0-4C70-9BEC-8799E899FDC8}" srcOrd="2" destOrd="0" parTransId="{89849CDC-589B-4683-BE55-6AD38143A6EC}" sibTransId="{8BE398B8-8EF0-4C20-8BEA-0F2D6B31D4EA}"/>
    <dgm:cxn modelId="{39BDA7B7-35A5-4156-9B0E-112B950CBC22}" type="presParOf" srcId="{F04D1A17-2D3B-4962-A766-CDAAE779100A}" destId="{E3F58CBC-7030-4169-9A5D-311A070F7E7D}" srcOrd="0" destOrd="0" presId="urn:microsoft.com/office/officeart/2008/layout/LinedList"/>
    <dgm:cxn modelId="{DF6D123D-DCE9-41E6-A011-2D4AC18D4F49}" type="presParOf" srcId="{F04D1A17-2D3B-4962-A766-CDAAE779100A}" destId="{D39E237F-D0D7-4FE3-B852-300F353AEEC1}" srcOrd="1" destOrd="0" presId="urn:microsoft.com/office/officeart/2008/layout/LinedList"/>
    <dgm:cxn modelId="{8065ED8C-790C-43BA-8415-FC827E70446B}" type="presParOf" srcId="{D39E237F-D0D7-4FE3-B852-300F353AEEC1}" destId="{91E9DE90-0EE5-4677-8A4A-EA2D9AC4AF45}" srcOrd="0" destOrd="0" presId="urn:microsoft.com/office/officeart/2008/layout/LinedList"/>
    <dgm:cxn modelId="{2B71DD2E-9032-4FAB-A8C1-5F6D834532F0}" type="presParOf" srcId="{D39E237F-D0D7-4FE3-B852-300F353AEEC1}" destId="{512FE625-AC0A-48D3-8BD5-AD29EA35EFA1}" srcOrd="1" destOrd="0" presId="urn:microsoft.com/office/officeart/2008/layout/LinedList"/>
    <dgm:cxn modelId="{67E7F532-03DE-4AA8-9A5C-FF6DE36BE08F}" type="presParOf" srcId="{F04D1A17-2D3B-4962-A766-CDAAE779100A}" destId="{D479D013-AED4-41F2-AB8B-100F423BC385}" srcOrd="2" destOrd="0" presId="urn:microsoft.com/office/officeart/2008/layout/LinedList"/>
    <dgm:cxn modelId="{618C351D-2CBF-436A-9D61-8F124DD65C8D}" type="presParOf" srcId="{F04D1A17-2D3B-4962-A766-CDAAE779100A}" destId="{601BA913-5F3F-4959-B1ED-84AF005A2E97}" srcOrd="3" destOrd="0" presId="urn:microsoft.com/office/officeart/2008/layout/LinedList"/>
    <dgm:cxn modelId="{A4B1A47D-D96A-49B5-BEF6-D31930A36C66}" type="presParOf" srcId="{601BA913-5F3F-4959-B1ED-84AF005A2E97}" destId="{81EACDC0-9E67-4B57-9BDC-FA1DEF245A66}" srcOrd="0" destOrd="0" presId="urn:microsoft.com/office/officeart/2008/layout/LinedList"/>
    <dgm:cxn modelId="{4AE0C024-0055-49EA-AB6E-C18A60B1EF8D}" type="presParOf" srcId="{601BA913-5F3F-4959-B1ED-84AF005A2E97}" destId="{FB6F2F10-68F9-4982-ADDA-3C81D396BFD1}" srcOrd="1" destOrd="0" presId="urn:microsoft.com/office/officeart/2008/layout/LinedList"/>
    <dgm:cxn modelId="{883A0C7F-57BC-4A9B-9791-84597D997679}" type="presParOf" srcId="{F04D1A17-2D3B-4962-A766-CDAAE779100A}" destId="{A97BE59E-07A2-40AA-9C72-4A6AEE3A0295}" srcOrd="4" destOrd="0" presId="urn:microsoft.com/office/officeart/2008/layout/LinedList"/>
    <dgm:cxn modelId="{C3FC2A55-09C8-4AC6-88AA-89087F395E43}" type="presParOf" srcId="{F04D1A17-2D3B-4962-A766-CDAAE779100A}" destId="{5DD520F6-32B7-44E7-8A89-3422BB611CCF}" srcOrd="5" destOrd="0" presId="urn:microsoft.com/office/officeart/2008/layout/LinedList"/>
    <dgm:cxn modelId="{2E52DB23-C16A-4316-AF1A-AA971C88BA9B}" type="presParOf" srcId="{5DD520F6-32B7-44E7-8A89-3422BB611CCF}" destId="{4E18357F-EBF4-41B2-BF77-7D440C4063CE}" srcOrd="0" destOrd="0" presId="urn:microsoft.com/office/officeart/2008/layout/LinedList"/>
    <dgm:cxn modelId="{0C66FDB2-4D94-4683-BAD9-38B20597DBD2}" type="presParOf" srcId="{5DD520F6-32B7-44E7-8A89-3422BB611CCF}" destId="{123264E3-1A1C-4F99-BD0A-68523D50A33A}" srcOrd="1" destOrd="0" presId="urn:microsoft.com/office/officeart/2008/layout/LinedList"/>
    <dgm:cxn modelId="{72F65E1C-2C62-43AD-A637-9EDDF10F6B2C}" type="presParOf" srcId="{F04D1A17-2D3B-4962-A766-CDAAE779100A}" destId="{8B3DE53C-0534-4EB1-A7E7-4B70A55D79CE}" srcOrd="6" destOrd="0" presId="urn:microsoft.com/office/officeart/2008/layout/LinedList"/>
    <dgm:cxn modelId="{5E11B81D-F8E1-459B-926F-C3E1ACEEC74E}" type="presParOf" srcId="{F04D1A17-2D3B-4962-A766-CDAAE779100A}" destId="{004CFAC4-0A8C-48AE-B4EB-5278AF724C08}" srcOrd="7" destOrd="0" presId="urn:microsoft.com/office/officeart/2008/layout/LinedList"/>
    <dgm:cxn modelId="{9750ED7B-8BC3-40E6-A006-A208F73C2C23}" type="presParOf" srcId="{004CFAC4-0A8C-48AE-B4EB-5278AF724C08}" destId="{2E6F2335-E285-4D70-8E9F-609F10608E23}" srcOrd="0" destOrd="0" presId="urn:microsoft.com/office/officeart/2008/layout/LinedList"/>
    <dgm:cxn modelId="{046C80C1-74D6-4C28-BFEB-E45168875FC1}" type="presParOf" srcId="{004CFAC4-0A8C-48AE-B4EB-5278AF724C08}" destId="{1FFC646A-F813-4A59-9AA9-178BC10D88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219BE-C9F0-4326-8406-20CA53B014A5}">
      <dsp:nvSpPr>
        <dsp:cNvPr id="0" name=""/>
        <dsp:cNvSpPr/>
      </dsp:nvSpPr>
      <dsp:spPr>
        <a:xfrm>
          <a:off x="0" y="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5D5B7-1600-451B-859C-949B2F0E224F}">
      <dsp:nvSpPr>
        <dsp:cNvPr id="0" name=""/>
        <dsp:cNvSpPr/>
      </dsp:nvSpPr>
      <dsp:spPr>
        <a:xfrm>
          <a:off x="0" y="0"/>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Number </a:t>
          </a:r>
          <a:r>
            <a:rPr lang="en-US" sz="3100" b="1" kern="1200"/>
            <a:t>1</a:t>
          </a:r>
          <a:r>
            <a:rPr lang="en-US" sz="3100" kern="1200"/>
            <a:t> is an adjective and as such it must agree with </a:t>
          </a:r>
          <a:r>
            <a:rPr lang="en-US" sz="3100" b="1" kern="1200"/>
            <a:t>the gender and the case</a:t>
          </a:r>
          <a:r>
            <a:rPr lang="en-US" sz="3100" kern="1200"/>
            <a:t> of the noun (JEDAN, JEDNA, JEDNO). </a:t>
          </a:r>
        </a:p>
      </dsp:txBody>
      <dsp:txXfrm>
        <a:off x="0" y="0"/>
        <a:ext cx="10972800" cy="1131490"/>
      </dsp:txXfrm>
    </dsp:sp>
    <dsp:sp modelId="{0E894BDD-F17A-4134-9BD9-A2CC4EC70FA3}">
      <dsp:nvSpPr>
        <dsp:cNvPr id="0" name=""/>
        <dsp:cNvSpPr/>
      </dsp:nvSpPr>
      <dsp:spPr>
        <a:xfrm>
          <a:off x="0" y="113149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43EAED-7D89-478F-80FF-1D83CF7AA04E}">
      <dsp:nvSpPr>
        <dsp:cNvPr id="0" name=""/>
        <dsp:cNvSpPr/>
      </dsp:nvSpPr>
      <dsp:spPr>
        <a:xfrm>
          <a:off x="0" y="1131490"/>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Nominative: Jedna knjiga, jedan student, jedno pismo</a:t>
          </a:r>
        </a:p>
      </dsp:txBody>
      <dsp:txXfrm>
        <a:off x="0" y="1131490"/>
        <a:ext cx="10972800" cy="1131490"/>
      </dsp:txXfrm>
    </dsp:sp>
    <dsp:sp modelId="{F2C6B715-82DB-445E-84D8-61F0C15354F7}">
      <dsp:nvSpPr>
        <dsp:cNvPr id="0" name=""/>
        <dsp:cNvSpPr/>
      </dsp:nvSpPr>
      <dsp:spPr>
        <a:xfrm>
          <a:off x="0" y="2262981"/>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20A08-C2D2-4652-9973-73A596AAA304}">
      <dsp:nvSpPr>
        <dsp:cNvPr id="0" name=""/>
        <dsp:cNvSpPr/>
      </dsp:nvSpPr>
      <dsp:spPr>
        <a:xfrm>
          <a:off x="0" y="2262981"/>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pl-PL" sz="3100" kern="1200"/>
            <a:t>Accusative: Ja </a:t>
          </a:r>
          <a:r>
            <a:rPr lang="sr-Latn-RS" sz="3100" kern="1200"/>
            <a:t>čitam jednu knjigu.  On zna jednog studenta.    Mi pišemo jedno pismo. </a:t>
          </a:r>
          <a:endParaRPr lang="en-US" sz="3100" kern="1200"/>
        </a:p>
      </dsp:txBody>
      <dsp:txXfrm>
        <a:off x="0" y="2262981"/>
        <a:ext cx="10972800" cy="1131490"/>
      </dsp:txXfrm>
    </dsp:sp>
    <dsp:sp modelId="{0A680A71-5CBA-4926-B0D3-D968DB63596C}">
      <dsp:nvSpPr>
        <dsp:cNvPr id="0" name=""/>
        <dsp:cNvSpPr/>
      </dsp:nvSpPr>
      <dsp:spPr>
        <a:xfrm>
          <a:off x="0" y="339447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2D205-A214-4208-990A-2DBCFB50567B}">
      <dsp:nvSpPr>
        <dsp:cNvPr id="0" name=""/>
        <dsp:cNvSpPr/>
      </dsp:nvSpPr>
      <dsp:spPr>
        <a:xfrm>
          <a:off x="0" y="3394472"/>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sr-Latn-RS" sz="3100" kern="1200"/>
            <a:t>Excercise: Go to Google Doc and fill out the table</a:t>
          </a:r>
          <a:endParaRPr lang="en-US" sz="3100" kern="1200"/>
        </a:p>
      </dsp:txBody>
      <dsp:txXfrm>
        <a:off x="0" y="3394472"/>
        <a:ext cx="10972800" cy="1131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6C4A0-1B10-463D-ADE0-8472BA62627E}">
      <dsp:nvSpPr>
        <dsp:cNvPr id="0" name=""/>
        <dsp:cNvSpPr/>
      </dsp:nvSpPr>
      <dsp:spPr>
        <a:xfrm>
          <a:off x="0" y="2209"/>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0433-B36F-485F-8BE6-FD401CBC8436}">
      <dsp:nvSpPr>
        <dsp:cNvPr id="0" name=""/>
        <dsp:cNvSpPr/>
      </dsp:nvSpPr>
      <dsp:spPr>
        <a:xfrm>
          <a:off x="0" y="2209"/>
          <a:ext cx="10972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Number </a:t>
          </a:r>
          <a:r>
            <a:rPr lang="en-US" sz="4200" b="1" kern="1200" dirty="0"/>
            <a:t>2</a:t>
          </a:r>
          <a:r>
            <a:rPr lang="en-US" sz="4200" kern="1200" dirty="0"/>
            <a:t> agrees with </a:t>
          </a:r>
          <a:r>
            <a:rPr lang="en-US" sz="4200" b="1" kern="1200" dirty="0"/>
            <a:t>the gender</a:t>
          </a:r>
          <a:r>
            <a:rPr lang="en-US" sz="4200" kern="1200" dirty="0"/>
            <a:t> of the nouns. It does </a:t>
          </a:r>
          <a:r>
            <a:rPr lang="en-US" sz="4200" b="1" kern="1200" dirty="0"/>
            <a:t>not</a:t>
          </a:r>
          <a:r>
            <a:rPr lang="en-US" sz="4200" kern="1200" dirty="0"/>
            <a:t> follow the agreement with the case! </a:t>
          </a:r>
        </a:p>
      </dsp:txBody>
      <dsp:txXfrm>
        <a:off x="0" y="2209"/>
        <a:ext cx="10972800" cy="1507181"/>
      </dsp:txXfrm>
    </dsp:sp>
    <dsp:sp modelId="{2C821358-2976-4ECA-B734-071F1E1D8358}">
      <dsp:nvSpPr>
        <dsp:cNvPr id="0" name=""/>
        <dsp:cNvSpPr/>
      </dsp:nvSpPr>
      <dsp:spPr>
        <a:xfrm>
          <a:off x="0" y="150939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D590A-CA40-4C1A-9338-1A0DD7B4A724}">
      <dsp:nvSpPr>
        <dsp:cNvPr id="0" name=""/>
        <dsp:cNvSpPr/>
      </dsp:nvSpPr>
      <dsp:spPr>
        <a:xfrm>
          <a:off x="0" y="1509390"/>
          <a:ext cx="10972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Feminine form of number 2 is - DVE/DVIJE; masculine and neuter- DVA</a:t>
          </a:r>
        </a:p>
      </dsp:txBody>
      <dsp:txXfrm>
        <a:off x="0" y="1509390"/>
        <a:ext cx="10972800" cy="1507181"/>
      </dsp:txXfrm>
    </dsp:sp>
    <dsp:sp modelId="{A9FDCD79-A61A-4FFD-8F8C-69EF352D49D0}">
      <dsp:nvSpPr>
        <dsp:cNvPr id="0" name=""/>
        <dsp:cNvSpPr/>
      </dsp:nvSpPr>
      <dsp:spPr>
        <a:xfrm>
          <a:off x="0" y="301657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FA033D-DC09-40B2-B19A-157191E1022C}">
      <dsp:nvSpPr>
        <dsp:cNvPr id="0" name=""/>
        <dsp:cNvSpPr/>
      </dsp:nvSpPr>
      <dsp:spPr>
        <a:xfrm>
          <a:off x="0" y="3016572"/>
          <a:ext cx="10972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err="1"/>
            <a:t>Dve</a:t>
          </a:r>
          <a:r>
            <a:rPr lang="en-US" sz="4200" kern="1200" dirty="0"/>
            <a:t>/</a:t>
          </a:r>
          <a:r>
            <a:rPr lang="en-US" sz="4200" kern="1200" dirty="0" err="1"/>
            <a:t>dvije</a:t>
          </a:r>
          <a:r>
            <a:rPr lang="en-US" sz="4200" kern="1200" dirty="0"/>
            <a:t> </a:t>
          </a:r>
          <a:r>
            <a:rPr lang="en-US" sz="4200" kern="1200" dirty="0" err="1"/>
            <a:t>knjige</a:t>
          </a:r>
          <a:r>
            <a:rPr lang="en-US" sz="4200" kern="1200" dirty="0"/>
            <a:t>; </a:t>
          </a:r>
          <a:r>
            <a:rPr lang="en-US" sz="4200" kern="1200" dirty="0" err="1"/>
            <a:t>dva</a:t>
          </a:r>
          <a:r>
            <a:rPr lang="en-US" sz="4200" kern="1200" dirty="0"/>
            <a:t> </a:t>
          </a:r>
          <a:r>
            <a:rPr lang="en-US" sz="4200" kern="1200" dirty="0" err="1"/>
            <a:t>studenta</a:t>
          </a:r>
          <a:r>
            <a:rPr lang="en-US" sz="4200" kern="1200" dirty="0"/>
            <a:t>; </a:t>
          </a:r>
          <a:r>
            <a:rPr lang="en-US" sz="4200" kern="1200" dirty="0" err="1"/>
            <a:t>dva</a:t>
          </a:r>
          <a:r>
            <a:rPr lang="en-US" sz="4200" kern="1200" dirty="0"/>
            <a:t> </a:t>
          </a:r>
          <a:r>
            <a:rPr lang="en-US" sz="4200" kern="1200" dirty="0" err="1"/>
            <a:t>pisma</a:t>
          </a:r>
          <a:r>
            <a:rPr lang="en-US" sz="4200" kern="1200" dirty="0"/>
            <a:t>        </a:t>
          </a:r>
        </a:p>
      </dsp:txBody>
      <dsp:txXfrm>
        <a:off x="0" y="3016572"/>
        <a:ext cx="10972800" cy="1507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E98A4-CA2F-484E-AA15-5538459877CA}">
      <dsp:nvSpPr>
        <dsp:cNvPr id="0" name=""/>
        <dsp:cNvSpPr/>
      </dsp:nvSpPr>
      <dsp:spPr>
        <a:xfrm>
          <a:off x="0" y="2209"/>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4D6558-5871-40AD-A174-45C85EBBCA46}">
      <dsp:nvSpPr>
        <dsp:cNvPr id="0" name=""/>
        <dsp:cNvSpPr/>
      </dsp:nvSpPr>
      <dsp:spPr>
        <a:xfrm>
          <a:off x="0" y="2209"/>
          <a:ext cx="10972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2 does not change through cases, but word that follows it has special ending </a:t>
          </a:r>
        </a:p>
      </dsp:txBody>
      <dsp:txXfrm>
        <a:off x="0" y="2209"/>
        <a:ext cx="10972800" cy="753590"/>
      </dsp:txXfrm>
    </dsp:sp>
    <dsp:sp modelId="{9BC33510-7C5F-4742-8AAA-0B3C82B81945}">
      <dsp:nvSpPr>
        <dsp:cNvPr id="0" name=""/>
        <dsp:cNvSpPr/>
      </dsp:nvSpPr>
      <dsp:spPr>
        <a:xfrm>
          <a:off x="0" y="75580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27803-257C-4635-B5D2-FA80C7D9A4CC}">
      <dsp:nvSpPr>
        <dsp:cNvPr id="0" name=""/>
        <dsp:cNvSpPr/>
      </dsp:nvSpPr>
      <dsp:spPr>
        <a:xfrm>
          <a:off x="0" y="755800"/>
          <a:ext cx="10972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Numbers 3 and 4, and all the rest (5 and up) do NOT CHANGE!!!!!! They do not agree with the gender and the case of the nouns!!! These numbers stay the same in all cases. </a:t>
          </a:r>
          <a:endParaRPr lang="en-US" sz="2100" kern="1200"/>
        </a:p>
      </dsp:txBody>
      <dsp:txXfrm>
        <a:off x="0" y="755800"/>
        <a:ext cx="10972800" cy="753590"/>
      </dsp:txXfrm>
    </dsp:sp>
    <dsp:sp modelId="{6DB8F045-6821-4447-A870-78764AF72AC2}">
      <dsp:nvSpPr>
        <dsp:cNvPr id="0" name=""/>
        <dsp:cNvSpPr/>
      </dsp:nvSpPr>
      <dsp:spPr>
        <a:xfrm>
          <a:off x="0" y="150939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37A065-B6F7-43BF-812A-41148BF5E6EA}">
      <dsp:nvSpPr>
        <dsp:cNvPr id="0" name=""/>
        <dsp:cNvSpPr/>
      </dsp:nvSpPr>
      <dsp:spPr>
        <a:xfrm>
          <a:off x="0" y="1509390"/>
          <a:ext cx="10972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However, numbers </a:t>
          </a:r>
          <a:r>
            <a:rPr lang="en-US" sz="2100" b="1" kern="1200"/>
            <a:t>2, 3, 4</a:t>
          </a:r>
          <a:r>
            <a:rPr lang="en-US" sz="2100" kern="1200"/>
            <a:t> require </a:t>
          </a:r>
          <a:r>
            <a:rPr lang="en-US" sz="2100" b="1" kern="1200"/>
            <a:t>A SPECIAL AGREEMENT</a:t>
          </a:r>
          <a:r>
            <a:rPr lang="en-US" sz="2100" kern="1200"/>
            <a:t> of the nouns and adjectives: </a:t>
          </a:r>
        </a:p>
      </dsp:txBody>
      <dsp:txXfrm>
        <a:off x="0" y="1509390"/>
        <a:ext cx="10972800" cy="753590"/>
      </dsp:txXfrm>
    </dsp:sp>
    <dsp:sp modelId="{C45E12C0-2F55-4F1F-AD14-8B16ED7A3993}">
      <dsp:nvSpPr>
        <dsp:cNvPr id="0" name=""/>
        <dsp:cNvSpPr/>
      </dsp:nvSpPr>
      <dsp:spPr>
        <a:xfrm>
          <a:off x="0" y="2262981"/>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95FDC-BBAB-4241-9FCB-F1EEB380A6FB}">
      <dsp:nvSpPr>
        <dsp:cNvPr id="0" name=""/>
        <dsp:cNvSpPr/>
      </dsp:nvSpPr>
      <dsp:spPr>
        <a:xfrm>
          <a:off x="0" y="2262981"/>
          <a:ext cx="10972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feminine noun + adjective  </a:t>
          </a:r>
          <a:r>
            <a:rPr lang="en-US" sz="2100" b="1" kern="1200"/>
            <a:t>–E </a:t>
          </a:r>
          <a:r>
            <a:rPr lang="en-US" sz="2100" kern="1200"/>
            <a:t>;                                          </a:t>
          </a:r>
        </a:p>
      </dsp:txBody>
      <dsp:txXfrm>
        <a:off x="0" y="2262981"/>
        <a:ext cx="10972800" cy="753590"/>
      </dsp:txXfrm>
    </dsp:sp>
    <dsp:sp modelId="{66225B1E-C33F-461E-8259-732C5E7524F6}">
      <dsp:nvSpPr>
        <dsp:cNvPr id="0" name=""/>
        <dsp:cNvSpPr/>
      </dsp:nvSpPr>
      <dsp:spPr>
        <a:xfrm>
          <a:off x="0" y="301657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E55656-C7DA-427D-A54A-40BB3F583A0D}">
      <dsp:nvSpPr>
        <dsp:cNvPr id="0" name=""/>
        <dsp:cNvSpPr/>
      </dsp:nvSpPr>
      <dsp:spPr>
        <a:xfrm>
          <a:off x="0" y="3016572"/>
          <a:ext cx="10972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F2 nouns ending </a:t>
          </a:r>
          <a:r>
            <a:rPr lang="en-US" sz="2100" b="1" kern="1200"/>
            <a:t>–I </a:t>
          </a:r>
          <a:r>
            <a:rPr lang="en-US" sz="2100" kern="1200"/>
            <a:t>;  </a:t>
          </a:r>
        </a:p>
      </dsp:txBody>
      <dsp:txXfrm>
        <a:off x="0" y="3016572"/>
        <a:ext cx="10972800" cy="753590"/>
      </dsp:txXfrm>
    </dsp:sp>
    <dsp:sp modelId="{BC3E854C-ACE8-4A56-91D1-49B44766B14B}">
      <dsp:nvSpPr>
        <dsp:cNvPr id="0" name=""/>
        <dsp:cNvSpPr/>
      </dsp:nvSpPr>
      <dsp:spPr>
        <a:xfrm>
          <a:off x="0" y="377016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67C13-B733-4E84-B4AC-267F1E6FF6AF}">
      <dsp:nvSpPr>
        <dsp:cNvPr id="0" name=""/>
        <dsp:cNvSpPr/>
      </dsp:nvSpPr>
      <dsp:spPr>
        <a:xfrm>
          <a:off x="0" y="3770162"/>
          <a:ext cx="109728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masculine and neuter noun + adjective  </a:t>
          </a:r>
          <a:r>
            <a:rPr lang="en-US" sz="2100" b="1" kern="1200"/>
            <a:t>–A</a:t>
          </a:r>
          <a:endParaRPr lang="en-US" sz="2100" kern="1200"/>
        </a:p>
      </dsp:txBody>
      <dsp:txXfrm>
        <a:off x="0" y="3770162"/>
        <a:ext cx="10972800" cy="753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2A2AD-69BC-4032-95A9-AB074DF8D131}">
      <dsp:nvSpPr>
        <dsp:cNvPr id="0" name=""/>
        <dsp:cNvSpPr/>
      </dsp:nvSpPr>
      <dsp:spPr>
        <a:xfrm>
          <a:off x="0" y="842009"/>
          <a:ext cx="8229600" cy="15544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8DCE7-377B-494C-A057-F61E981CFAAD}">
      <dsp:nvSpPr>
        <dsp:cNvPr id="0" name=""/>
        <dsp:cNvSpPr/>
      </dsp:nvSpPr>
      <dsp:spPr>
        <a:xfrm>
          <a:off x="470230" y="1191767"/>
          <a:ext cx="854964" cy="854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A49ED0-D7A7-4F43-80F0-4AB7E22A58B5}">
      <dsp:nvSpPr>
        <dsp:cNvPr id="0" name=""/>
        <dsp:cNvSpPr/>
      </dsp:nvSpPr>
      <dsp:spPr>
        <a:xfrm>
          <a:off x="1795424" y="842009"/>
          <a:ext cx="6434175"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164516" rIns="164516" bIns="164516" numCol="1" spcCol="1270" anchor="ctr" anchorCtr="0">
          <a:noAutofit/>
        </a:bodyPr>
        <a:lstStyle/>
        <a:p>
          <a:pPr marL="0" lvl="0" indent="0" algn="l" defTabSz="666750">
            <a:lnSpc>
              <a:spcPct val="100000"/>
            </a:lnSpc>
            <a:spcBef>
              <a:spcPct val="0"/>
            </a:spcBef>
            <a:spcAft>
              <a:spcPct val="35000"/>
            </a:spcAft>
            <a:buNone/>
          </a:pPr>
          <a:r>
            <a:rPr lang="en-US" sz="1500" kern="1200"/>
            <a:t>In BCS numerals 2, 3, and 4 require a special form of adjectives and of the nouns counted. They behave differently than 5, 6, 7, etc. which require genitive plural. </a:t>
          </a:r>
        </a:p>
      </dsp:txBody>
      <dsp:txXfrm>
        <a:off x="1795424" y="842009"/>
        <a:ext cx="6434175" cy="1554480"/>
      </dsp:txXfrm>
    </dsp:sp>
    <dsp:sp modelId="{3C079A9F-4F25-4275-9581-96F2A2FA07BB}">
      <dsp:nvSpPr>
        <dsp:cNvPr id="0" name=""/>
        <dsp:cNvSpPr/>
      </dsp:nvSpPr>
      <dsp:spPr>
        <a:xfrm>
          <a:off x="0" y="2785110"/>
          <a:ext cx="8229600" cy="15544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871C7-8187-4E74-8734-1FE39C23BD93}">
      <dsp:nvSpPr>
        <dsp:cNvPr id="0" name=""/>
        <dsp:cNvSpPr/>
      </dsp:nvSpPr>
      <dsp:spPr>
        <a:xfrm>
          <a:off x="470230" y="3134868"/>
          <a:ext cx="854964" cy="854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622C3-6480-4F78-ABD7-E8FDD70F2ABA}">
      <dsp:nvSpPr>
        <dsp:cNvPr id="0" name=""/>
        <dsp:cNvSpPr/>
      </dsp:nvSpPr>
      <dsp:spPr>
        <a:xfrm>
          <a:off x="1795424" y="2785110"/>
          <a:ext cx="6434175" cy="155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164516" rIns="164516" bIns="164516" numCol="1" spcCol="1270" anchor="ctr" anchorCtr="0">
          <a:noAutofit/>
        </a:bodyPr>
        <a:lstStyle/>
        <a:p>
          <a:pPr marL="0" lvl="0" indent="0" algn="l" defTabSz="666750">
            <a:lnSpc>
              <a:spcPct val="100000"/>
            </a:lnSpc>
            <a:spcBef>
              <a:spcPct val="0"/>
            </a:spcBef>
            <a:spcAft>
              <a:spcPct val="35000"/>
            </a:spcAft>
            <a:buNone/>
          </a:pPr>
          <a:r>
            <a:rPr lang="en-US" sz="1500" kern="1200"/>
            <a:t>These special forms are remnants of Old Church Slavic dual, and they should not be confused with genitive singular </a:t>
          </a:r>
          <a:r>
            <a:rPr lang="en-US" sz="1500" u="sng" kern="1200"/>
            <a:t>which they are not</a:t>
          </a:r>
          <a:r>
            <a:rPr lang="en-US" sz="1500" kern="1200"/>
            <a:t>!!! Dual was an old gramm. category that referred to precisely two of the entities/pairs (objects or persons) identified by the noun: door</a:t>
          </a:r>
          <a:r>
            <a:rPr lang="sr-Latn-RS" sz="1500" kern="1200"/>
            <a:t> </a:t>
          </a:r>
          <a:r>
            <a:rPr lang="en-US" sz="1500" kern="1200"/>
            <a:t>-</a:t>
          </a:r>
          <a:r>
            <a:rPr lang="sr-Latn-RS" sz="1500" kern="1200"/>
            <a:t>vrata</a:t>
          </a:r>
          <a:r>
            <a:rPr lang="en-US" sz="1500" kern="1200"/>
            <a:t>, mouth-</a:t>
          </a:r>
          <a:r>
            <a:rPr lang="sr-Latn-RS" sz="1500" kern="1200"/>
            <a:t> usta</a:t>
          </a:r>
          <a:r>
            <a:rPr lang="en-US" sz="1500" kern="1200"/>
            <a:t>, back-</a:t>
          </a:r>
          <a:r>
            <a:rPr lang="sr-Latn-RS" sz="1500" kern="1200"/>
            <a:t> leđa</a:t>
          </a:r>
          <a:r>
            <a:rPr lang="en-US" sz="1500" kern="1200"/>
            <a:t>  </a:t>
          </a:r>
        </a:p>
      </dsp:txBody>
      <dsp:txXfrm>
        <a:off x="1795424" y="2785110"/>
        <a:ext cx="6434175" cy="1554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58CBC-7030-4169-9A5D-311A070F7E7D}">
      <dsp:nvSpPr>
        <dsp:cNvPr id="0" name=""/>
        <dsp:cNvSpPr/>
      </dsp:nvSpPr>
      <dsp:spPr>
        <a:xfrm>
          <a:off x="0" y="0"/>
          <a:ext cx="673544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9DE90-0EE5-4677-8A4A-EA2D9AC4AF45}">
      <dsp:nvSpPr>
        <dsp:cNvPr id="0" name=""/>
        <dsp:cNvSpPr/>
      </dsp:nvSpPr>
      <dsp:spPr>
        <a:xfrm>
          <a:off x="0" y="0"/>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sr-Latn-RS" sz="2800" kern="1200"/>
            <a:t>In BSC </a:t>
          </a:r>
          <a:r>
            <a:rPr lang="sr-Latn-RS" sz="2800" b="1" u="sng" kern="1200"/>
            <a:t>dates are read as ordinal numbers</a:t>
          </a:r>
          <a:r>
            <a:rPr lang="sr-Latn-RS" sz="2800" kern="1200"/>
            <a:t>! We start with </a:t>
          </a:r>
          <a:r>
            <a:rPr lang="sr-Latn-RS" sz="2800" b="1" kern="1200"/>
            <a:t>date FIRST</a:t>
          </a:r>
          <a:r>
            <a:rPr lang="sr-Latn-RS" sz="2800" kern="1200"/>
            <a:t>, then </a:t>
          </a:r>
          <a:r>
            <a:rPr lang="sr-Latn-RS" sz="2800" b="1" kern="1200"/>
            <a:t>add month</a:t>
          </a:r>
          <a:r>
            <a:rPr lang="sr-Latn-RS" sz="2800" kern="1200"/>
            <a:t> (NOT capitalized)</a:t>
          </a:r>
          <a:endParaRPr lang="en-US" sz="2800" kern="1200"/>
        </a:p>
      </dsp:txBody>
      <dsp:txXfrm>
        <a:off x="0" y="0"/>
        <a:ext cx="6735443" cy="1391150"/>
      </dsp:txXfrm>
    </dsp:sp>
    <dsp:sp modelId="{D479D013-AED4-41F2-AB8B-100F423BC385}">
      <dsp:nvSpPr>
        <dsp:cNvPr id="0" name=""/>
        <dsp:cNvSpPr/>
      </dsp:nvSpPr>
      <dsp:spPr>
        <a:xfrm>
          <a:off x="0" y="1391150"/>
          <a:ext cx="673544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EACDC0-9E67-4B57-9BDC-FA1DEF245A66}">
      <dsp:nvSpPr>
        <dsp:cNvPr id="0" name=""/>
        <dsp:cNvSpPr/>
      </dsp:nvSpPr>
      <dsp:spPr>
        <a:xfrm>
          <a:off x="0" y="1391150"/>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sr-Latn-RS" sz="2800" kern="1200"/>
            <a:t>dvadeset prvi mart</a:t>
          </a:r>
          <a:r>
            <a:rPr lang="en-US" sz="2800" kern="1200"/>
            <a:t>/ožujak</a:t>
          </a:r>
          <a:r>
            <a:rPr lang="sr-Latn-RS" sz="2800" kern="1200"/>
            <a:t> (March 21st)</a:t>
          </a:r>
          <a:endParaRPr lang="en-US" sz="2800" kern="1200"/>
        </a:p>
      </dsp:txBody>
      <dsp:txXfrm>
        <a:off x="0" y="1391150"/>
        <a:ext cx="6735443" cy="1391150"/>
      </dsp:txXfrm>
    </dsp:sp>
    <dsp:sp modelId="{A97BE59E-07A2-40AA-9C72-4A6AEE3A0295}">
      <dsp:nvSpPr>
        <dsp:cNvPr id="0" name=""/>
        <dsp:cNvSpPr/>
      </dsp:nvSpPr>
      <dsp:spPr>
        <a:xfrm>
          <a:off x="0" y="2782301"/>
          <a:ext cx="673544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8357F-EBF4-41B2-BF77-7D440C4063CE}">
      <dsp:nvSpPr>
        <dsp:cNvPr id="0" name=""/>
        <dsp:cNvSpPr/>
      </dsp:nvSpPr>
      <dsp:spPr>
        <a:xfrm>
          <a:off x="0" y="2782301"/>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sr-Latn-RS" sz="2800" kern="1200"/>
            <a:t>sedamnaesti januar</a:t>
          </a:r>
          <a:r>
            <a:rPr lang="en-US" sz="2800" kern="1200"/>
            <a:t>/siječanj</a:t>
          </a:r>
          <a:r>
            <a:rPr lang="sr-Latn-RS" sz="2800" kern="1200"/>
            <a:t> (January 17th) </a:t>
          </a:r>
          <a:endParaRPr lang="en-US" sz="2800" kern="1200"/>
        </a:p>
      </dsp:txBody>
      <dsp:txXfrm>
        <a:off x="0" y="2782301"/>
        <a:ext cx="6735443" cy="1391150"/>
      </dsp:txXfrm>
    </dsp:sp>
    <dsp:sp modelId="{8B3DE53C-0534-4EB1-A7E7-4B70A55D79CE}">
      <dsp:nvSpPr>
        <dsp:cNvPr id="0" name=""/>
        <dsp:cNvSpPr/>
      </dsp:nvSpPr>
      <dsp:spPr>
        <a:xfrm>
          <a:off x="0" y="4173451"/>
          <a:ext cx="673544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F2335-E285-4D70-8E9F-609F10608E23}">
      <dsp:nvSpPr>
        <dsp:cNvPr id="0" name=""/>
        <dsp:cNvSpPr/>
      </dsp:nvSpPr>
      <dsp:spPr>
        <a:xfrm>
          <a:off x="0" y="4173451"/>
          <a:ext cx="6735443" cy="1391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sr-Latn-RS" sz="2800" kern="1200"/>
            <a:t>devetnaesti septembar</a:t>
          </a:r>
          <a:r>
            <a:rPr lang="en-US" sz="2800" kern="1200"/>
            <a:t>/rujan</a:t>
          </a:r>
          <a:r>
            <a:rPr lang="sr-Latn-RS" sz="2800" kern="1200"/>
            <a:t> (September 19th) </a:t>
          </a:r>
          <a:endParaRPr lang="en-US" sz="2800" kern="1200"/>
        </a:p>
      </dsp:txBody>
      <dsp:txXfrm>
        <a:off x="0" y="4173451"/>
        <a:ext cx="6735443" cy="13911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0559F2-DFD3-44B3-9E5C-02D05505D55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296981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559F2-DFD3-44B3-9E5C-02D05505D55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195562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559F2-DFD3-44B3-9E5C-02D05505D55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229506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559F2-DFD3-44B3-9E5C-02D05505D55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172052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559F2-DFD3-44B3-9E5C-02D05505D55B}"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266678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0559F2-DFD3-44B3-9E5C-02D05505D55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302422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0559F2-DFD3-44B3-9E5C-02D05505D55B}"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243116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0559F2-DFD3-44B3-9E5C-02D05505D55B}"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424800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559F2-DFD3-44B3-9E5C-02D05505D55B}"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316442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559F2-DFD3-44B3-9E5C-02D05505D55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207326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559F2-DFD3-44B3-9E5C-02D05505D55B}"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8B305-53C7-434A-A896-24C7B143337D}" type="slidenum">
              <a:rPr lang="en-US" smtClean="0"/>
              <a:t>‹#›</a:t>
            </a:fld>
            <a:endParaRPr lang="en-US"/>
          </a:p>
        </p:txBody>
      </p:sp>
    </p:spTree>
    <p:extLst>
      <p:ext uri="{BB962C8B-B14F-4D97-AF65-F5344CB8AC3E}">
        <p14:creationId xmlns:p14="http://schemas.microsoft.com/office/powerpoint/2010/main" val="11689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559F2-DFD3-44B3-9E5C-02D05505D55B}" type="datetimeFigureOut">
              <a:rPr lang="en-US" smtClean="0"/>
              <a:t>11/5/2023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8B305-53C7-434A-A896-24C7B143337D}" type="slidenum">
              <a:rPr lang="en-US" smtClean="0"/>
              <a:t>‹#›</a:t>
            </a:fld>
            <a:endParaRPr lang="en-US"/>
          </a:p>
        </p:txBody>
      </p:sp>
    </p:spTree>
    <p:extLst>
      <p:ext uri="{BB962C8B-B14F-4D97-AF65-F5344CB8AC3E}">
        <p14:creationId xmlns:p14="http://schemas.microsoft.com/office/powerpoint/2010/main" val="263570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Red marker on a calendar">
            <a:extLst>
              <a:ext uri="{FF2B5EF4-FFF2-40B4-BE49-F238E27FC236}">
                <a16:creationId xmlns:a16="http://schemas.microsoft.com/office/drawing/2014/main" id="{7F969633-848B-F2A4-E563-D0274A872B5B}"/>
              </a:ext>
            </a:extLst>
          </p:cNvPr>
          <p:cNvPicPr>
            <a:picLocks noChangeAspect="1"/>
          </p:cNvPicPr>
          <p:nvPr/>
        </p:nvPicPr>
        <p:blipFill rotWithShape="1">
          <a:blip r:embed="rId2"/>
          <a:srcRect b="15586"/>
          <a:stretch/>
        </p:blipFill>
        <p:spPr>
          <a:xfrm>
            <a:off x="20" y="-11728"/>
            <a:ext cx="12191980" cy="6869728"/>
          </a:xfrm>
          <a:prstGeom prst="rect">
            <a:avLst/>
          </a:prstGeom>
        </p:spPr>
      </p:pic>
      <p:sp>
        <p:nvSpPr>
          <p:cNvPr id="24" name="Rectangle 23">
            <a:extLst>
              <a:ext uri="{FF2B5EF4-FFF2-40B4-BE49-F238E27FC236}">
                <a16:creationId xmlns:a16="http://schemas.microsoft.com/office/drawing/2014/main" id="{53306540-870A-7346-8CFF-A1B08DE50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51563" y="-1474817"/>
            <a:ext cx="4488873" cy="12192000"/>
          </a:xfrm>
          <a:prstGeom prst="rect">
            <a:avLst/>
          </a:prstGeom>
          <a:gradFill>
            <a:gsLst>
              <a:gs pos="0">
                <a:srgbClr val="000000">
                  <a:alpha val="0"/>
                </a:srgbClr>
              </a:gs>
              <a:gs pos="98739">
                <a:srgbClr val="000000">
                  <a:alpha val="61000"/>
                </a:srgbClr>
              </a:gs>
              <a:gs pos="72000">
                <a:srgbClr val="000000">
                  <a:alpha val="43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96111" y="3735248"/>
            <a:ext cx="8708241" cy="1914043"/>
          </a:xfrm>
        </p:spPr>
        <p:txBody>
          <a:bodyPr>
            <a:normAutofit/>
          </a:bodyPr>
          <a:lstStyle/>
          <a:p>
            <a:pPr algn="l"/>
            <a:r>
              <a:rPr lang="en-US" sz="3600" dirty="0">
                <a:solidFill>
                  <a:srgbClr val="FFFFFF"/>
                </a:solidFill>
              </a:rPr>
              <a:t>Cardinal and Ordinal Numbers</a:t>
            </a:r>
          </a:p>
        </p:txBody>
      </p:sp>
      <p:sp>
        <p:nvSpPr>
          <p:cNvPr id="3" name="Subtitle 2"/>
          <p:cNvSpPr>
            <a:spLocks noGrp="1"/>
          </p:cNvSpPr>
          <p:nvPr>
            <p:ph type="subTitle" idx="1"/>
          </p:nvPr>
        </p:nvSpPr>
        <p:spPr>
          <a:xfrm>
            <a:off x="896111" y="5656912"/>
            <a:ext cx="8708241" cy="775635"/>
          </a:xfrm>
        </p:spPr>
        <p:txBody>
          <a:bodyPr>
            <a:normAutofit/>
          </a:bodyPr>
          <a:lstStyle/>
          <a:p>
            <a:pPr algn="l"/>
            <a:r>
              <a:rPr lang="en-US" sz="1400" dirty="0" err="1">
                <a:solidFill>
                  <a:srgbClr val="FFFFFF"/>
                </a:solidFill>
              </a:rPr>
              <a:t>Osnovni</a:t>
            </a:r>
            <a:r>
              <a:rPr lang="en-US" sz="1400">
                <a:solidFill>
                  <a:srgbClr val="FFFFFF"/>
                </a:solidFill>
              </a:rPr>
              <a:t> i redni brojevi</a:t>
            </a:r>
          </a:p>
          <a:p>
            <a:pPr algn="l"/>
            <a:endParaRPr lang="en-US" sz="1400">
              <a:solidFill>
                <a:srgbClr val="FFFFFF"/>
              </a:solidFill>
            </a:endParaRPr>
          </a:p>
        </p:txBody>
      </p:sp>
      <p:grpSp>
        <p:nvGrpSpPr>
          <p:cNvPr id="25" name="Group 24">
            <a:extLst>
              <a:ext uri="{FF2B5EF4-FFF2-40B4-BE49-F238E27FC236}">
                <a16:creationId xmlns:a16="http://schemas.microsoft.com/office/drawing/2014/main" id="{A6A79260-DC16-1E89-E412-78DBD431A1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4227" y="4514"/>
            <a:ext cx="2506801" cy="1683387"/>
            <a:chOff x="9534627" y="4514"/>
            <a:chExt cx="2884678" cy="1937143"/>
          </a:xfrm>
        </p:grpSpPr>
        <p:sp>
          <p:nvSpPr>
            <p:cNvPr id="12" name="Freeform: Shape 11">
              <a:extLst>
                <a:ext uri="{FF2B5EF4-FFF2-40B4-BE49-F238E27FC236}">
                  <a16:creationId xmlns:a16="http://schemas.microsoft.com/office/drawing/2014/main" id="{121D6409-0F5D-2C86-7C2D-CD581A700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6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6"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6" y="30810"/>
                    <a:pt x="386071" y="95930"/>
                  </a:cubicBezTo>
                  <a:cubicBezTo>
                    <a:pt x="259506" y="161051"/>
                    <a:pt x="165229" y="266255"/>
                    <a:pt x="107879" y="390877"/>
                  </a:cubicBezTo>
                  <a:cubicBezTo>
                    <a:pt x="85997" y="439158"/>
                    <a:pt x="10951" y="584952"/>
                    <a:pt x="0" y="62377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27FEF39C-B200-AB91-50E5-AA69C0462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7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7"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7" y="30809"/>
                    <a:pt x="386071" y="95930"/>
                  </a:cubicBezTo>
                  <a:cubicBezTo>
                    <a:pt x="259506" y="161051"/>
                    <a:pt x="165229" y="266254"/>
                    <a:pt x="107879" y="390877"/>
                  </a:cubicBezTo>
                  <a:cubicBezTo>
                    <a:pt x="85997" y="439158"/>
                    <a:pt x="10951" y="584952"/>
                    <a:pt x="0" y="623770"/>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0F57CAB-3859-C6CD-2A74-2FE32FF2C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061467">
              <a:off x="10003253" y="-464112"/>
              <a:ext cx="1000157" cy="1937410"/>
            </a:xfrm>
            <a:custGeom>
              <a:avLst/>
              <a:gdLst>
                <a:gd name="connsiteX0" fmla="*/ 1000157 w 1000157"/>
                <a:gd name="connsiteY0" fmla="*/ 1102232 h 1937410"/>
                <a:gd name="connsiteX1" fmla="*/ 890809 w 1000157"/>
                <a:gd name="connsiteY1" fmla="*/ 1420244 h 1937410"/>
                <a:gd name="connsiteX2" fmla="*/ 830886 w 1000157"/>
                <a:gd name="connsiteY2" fmla="*/ 1430049 h 1937410"/>
                <a:gd name="connsiteX3" fmla="*/ 625381 w 1000157"/>
                <a:gd name="connsiteY3" fmla="*/ 1421725 h 1937410"/>
                <a:gd name="connsiteX4" fmla="*/ 394115 w 1000157"/>
                <a:gd name="connsiteY4" fmla="*/ 1353020 h 1937410"/>
                <a:gd name="connsiteX5" fmla="*/ 227806 w 1000157"/>
                <a:gd name="connsiteY5" fmla="*/ 1262595 h 1937410"/>
                <a:gd name="connsiteX6" fmla="*/ 222077 w 1000157"/>
                <a:gd name="connsiteY6" fmla="*/ 1293937 h 1937410"/>
                <a:gd name="connsiteX7" fmla="*/ 257021 w 1000157"/>
                <a:gd name="connsiteY7" fmla="*/ 1521425 h 1937410"/>
                <a:gd name="connsiteX8" fmla="*/ 329718 w 1000157"/>
                <a:gd name="connsiteY8" fmla="*/ 1788932 h 1937410"/>
                <a:gd name="connsiteX9" fmla="*/ 358171 w 1000157"/>
                <a:gd name="connsiteY9" fmla="*/ 1866810 h 1937410"/>
                <a:gd name="connsiteX10" fmla="*/ 162274 w 1000157"/>
                <a:gd name="connsiteY10" fmla="*/ 1937410 h 1937410"/>
                <a:gd name="connsiteX11" fmla="*/ 40999 w 1000157"/>
                <a:gd name="connsiteY11" fmla="*/ 1530780 h 1937410"/>
                <a:gd name="connsiteX12" fmla="*/ 130 w 1000157"/>
                <a:gd name="connsiteY12" fmla="*/ 1094879 h 1937410"/>
                <a:gd name="connsiteX13" fmla="*/ 77747 w 1000157"/>
                <a:gd name="connsiteY13" fmla="*/ 588060 h 1937410"/>
                <a:gd name="connsiteX14" fmla="*/ 199588 w 1000157"/>
                <a:gd name="connsiteY14" fmla="*/ 280523 h 1937410"/>
                <a:gd name="connsiteX15" fmla="*/ 306776 w 1000157"/>
                <a:gd name="connsiteY15" fmla="*/ 111727 h 1937410"/>
                <a:gd name="connsiteX16" fmla="*/ 416130 w 1000157"/>
                <a:gd name="connsiteY16" fmla="*/ 0 h 1937410"/>
                <a:gd name="connsiteX17" fmla="*/ 493343 w 1000157"/>
                <a:gd name="connsiteY17" fmla="*/ 215052 h 1937410"/>
                <a:gd name="connsiteX18" fmla="*/ 488736 w 1000157"/>
                <a:gd name="connsiteY18" fmla="*/ 439153 h 1937410"/>
                <a:gd name="connsiteX19" fmla="*/ 374038 w 1000157"/>
                <a:gd name="connsiteY19" fmla="*/ 651386 h 1937410"/>
                <a:gd name="connsiteX20" fmla="*/ 375640 w 1000157"/>
                <a:gd name="connsiteY20" fmla="*/ 679923 h 1937410"/>
                <a:gd name="connsiteX21" fmla="*/ 646830 w 1000157"/>
                <a:gd name="connsiteY21" fmla="*/ 526786 h 1937410"/>
                <a:gd name="connsiteX22" fmla="*/ 965722 w 1000157"/>
                <a:gd name="connsiteY22" fmla="*/ 454195 h 1937410"/>
                <a:gd name="connsiteX23" fmla="*/ 973884 w 1000157"/>
                <a:gd name="connsiteY23" fmla="*/ 458787 h 1937410"/>
                <a:gd name="connsiteX24" fmla="*/ 933346 w 1000157"/>
                <a:gd name="connsiteY24" fmla="*/ 595705 h 1937410"/>
                <a:gd name="connsiteX25" fmla="*/ 790087 w 1000157"/>
                <a:gd name="connsiteY25" fmla="*/ 785667 h 1937410"/>
                <a:gd name="connsiteX26" fmla="*/ 608178 w 1000157"/>
                <a:gd name="connsiteY26" fmla="*/ 939447 h 1937410"/>
                <a:gd name="connsiteX27" fmla="*/ 386518 w 1000157"/>
                <a:gd name="connsiteY27" fmla="*/ 1057102 h 1937410"/>
                <a:gd name="connsiteX28" fmla="*/ 496842 w 1000157"/>
                <a:gd name="connsiteY28" fmla="*/ 1070816 h 1937410"/>
                <a:gd name="connsiteX29" fmla="*/ 845020 w 1000157"/>
                <a:gd name="connsiteY29" fmla="*/ 1072001 h 1937410"/>
                <a:gd name="connsiteX30" fmla="*/ 985924 w 1000157"/>
                <a:gd name="connsiteY30" fmla="*/ 1097986 h 193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0157" h="1937410">
                  <a:moveTo>
                    <a:pt x="1000157" y="1102232"/>
                  </a:moveTo>
                  <a:lnTo>
                    <a:pt x="890809" y="1420244"/>
                  </a:lnTo>
                  <a:lnTo>
                    <a:pt x="830886" y="1430049"/>
                  </a:lnTo>
                  <a:cubicBezTo>
                    <a:pt x="753449" y="1439654"/>
                    <a:pt x="698175" y="1434563"/>
                    <a:pt x="625381" y="1421725"/>
                  </a:cubicBezTo>
                  <a:cubicBezTo>
                    <a:pt x="552586" y="1408887"/>
                    <a:pt x="460377" y="1379541"/>
                    <a:pt x="394115" y="1353020"/>
                  </a:cubicBezTo>
                  <a:cubicBezTo>
                    <a:pt x="327853" y="1326498"/>
                    <a:pt x="238957" y="1270351"/>
                    <a:pt x="227806" y="1262595"/>
                  </a:cubicBezTo>
                  <a:cubicBezTo>
                    <a:pt x="216655" y="1254837"/>
                    <a:pt x="217208" y="1250799"/>
                    <a:pt x="222077" y="1293937"/>
                  </a:cubicBezTo>
                  <a:cubicBezTo>
                    <a:pt x="226946" y="1337076"/>
                    <a:pt x="239081" y="1438925"/>
                    <a:pt x="257021" y="1521425"/>
                  </a:cubicBezTo>
                  <a:cubicBezTo>
                    <a:pt x="274961" y="1603924"/>
                    <a:pt x="302922" y="1709752"/>
                    <a:pt x="329718" y="1788932"/>
                  </a:cubicBezTo>
                  <a:lnTo>
                    <a:pt x="358171" y="1866810"/>
                  </a:lnTo>
                  <a:cubicBezTo>
                    <a:pt x="306835" y="1903850"/>
                    <a:pt x="211687" y="1922195"/>
                    <a:pt x="162274" y="1937410"/>
                  </a:cubicBezTo>
                  <a:cubicBezTo>
                    <a:pt x="110713" y="1802684"/>
                    <a:pt x="68023" y="1671202"/>
                    <a:pt x="40999" y="1530780"/>
                  </a:cubicBezTo>
                  <a:cubicBezTo>
                    <a:pt x="13975" y="1390358"/>
                    <a:pt x="-1594" y="1249608"/>
                    <a:pt x="130" y="1094879"/>
                  </a:cubicBezTo>
                  <a:cubicBezTo>
                    <a:pt x="1852" y="940150"/>
                    <a:pt x="44504" y="723786"/>
                    <a:pt x="77747" y="588060"/>
                  </a:cubicBezTo>
                  <a:cubicBezTo>
                    <a:pt x="110990" y="452334"/>
                    <a:pt x="161416" y="359911"/>
                    <a:pt x="199588" y="280523"/>
                  </a:cubicBezTo>
                  <a:cubicBezTo>
                    <a:pt x="237760" y="201134"/>
                    <a:pt x="268654" y="158777"/>
                    <a:pt x="306776" y="111727"/>
                  </a:cubicBezTo>
                  <a:cubicBezTo>
                    <a:pt x="340133" y="70559"/>
                    <a:pt x="385416" y="11405"/>
                    <a:pt x="416130" y="0"/>
                  </a:cubicBezTo>
                  <a:cubicBezTo>
                    <a:pt x="459534" y="74707"/>
                    <a:pt x="477949" y="136046"/>
                    <a:pt x="493343" y="215052"/>
                  </a:cubicBezTo>
                  <a:cubicBezTo>
                    <a:pt x="505787" y="309500"/>
                    <a:pt x="505983" y="354742"/>
                    <a:pt x="488736" y="439153"/>
                  </a:cubicBezTo>
                  <a:cubicBezTo>
                    <a:pt x="471153" y="525202"/>
                    <a:pt x="392887" y="611257"/>
                    <a:pt x="374038" y="651386"/>
                  </a:cubicBezTo>
                  <a:cubicBezTo>
                    <a:pt x="355188" y="691514"/>
                    <a:pt x="330175" y="700690"/>
                    <a:pt x="375640" y="679923"/>
                  </a:cubicBezTo>
                  <a:cubicBezTo>
                    <a:pt x="421105" y="659158"/>
                    <a:pt x="548483" y="564408"/>
                    <a:pt x="646830" y="526786"/>
                  </a:cubicBezTo>
                  <a:cubicBezTo>
                    <a:pt x="745176" y="489165"/>
                    <a:pt x="936630" y="451491"/>
                    <a:pt x="965722" y="454195"/>
                  </a:cubicBezTo>
                  <a:cubicBezTo>
                    <a:pt x="969359" y="454533"/>
                    <a:pt x="972038" y="456135"/>
                    <a:pt x="973884" y="458787"/>
                  </a:cubicBezTo>
                  <a:cubicBezTo>
                    <a:pt x="986811" y="477348"/>
                    <a:pt x="958960" y="547365"/>
                    <a:pt x="933346" y="595705"/>
                  </a:cubicBezTo>
                  <a:cubicBezTo>
                    <a:pt x="904074" y="650950"/>
                    <a:pt x="844282" y="728377"/>
                    <a:pt x="790087" y="785667"/>
                  </a:cubicBezTo>
                  <a:cubicBezTo>
                    <a:pt x="735893" y="842958"/>
                    <a:pt x="675440" y="894207"/>
                    <a:pt x="608178" y="939447"/>
                  </a:cubicBezTo>
                  <a:cubicBezTo>
                    <a:pt x="540917" y="984686"/>
                    <a:pt x="392691" y="1049620"/>
                    <a:pt x="386518" y="1057102"/>
                  </a:cubicBezTo>
                  <a:cubicBezTo>
                    <a:pt x="380344" y="1064584"/>
                    <a:pt x="420424" y="1068334"/>
                    <a:pt x="496842" y="1070816"/>
                  </a:cubicBezTo>
                  <a:cubicBezTo>
                    <a:pt x="573259" y="1073299"/>
                    <a:pt x="743805" y="1061595"/>
                    <a:pt x="845020" y="1072001"/>
                  </a:cubicBezTo>
                  <a:cubicBezTo>
                    <a:pt x="895627" y="1077203"/>
                    <a:pt x="942667" y="1086821"/>
                    <a:pt x="985924" y="1097986"/>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3647B7B6-B12B-DDFA-E170-0805D756F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10058270" y="1322265"/>
              <a:ext cx="351312" cy="35466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 name="connsiteX0" fmla="*/ 2289077 w 4369801"/>
                <a:gd name="connsiteY0" fmla="*/ -2 h 5893101"/>
                <a:gd name="connsiteX1" fmla="*/ 4246243 w 4369801"/>
                <a:gd name="connsiteY1" fmla="*/ 2234093 h 5893101"/>
                <a:gd name="connsiteX2" fmla="*/ 3961365 w 4369801"/>
                <a:gd name="connsiteY2" fmla="*/ 4137274 h 5893101"/>
                <a:gd name="connsiteX3" fmla="*/ 2577801 w 4369801"/>
                <a:gd name="connsiteY3" fmla="*/ 5819190 h 5893101"/>
                <a:gd name="connsiteX4" fmla="*/ 584870 w 4369801"/>
                <a:gd name="connsiteY4" fmla="*/ 4985423 h 5893101"/>
                <a:gd name="connsiteX5" fmla="*/ 102472 w 4369801"/>
                <a:gd name="connsiteY5" fmla="*/ 1134043 h 5893101"/>
                <a:gd name="connsiteX6" fmla="*/ 2289077 w 4369801"/>
                <a:gd name="connsiteY6" fmla="*/ -2 h 5893101"/>
                <a:gd name="connsiteX0" fmla="*/ 2352777 w 4433501"/>
                <a:gd name="connsiteY0" fmla="*/ -2 h 5854124"/>
                <a:gd name="connsiteX1" fmla="*/ 4309943 w 4433501"/>
                <a:gd name="connsiteY1" fmla="*/ 2234093 h 5854124"/>
                <a:gd name="connsiteX2" fmla="*/ 4025065 w 4433501"/>
                <a:gd name="connsiteY2" fmla="*/ 4137274 h 5854124"/>
                <a:gd name="connsiteX3" fmla="*/ 2641501 w 4433501"/>
                <a:gd name="connsiteY3" fmla="*/ 5819190 h 5854124"/>
                <a:gd name="connsiteX4" fmla="*/ 430809 w 4433501"/>
                <a:gd name="connsiteY4" fmla="*/ 4389642 h 5854124"/>
                <a:gd name="connsiteX5" fmla="*/ 166172 w 4433501"/>
                <a:gd name="connsiteY5" fmla="*/ 1134043 h 5854124"/>
                <a:gd name="connsiteX6" fmla="*/ 2352777 w 4433501"/>
                <a:gd name="connsiteY6" fmla="*/ -2 h 5854124"/>
                <a:gd name="connsiteX0" fmla="*/ 2193618 w 4274342"/>
                <a:gd name="connsiteY0" fmla="*/ -2 h 5850779"/>
                <a:gd name="connsiteX1" fmla="*/ 4150784 w 4274342"/>
                <a:gd name="connsiteY1" fmla="*/ 2234093 h 5850779"/>
                <a:gd name="connsiteX2" fmla="*/ 3865906 w 4274342"/>
                <a:gd name="connsiteY2" fmla="*/ 4137274 h 5850779"/>
                <a:gd name="connsiteX3" fmla="*/ 2482342 w 4274342"/>
                <a:gd name="connsiteY3" fmla="*/ 5819190 h 5850779"/>
                <a:gd name="connsiteX4" fmla="*/ 271650 w 4274342"/>
                <a:gd name="connsiteY4" fmla="*/ 4389642 h 5850779"/>
                <a:gd name="connsiteX5" fmla="*/ 247914 w 4274342"/>
                <a:gd name="connsiteY5" fmla="*/ 1846756 h 5850779"/>
                <a:gd name="connsiteX6" fmla="*/ 2193618 w 4274342"/>
                <a:gd name="connsiteY6" fmla="*/ -2 h 5850779"/>
                <a:gd name="connsiteX0" fmla="*/ 1967294 w 4267345"/>
                <a:gd name="connsiteY0" fmla="*/ -3 h 5416782"/>
                <a:gd name="connsiteX1" fmla="*/ 4137681 w 4267345"/>
                <a:gd name="connsiteY1" fmla="*/ 1800096 h 5416782"/>
                <a:gd name="connsiteX2" fmla="*/ 3852803 w 4267345"/>
                <a:gd name="connsiteY2" fmla="*/ 3703277 h 5416782"/>
                <a:gd name="connsiteX3" fmla="*/ 2469239 w 4267345"/>
                <a:gd name="connsiteY3" fmla="*/ 5385193 h 5416782"/>
                <a:gd name="connsiteX4" fmla="*/ 258547 w 4267345"/>
                <a:gd name="connsiteY4" fmla="*/ 3955645 h 5416782"/>
                <a:gd name="connsiteX5" fmla="*/ 234811 w 4267345"/>
                <a:gd name="connsiteY5" fmla="*/ 1412759 h 5416782"/>
                <a:gd name="connsiteX6" fmla="*/ 1967294 w 4267345"/>
                <a:gd name="connsiteY6" fmla="*/ -3 h 5416782"/>
                <a:gd name="connsiteX0" fmla="*/ 1967294 w 3964997"/>
                <a:gd name="connsiteY0" fmla="*/ -3 h 5416782"/>
                <a:gd name="connsiteX1" fmla="*/ 3668011 w 3964997"/>
                <a:gd name="connsiteY1" fmla="*/ 1478862 h 5416782"/>
                <a:gd name="connsiteX2" fmla="*/ 3852803 w 3964997"/>
                <a:gd name="connsiteY2" fmla="*/ 3703277 h 5416782"/>
                <a:gd name="connsiteX3" fmla="*/ 2469239 w 3964997"/>
                <a:gd name="connsiteY3" fmla="*/ 5385193 h 5416782"/>
                <a:gd name="connsiteX4" fmla="*/ 258547 w 3964997"/>
                <a:gd name="connsiteY4" fmla="*/ 3955645 h 5416782"/>
                <a:gd name="connsiteX5" fmla="*/ 234811 w 3964997"/>
                <a:gd name="connsiteY5" fmla="*/ 1412759 h 5416782"/>
                <a:gd name="connsiteX6" fmla="*/ 1967294 w 3964997"/>
                <a:gd name="connsiteY6" fmla="*/ -3 h 54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997" h="5416782">
                  <a:moveTo>
                    <a:pt x="1967294" y="-3"/>
                  </a:moveTo>
                  <a:cubicBezTo>
                    <a:pt x="2657922" y="183339"/>
                    <a:pt x="3353760" y="861649"/>
                    <a:pt x="3668011" y="1478862"/>
                  </a:cubicBezTo>
                  <a:cubicBezTo>
                    <a:pt x="3982262" y="2096075"/>
                    <a:pt x="4052598" y="3052222"/>
                    <a:pt x="3852803" y="3703277"/>
                  </a:cubicBezTo>
                  <a:cubicBezTo>
                    <a:pt x="3653008" y="4354332"/>
                    <a:pt x="2782065" y="5270224"/>
                    <a:pt x="2469239" y="5385193"/>
                  </a:cubicBezTo>
                  <a:cubicBezTo>
                    <a:pt x="1758393" y="5606258"/>
                    <a:pt x="630952" y="4617717"/>
                    <a:pt x="258547" y="3955645"/>
                  </a:cubicBezTo>
                  <a:cubicBezTo>
                    <a:pt x="-113858" y="3293573"/>
                    <a:pt x="-49980" y="2072034"/>
                    <a:pt x="234811" y="1412759"/>
                  </a:cubicBezTo>
                  <a:cubicBezTo>
                    <a:pt x="519602" y="753484"/>
                    <a:pt x="1314621" y="30745"/>
                    <a:pt x="1967294" y="-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028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3CCC-B463-5E78-BB3E-2CD33F232635}"/>
              </a:ext>
            </a:extLst>
          </p:cNvPr>
          <p:cNvSpPr>
            <a:spLocks noGrp="1"/>
          </p:cNvSpPr>
          <p:nvPr>
            <p:ph type="title"/>
          </p:nvPr>
        </p:nvSpPr>
        <p:spPr/>
        <p:txBody>
          <a:bodyPr/>
          <a:lstStyle/>
          <a:p>
            <a:r>
              <a:rPr lang="sr-Latn-RS" dirty="0"/>
              <a:t>NUMBER 1</a:t>
            </a:r>
            <a:endParaRPr lang="en-US" dirty="0"/>
          </a:p>
        </p:txBody>
      </p:sp>
      <p:graphicFrame>
        <p:nvGraphicFramePr>
          <p:cNvPr id="5" name="Content Placeholder 2">
            <a:extLst>
              <a:ext uri="{FF2B5EF4-FFF2-40B4-BE49-F238E27FC236}">
                <a16:creationId xmlns:a16="http://schemas.microsoft.com/office/drawing/2014/main" id="{9B357F5D-A385-F8C6-6992-E4FADB66FED4}"/>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734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0A4D-8430-0747-5AC9-140B10EC6D9D}"/>
              </a:ext>
            </a:extLst>
          </p:cNvPr>
          <p:cNvSpPr>
            <a:spLocks noGrp="1"/>
          </p:cNvSpPr>
          <p:nvPr>
            <p:ph type="title"/>
          </p:nvPr>
        </p:nvSpPr>
        <p:spPr/>
        <p:txBody>
          <a:bodyPr/>
          <a:lstStyle/>
          <a:p>
            <a:r>
              <a:rPr lang="sr-Latn-RS" dirty="0"/>
              <a:t>NUMBER 2</a:t>
            </a:r>
            <a:endParaRPr lang="en-US" dirty="0"/>
          </a:p>
        </p:txBody>
      </p:sp>
      <p:graphicFrame>
        <p:nvGraphicFramePr>
          <p:cNvPr id="5" name="Content Placeholder 2">
            <a:extLst>
              <a:ext uri="{FF2B5EF4-FFF2-40B4-BE49-F238E27FC236}">
                <a16:creationId xmlns:a16="http://schemas.microsoft.com/office/drawing/2014/main" id="{F8F758E5-9D71-5855-0C5B-0B6C2EA1DFDB}"/>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83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AEF9-5F59-AB33-DFEC-BC3F62F40463}"/>
              </a:ext>
            </a:extLst>
          </p:cNvPr>
          <p:cNvSpPr>
            <a:spLocks noGrp="1"/>
          </p:cNvSpPr>
          <p:nvPr>
            <p:ph type="title"/>
          </p:nvPr>
        </p:nvSpPr>
        <p:spPr/>
        <p:txBody>
          <a:bodyPr/>
          <a:lstStyle/>
          <a:p>
            <a:r>
              <a:rPr lang="sr-Latn-RS" dirty="0" err="1"/>
              <a:t>Special</a:t>
            </a:r>
            <a:r>
              <a:rPr lang="sr-Latn-RS" dirty="0"/>
              <a:t> </a:t>
            </a:r>
            <a:r>
              <a:rPr lang="sr-Latn-RS" dirty="0" err="1"/>
              <a:t>agreement</a:t>
            </a:r>
            <a:endParaRPr lang="en-US" dirty="0"/>
          </a:p>
        </p:txBody>
      </p:sp>
      <p:graphicFrame>
        <p:nvGraphicFramePr>
          <p:cNvPr id="5" name="Content Placeholder 2">
            <a:extLst>
              <a:ext uri="{FF2B5EF4-FFF2-40B4-BE49-F238E27FC236}">
                <a16:creationId xmlns:a16="http://schemas.microsoft.com/office/drawing/2014/main" id="{EF4C200A-C2C6-8D48-608E-6D144DEA6C64}"/>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97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Numerals 2, 3, and 4</a:t>
            </a:r>
          </a:p>
        </p:txBody>
      </p:sp>
      <p:graphicFrame>
        <p:nvGraphicFramePr>
          <p:cNvPr id="5" name="Content Placeholder 2">
            <a:extLst>
              <a:ext uri="{FF2B5EF4-FFF2-40B4-BE49-F238E27FC236}">
                <a16:creationId xmlns:a16="http://schemas.microsoft.com/office/drawing/2014/main" id="{950DDC7D-79A0-9F25-6C34-6896BADA791D}"/>
              </a:ext>
            </a:extLst>
          </p:cNvPr>
          <p:cNvGraphicFramePr>
            <a:graphicFrameLocks noGrp="1"/>
          </p:cNvGraphicFramePr>
          <p:nvPr>
            <p:ph idx="1"/>
          </p:nvPr>
        </p:nvGraphicFramePr>
        <p:xfrm>
          <a:off x="1981200" y="1219200"/>
          <a:ext cx="8229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69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Numerals 2, 3, and 4</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The numeral 2 has two forms in BCS:</a:t>
            </a:r>
          </a:p>
          <a:p>
            <a:r>
              <a:rPr lang="en-US"/>
              <a:t>DVA </a:t>
            </a:r>
            <a:r>
              <a:rPr lang="en-US" dirty="0"/>
              <a:t>precedes </a:t>
            </a:r>
            <a:r>
              <a:rPr lang="en-US"/>
              <a:t>Masculine and Neuter nouns </a:t>
            </a:r>
            <a:r>
              <a:rPr lang="en-US" dirty="0"/>
              <a:t>and </a:t>
            </a:r>
            <a:r>
              <a:rPr lang="en-US"/>
              <a:t>adjectives</a:t>
            </a:r>
          </a:p>
          <a:p>
            <a:r>
              <a:rPr lang="en-US"/>
              <a:t>DVE</a:t>
            </a:r>
            <a:r>
              <a:rPr lang="en-US" dirty="0"/>
              <a:t> (S)/</a:t>
            </a:r>
            <a:r>
              <a:rPr lang="en-US"/>
              <a:t>DVIJE </a:t>
            </a:r>
            <a:r>
              <a:rPr lang="en-US" dirty="0"/>
              <a:t>(BC) precedes</a:t>
            </a:r>
            <a:r>
              <a:rPr lang="en-US"/>
              <a:t> Feminine nouns</a:t>
            </a:r>
            <a:r>
              <a:rPr lang="en-US" dirty="0"/>
              <a:t> and </a:t>
            </a:r>
            <a:r>
              <a:rPr lang="en-US"/>
              <a:t>adjectives</a:t>
            </a:r>
            <a:r>
              <a:rPr lang="en-US" dirty="0"/>
              <a:t>  </a:t>
            </a:r>
          </a:p>
          <a:p>
            <a:endParaRPr lang="en-US" dirty="0"/>
          </a:p>
          <a:p>
            <a:r>
              <a:rPr lang="en-US" dirty="0"/>
              <a:t>The Numerals </a:t>
            </a:r>
            <a:r>
              <a:rPr lang="en-US"/>
              <a:t>3 and 4 </a:t>
            </a:r>
            <a:r>
              <a:rPr lang="en-US" dirty="0"/>
              <a:t>have </a:t>
            </a:r>
            <a:r>
              <a:rPr lang="en-US"/>
              <a:t>the same form regardless of the gender </a:t>
            </a:r>
            <a:r>
              <a:rPr lang="en-US" dirty="0"/>
              <a:t>of the nouns and adjectives they precede: </a:t>
            </a:r>
            <a:r>
              <a:rPr lang="en-US"/>
              <a:t>TRI, </a:t>
            </a:r>
            <a:r>
              <a:rPr lang="sr-Latn-RS"/>
              <a:t>ČETIRI</a:t>
            </a:r>
            <a:r>
              <a:rPr lang="en-US" dirty="0"/>
              <a:t>.</a:t>
            </a:r>
          </a:p>
        </p:txBody>
      </p:sp>
    </p:spTree>
    <p:extLst>
      <p:ext uri="{BB962C8B-B14F-4D97-AF65-F5344CB8AC3E}">
        <p14:creationId xmlns:p14="http://schemas.microsoft.com/office/powerpoint/2010/main" val="341364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38200" y="1461360"/>
            <a:ext cx="5536397" cy="3935281"/>
          </a:xfrm>
        </p:spPr>
        <p:txBody>
          <a:bodyPr>
            <a:normAutofit/>
          </a:bodyPr>
          <a:lstStyle/>
          <a:p>
            <a:pPr>
              <a:lnSpc>
                <a:spcPct val="90000"/>
              </a:lnSpc>
            </a:pPr>
            <a:r>
              <a:rPr lang="en-US" sz="2700"/>
              <a:t>Masculine and neuter nouns and adjectives following </a:t>
            </a:r>
            <a:r>
              <a:rPr lang="en-US" sz="2700" err="1"/>
              <a:t>dva</a:t>
            </a:r>
            <a:r>
              <a:rPr lang="en-US" sz="2700"/>
              <a:t>, tri, </a:t>
            </a:r>
            <a:r>
              <a:rPr lang="sr-Latn-RS" sz="2700"/>
              <a:t>č</a:t>
            </a:r>
            <a:r>
              <a:rPr lang="en-US" sz="2700" err="1"/>
              <a:t>etiri</a:t>
            </a:r>
            <a:r>
              <a:rPr lang="en-US" sz="2700"/>
              <a:t> take a form ending </a:t>
            </a:r>
          </a:p>
          <a:p>
            <a:pPr marL="0" indent="0">
              <a:lnSpc>
                <a:spcPct val="90000"/>
              </a:lnSpc>
              <a:buNone/>
            </a:pPr>
            <a:r>
              <a:rPr lang="en-US" sz="2700"/>
              <a:t>    in –</a:t>
            </a:r>
            <a:r>
              <a:rPr lang="en-US" sz="2700" b="1"/>
              <a:t>A</a:t>
            </a:r>
            <a:r>
              <a:rPr lang="en-US" sz="2700"/>
              <a:t> :</a:t>
            </a:r>
          </a:p>
          <a:p>
            <a:pPr>
              <a:lnSpc>
                <a:spcPct val="90000"/>
              </a:lnSpc>
            </a:pPr>
            <a:r>
              <a:rPr lang="en-US" sz="2700" err="1"/>
              <a:t>Dv</a:t>
            </a:r>
            <a:r>
              <a:rPr lang="en-US" sz="2700"/>
              <a:t>-a, tri, </a:t>
            </a:r>
            <a:r>
              <a:rPr lang="sr-Latn-RS" sz="2700"/>
              <a:t>č</a:t>
            </a:r>
            <a:r>
              <a:rPr lang="en-US" sz="2700"/>
              <a:t>e</a:t>
            </a:r>
            <a:r>
              <a:rPr lang="sr-Latn-RS" sz="2700"/>
              <a:t>tiri visoka čov</a:t>
            </a:r>
            <a:r>
              <a:rPr lang="en-US" sz="2700"/>
              <a:t>(</a:t>
            </a:r>
            <a:r>
              <a:rPr lang="sr-Latn-RS" sz="2700"/>
              <a:t>j</a:t>
            </a:r>
            <a:r>
              <a:rPr lang="en-US" sz="2700"/>
              <a:t>)</a:t>
            </a:r>
            <a:r>
              <a:rPr lang="sr-Latn-RS" sz="2700"/>
              <a:t>eka</a:t>
            </a:r>
          </a:p>
          <a:p>
            <a:pPr>
              <a:lnSpc>
                <a:spcPct val="90000"/>
              </a:lnSpc>
            </a:pPr>
            <a:r>
              <a:rPr lang="en-US" sz="2700" err="1"/>
              <a:t>Dv</a:t>
            </a:r>
            <a:r>
              <a:rPr lang="en-US" sz="2700"/>
              <a:t>-a, tri, </a:t>
            </a:r>
            <a:r>
              <a:rPr lang="sr-Latn-RS" sz="2700"/>
              <a:t>č</a:t>
            </a:r>
            <a:r>
              <a:rPr lang="en-US" sz="2700"/>
              <a:t>e</a:t>
            </a:r>
            <a:r>
              <a:rPr lang="sr-Latn-RS" sz="2700"/>
              <a:t>tiri pametna studenta</a:t>
            </a:r>
          </a:p>
          <a:p>
            <a:pPr>
              <a:lnSpc>
                <a:spcPct val="90000"/>
              </a:lnSpc>
            </a:pPr>
            <a:r>
              <a:rPr lang="en-US" sz="2700" err="1"/>
              <a:t>Dv</a:t>
            </a:r>
            <a:r>
              <a:rPr lang="en-US" sz="2700"/>
              <a:t>-a, tri, </a:t>
            </a:r>
            <a:r>
              <a:rPr lang="sr-Latn-RS" sz="2700"/>
              <a:t>č</a:t>
            </a:r>
            <a:r>
              <a:rPr lang="en-US" sz="2700"/>
              <a:t>e</a:t>
            </a:r>
            <a:r>
              <a:rPr lang="sr-Latn-RS" sz="2700"/>
              <a:t>tiri duga pisma</a:t>
            </a:r>
          </a:p>
          <a:p>
            <a:pPr>
              <a:lnSpc>
                <a:spcPct val="90000"/>
              </a:lnSpc>
            </a:pPr>
            <a:r>
              <a:rPr lang="en-US" sz="2700" err="1"/>
              <a:t>Dv</a:t>
            </a:r>
            <a:r>
              <a:rPr lang="en-US" sz="2700"/>
              <a:t>-a, tri, </a:t>
            </a:r>
            <a:r>
              <a:rPr lang="sr-Latn-RS" sz="2700"/>
              <a:t>č</a:t>
            </a:r>
            <a:r>
              <a:rPr lang="en-US" sz="2700"/>
              <a:t>e</a:t>
            </a:r>
            <a:r>
              <a:rPr lang="sr-Latn-RS" sz="2700"/>
              <a:t>tiri velika polja</a:t>
            </a:r>
            <a:endParaRPr lang="en-US" sz="2700"/>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474281" y="1396686"/>
            <a:ext cx="3240506" cy="4064628"/>
          </a:xfrm>
        </p:spPr>
        <p:txBody>
          <a:bodyPr>
            <a:normAutofit/>
          </a:bodyPr>
          <a:lstStyle/>
          <a:p>
            <a:r>
              <a:rPr lang="en-US">
                <a:solidFill>
                  <a:srgbClr val="FFFFFF"/>
                </a:solidFill>
              </a:rPr>
              <a:t>.</a:t>
            </a:r>
          </a:p>
        </p:txBody>
      </p:sp>
    </p:spTree>
    <p:extLst>
      <p:ext uri="{BB962C8B-B14F-4D97-AF65-F5344CB8AC3E}">
        <p14:creationId xmlns:p14="http://schemas.microsoft.com/office/powerpoint/2010/main" val="359444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38200" y="1461360"/>
            <a:ext cx="5536397" cy="3935281"/>
          </a:xfrm>
        </p:spPr>
        <p:txBody>
          <a:bodyPr>
            <a:normAutofit/>
          </a:bodyPr>
          <a:lstStyle/>
          <a:p>
            <a:pPr>
              <a:lnSpc>
                <a:spcPct val="90000"/>
              </a:lnSpc>
            </a:pPr>
            <a:r>
              <a:rPr lang="sr-Latn-RS" sz="2200"/>
              <a:t>Regular </a:t>
            </a:r>
            <a:r>
              <a:rPr lang="en-US" sz="2200"/>
              <a:t>Feminine nouns and ALL feminine</a:t>
            </a:r>
            <a:r>
              <a:rPr lang="sr-Latn-RS" sz="2200"/>
              <a:t> </a:t>
            </a:r>
            <a:r>
              <a:rPr lang="en-US" sz="2200"/>
              <a:t>adjectives following </a:t>
            </a:r>
            <a:r>
              <a:rPr lang="en-US" sz="2200" err="1"/>
              <a:t>dve</a:t>
            </a:r>
            <a:r>
              <a:rPr lang="en-US" sz="2200"/>
              <a:t>/</a:t>
            </a:r>
            <a:r>
              <a:rPr lang="en-US" sz="2200" err="1"/>
              <a:t>dvije</a:t>
            </a:r>
            <a:r>
              <a:rPr lang="en-US" sz="2200"/>
              <a:t>, tri, </a:t>
            </a:r>
            <a:r>
              <a:rPr lang="sr-Latn-RS" sz="2200"/>
              <a:t>četiri take a form ending in </a:t>
            </a:r>
            <a:r>
              <a:rPr lang="en-US" sz="2200"/>
              <a:t>-</a:t>
            </a:r>
            <a:r>
              <a:rPr lang="sr-Latn-RS" sz="2200" b="1"/>
              <a:t>E</a:t>
            </a:r>
          </a:p>
          <a:p>
            <a:pPr>
              <a:lnSpc>
                <a:spcPct val="90000"/>
              </a:lnSpc>
            </a:pPr>
            <a:r>
              <a:rPr lang="sr-Latn-RS" sz="2200"/>
              <a:t>F2 nouns (</a:t>
            </a:r>
            <a:r>
              <a:rPr lang="sr-Latn-RS" sz="2200" u="sng"/>
              <a:t>just nouns not adjectives</a:t>
            </a:r>
            <a:r>
              <a:rPr lang="en-US" sz="2200"/>
              <a:t>!!!</a:t>
            </a:r>
            <a:r>
              <a:rPr lang="sr-Latn-RS" sz="2200"/>
              <a:t>) take a form ending in </a:t>
            </a:r>
            <a:r>
              <a:rPr lang="en-US" sz="2200"/>
              <a:t>-</a:t>
            </a:r>
            <a:r>
              <a:rPr lang="sr-Latn-RS" sz="2200"/>
              <a:t>i</a:t>
            </a:r>
          </a:p>
          <a:p>
            <a:pPr>
              <a:lnSpc>
                <a:spcPct val="90000"/>
              </a:lnSpc>
            </a:pPr>
            <a:r>
              <a:rPr lang="sr-Latn-RS" sz="2200"/>
              <a:t>Dv</a:t>
            </a:r>
            <a:r>
              <a:rPr lang="en-US" sz="2200"/>
              <a:t>-</a:t>
            </a:r>
            <a:r>
              <a:rPr lang="sr-Latn-RS" sz="2200"/>
              <a:t>e</a:t>
            </a:r>
            <a:r>
              <a:rPr lang="en-US" sz="2200"/>
              <a:t>/</a:t>
            </a:r>
            <a:r>
              <a:rPr lang="sr-Latn-RS" sz="2200"/>
              <a:t>dv</a:t>
            </a:r>
            <a:r>
              <a:rPr lang="en-US" sz="2200"/>
              <a:t>-</a:t>
            </a:r>
            <a:r>
              <a:rPr lang="sr-Latn-RS" sz="2200"/>
              <a:t>ije</a:t>
            </a:r>
            <a:r>
              <a:rPr lang="en-US" sz="2200"/>
              <a:t>,</a:t>
            </a:r>
            <a:r>
              <a:rPr lang="sr-Latn-RS" sz="2200"/>
              <a:t> tri</a:t>
            </a:r>
            <a:r>
              <a:rPr lang="en-US" sz="2200"/>
              <a:t>,</a:t>
            </a:r>
            <a:r>
              <a:rPr lang="sr-Latn-RS" sz="2200"/>
              <a:t> četiri  lepe</a:t>
            </a:r>
            <a:r>
              <a:rPr lang="en-US" sz="2200"/>
              <a:t>/</a:t>
            </a:r>
            <a:r>
              <a:rPr lang="sr-Latn-RS" sz="2200"/>
              <a:t>lijepe žene</a:t>
            </a:r>
          </a:p>
          <a:p>
            <a:pPr>
              <a:lnSpc>
                <a:spcPct val="90000"/>
              </a:lnSpc>
            </a:pPr>
            <a:r>
              <a:rPr lang="sr-Latn-RS" sz="2200"/>
              <a:t>Dv</a:t>
            </a:r>
            <a:r>
              <a:rPr lang="en-US" sz="2200"/>
              <a:t>-</a:t>
            </a:r>
            <a:r>
              <a:rPr lang="sr-Latn-RS" sz="2200"/>
              <a:t>e</a:t>
            </a:r>
            <a:r>
              <a:rPr lang="en-US" sz="2200"/>
              <a:t>/</a:t>
            </a:r>
            <a:r>
              <a:rPr lang="sr-Latn-RS" sz="2200"/>
              <a:t>dv</a:t>
            </a:r>
            <a:r>
              <a:rPr lang="en-US" sz="2200"/>
              <a:t>-</a:t>
            </a:r>
            <a:r>
              <a:rPr lang="sr-Latn-RS" sz="2200"/>
              <a:t>ije</a:t>
            </a:r>
            <a:r>
              <a:rPr lang="en-US" sz="2200"/>
              <a:t>,</a:t>
            </a:r>
            <a:r>
              <a:rPr lang="sr-Latn-RS" sz="2200"/>
              <a:t> tri</a:t>
            </a:r>
            <a:r>
              <a:rPr lang="en-US" sz="2200"/>
              <a:t>,</a:t>
            </a:r>
            <a:r>
              <a:rPr lang="sr-Latn-RS" sz="2200"/>
              <a:t> četiri visoke lampe</a:t>
            </a:r>
          </a:p>
          <a:p>
            <a:pPr>
              <a:lnSpc>
                <a:spcPct val="90000"/>
              </a:lnSpc>
            </a:pPr>
            <a:r>
              <a:rPr lang="sr-Latn-RS" sz="2200"/>
              <a:t>Dv</a:t>
            </a:r>
            <a:r>
              <a:rPr lang="en-US" sz="2200"/>
              <a:t>-</a:t>
            </a:r>
            <a:r>
              <a:rPr lang="sr-Latn-RS" sz="2200"/>
              <a:t>e</a:t>
            </a:r>
            <a:r>
              <a:rPr lang="en-US" sz="2200"/>
              <a:t>/</a:t>
            </a:r>
            <a:r>
              <a:rPr lang="sr-Latn-RS" sz="2200"/>
              <a:t>dv</a:t>
            </a:r>
            <a:r>
              <a:rPr lang="en-US" sz="2200"/>
              <a:t>-</a:t>
            </a:r>
            <a:r>
              <a:rPr lang="sr-Latn-RS" sz="2200"/>
              <a:t>ije</a:t>
            </a:r>
            <a:r>
              <a:rPr lang="en-US" sz="2200"/>
              <a:t>,</a:t>
            </a:r>
            <a:r>
              <a:rPr lang="sr-Latn-RS" sz="2200"/>
              <a:t> tri</a:t>
            </a:r>
            <a:r>
              <a:rPr lang="en-US" sz="2200"/>
              <a:t>,</a:t>
            </a:r>
            <a:r>
              <a:rPr lang="sr-Latn-RS" sz="2200"/>
              <a:t> četiri crvene ruže </a:t>
            </a:r>
          </a:p>
          <a:p>
            <a:pPr>
              <a:lnSpc>
                <a:spcPct val="90000"/>
              </a:lnSpc>
            </a:pPr>
            <a:r>
              <a:rPr lang="sr-Latn-RS" sz="2200"/>
              <a:t>Dv</a:t>
            </a:r>
            <a:r>
              <a:rPr lang="en-US" sz="2200"/>
              <a:t>-</a:t>
            </a:r>
            <a:r>
              <a:rPr lang="sr-Latn-RS" sz="2200"/>
              <a:t>e</a:t>
            </a:r>
            <a:r>
              <a:rPr lang="en-US" sz="2200"/>
              <a:t>/</a:t>
            </a:r>
            <a:r>
              <a:rPr lang="sr-Latn-RS" sz="2200"/>
              <a:t>dv</a:t>
            </a:r>
            <a:r>
              <a:rPr lang="en-US" sz="2200"/>
              <a:t>-</a:t>
            </a:r>
            <a:r>
              <a:rPr lang="sr-Latn-RS" sz="2200"/>
              <a:t>ije</a:t>
            </a:r>
            <a:r>
              <a:rPr lang="en-US" sz="2200"/>
              <a:t>,</a:t>
            </a:r>
            <a:r>
              <a:rPr lang="sr-Latn-RS" sz="2200"/>
              <a:t> tri</a:t>
            </a:r>
            <a:r>
              <a:rPr lang="en-US" sz="2200"/>
              <a:t>,</a:t>
            </a:r>
            <a:r>
              <a:rPr lang="sr-Latn-RS" sz="2200"/>
              <a:t> četiri topl</a:t>
            </a:r>
            <a:r>
              <a:rPr lang="sr-Latn-RS" sz="2200" b="1"/>
              <a:t>e</a:t>
            </a:r>
            <a:r>
              <a:rPr lang="sr-Latn-RS" sz="2200"/>
              <a:t> noć</a:t>
            </a:r>
            <a:r>
              <a:rPr lang="sr-Latn-RS" sz="2200" b="1"/>
              <a:t>i</a:t>
            </a:r>
          </a:p>
          <a:p>
            <a:pPr>
              <a:lnSpc>
                <a:spcPct val="90000"/>
              </a:lnSpc>
            </a:pPr>
            <a:r>
              <a:rPr lang="sr-Latn-RS" sz="2200"/>
              <a:t>Dv</a:t>
            </a:r>
            <a:r>
              <a:rPr lang="en-US" sz="2200"/>
              <a:t>-</a:t>
            </a:r>
            <a:r>
              <a:rPr lang="sr-Latn-RS" sz="2200"/>
              <a:t>e</a:t>
            </a:r>
            <a:r>
              <a:rPr lang="en-US" sz="2200"/>
              <a:t>/</a:t>
            </a:r>
            <a:r>
              <a:rPr lang="sr-Latn-RS" sz="2200"/>
              <a:t>dv</a:t>
            </a:r>
            <a:r>
              <a:rPr lang="en-US" sz="2200"/>
              <a:t>-</a:t>
            </a:r>
            <a:r>
              <a:rPr lang="sr-Latn-RS" sz="2200"/>
              <a:t>ije</a:t>
            </a:r>
            <a:r>
              <a:rPr lang="en-US" sz="2200"/>
              <a:t>,</a:t>
            </a:r>
            <a:r>
              <a:rPr lang="sr-Latn-RS" sz="2200"/>
              <a:t> tri</a:t>
            </a:r>
            <a:r>
              <a:rPr lang="en-US" sz="2200"/>
              <a:t>,</a:t>
            </a:r>
            <a:r>
              <a:rPr lang="sr-Latn-RS" sz="2200"/>
              <a:t> četiri hladn</a:t>
            </a:r>
            <a:r>
              <a:rPr lang="sr-Latn-RS" sz="2200" b="1"/>
              <a:t>e</a:t>
            </a:r>
            <a:r>
              <a:rPr lang="sr-Latn-RS" sz="2200"/>
              <a:t> jesen</a:t>
            </a:r>
            <a:r>
              <a:rPr lang="sr-Latn-RS" sz="2200" b="1"/>
              <a:t>i</a:t>
            </a:r>
          </a:p>
          <a:p>
            <a:pPr>
              <a:lnSpc>
                <a:spcPct val="90000"/>
              </a:lnSpc>
            </a:pPr>
            <a:endParaRPr lang="sr-Latn-RS" sz="2200"/>
          </a:p>
          <a:p>
            <a:pPr>
              <a:lnSpc>
                <a:spcPct val="90000"/>
              </a:lnSpc>
            </a:pPr>
            <a:endParaRPr lang="en-US" sz="2200"/>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474281" y="1396686"/>
            <a:ext cx="3240506" cy="4064628"/>
          </a:xfrm>
        </p:spPr>
        <p:txBody>
          <a:bodyPr>
            <a:normAutofit/>
          </a:bodyPr>
          <a:lstStyle/>
          <a:p>
            <a:r>
              <a:rPr lang="en-US">
                <a:solidFill>
                  <a:srgbClr val="FFFFFF"/>
                </a:solidFill>
              </a:rPr>
              <a:t>Regular Feminine and F2 nouns</a:t>
            </a:r>
          </a:p>
        </p:txBody>
      </p:sp>
    </p:spTree>
    <p:extLst>
      <p:ext uri="{BB962C8B-B14F-4D97-AF65-F5344CB8AC3E}">
        <p14:creationId xmlns:p14="http://schemas.microsoft.com/office/powerpoint/2010/main" val="55262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38200" y="1461360"/>
            <a:ext cx="5536397" cy="3935281"/>
          </a:xfrm>
        </p:spPr>
        <p:txBody>
          <a:bodyPr>
            <a:normAutofit/>
          </a:bodyPr>
          <a:lstStyle/>
          <a:p>
            <a:pPr>
              <a:lnSpc>
                <a:spcPct val="90000"/>
              </a:lnSpc>
            </a:pPr>
            <a:r>
              <a:rPr lang="en-US" sz="2700"/>
              <a:t>Any numeral ending in </a:t>
            </a:r>
            <a:r>
              <a:rPr lang="en-US" sz="2700" err="1"/>
              <a:t>dva</a:t>
            </a:r>
            <a:r>
              <a:rPr lang="en-US" sz="2700"/>
              <a:t>/</a:t>
            </a:r>
            <a:r>
              <a:rPr lang="en-US" sz="2700" err="1"/>
              <a:t>dve</a:t>
            </a:r>
            <a:r>
              <a:rPr lang="en-US" sz="2700"/>
              <a:t>/</a:t>
            </a:r>
            <a:r>
              <a:rPr lang="en-US" sz="2700" err="1"/>
              <a:t>dvije</a:t>
            </a:r>
            <a:r>
              <a:rPr lang="en-US" sz="2700"/>
              <a:t>, tri, </a:t>
            </a:r>
            <a:r>
              <a:rPr lang="sr-Latn-RS" sz="2700"/>
              <a:t>četiri</a:t>
            </a:r>
            <a:r>
              <a:rPr lang="en-US" sz="2700"/>
              <a:t> behaves the same way:</a:t>
            </a:r>
          </a:p>
          <a:p>
            <a:pPr>
              <a:lnSpc>
                <a:spcPct val="90000"/>
              </a:lnSpc>
            </a:pPr>
            <a:endParaRPr lang="en-US" sz="2700"/>
          </a:p>
          <a:p>
            <a:pPr>
              <a:lnSpc>
                <a:spcPct val="90000"/>
              </a:lnSpc>
            </a:pPr>
            <a:r>
              <a:rPr lang="en-US" sz="2700" err="1"/>
              <a:t>Sto</a:t>
            </a:r>
            <a:r>
              <a:rPr lang="en-US" sz="2700"/>
              <a:t> </a:t>
            </a:r>
            <a:r>
              <a:rPr lang="en-US" sz="2700" err="1"/>
              <a:t>dva</a:t>
            </a:r>
            <a:r>
              <a:rPr lang="en-US" sz="2700"/>
              <a:t> </a:t>
            </a:r>
            <a:r>
              <a:rPr lang="en-US" sz="2700" err="1"/>
              <a:t>lepa</a:t>
            </a:r>
            <a:r>
              <a:rPr lang="en-US" sz="2700"/>
              <a:t>/</a:t>
            </a:r>
            <a:r>
              <a:rPr lang="en-US" sz="2700" err="1"/>
              <a:t>lijepa</a:t>
            </a:r>
            <a:r>
              <a:rPr lang="en-US" sz="2700"/>
              <a:t> </a:t>
            </a:r>
            <a:r>
              <a:rPr lang="sr-Latn-RS" sz="2700"/>
              <a:t>čov</a:t>
            </a:r>
            <a:r>
              <a:rPr lang="en-US" sz="2700"/>
              <a:t>(</a:t>
            </a:r>
            <a:r>
              <a:rPr lang="sr-Latn-RS" sz="2700"/>
              <a:t>j</a:t>
            </a:r>
            <a:r>
              <a:rPr lang="en-US" sz="2700"/>
              <a:t>)</a:t>
            </a:r>
            <a:r>
              <a:rPr lang="sr-Latn-RS" sz="2700"/>
              <a:t>eka</a:t>
            </a:r>
          </a:p>
          <a:p>
            <a:pPr>
              <a:lnSpc>
                <a:spcPct val="90000"/>
              </a:lnSpc>
            </a:pPr>
            <a:r>
              <a:rPr lang="sr-Latn-RS" sz="2700"/>
              <a:t>Sto dve dvije lepe</a:t>
            </a:r>
            <a:r>
              <a:rPr lang="en-US" sz="2700"/>
              <a:t>/</a:t>
            </a:r>
            <a:r>
              <a:rPr lang="sr-Latn-RS" sz="2700"/>
              <a:t>lijepe žene</a:t>
            </a:r>
          </a:p>
          <a:p>
            <a:pPr>
              <a:lnSpc>
                <a:spcPct val="90000"/>
              </a:lnSpc>
            </a:pPr>
            <a:r>
              <a:rPr lang="sr-Latn-RS" sz="2700"/>
              <a:t>Četrdeset tri duga pisma</a:t>
            </a:r>
          </a:p>
          <a:p>
            <a:pPr>
              <a:lnSpc>
                <a:spcPct val="90000"/>
              </a:lnSpc>
            </a:pPr>
            <a:r>
              <a:rPr lang="sr-Latn-RS" sz="2700"/>
              <a:t>Pedeset četiri tople noći</a:t>
            </a:r>
          </a:p>
          <a:p>
            <a:pPr>
              <a:lnSpc>
                <a:spcPct val="90000"/>
              </a:lnSpc>
            </a:pPr>
            <a:r>
              <a:rPr lang="sr-Latn-RS" sz="2700"/>
              <a:t>Trideset tri hladne jeseni </a:t>
            </a:r>
            <a:r>
              <a:rPr lang="en-US" sz="2700"/>
              <a:t> </a:t>
            </a:r>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474281" y="1396686"/>
            <a:ext cx="3240506" cy="4064628"/>
          </a:xfrm>
        </p:spPr>
        <p:txBody>
          <a:bodyPr>
            <a:normAutofit/>
          </a:bodyPr>
          <a:lstStyle/>
          <a:p>
            <a:r>
              <a:rPr lang="en-US">
                <a:solidFill>
                  <a:srgbClr val="FFFFFF"/>
                </a:solidFill>
              </a:rPr>
              <a:t>.</a:t>
            </a:r>
          </a:p>
        </p:txBody>
      </p:sp>
    </p:spTree>
    <p:extLst>
      <p:ext uri="{BB962C8B-B14F-4D97-AF65-F5344CB8AC3E}">
        <p14:creationId xmlns:p14="http://schemas.microsoft.com/office/powerpoint/2010/main" val="331132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38200" y="1461360"/>
            <a:ext cx="5536397" cy="3935281"/>
          </a:xfrm>
        </p:spPr>
        <p:txBody>
          <a:bodyPr>
            <a:normAutofit/>
          </a:bodyPr>
          <a:lstStyle/>
          <a:p>
            <a:pPr>
              <a:lnSpc>
                <a:spcPct val="90000"/>
              </a:lnSpc>
            </a:pPr>
            <a:r>
              <a:rPr lang="en-US" sz="3000"/>
              <a:t>Pet </a:t>
            </a:r>
            <a:r>
              <a:rPr lang="en-US" sz="3000" err="1"/>
              <a:t>dobrih</a:t>
            </a:r>
            <a:r>
              <a:rPr lang="en-US" sz="3000"/>
              <a:t> </a:t>
            </a:r>
            <a:r>
              <a:rPr lang="en-US" sz="3000" err="1"/>
              <a:t>studenata</a:t>
            </a:r>
            <a:endParaRPr lang="en-US" sz="3000"/>
          </a:p>
          <a:p>
            <a:pPr>
              <a:lnSpc>
                <a:spcPct val="90000"/>
              </a:lnSpc>
            </a:pPr>
            <a:r>
              <a:rPr lang="en-US" sz="3000" err="1"/>
              <a:t>Deset</a:t>
            </a:r>
            <a:r>
              <a:rPr lang="en-US" sz="3000"/>
              <a:t> </a:t>
            </a:r>
            <a:r>
              <a:rPr lang="en-US" sz="3000" err="1"/>
              <a:t>dobrih</a:t>
            </a:r>
            <a:r>
              <a:rPr lang="en-US" sz="3000"/>
              <a:t> </a:t>
            </a:r>
            <a:r>
              <a:rPr lang="sr-Latn-RS" sz="3000"/>
              <a:t>žena</a:t>
            </a:r>
          </a:p>
          <a:p>
            <a:pPr>
              <a:lnSpc>
                <a:spcPct val="90000"/>
              </a:lnSpc>
            </a:pPr>
            <a:r>
              <a:rPr lang="sr-Latn-RS" sz="3000"/>
              <a:t>Dvanaest dugih emailova</a:t>
            </a:r>
          </a:p>
          <a:p>
            <a:pPr>
              <a:lnSpc>
                <a:spcPct val="90000"/>
              </a:lnSpc>
            </a:pPr>
            <a:r>
              <a:rPr lang="sr-Latn-RS" sz="3000"/>
              <a:t>Devetnaest novih kompjutera</a:t>
            </a:r>
            <a:r>
              <a:rPr lang="en-US" sz="3000"/>
              <a:t>/</a:t>
            </a:r>
            <a:r>
              <a:rPr lang="sr-Latn-RS" sz="3000"/>
              <a:t>kompjutora</a:t>
            </a:r>
          </a:p>
          <a:p>
            <a:pPr>
              <a:lnSpc>
                <a:spcPct val="90000"/>
              </a:lnSpc>
            </a:pPr>
            <a:r>
              <a:rPr lang="sr-Latn-RS" sz="3000"/>
              <a:t>Dvadeset pet </a:t>
            </a:r>
            <a:r>
              <a:rPr lang="en-US" sz="3000" err="1"/>
              <a:t>crvenih</a:t>
            </a:r>
            <a:r>
              <a:rPr lang="en-US" sz="3000"/>
              <a:t> </a:t>
            </a:r>
            <a:r>
              <a:rPr lang="sr-Latn-RS" sz="3000"/>
              <a:t>jabuka</a:t>
            </a:r>
          </a:p>
          <a:p>
            <a:pPr>
              <a:lnSpc>
                <a:spcPct val="90000"/>
              </a:lnSpc>
            </a:pPr>
            <a:r>
              <a:rPr lang="sr-Latn-RS" sz="3000"/>
              <a:t>Trideset devet </a:t>
            </a:r>
            <a:r>
              <a:rPr lang="en-US" sz="3000" err="1"/>
              <a:t>zelenih</a:t>
            </a:r>
            <a:r>
              <a:rPr lang="en-US" sz="3000"/>
              <a:t> </a:t>
            </a:r>
            <a:r>
              <a:rPr lang="sr-Latn-RS" sz="3000"/>
              <a:t>krušaka</a:t>
            </a:r>
          </a:p>
          <a:p>
            <a:pPr>
              <a:lnSpc>
                <a:spcPct val="90000"/>
              </a:lnSpc>
            </a:pPr>
            <a:r>
              <a:rPr lang="sr-Latn-RS" sz="3000"/>
              <a:t>Sedamdeset novih bicikala </a:t>
            </a:r>
            <a:endParaRPr lang="en-US" sz="3000"/>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474281" y="1396686"/>
            <a:ext cx="3240506" cy="4064628"/>
          </a:xfrm>
        </p:spPr>
        <p:txBody>
          <a:bodyPr>
            <a:normAutofit/>
          </a:bodyPr>
          <a:lstStyle/>
          <a:p>
            <a:pPr>
              <a:lnSpc>
                <a:spcPct val="90000"/>
              </a:lnSpc>
            </a:pPr>
            <a:r>
              <a:rPr lang="en-US" sz="3700">
                <a:solidFill>
                  <a:srgbClr val="FFFFFF"/>
                </a:solidFill>
              </a:rPr>
              <a:t>Numerals 5-10, 11-19 and all other numerals ending in 5, 6, 7, 8, 9, and 0 take genitive plural: </a:t>
            </a:r>
          </a:p>
        </p:txBody>
      </p:sp>
    </p:spTree>
    <p:extLst>
      <p:ext uri="{BB962C8B-B14F-4D97-AF65-F5344CB8AC3E}">
        <p14:creationId xmlns:p14="http://schemas.microsoft.com/office/powerpoint/2010/main" val="2949010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A7EA-DAE2-1D0C-2617-72BE9F20B434}"/>
              </a:ext>
            </a:extLst>
          </p:cNvPr>
          <p:cNvSpPr>
            <a:spLocks noGrp="1"/>
          </p:cNvSpPr>
          <p:nvPr>
            <p:ph type="title"/>
          </p:nvPr>
        </p:nvSpPr>
        <p:spPr/>
        <p:txBody>
          <a:bodyPr/>
          <a:lstStyle/>
          <a:p>
            <a:r>
              <a:rPr lang="sr-Latn-RS" dirty="0" err="1"/>
              <a:t>Translate</a:t>
            </a:r>
            <a:r>
              <a:rPr lang="sr-Latn-RS" dirty="0"/>
              <a:t> to BCS</a:t>
            </a:r>
            <a:endParaRPr lang="en-US" dirty="0"/>
          </a:p>
        </p:txBody>
      </p:sp>
      <p:sp>
        <p:nvSpPr>
          <p:cNvPr id="3" name="Content Placeholder 2">
            <a:extLst>
              <a:ext uri="{FF2B5EF4-FFF2-40B4-BE49-F238E27FC236}">
                <a16:creationId xmlns:a16="http://schemas.microsoft.com/office/drawing/2014/main" id="{F9C4BCA7-7310-BF03-C6E2-BBCEDFD7F256}"/>
              </a:ext>
            </a:extLst>
          </p:cNvPr>
          <p:cNvSpPr>
            <a:spLocks noGrp="1"/>
          </p:cNvSpPr>
          <p:nvPr>
            <p:ph idx="1"/>
          </p:nvPr>
        </p:nvSpPr>
        <p:spPr/>
        <p:txBody>
          <a:bodyPr>
            <a:normAutofit lnSpcReduction="10000"/>
          </a:bodyPr>
          <a:lstStyle/>
          <a:p>
            <a:r>
              <a:rPr lang="en-US" dirty="0"/>
              <a:t>I see 81 </a:t>
            </a:r>
            <a:r>
              <a:rPr lang="sr-Latn-RS" dirty="0" err="1"/>
              <a:t>bottles</a:t>
            </a:r>
            <a:r>
              <a:rPr lang="sr-Latn-RS" dirty="0"/>
              <a:t>.</a:t>
            </a:r>
            <a:endParaRPr lang="en-US" dirty="0"/>
          </a:p>
          <a:p>
            <a:r>
              <a:rPr lang="en-US" dirty="0"/>
              <a:t>Ana has 36 </a:t>
            </a:r>
            <a:r>
              <a:rPr lang="sr-Latn-RS" dirty="0" err="1"/>
              <a:t>hot</a:t>
            </a:r>
            <a:r>
              <a:rPr lang="sr-Latn-RS" dirty="0"/>
              <a:t> </a:t>
            </a:r>
            <a:r>
              <a:rPr lang="sr-Latn-RS" dirty="0" err="1"/>
              <a:t>chocolates</a:t>
            </a:r>
            <a:r>
              <a:rPr lang="en-US" dirty="0"/>
              <a:t>.</a:t>
            </a:r>
          </a:p>
          <a:p>
            <a:r>
              <a:rPr lang="en-US" dirty="0"/>
              <a:t>I want to buy 2 </a:t>
            </a:r>
            <a:r>
              <a:rPr lang="sr-Latn-RS" dirty="0" err="1"/>
              <a:t>coffees</a:t>
            </a:r>
            <a:r>
              <a:rPr lang="en-US" dirty="0"/>
              <a:t>.</a:t>
            </a:r>
          </a:p>
          <a:p>
            <a:r>
              <a:rPr lang="en-US" dirty="0"/>
              <a:t>He has 4 </a:t>
            </a:r>
            <a:r>
              <a:rPr lang="sr-Latn-RS" dirty="0" err="1"/>
              <a:t>beers</a:t>
            </a:r>
            <a:r>
              <a:rPr lang="en-US" dirty="0"/>
              <a:t>.</a:t>
            </a:r>
          </a:p>
          <a:p>
            <a:r>
              <a:rPr lang="en-US" dirty="0"/>
              <a:t>She has 12</a:t>
            </a:r>
            <a:r>
              <a:rPr lang="sr-Latn-RS" dirty="0"/>
              <a:t> </a:t>
            </a:r>
            <a:r>
              <a:rPr lang="sr-Latn-RS" dirty="0" err="1"/>
              <a:t>sandwiches</a:t>
            </a:r>
            <a:r>
              <a:rPr lang="en-US" dirty="0"/>
              <a:t>.</a:t>
            </a:r>
          </a:p>
          <a:p>
            <a:r>
              <a:rPr lang="en-US" dirty="0"/>
              <a:t>I see 2 big </a:t>
            </a:r>
            <a:r>
              <a:rPr lang="sr-Latn-RS" dirty="0" err="1"/>
              <a:t>cakes</a:t>
            </a:r>
            <a:r>
              <a:rPr lang="en-US" dirty="0"/>
              <a:t>.</a:t>
            </a:r>
          </a:p>
          <a:p>
            <a:r>
              <a:rPr lang="en-US" dirty="0"/>
              <a:t>We have 5 small cats.</a:t>
            </a:r>
          </a:p>
          <a:p>
            <a:r>
              <a:rPr lang="en-US" dirty="0"/>
              <a:t>They see 71 </a:t>
            </a:r>
            <a:r>
              <a:rPr lang="sr-Latn-RS" dirty="0" err="1"/>
              <a:t>restaurants</a:t>
            </a:r>
            <a:r>
              <a:rPr lang="sr-Latn-RS" dirty="0"/>
              <a:t>. </a:t>
            </a:r>
            <a:endParaRPr lang="en-US" dirty="0"/>
          </a:p>
          <a:p>
            <a:endParaRPr lang="en-US" dirty="0"/>
          </a:p>
        </p:txBody>
      </p:sp>
    </p:spTree>
    <p:extLst>
      <p:ext uri="{BB962C8B-B14F-4D97-AF65-F5344CB8AC3E}">
        <p14:creationId xmlns:p14="http://schemas.microsoft.com/office/powerpoint/2010/main" val="138137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a:t>Osnovni brojevi 1-10</a:t>
            </a:r>
            <a:endParaRPr lang="en-US" dirty="0"/>
          </a:p>
        </p:txBody>
      </p:sp>
      <p:sp>
        <p:nvSpPr>
          <p:cNvPr id="3" name="Content Placeholder 2"/>
          <p:cNvSpPr>
            <a:spLocks noGrp="1"/>
          </p:cNvSpPr>
          <p:nvPr>
            <p:ph sz="half" idx="1"/>
          </p:nvPr>
        </p:nvSpPr>
        <p:spPr>
          <a:xfrm>
            <a:off x="4296870" y="2177456"/>
            <a:ext cx="1676400" cy="3795748"/>
          </a:xfrm>
        </p:spPr>
        <p:txBody>
          <a:bodyPr>
            <a:normAutofit/>
          </a:bodyPr>
          <a:lstStyle/>
          <a:p>
            <a:pPr>
              <a:lnSpc>
                <a:spcPct val="90000"/>
              </a:lnSpc>
            </a:pPr>
            <a:r>
              <a:rPr lang="en-US" sz="2200" dirty="0"/>
              <a:t>1</a:t>
            </a:r>
          </a:p>
          <a:p>
            <a:pPr>
              <a:lnSpc>
                <a:spcPct val="90000"/>
              </a:lnSpc>
            </a:pPr>
            <a:r>
              <a:rPr lang="en-US" sz="2200" dirty="0"/>
              <a:t>2</a:t>
            </a:r>
          </a:p>
          <a:p>
            <a:pPr>
              <a:lnSpc>
                <a:spcPct val="90000"/>
              </a:lnSpc>
            </a:pPr>
            <a:r>
              <a:rPr lang="en-US" sz="2200" dirty="0"/>
              <a:t>3</a:t>
            </a:r>
          </a:p>
          <a:p>
            <a:pPr>
              <a:lnSpc>
                <a:spcPct val="90000"/>
              </a:lnSpc>
            </a:pPr>
            <a:r>
              <a:rPr lang="en-US" sz="2200" dirty="0"/>
              <a:t>4</a:t>
            </a:r>
          </a:p>
          <a:p>
            <a:pPr>
              <a:lnSpc>
                <a:spcPct val="90000"/>
              </a:lnSpc>
            </a:pPr>
            <a:r>
              <a:rPr lang="en-US" sz="2200" dirty="0"/>
              <a:t>5</a:t>
            </a:r>
          </a:p>
          <a:p>
            <a:pPr>
              <a:lnSpc>
                <a:spcPct val="90000"/>
              </a:lnSpc>
            </a:pPr>
            <a:r>
              <a:rPr lang="en-US" sz="2200" dirty="0"/>
              <a:t>6</a:t>
            </a:r>
          </a:p>
          <a:p>
            <a:pPr>
              <a:lnSpc>
                <a:spcPct val="90000"/>
              </a:lnSpc>
            </a:pPr>
            <a:r>
              <a:rPr lang="en-US" sz="2200" dirty="0"/>
              <a:t>7</a:t>
            </a:r>
          </a:p>
          <a:p>
            <a:pPr>
              <a:lnSpc>
                <a:spcPct val="90000"/>
              </a:lnSpc>
            </a:pPr>
            <a:r>
              <a:rPr lang="en-US" sz="2200" dirty="0"/>
              <a:t>8</a:t>
            </a:r>
          </a:p>
          <a:p>
            <a:pPr>
              <a:lnSpc>
                <a:spcPct val="90000"/>
              </a:lnSpc>
            </a:pPr>
            <a:r>
              <a:rPr lang="en-US" sz="2200" dirty="0"/>
              <a:t>9</a:t>
            </a:r>
          </a:p>
          <a:p>
            <a:pPr>
              <a:lnSpc>
                <a:spcPct val="90000"/>
              </a:lnSpc>
            </a:pPr>
            <a:r>
              <a:rPr lang="en-US" sz="2200" dirty="0"/>
              <a:t>10</a:t>
            </a:r>
          </a:p>
        </p:txBody>
      </p:sp>
      <p:sp>
        <p:nvSpPr>
          <p:cNvPr id="4" name="Content Placeholder 3"/>
          <p:cNvSpPr>
            <a:spLocks noGrp="1"/>
          </p:cNvSpPr>
          <p:nvPr>
            <p:ph sz="half" idx="2"/>
          </p:nvPr>
        </p:nvSpPr>
        <p:spPr>
          <a:xfrm>
            <a:off x="6256020" y="2177456"/>
            <a:ext cx="5097780" cy="3795748"/>
          </a:xfrm>
        </p:spPr>
        <p:txBody>
          <a:bodyPr>
            <a:normAutofit/>
          </a:bodyPr>
          <a:lstStyle/>
          <a:p>
            <a:pPr>
              <a:lnSpc>
                <a:spcPct val="90000"/>
              </a:lnSpc>
            </a:pPr>
            <a:r>
              <a:rPr lang="en-US" sz="2000" dirty="0" err="1"/>
              <a:t>jedan</a:t>
            </a:r>
            <a:r>
              <a:rPr lang="en-US" sz="2000" dirty="0"/>
              <a:t>* , </a:t>
            </a:r>
            <a:r>
              <a:rPr lang="en-US" sz="2000" dirty="0" err="1"/>
              <a:t>jedna</a:t>
            </a:r>
            <a:r>
              <a:rPr lang="en-US" sz="2000" dirty="0"/>
              <a:t>, </a:t>
            </a:r>
            <a:r>
              <a:rPr lang="en-US" sz="2000" dirty="0" err="1"/>
              <a:t>jedno</a:t>
            </a:r>
            <a:r>
              <a:rPr lang="en-US" sz="2000" dirty="0"/>
              <a:t> (</a:t>
            </a:r>
            <a:r>
              <a:rPr lang="en-US" sz="2000" b="1" dirty="0"/>
              <a:t>adjective!!!</a:t>
            </a:r>
            <a:r>
              <a:rPr lang="en-US" sz="2000" dirty="0"/>
              <a:t>)*fleeting A</a:t>
            </a:r>
          </a:p>
          <a:p>
            <a:pPr>
              <a:lnSpc>
                <a:spcPct val="90000"/>
              </a:lnSpc>
            </a:pPr>
            <a:r>
              <a:rPr lang="en-US" sz="2000" dirty="0"/>
              <a:t> </a:t>
            </a:r>
            <a:r>
              <a:rPr lang="en-US" sz="2000" dirty="0" err="1"/>
              <a:t>dva</a:t>
            </a:r>
            <a:r>
              <a:rPr lang="en-US" sz="2000" dirty="0"/>
              <a:t>, </a:t>
            </a:r>
            <a:r>
              <a:rPr lang="en-US" sz="2000" dirty="0" err="1"/>
              <a:t>dve</a:t>
            </a:r>
            <a:r>
              <a:rPr lang="en-US" sz="2000" dirty="0"/>
              <a:t>/</a:t>
            </a:r>
            <a:r>
              <a:rPr lang="en-US" sz="2000" dirty="0" err="1"/>
              <a:t>dvije</a:t>
            </a:r>
            <a:r>
              <a:rPr lang="en-US" sz="2000" dirty="0"/>
              <a:t> </a:t>
            </a:r>
          </a:p>
          <a:p>
            <a:pPr>
              <a:lnSpc>
                <a:spcPct val="90000"/>
              </a:lnSpc>
            </a:pPr>
            <a:r>
              <a:rPr lang="en-US" sz="2000" dirty="0"/>
              <a:t> tri  </a:t>
            </a:r>
          </a:p>
          <a:p>
            <a:pPr>
              <a:lnSpc>
                <a:spcPct val="90000"/>
              </a:lnSpc>
            </a:pPr>
            <a:r>
              <a:rPr lang="en-US" sz="2000" dirty="0"/>
              <a:t> </a:t>
            </a:r>
            <a:r>
              <a:rPr lang="en-US" sz="2000" dirty="0" err="1"/>
              <a:t>četiri</a:t>
            </a:r>
            <a:r>
              <a:rPr lang="en-US" sz="2000" dirty="0"/>
              <a:t>  </a:t>
            </a:r>
          </a:p>
          <a:p>
            <a:pPr>
              <a:lnSpc>
                <a:spcPct val="90000"/>
              </a:lnSpc>
            </a:pPr>
            <a:r>
              <a:rPr lang="en-US" sz="2000" dirty="0"/>
              <a:t> pet </a:t>
            </a:r>
          </a:p>
          <a:p>
            <a:pPr>
              <a:lnSpc>
                <a:spcPct val="90000"/>
              </a:lnSpc>
            </a:pPr>
            <a:r>
              <a:rPr lang="en-US" sz="2000" dirty="0"/>
              <a:t> </a:t>
            </a:r>
            <a:r>
              <a:rPr lang="en-US" sz="2000" dirty="0" err="1"/>
              <a:t>šest</a:t>
            </a:r>
            <a:r>
              <a:rPr lang="en-US" sz="2000" dirty="0"/>
              <a:t> </a:t>
            </a:r>
          </a:p>
          <a:p>
            <a:pPr>
              <a:lnSpc>
                <a:spcPct val="90000"/>
              </a:lnSpc>
            </a:pPr>
            <a:r>
              <a:rPr lang="en-US" sz="2000" dirty="0"/>
              <a:t> </a:t>
            </a:r>
            <a:r>
              <a:rPr lang="en-US" sz="2000" dirty="0" err="1"/>
              <a:t>sedam</a:t>
            </a:r>
            <a:r>
              <a:rPr lang="en-US" sz="2000" dirty="0"/>
              <a:t> </a:t>
            </a:r>
          </a:p>
          <a:p>
            <a:pPr>
              <a:lnSpc>
                <a:spcPct val="90000"/>
              </a:lnSpc>
            </a:pPr>
            <a:r>
              <a:rPr lang="en-US" sz="2000" dirty="0"/>
              <a:t> </a:t>
            </a:r>
            <a:r>
              <a:rPr lang="en-US" sz="2000" dirty="0" err="1"/>
              <a:t>osam</a:t>
            </a:r>
            <a:r>
              <a:rPr lang="en-US" sz="2000" dirty="0"/>
              <a:t> </a:t>
            </a:r>
          </a:p>
          <a:p>
            <a:pPr>
              <a:lnSpc>
                <a:spcPct val="90000"/>
              </a:lnSpc>
            </a:pPr>
            <a:r>
              <a:rPr lang="en-US" sz="2000" dirty="0"/>
              <a:t> </a:t>
            </a:r>
            <a:r>
              <a:rPr lang="en-US" sz="2000" dirty="0" err="1"/>
              <a:t>devet</a:t>
            </a:r>
            <a:r>
              <a:rPr lang="en-US" sz="2000" dirty="0"/>
              <a:t> </a:t>
            </a:r>
          </a:p>
          <a:p>
            <a:pPr>
              <a:lnSpc>
                <a:spcPct val="90000"/>
              </a:lnSpc>
            </a:pPr>
            <a:r>
              <a:rPr lang="en-US" sz="2000" dirty="0"/>
              <a:t> </a:t>
            </a:r>
            <a:r>
              <a:rPr lang="en-US" sz="2000" dirty="0" err="1"/>
              <a:t>deset</a:t>
            </a:r>
            <a:r>
              <a:rPr lang="en-US" sz="2000" dirty="0"/>
              <a:t> </a:t>
            </a:r>
          </a:p>
          <a:p>
            <a:pPr>
              <a:lnSpc>
                <a:spcPct val="90000"/>
              </a:lnSpc>
            </a:pPr>
            <a:endParaRPr lang="en-US" sz="2000" dirty="0"/>
          </a:p>
        </p:txBody>
      </p:sp>
    </p:spTree>
    <p:extLst>
      <p:ext uri="{BB962C8B-B14F-4D97-AF65-F5344CB8AC3E}">
        <p14:creationId xmlns:p14="http://schemas.microsoft.com/office/powerpoint/2010/main" val="20803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A7EA-DAE2-1D0C-2617-72BE9F20B434}"/>
              </a:ext>
            </a:extLst>
          </p:cNvPr>
          <p:cNvSpPr>
            <a:spLocks noGrp="1"/>
          </p:cNvSpPr>
          <p:nvPr>
            <p:ph type="title"/>
          </p:nvPr>
        </p:nvSpPr>
        <p:spPr/>
        <p:txBody>
          <a:bodyPr/>
          <a:lstStyle/>
          <a:p>
            <a:r>
              <a:rPr lang="sr-Latn-RS" dirty="0" err="1"/>
              <a:t>Translate</a:t>
            </a:r>
            <a:r>
              <a:rPr lang="sr-Latn-RS" dirty="0"/>
              <a:t> to BCS</a:t>
            </a:r>
            <a:endParaRPr lang="en-US" dirty="0"/>
          </a:p>
        </p:txBody>
      </p:sp>
      <p:sp>
        <p:nvSpPr>
          <p:cNvPr id="3" name="Content Placeholder 2">
            <a:extLst>
              <a:ext uri="{FF2B5EF4-FFF2-40B4-BE49-F238E27FC236}">
                <a16:creationId xmlns:a16="http://schemas.microsoft.com/office/drawing/2014/main" id="{F9C4BCA7-7310-BF03-C6E2-BBCEDFD7F256}"/>
              </a:ext>
            </a:extLst>
          </p:cNvPr>
          <p:cNvSpPr>
            <a:spLocks noGrp="1"/>
          </p:cNvSpPr>
          <p:nvPr>
            <p:ph idx="1"/>
          </p:nvPr>
        </p:nvSpPr>
        <p:spPr/>
        <p:txBody>
          <a:bodyPr>
            <a:normAutofit fontScale="92500"/>
          </a:bodyPr>
          <a:lstStyle/>
          <a:p>
            <a:r>
              <a:rPr lang="en-US" dirty="0"/>
              <a:t>I see 81 </a:t>
            </a:r>
            <a:r>
              <a:rPr lang="sr-Latn-RS" dirty="0" err="1"/>
              <a:t>bottles</a:t>
            </a:r>
            <a:r>
              <a:rPr lang="sr-Latn-RS" dirty="0"/>
              <a:t>. Vidim osamdeset jednu flašu.</a:t>
            </a:r>
            <a:endParaRPr lang="en-US" dirty="0"/>
          </a:p>
          <a:p>
            <a:r>
              <a:rPr lang="en-US" dirty="0"/>
              <a:t>Ana has 36 </a:t>
            </a:r>
            <a:r>
              <a:rPr lang="sr-Latn-RS" dirty="0" err="1"/>
              <a:t>hot</a:t>
            </a:r>
            <a:r>
              <a:rPr lang="sr-Latn-RS" dirty="0"/>
              <a:t> </a:t>
            </a:r>
            <a:r>
              <a:rPr lang="sr-Latn-RS" dirty="0" err="1"/>
              <a:t>chocolates</a:t>
            </a:r>
            <a:r>
              <a:rPr lang="en-US" dirty="0"/>
              <a:t>.</a:t>
            </a:r>
            <a:r>
              <a:rPr lang="sr-Latn-RS" dirty="0"/>
              <a:t> Ana ima trideset šest toplih čokolada.</a:t>
            </a:r>
            <a:endParaRPr lang="en-US" dirty="0"/>
          </a:p>
          <a:p>
            <a:r>
              <a:rPr lang="en-US" dirty="0"/>
              <a:t>I want to buy 2 </a:t>
            </a:r>
            <a:r>
              <a:rPr lang="sr-Latn-RS" dirty="0" err="1"/>
              <a:t>coffees</a:t>
            </a:r>
            <a:r>
              <a:rPr lang="en-US" dirty="0"/>
              <a:t>.</a:t>
            </a:r>
            <a:r>
              <a:rPr lang="sr-Latn-RS" dirty="0"/>
              <a:t> Želim da kupim dve/</a:t>
            </a:r>
            <a:r>
              <a:rPr lang="sr-Latn-RS" dirty="0" err="1"/>
              <a:t>dvije</a:t>
            </a:r>
            <a:r>
              <a:rPr lang="sr-Latn-RS" dirty="0"/>
              <a:t> kafe.</a:t>
            </a:r>
            <a:endParaRPr lang="en-US" dirty="0"/>
          </a:p>
          <a:p>
            <a:r>
              <a:rPr lang="en-US" dirty="0"/>
              <a:t>He has 4 </a:t>
            </a:r>
            <a:r>
              <a:rPr lang="sr-Latn-RS" dirty="0" err="1"/>
              <a:t>beers</a:t>
            </a:r>
            <a:r>
              <a:rPr lang="en-US" dirty="0"/>
              <a:t>.</a:t>
            </a:r>
            <a:r>
              <a:rPr lang="sr-Latn-RS" dirty="0"/>
              <a:t> On ima četiri piva. </a:t>
            </a:r>
            <a:endParaRPr lang="en-US" dirty="0"/>
          </a:p>
          <a:p>
            <a:r>
              <a:rPr lang="en-US" dirty="0"/>
              <a:t>She has 12</a:t>
            </a:r>
            <a:r>
              <a:rPr lang="sr-Latn-RS" dirty="0"/>
              <a:t> </a:t>
            </a:r>
            <a:r>
              <a:rPr lang="sr-Latn-RS" dirty="0" err="1"/>
              <a:t>sandwiches</a:t>
            </a:r>
            <a:r>
              <a:rPr lang="en-US" dirty="0"/>
              <a:t>.</a:t>
            </a:r>
            <a:r>
              <a:rPr lang="sr-Latn-RS" dirty="0"/>
              <a:t> Ona ima dvanaest sendviča.</a:t>
            </a:r>
            <a:endParaRPr lang="en-US" dirty="0"/>
          </a:p>
          <a:p>
            <a:r>
              <a:rPr lang="en-US" dirty="0"/>
              <a:t>I see 2 big </a:t>
            </a:r>
            <a:r>
              <a:rPr lang="sr-Latn-RS" dirty="0" err="1"/>
              <a:t>cakes</a:t>
            </a:r>
            <a:r>
              <a:rPr lang="en-US" dirty="0"/>
              <a:t>.</a:t>
            </a:r>
            <a:r>
              <a:rPr lang="sr-Latn-RS" dirty="0"/>
              <a:t> Vidim dva velika kolača. </a:t>
            </a:r>
            <a:endParaRPr lang="en-US" dirty="0"/>
          </a:p>
          <a:p>
            <a:r>
              <a:rPr lang="en-US" dirty="0"/>
              <a:t>We have 5 small cats.</a:t>
            </a:r>
            <a:r>
              <a:rPr lang="sr-Latn-RS" dirty="0"/>
              <a:t> Imamo pet malih mačaka. </a:t>
            </a:r>
            <a:endParaRPr lang="en-US" dirty="0"/>
          </a:p>
          <a:p>
            <a:r>
              <a:rPr lang="en-US" dirty="0"/>
              <a:t>They see 71 </a:t>
            </a:r>
            <a:r>
              <a:rPr lang="sr-Latn-RS" dirty="0" err="1"/>
              <a:t>restaurants</a:t>
            </a:r>
            <a:r>
              <a:rPr lang="sr-Latn-RS" dirty="0"/>
              <a:t>. Vide sedamdeset jedan restoran. </a:t>
            </a:r>
            <a:endParaRPr lang="en-US" dirty="0"/>
          </a:p>
          <a:p>
            <a:endParaRPr lang="en-US" dirty="0"/>
          </a:p>
        </p:txBody>
      </p:sp>
    </p:spTree>
    <p:extLst>
      <p:ext uri="{BB962C8B-B14F-4D97-AF65-F5344CB8AC3E}">
        <p14:creationId xmlns:p14="http://schemas.microsoft.com/office/powerpoint/2010/main" val="278134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Redni</a:t>
            </a:r>
            <a:r>
              <a:rPr lang="en-US" dirty="0"/>
              <a:t> </a:t>
            </a:r>
            <a:r>
              <a:rPr lang="en-US" dirty="0" err="1"/>
              <a:t>brojevi</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04801"/>
            <a:ext cx="3028950" cy="1514475"/>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9600" y="2209800"/>
            <a:ext cx="4206240" cy="4638656"/>
          </a:xfrm>
          <a:prstGeom prst="rect">
            <a:avLst/>
          </a:prstGeom>
        </p:spPr>
      </p:pic>
    </p:spTree>
    <p:extLst>
      <p:ext uri="{BB962C8B-B14F-4D97-AF65-F5344CB8AC3E}">
        <p14:creationId xmlns:p14="http://schemas.microsoft.com/office/powerpoint/2010/main" val="4128380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dirty="0" err="1"/>
              <a:t>Redni</a:t>
            </a:r>
            <a:r>
              <a:rPr lang="en-US" dirty="0"/>
              <a:t> </a:t>
            </a:r>
            <a:r>
              <a:rPr lang="en-US" dirty="0" err="1"/>
              <a:t>brojevi</a:t>
            </a:r>
            <a:r>
              <a:rPr lang="en-US" dirty="0"/>
              <a:t> 1</a:t>
            </a:r>
            <a:r>
              <a:rPr lang="en-US" baseline="30000" dirty="0"/>
              <a:t>st</a:t>
            </a:r>
            <a:r>
              <a:rPr lang="en-US" dirty="0"/>
              <a:t>-10</a:t>
            </a:r>
            <a:r>
              <a:rPr lang="en-US" baseline="30000" dirty="0"/>
              <a:t>th</a:t>
            </a:r>
            <a:r>
              <a:rPr lang="en-US" dirty="0"/>
              <a:t> </a:t>
            </a:r>
          </a:p>
        </p:txBody>
      </p:sp>
      <p:sp>
        <p:nvSpPr>
          <p:cNvPr id="3" name="Content Placeholder 2"/>
          <p:cNvSpPr>
            <a:spLocks noGrp="1"/>
          </p:cNvSpPr>
          <p:nvPr>
            <p:ph sz="half" idx="1"/>
          </p:nvPr>
        </p:nvSpPr>
        <p:spPr>
          <a:xfrm>
            <a:off x="3657600" y="2057400"/>
            <a:ext cx="1600200" cy="3795748"/>
          </a:xfrm>
        </p:spPr>
        <p:txBody>
          <a:bodyPr>
            <a:normAutofit/>
          </a:bodyPr>
          <a:lstStyle/>
          <a:p>
            <a:pPr>
              <a:lnSpc>
                <a:spcPct val="90000"/>
              </a:lnSpc>
            </a:pPr>
            <a:r>
              <a:rPr lang="en-US" sz="2000" dirty="0"/>
              <a:t>NOTE</a:t>
            </a:r>
          </a:p>
          <a:p>
            <a:pPr>
              <a:lnSpc>
                <a:spcPct val="90000"/>
              </a:lnSpc>
            </a:pPr>
            <a:r>
              <a:rPr lang="en-US" sz="2000" dirty="0"/>
              <a:t>1</a:t>
            </a:r>
            <a:r>
              <a:rPr lang="en-US" sz="2000" baseline="30000" dirty="0"/>
              <a:t>ST</a:t>
            </a:r>
            <a:endParaRPr lang="en-US" sz="2000" dirty="0"/>
          </a:p>
          <a:p>
            <a:pPr>
              <a:lnSpc>
                <a:spcPct val="90000"/>
              </a:lnSpc>
            </a:pPr>
            <a:r>
              <a:rPr lang="en-US" sz="2000" dirty="0"/>
              <a:t>2</a:t>
            </a:r>
            <a:r>
              <a:rPr lang="en-US" sz="2000" baseline="30000" dirty="0"/>
              <a:t>ND</a:t>
            </a:r>
            <a:endParaRPr lang="en-US" sz="2000" dirty="0"/>
          </a:p>
          <a:p>
            <a:pPr>
              <a:lnSpc>
                <a:spcPct val="90000"/>
              </a:lnSpc>
            </a:pPr>
            <a:r>
              <a:rPr lang="en-US" sz="2000" dirty="0"/>
              <a:t>3</a:t>
            </a:r>
            <a:r>
              <a:rPr lang="en-US" sz="2000" baseline="30000" dirty="0"/>
              <a:t>RD</a:t>
            </a:r>
            <a:endParaRPr lang="en-US" sz="2000" dirty="0"/>
          </a:p>
          <a:p>
            <a:pPr>
              <a:lnSpc>
                <a:spcPct val="90000"/>
              </a:lnSpc>
            </a:pPr>
            <a:r>
              <a:rPr lang="en-US" sz="2000" dirty="0"/>
              <a:t>4</a:t>
            </a:r>
            <a:r>
              <a:rPr lang="en-US" sz="2000" baseline="30000" dirty="0"/>
              <a:t>TH</a:t>
            </a:r>
            <a:endParaRPr lang="en-US" sz="2000" dirty="0"/>
          </a:p>
          <a:p>
            <a:pPr>
              <a:lnSpc>
                <a:spcPct val="90000"/>
              </a:lnSpc>
            </a:pPr>
            <a:r>
              <a:rPr lang="en-US" sz="2000" dirty="0"/>
              <a:t>5</a:t>
            </a:r>
            <a:r>
              <a:rPr lang="en-US" sz="2000" baseline="30000" dirty="0"/>
              <a:t>TH</a:t>
            </a:r>
            <a:endParaRPr lang="en-US" sz="2000" dirty="0"/>
          </a:p>
          <a:p>
            <a:pPr>
              <a:lnSpc>
                <a:spcPct val="90000"/>
              </a:lnSpc>
            </a:pPr>
            <a:r>
              <a:rPr lang="en-US" sz="2000" dirty="0"/>
              <a:t>6</a:t>
            </a:r>
            <a:r>
              <a:rPr lang="en-US" sz="2000" baseline="30000" dirty="0"/>
              <a:t>TH</a:t>
            </a:r>
            <a:endParaRPr lang="en-US" sz="2000" dirty="0"/>
          </a:p>
          <a:p>
            <a:pPr>
              <a:lnSpc>
                <a:spcPct val="90000"/>
              </a:lnSpc>
            </a:pPr>
            <a:r>
              <a:rPr lang="en-US" sz="2000" dirty="0"/>
              <a:t>7</a:t>
            </a:r>
            <a:r>
              <a:rPr lang="en-US" sz="2000" baseline="30000" dirty="0"/>
              <a:t>TH</a:t>
            </a:r>
            <a:endParaRPr lang="en-US" sz="2000" dirty="0"/>
          </a:p>
          <a:p>
            <a:pPr>
              <a:lnSpc>
                <a:spcPct val="90000"/>
              </a:lnSpc>
            </a:pPr>
            <a:r>
              <a:rPr lang="en-US" sz="2000" dirty="0"/>
              <a:t>8</a:t>
            </a:r>
            <a:r>
              <a:rPr lang="en-US" sz="2000" baseline="30000" dirty="0"/>
              <a:t>TH</a:t>
            </a:r>
            <a:endParaRPr lang="en-US" sz="2000" dirty="0"/>
          </a:p>
          <a:p>
            <a:pPr>
              <a:lnSpc>
                <a:spcPct val="90000"/>
              </a:lnSpc>
            </a:pPr>
            <a:r>
              <a:rPr lang="en-US" sz="2000" dirty="0"/>
              <a:t>9</a:t>
            </a:r>
            <a:r>
              <a:rPr lang="en-US" sz="2000" baseline="30000" dirty="0"/>
              <a:t>TH</a:t>
            </a:r>
            <a:endParaRPr lang="en-US" sz="2000" dirty="0"/>
          </a:p>
          <a:p>
            <a:pPr>
              <a:lnSpc>
                <a:spcPct val="90000"/>
              </a:lnSpc>
            </a:pPr>
            <a:r>
              <a:rPr lang="en-US" sz="2000" dirty="0"/>
              <a:t>10</a:t>
            </a:r>
            <a:r>
              <a:rPr lang="en-US" sz="2000" baseline="30000" dirty="0"/>
              <a:t>TH</a:t>
            </a:r>
            <a:endParaRPr lang="en-US" sz="2000" dirty="0"/>
          </a:p>
          <a:p>
            <a:pPr>
              <a:lnSpc>
                <a:spcPct val="90000"/>
              </a:lnSpc>
            </a:pPr>
            <a:endParaRPr lang="en-US" sz="2000" dirty="0"/>
          </a:p>
        </p:txBody>
      </p:sp>
      <p:sp>
        <p:nvSpPr>
          <p:cNvPr id="4" name="Content Placeholder 3"/>
          <p:cNvSpPr>
            <a:spLocks noGrp="1"/>
          </p:cNvSpPr>
          <p:nvPr>
            <p:ph sz="half" idx="2"/>
          </p:nvPr>
        </p:nvSpPr>
        <p:spPr>
          <a:xfrm>
            <a:off x="5257800" y="2120860"/>
            <a:ext cx="5097780" cy="3795748"/>
          </a:xfrm>
        </p:spPr>
        <p:txBody>
          <a:bodyPr>
            <a:normAutofit/>
          </a:bodyPr>
          <a:lstStyle/>
          <a:p>
            <a:r>
              <a:rPr lang="en-US" sz="1700" dirty="0"/>
              <a:t> grammatically ordinal numbers are adjectives!!! </a:t>
            </a:r>
          </a:p>
          <a:p>
            <a:r>
              <a:rPr lang="sr-Latn-RS" sz="1700" dirty="0"/>
              <a:t>Prvi, prva, prvo</a:t>
            </a:r>
            <a:endParaRPr lang="en-US" sz="1700" dirty="0"/>
          </a:p>
          <a:p>
            <a:r>
              <a:rPr lang="sr-Latn-RS" sz="1700" dirty="0"/>
              <a:t>Drugi, druga drugo</a:t>
            </a:r>
            <a:endParaRPr lang="en-US" sz="1700" dirty="0"/>
          </a:p>
          <a:p>
            <a:r>
              <a:rPr lang="sr-Latn-RS" sz="1700" dirty="0"/>
              <a:t>Treći, treća, treće</a:t>
            </a:r>
            <a:endParaRPr lang="en-US" sz="1700" dirty="0"/>
          </a:p>
          <a:p>
            <a:r>
              <a:rPr lang="sr-Latn-RS" sz="1700" dirty="0" err="1"/>
              <a:t>Četrvrti</a:t>
            </a:r>
            <a:r>
              <a:rPr lang="sr-Latn-RS" sz="1700" dirty="0"/>
              <a:t>, četvrta četvrto</a:t>
            </a:r>
            <a:endParaRPr lang="en-US" sz="1700" dirty="0"/>
          </a:p>
          <a:p>
            <a:r>
              <a:rPr lang="sr-Latn-RS" sz="1700" dirty="0"/>
              <a:t>Peti, peta, peto </a:t>
            </a:r>
            <a:endParaRPr lang="en-US" sz="1700" dirty="0"/>
          </a:p>
          <a:p>
            <a:r>
              <a:rPr lang="sr-Latn-RS" sz="1700" dirty="0"/>
              <a:t>Šesti, šesta, šesto </a:t>
            </a:r>
            <a:endParaRPr lang="en-US" sz="1700" dirty="0"/>
          </a:p>
          <a:p>
            <a:r>
              <a:rPr lang="sr-Latn-RS" sz="1700" dirty="0"/>
              <a:t>Sedmi, sedma, sedmo</a:t>
            </a:r>
            <a:endParaRPr lang="en-US" sz="1700" dirty="0"/>
          </a:p>
          <a:p>
            <a:r>
              <a:rPr lang="sr-Latn-RS" sz="1700" dirty="0"/>
              <a:t>Osmi, osma, osmo</a:t>
            </a:r>
            <a:endParaRPr lang="en-US" sz="1700" dirty="0"/>
          </a:p>
          <a:p>
            <a:r>
              <a:rPr lang="sr-Latn-RS" sz="1700" dirty="0"/>
              <a:t>Deveti, deveta, deveto</a:t>
            </a:r>
            <a:endParaRPr lang="en-US" sz="1700" dirty="0"/>
          </a:p>
          <a:p>
            <a:r>
              <a:rPr lang="sr-Latn-RS" sz="1700" dirty="0"/>
              <a:t>Deseti, deseta, deseto</a:t>
            </a:r>
            <a:endParaRPr lang="en-US" sz="1700" dirty="0"/>
          </a:p>
        </p:txBody>
      </p:sp>
    </p:spTree>
    <p:extLst>
      <p:ext uri="{BB962C8B-B14F-4D97-AF65-F5344CB8AC3E}">
        <p14:creationId xmlns:p14="http://schemas.microsoft.com/office/powerpoint/2010/main" val="40049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dirty="0" err="1"/>
              <a:t>Redni</a:t>
            </a:r>
            <a:r>
              <a:rPr lang="en-US" dirty="0"/>
              <a:t> </a:t>
            </a:r>
            <a:r>
              <a:rPr lang="en-US" dirty="0" err="1"/>
              <a:t>brojevi</a:t>
            </a:r>
            <a:r>
              <a:rPr lang="en-US" dirty="0"/>
              <a:t> 11</a:t>
            </a:r>
            <a:r>
              <a:rPr lang="en-US" baseline="30000" dirty="0"/>
              <a:t>th</a:t>
            </a:r>
            <a:r>
              <a:rPr lang="en-US" dirty="0"/>
              <a:t>-90</a:t>
            </a:r>
            <a:r>
              <a:rPr lang="en-US" baseline="30000" dirty="0"/>
              <a:t>th</a:t>
            </a:r>
            <a:endParaRPr lang="en-US" dirty="0"/>
          </a:p>
        </p:txBody>
      </p:sp>
      <p:sp>
        <p:nvSpPr>
          <p:cNvPr id="3" name="Content Placeholder 2"/>
          <p:cNvSpPr>
            <a:spLocks noGrp="1"/>
          </p:cNvSpPr>
          <p:nvPr>
            <p:ph sz="half" idx="1"/>
          </p:nvPr>
        </p:nvSpPr>
        <p:spPr>
          <a:xfrm>
            <a:off x="4191000" y="2177456"/>
            <a:ext cx="1447800" cy="3795748"/>
          </a:xfrm>
        </p:spPr>
        <p:txBody>
          <a:bodyPr>
            <a:normAutofit/>
          </a:bodyPr>
          <a:lstStyle/>
          <a:p>
            <a:pPr>
              <a:lnSpc>
                <a:spcPct val="90000"/>
              </a:lnSpc>
            </a:pPr>
            <a:r>
              <a:rPr lang="en-US" sz="1500" dirty="0"/>
              <a:t>11</a:t>
            </a:r>
            <a:r>
              <a:rPr lang="en-US" sz="1500" baseline="30000" dirty="0"/>
              <a:t>TH</a:t>
            </a:r>
            <a:endParaRPr lang="en-US" sz="1500" dirty="0"/>
          </a:p>
          <a:p>
            <a:pPr>
              <a:lnSpc>
                <a:spcPct val="90000"/>
              </a:lnSpc>
            </a:pPr>
            <a:r>
              <a:rPr lang="en-US" sz="1500" dirty="0"/>
              <a:t>12</a:t>
            </a:r>
            <a:r>
              <a:rPr lang="en-US" sz="1500" baseline="30000" dirty="0"/>
              <a:t>TH</a:t>
            </a:r>
            <a:endParaRPr lang="en-US" sz="1500" dirty="0"/>
          </a:p>
          <a:p>
            <a:pPr>
              <a:lnSpc>
                <a:spcPct val="90000"/>
              </a:lnSpc>
            </a:pPr>
            <a:r>
              <a:rPr lang="en-US" sz="1500" dirty="0"/>
              <a:t>13</a:t>
            </a:r>
            <a:r>
              <a:rPr lang="en-US" sz="1500" baseline="30000" dirty="0"/>
              <a:t>TH</a:t>
            </a:r>
            <a:endParaRPr lang="en-US" sz="1500" dirty="0"/>
          </a:p>
          <a:p>
            <a:pPr>
              <a:lnSpc>
                <a:spcPct val="90000"/>
              </a:lnSpc>
            </a:pPr>
            <a:r>
              <a:rPr lang="en-US" sz="1500" dirty="0"/>
              <a:t>17</a:t>
            </a:r>
            <a:r>
              <a:rPr lang="en-US" sz="1500" baseline="30000" dirty="0"/>
              <a:t>TH</a:t>
            </a:r>
          </a:p>
          <a:p>
            <a:pPr>
              <a:lnSpc>
                <a:spcPct val="90000"/>
              </a:lnSpc>
            </a:pPr>
            <a:endParaRPr lang="en-US" sz="1500" dirty="0"/>
          </a:p>
          <a:p>
            <a:pPr>
              <a:lnSpc>
                <a:spcPct val="90000"/>
              </a:lnSpc>
            </a:pPr>
            <a:r>
              <a:rPr lang="en-US" sz="1500" dirty="0"/>
              <a:t>21</a:t>
            </a:r>
            <a:r>
              <a:rPr lang="en-US" sz="1500" baseline="30000" dirty="0"/>
              <a:t>ST</a:t>
            </a:r>
            <a:endParaRPr lang="en-US" sz="1500" dirty="0"/>
          </a:p>
          <a:p>
            <a:pPr>
              <a:lnSpc>
                <a:spcPct val="90000"/>
              </a:lnSpc>
            </a:pPr>
            <a:endParaRPr lang="en-US" sz="1500" dirty="0"/>
          </a:p>
          <a:p>
            <a:pPr>
              <a:lnSpc>
                <a:spcPct val="90000"/>
              </a:lnSpc>
            </a:pPr>
            <a:r>
              <a:rPr lang="en-US" sz="1500" dirty="0"/>
              <a:t>30</a:t>
            </a:r>
            <a:r>
              <a:rPr lang="en-US" sz="1500" baseline="30000" dirty="0"/>
              <a:t>TH</a:t>
            </a:r>
            <a:endParaRPr lang="en-US" sz="1500" dirty="0"/>
          </a:p>
          <a:p>
            <a:pPr>
              <a:lnSpc>
                <a:spcPct val="90000"/>
              </a:lnSpc>
            </a:pPr>
            <a:r>
              <a:rPr lang="en-US" sz="1500" dirty="0"/>
              <a:t>40</a:t>
            </a:r>
            <a:r>
              <a:rPr lang="en-US" sz="1500" baseline="30000" dirty="0"/>
              <a:t>TH</a:t>
            </a:r>
            <a:endParaRPr lang="en-US" sz="1500" dirty="0"/>
          </a:p>
          <a:p>
            <a:pPr>
              <a:lnSpc>
                <a:spcPct val="90000"/>
              </a:lnSpc>
            </a:pPr>
            <a:r>
              <a:rPr lang="en-US" sz="1500" dirty="0"/>
              <a:t>50</a:t>
            </a:r>
            <a:r>
              <a:rPr lang="en-US" sz="1500" baseline="30000" dirty="0"/>
              <a:t>TH</a:t>
            </a:r>
            <a:endParaRPr lang="en-US" sz="1500" dirty="0"/>
          </a:p>
          <a:p>
            <a:pPr>
              <a:lnSpc>
                <a:spcPct val="90000"/>
              </a:lnSpc>
            </a:pPr>
            <a:r>
              <a:rPr lang="en-US" sz="1500" dirty="0"/>
              <a:t>60</a:t>
            </a:r>
            <a:r>
              <a:rPr lang="en-US" sz="1500" baseline="30000" dirty="0"/>
              <a:t>TH</a:t>
            </a:r>
            <a:endParaRPr lang="en-US" sz="1500" dirty="0"/>
          </a:p>
          <a:p>
            <a:pPr>
              <a:lnSpc>
                <a:spcPct val="90000"/>
              </a:lnSpc>
            </a:pPr>
            <a:r>
              <a:rPr lang="en-US" sz="1500" dirty="0"/>
              <a:t>70</a:t>
            </a:r>
            <a:r>
              <a:rPr lang="en-US" sz="1500" baseline="30000" dirty="0"/>
              <a:t>TH</a:t>
            </a:r>
            <a:endParaRPr lang="en-US" sz="1500" dirty="0"/>
          </a:p>
          <a:p>
            <a:pPr>
              <a:lnSpc>
                <a:spcPct val="90000"/>
              </a:lnSpc>
            </a:pPr>
            <a:r>
              <a:rPr lang="en-US" sz="1500" dirty="0"/>
              <a:t>80</a:t>
            </a:r>
            <a:r>
              <a:rPr lang="en-US" sz="1500" baseline="30000" dirty="0"/>
              <a:t>TH</a:t>
            </a:r>
            <a:endParaRPr lang="en-US" sz="1500" dirty="0"/>
          </a:p>
          <a:p>
            <a:pPr>
              <a:lnSpc>
                <a:spcPct val="90000"/>
              </a:lnSpc>
            </a:pPr>
            <a:r>
              <a:rPr lang="en-US" sz="1500" dirty="0"/>
              <a:t>90TH</a:t>
            </a:r>
          </a:p>
          <a:p>
            <a:pPr>
              <a:lnSpc>
                <a:spcPct val="90000"/>
              </a:lnSpc>
            </a:pPr>
            <a:endParaRPr lang="en-US" sz="1500" dirty="0"/>
          </a:p>
          <a:p>
            <a:pPr>
              <a:lnSpc>
                <a:spcPct val="90000"/>
              </a:lnSpc>
            </a:pPr>
            <a:endParaRPr lang="en-US" sz="1500" dirty="0"/>
          </a:p>
          <a:p>
            <a:pPr>
              <a:lnSpc>
                <a:spcPct val="90000"/>
              </a:lnSpc>
            </a:pPr>
            <a:endParaRPr lang="en-US" sz="1500" dirty="0"/>
          </a:p>
        </p:txBody>
      </p:sp>
      <p:sp>
        <p:nvSpPr>
          <p:cNvPr id="4" name="Content Placeholder 3"/>
          <p:cNvSpPr>
            <a:spLocks noGrp="1"/>
          </p:cNvSpPr>
          <p:nvPr>
            <p:ph sz="half" idx="2"/>
          </p:nvPr>
        </p:nvSpPr>
        <p:spPr>
          <a:xfrm>
            <a:off x="5562600" y="2148694"/>
            <a:ext cx="5097780" cy="3795748"/>
          </a:xfrm>
        </p:spPr>
        <p:txBody>
          <a:bodyPr>
            <a:normAutofit/>
          </a:bodyPr>
          <a:lstStyle/>
          <a:p>
            <a:pPr>
              <a:lnSpc>
                <a:spcPct val="90000"/>
              </a:lnSpc>
            </a:pPr>
            <a:r>
              <a:rPr lang="sr-Latn-RS" sz="1700" dirty="0" err="1"/>
              <a:t>Jedanaesti,jedanaesta</a:t>
            </a:r>
            <a:r>
              <a:rPr lang="sr-Latn-RS" sz="1700" dirty="0"/>
              <a:t>, jedanaesto</a:t>
            </a:r>
            <a:endParaRPr lang="en-US" sz="1700" dirty="0"/>
          </a:p>
          <a:p>
            <a:pPr>
              <a:lnSpc>
                <a:spcPct val="90000"/>
              </a:lnSpc>
            </a:pPr>
            <a:r>
              <a:rPr lang="sr-Latn-RS" sz="1700" dirty="0"/>
              <a:t>Dvanaesti, </a:t>
            </a:r>
            <a:r>
              <a:rPr lang="sr-Latn-RS" sz="1700" dirty="0" err="1"/>
              <a:t>dvanaesta,dvanaesto</a:t>
            </a:r>
            <a:endParaRPr lang="en-US" sz="1700" dirty="0"/>
          </a:p>
          <a:p>
            <a:pPr>
              <a:lnSpc>
                <a:spcPct val="90000"/>
              </a:lnSpc>
            </a:pPr>
            <a:r>
              <a:rPr lang="sr-Latn-RS" sz="1700" dirty="0"/>
              <a:t>Trinaesti, četrnaesti, petnaesti, </a:t>
            </a:r>
            <a:r>
              <a:rPr lang="sr-Latn-RS" sz="1700" dirty="0" err="1"/>
              <a:t>šestnaesti</a:t>
            </a:r>
            <a:r>
              <a:rPr lang="sr-Latn-RS" sz="1700" dirty="0"/>
              <a:t>, sedamnaesti, </a:t>
            </a:r>
            <a:r>
              <a:rPr lang="sr-Latn-RS" sz="1700" dirty="0" err="1"/>
              <a:t>osmanaesti</a:t>
            </a:r>
            <a:r>
              <a:rPr lang="sr-Latn-RS" sz="1700" dirty="0"/>
              <a:t>, </a:t>
            </a:r>
            <a:r>
              <a:rPr lang="sr-Latn-RS" sz="1700" dirty="0" err="1"/>
              <a:t>devaetnaesti</a:t>
            </a:r>
            <a:r>
              <a:rPr lang="sr-Latn-RS" sz="1700" dirty="0"/>
              <a:t>, dvadeseti. </a:t>
            </a:r>
            <a:endParaRPr lang="en-US" sz="1700" dirty="0"/>
          </a:p>
          <a:p>
            <a:pPr>
              <a:lnSpc>
                <a:spcPct val="90000"/>
              </a:lnSpc>
            </a:pPr>
            <a:r>
              <a:rPr lang="sr-Latn-RS" sz="1700" dirty="0"/>
              <a:t>Dvadeset prvi -21st dvadeset drugi (22nd), dvadeset treći (23rd)...</a:t>
            </a:r>
            <a:endParaRPr lang="en-US" sz="1700" dirty="0"/>
          </a:p>
          <a:p>
            <a:pPr>
              <a:lnSpc>
                <a:spcPct val="90000"/>
              </a:lnSpc>
            </a:pPr>
            <a:r>
              <a:rPr lang="sr-Latn-RS" sz="1700" dirty="0"/>
              <a:t>Trideseti  </a:t>
            </a:r>
            <a:endParaRPr lang="en-US" sz="1700" dirty="0"/>
          </a:p>
          <a:p>
            <a:pPr>
              <a:lnSpc>
                <a:spcPct val="90000"/>
              </a:lnSpc>
            </a:pPr>
            <a:r>
              <a:rPr lang="sr-Latn-RS" sz="1700" dirty="0"/>
              <a:t>Četrdeseti  </a:t>
            </a:r>
            <a:endParaRPr lang="en-US" sz="1700" dirty="0"/>
          </a:p>
          <a:p>
            <a:pPr>
              <a:lnSpc>
                <a:spcPct val="90000"/>
              </a:lnSpc>
            </a:pPr>
            <a:r>
              <a:rPr lang="sr-Latn-RS" sz="1700" dirty="0"/>
              <a:t>Pedeseti </a:t>
            </a:r>
            <a:endParaRPr lang="en-US" sz="1700" dirty="0"/>
          </a:p>
          <a:p>
            <a:pPr>
              <a:lnSpc>
                <a:spcPct val="90000"/>
              </a:lnSpc>
            </a:pPr>
            <a:r>
              <a:rPr lang="sr-Latn-RS" sz="1700" dirty="0"/>
              <a:t>Šezdeseti </a:t>
            </a:r>
            <a:endParaRPr lang="en-US" sz="1700" dirty="0"/>
          </a:p>
          <a:p>
            <a:pPr>
              <a:lnSpc>
                <a:spcPct val="90000"/>
              </a:lnSpc>
            </a:pPr>
            <a:r>
              <a:rPr lang="sr-Latn-RS" sz="1700" dirty="0"/>
              <a:t>Sedamdeseti </a:t>
            </a:r>
            <a:endParaRPr lang="en-US" sz="1700" dirty="0"/>
          </a:p>
          <a:p>
            <a:pPr>
              <a:lnSpc>
                <a:spcPct val="90000"/>
              </a:lnSpc>
            </a:pPr>
            <a:r>
              <a:rPr lang="sr-Latn-RS" sz="1700" dirty="0"/>
              <a:t>Osamdeseti </a:t>
            </a:r>
            <a:endParaRPr lang="en-US" sz="1700" dirty="0"/>
          </a:p>
          <a:p>
            <a:pPr>
              <a:lnSpc>
                <a:spcPct val="90000"/>
              </a:lnSpc>
            </a:pPr>
            <a:r>
              <a:rPr lang="sr-Latn-RS" sz="1700" dirty="0"/>
              <a:t>Devedeseti </a:t>
            </a:r>
            <a:endParaRPr lang="en-US" sz="1700" dirty="0"/>
          </a:p>
          <a:p>
            <a:pPr>
              <a:lnSpc>
                <a:spcPct val="90000"/>
              </a:lnSpc>
            </a:pPr>
            <a:endParaRPr lang="en-US" sz="1700" dirty="0"/>
          </a:p>
        </p:txBody>
      </p:sp>
    </p:spTree>
    <p:extLst>
      <p:ext uri="{BB962C8B-B14F-4D97-AF65-F5344CB8AC3E}">
        <p14:creationId xmlns:p14="http://schemas.microsoft.com/office/powerpoint/2010/main" val="41559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Redni brojevi 100</a:t>
            </a:r>
            <a:r>
              <a:rPr lang="en-US" baseline="30000">
                <a:solidFill>
                  <a:schemeClr val="tx1">
                    <a:lumMod val="85000"/>
                    <a:lumOff val="15000"/>
                  </a:schemeClr>
                </a:solidFill>
              </a:rPr>
              <a:t>th </a:t>
            </a:r>
            <a:r>
              <a:rPr lang="en-US">
                <a:solidFill>
                  <a:schemeClr val="tx1">
                    <a:lumMod val="85000"/>
                    <a:lumOff val="15000"/>
                  </a:schemeClr>
                </a:solidFill>
              </a:rPr>
              <a:t>…</a:t>
            </a:r>
          </a:p>
        </p:txBody>
      </p:sp>
      <p:sp>
        <p:nvSpPr>
          <p:cNvPr id="3" name="Content Placeholder 2"/>
          <p:cNvSpPr>
            <a:spLocks noGrp="1"/>
          </p:cNvSpPr>
          <p:nvPr>
            <p:ph idx="1"/>
          </p:nvPr>
        </p:nvSpPr>
        <p:spPr>
          <a:xfrm>
            <a:off x="1957987" y="2431765"/>
            <a:ext cx="8276026" cy="3320031"/>
          </a:xfrm>
        </p:spPr>
        <p:txBody>
          <a:bodyPr anchor="ctr">
            <a:normAutofit/>
          </a:bodyPr>
          <a:lstStyle/>
          <a:p>
            <a:r>
              <a:rPr lang="sr-Latn-RS" sz="2000">
                <a:solidFill>
                  <a:schemeClr val="tx1">
                    <a:lumMod val="85000"/>
                    <a:lumOff val="15000"/>
                  </a:schemeClr>
                </a:solidFill>
              </a:rPr>
              <a:t>Stoti- 100th but sto prvi (101st), sto drugi (102nd), sto treći (103rd)...</a:t>
            </a:r>
            <a:endParaRPr lang="en-US" sz="2000">
              <a:solidFill>
                <a:schemeClr val="tx1">
                  <a:lumMod val="85000"/>
                  <a:lumOff val="15000"/>
                </a:schemeClr>
              </a:solidFill>
            </a:endParaRPr>
          </a:p>
          <a:p>
            <a:r>
              <a:rPr lang="sr-Latn-RS" sz="2000">
                <a:solidFill>
                  <a:schemeClr val="tx1">
                    <a:lumMod val="85000"/>
                    <a:lumOff val="15000"/>
                  </a:schemeClr>
                </a:solidFill>
              </a:rPr>
              <a:t>Dvestoti</a:t>
            </a:r>
            <a:r>
              <a:rPr lang="en-US" sz="2000">
                <a:solidFill>
                  <a:schemeClr val="tx1">
                    <a:lumMod val="85000"/>
                    <a:lumOff val="15000"/>
                  </a:schemeClr>
                </a:solidFill>
              </a:rPr>
              <a:t>/dvjestoti</a:t>
            </a:r>
            <a:r>
              <a:rPr lang="sr-Latn-RS" sz="2000">
                <a:solidFill>
                  <a:schemeClr val="tx1">
                    <a:lumMod val="85000"/>
                    <a:lumOff val="15000"/>
                  </a:schemeClr>
                </a:solidFill>
              </a:rPr>
              <a:t>  </a:t>
            </a:r>
            <a:r>
              <a:rPr lang="sr-Latn-RS" sz="2000" u="sng">
                <a:solidFill>
                  <a:schemeClr val="tx1">
                    <a:lumMod val="85000"/>
                    <a:lumOff val="15000"/>
                  </a:schemeClr>
                </a:solidFill>
              </a:rPr>
              <a:t>but</a:t>
            </a:r>
            <a:r>
              <a:rPr lang="sr-Latn-RS" sz="2000">
                <a:solidFill>
                  <a:schemeClr val="tx1">
                    <a:lumMod val="85000"/>
                    <a:lumOff val="15000"/>
                  </a:schemeClr>
                </a:solidFill>
              </a:rPr>
              <a:t> dvesta</a:t>
            </a:r>
            <a:r>
              <a:rPr lang="en-US" sz="2000">
                <a:solidFill>
                  <a:schemeClr val="tx1">
                    <a:lumMod val="85000"/>
                    <a:lumOff val="15000"/>
                  </a:schemeClr>
                </a:solidFill>
              </a:rPr>
              <a:t>/dvjesto</a:t>
            </a:r>
            <a:r>
              <a:rPr lang="sr-Latn-RS" sz="2000">
                <a:solidFill>
                  <a:schemeClr val="tx1">
                    <a:lumMod val="85000"/>
                    <a:lumOff val="15000"/>
                  </a:schemeClr>
                </a:solidFill>
              </a:rPr>
              <a:t> prvi, dvesta</a:t>
            </a:r>
            <a:r>
              <a:rPr lang="en-US" sz="2000">
                <a:solidFill>
                  <a:schemeClr val="tx1">
                    <a:lumMod val="85000"/>
                    <a:lumOff val="15000"/>
                  </a:schemeClr>
                </a:solidFill>
              </a:rPr>
              <a:t> /dvjesto</a:t>
            </a:r>
            <a:r>
              <a:rPr lang="sr-Latn-RS" sz="2000">
                <a:solidFill>
                  <a:schemeClr val="tx1">
                    <a:lumMod val="85000"/>
                    <a:lumOff val="15000"/>
                  </a:schemeClr>
                </a:solidFill>
              </a:rPr>
              <a:t> drugi, dvesta</a:t>
            </a:r>
            <a:r>
              <a:rPr lang="en-US" sz="2000">
                <a:solidFill>
                  <a:schemeClr val="tx1">
                    <a:lumMod val="85000"/>
                    <a:lumOff val="15000"/>
                  </a:schemeClr>
                </a:solidFill>
              </a:rPr>
              <a:t> /dvjesto</a:t>
            </a:r>
            <a:r>
              <a:rPr lang="sr-Latn-RS" sz="2000">
                <a:solidFill>
                  <a:schemeClr val="tx1">
                    <a:lumMod val="85000"/>
                    <a:lumOff val="15000"/>
                  </a:schemeClr>
                </a:solidFill>
              </a:rPr>
              <a:t> treći...</a:t>
            </a:r>
            <a:endParaRPr lang="en-US" sz="2000">
              <a:solidFill>
                <a:schemeClr val="tx1">
                  <a:lumMod val="85000"/>
                  <a:lumOff val="15000"/>
                </a:schemeClr>
              </a:solidFill>
            </a:endParaRPr>
          </a:p>
          <a:p>
            <a:r>
              <a:rPr lang="sr-Latn-RS" sz="2000">
                <a:solidFill>
                  <a:schemeClr val="tx1">
                    <a:lumMod val="85000"/>
                    <a:lumOff val="15000"/>
                  </a:schemeClr>
                </a:solidFill>
              </a:rPr>
              <a:t>Tristoti </a:t>
            </a:r>
            <a:r>
              <a:rPr lang="sr-Latn-RS" sz="2000" u="sng">
                <a:solidFill>
                  <a:schemeClr val="tx1">
                    <a:lumMod val="85000"/>
                    <a:lumOff val="15000"/>
                  </a:schemeClr>
                </a:solidFill>
              </a:rPr>
              <a:t>but</a:t>
            </a:r>
            <a:r>
              <a:rPr lang="sr-Latn-RS" sz="2000">
                <a:solidFill>
                  <a:schemeClr val="tx1">
                    <a:lumMod val="85000"/>
                    <a:lumOff val="15000"/>
                  </a:schemeClr>
                </a:solidFill>
              </a:rPr>
              <a:t>  trista prvi, trista drugi, trista treći...</a:t>
            </a:r>
            <a:endParaRPr lang="en-US" sz="2000">
              <a:solidFill>
                <a:schemeClr val="tx1">
                  <a:lumMod val="85000"/>
                  <a:lumOff val="15000"/>
                </a:schemeClr>
              </a:solidFill>
            </a:endParaRPr>
          </a:p>
          <a:p>
            <a:r>
              <a:rPr lang="sr-Latn-RS" sz="2000">
                <a:solidFill>
                  <a:schemeClr val="tx1">
                    <a:lumMod val="85000"/>
                    <a:lumOff val="15000"/>
                  </a:schemeClr>
                </a:solidFill>
              </a:rPr>
              <a:t>Četristoti  </a:t>
            </a:r>
            <a:r>
              <a:rPr lang="sr-Latn-RS" sz="2000" u="sng">
                <a:solidFill>
                  <a:schemeClr val="tx1">
                    <a:lumMod val="85000"/>
                    <a:lumOff val="15000"/>
                  </a:schemeClr>
                </a:solidFill>
              </a:rPr>
              <a:t>but</a:t>
            </a:r>
            <a:r>
              <a:rPr lang="sr-Latn-RS" sz="2000">
                <a:solidFill>
                  <a:schemeClr val="tx1">
                    <a:lumMod val="85000"/>
                    <a:lumOff val="15000"/>
                  </a:schemeClr>
                </a:solidFill>
              </a:rPr>
              <a:t> četristo prvi, četristo drugi, četristo treći....</a:t>
            </a:r>
            <a:endParaRPr lang="en-US" sz="2000">
              <a:solidFill>
                <a:schemeClr val="tx1">
                  <a:lumMod val="85000"/>
                  <a:lumOff val="15000"/>
                </a:schemeClr>
              </a:solidFill>
            </a:endParaRPr>
          </a:p>
          <a:p>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96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122362"/>
            <a:ext cx="6281928" cy="4135437"/>
          </a:xfrm>
        </p:spPr>
        <p:txBody>
          <a:bodyPr>
            <a:normAutofit/>
          </a:bodyPr>
          <a:lstStyle/>
          <a:p>
            <a:pPr algn="l"/>
            <a:r>
              <a:rPr lang="en-US" sz="6600"/>
              <a:t>Reading months and dates</a:t>
            </a:r>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928114" y="1232452"/>
            <a:ext cx="3200400" cy="3850919"/>
          </a:xfrm>
        </p:spPr>
        <p:txBody>
          <a:bodyPr anchor="b">
            <a:normAutofit/>
          </a:bodyPr>
          <a:lstStyle/>
          <a:p>
            <a:pPr algn="l"/>
            <a:r>
              <a:rPr lang="sr-Latn-RS">
                <a:solidFill>
                  <a:srgbClr val="FFFFFF"/>
                </a:solidFill>
              </a:rPr>
              <a:t>Čita</a:t>
            </a:r>
            <a:r>
              <a:rPr lang="en-US">
                <a:solidFill>
                  <a:srgbClr val="FFFFFF"/>
                </a:solidFill>
              </a:rPr>
              <a:t>nje datuma</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1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1039AD-AEAB-B407-1CF9-190FE6E07F85}"/>
              </a:ext>
            </a:extLst>
          </p:cNvPr>
          <p:cNvSpPr>
            <a:spLocks noGrp="1"/>
          </p:cNvSpPr>
          <p:nvPr>
            <p:ph type="title"/>
          </p:nvPr>
        </p:nvSpPr>
        <p:spPr>
          <a:xfrm>
            <a:off x="838200" y="643467"/>
            <a:ext cx="2951205" cy="5571066"/>
          </a:xfrm>
        </p:spPr>
        <p:txBody>
          <a:bodyPr>
            <a:normAutofit/>
          </a:bodyPr>
          <a:lstStyle/>
          <a:p>
            <a:r>
              <a:rPr lang="en-US" sz="3100" b="1">
                <a:solidFill>
                  <a:srgbClr val="FFFFFF"/>
                </a:solidFill>
                <a:effectLst/>
                <a:latin typeface="Times New Roman" panose="02020603050405020304" pitchFamily="18" charset="0"/>
                <a:ea typeface="Times New Roman" panose="02020603050405020304" pitchFamily="18" charset="0"/>
              </a:rPr>
              <a:t>srpski/bosanski   </a:t>
            </a:r>
            <a:br>
              <a:rPr lang="en-US" sz="3100">
                <a:solidFill>
                  <a:srgbClr val="FFFFFF"/>
                </a:solidFill>
                <a:effectLst/>
                <a:latin typeface="Times New Roman" panose="02020603050405020304" pitchFamily="18" charset="0"/>
                <a:ea typeface="Calibri" panose="020F0502020204030204" pitchFamily="34" charset="0"/>
              </a:rPr>
            </a:br>
            <a:endParaRPr lang="en-US" sz="3100">
              <a:solidFill>
                <a:srgbClr val="FFFFFF"/>
              </a:solidFill>
            </a:endParaRPr>
          </a:p>
        </p:txBody>
      </p:sp>
      <p:sp>
        <p:nvSpPr>
          <p:cNvPr id="32" name="Rectangle: Rounded Corners 31">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872FEF6-0077-CA09-C055-439287643269}"/>
              </a:ext>
            </a:extLst>
          </p:cNvPr>
          <p:cNvGraphicFramePr>
            <a:graphicFrameLocks noGrp="1"/>
          </p:cNvGraphicFramePr>
          <p:nvPr>
            <p:ph idx="1"/>
            <p:extLst>
              <p:ext uri="{D42A27DB-BD31-4B8C-83A1-F6EECF244321}">
                <p14:modId xmlns:p14="http://schemas.microsoft.com/office/powerpoint/2010/main" val="3069107303"/>
              </p:ext>
            </p:extLst>
          </p:nvPr>
        </p:nvGraphicFramePr>
        <p:xfrm>
          <a:off x="5353116" y="589380"/>
          <a:ext cx="5250994" cy="5837496"/>
        </p:xfrm>
        <a:graphic>
          <a:graphicData uri="http://schemas.openxmlformats.org/drawingml/2006/table">
            <a:tbl>
              <a:tblPr firstRow="1" firstCol="1" bandRow="1"/>
              <a:tblGrid>
                <a:gridCol w="1040166">
                  <a:extLst>
                    <a:ext uri="{9D8B030D-6E8A-4147-A177-3AD203B41FA5}">
                      <a16:colId xmlns:a16="http://schemas.microsoft.com/office/drawing/2014/main" val="404561735"/>
                    </a:ext>
                  </a:extLst>
                </a:gridCol>
                <a:gridCol w="1040166">
                  <a:extLst>
                    <a:ext uri="{9D8B030D-6E8A-4147-A177-3AD203B41FA5}">
                      <a16:colId xmlns:a16="http://schemas.microsoft.com/office/drawing/2014/main" val="416305209"/>
                    </a:ext>
                  </a:extLst>
                </a:gridCol>
                <a:gridCol w="3170662">
                  <a:extLst>
                    <a:ext uri="{9D8B030D-6E8A-4147-A177-3AD203B41FA5}">
                      <a16:colId xmlns:a16="http://schemas.microsoft.com/office/drawing/2014/main" val="1746591580"/>
                    </a:ext>
                  </a:extLst>
                </a:gridCol>
              </a:tblGrid>
              <a:tr h="468626">
                <a:tc>
                  <a:txBody>
                    <a:bodyPr/>
                    <a:lstStyle/>
                    <a:p>
                      <a:pPr marL="0" marR="0" algn="l" fontAlgn="ctr">
                        <a:lnSpc>
                          <a:spcPct val="100000"/>
                        </a:lnSpc>
                        <a:spcBef>
                          <a:spcPts val="0"/>
                        </a:spcBef>
                        <a:spcAft>
                          <a:spcPts val="0"/>
                        </a:spcAft>
                      </a:pPr>
                      <a:endParaRPr lang="en-US" sz="2900" b="0" i="0" u="none" strike="noStrike" dirty="0">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januar</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1638260964"/>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februar</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1674263497"/>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dirty="0">
                          <a:effectLst/>
                          <a:latin typeface="Times New Roman" panose="02020603050405020304" pitchFamily="18" charset="0"/>
                          <a:ea typeface="Times New Roman" panose="02020603050405020304" pitchFamily="18" charset="0"/>
                        </a:rPr>
                        <a:t> mart</a:t>
                      </a:r>
                      <a:endParaRPr lang="en-US" sz="2900" b="0" i="0" u="none" strike="noStrike" dirty="0">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3294229906"/>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april</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1581891392"/>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maj</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2114286104"/>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jun/juni (doublets)</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1108449126"/>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jul/juli (doublets)</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2079372871"/>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avgust</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2312256784"/>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septembar</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4272832718"/>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a:effectLst/>
                          <a:latin typeface="Times New Roman" panose="02020603050405020304" pitchFamily="18" charset="0"/>
                          <a:ea typeface="Times New Roman" panose="02020603050405020304" pitchFamily="18" charset="0"/>
                        </a:rPr>
                        <a:t> oktobar</a:t>
                      </a: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2092661773"/>
                  </a:ext>
                </a:extLst>
              </a:tr>
              <a:tr h="468626">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dirty="0">
                          <a:effectLst/>
                          <a:latin typeface="Times New Roman" panose="02020603050405020304" pitchFamily="18" charset="0"/>
                          <a:ea typeface="Times New Roman" panose="02020603050405020304" pitchFamily="18" charset="0"/>
                        </a:rPr>
                        <a:t> </a:t>
                      </a:r>
                      <a:r>
                        <a:rPr lang="en-US" sz="2000" b="0" i="0" u="none" strike="noStrike" dirty="0" err="1">
                          <a:effectLst/>
                          <a:latin typeface="Times New Roman" panose="02020603050405020304" pitchFamily="18" charset="0"/>
                          <a:ea typeface="Times New Roman" panose="02020603050405020304" pitchFamily="18" charset="0"/>
                        </a:rPr>
                        <a:t>novembar</a:t>
                      </a:r>
                      <a:endParaRPr lang="en-US" sz="2900" b="0" i="0" u="none" strike="noStrike" dirty="0">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1429386806"/>
                  </a:ext>
                </a:extLst>
              </a:tr>
              <a:tr h="636309">
                <a:tc>
                  <a:txBody>
                    <a:bodyPr/>
                    <a:lstStyle/>
                    <a:p>
                      <a:pPr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endParaRPr lang="en-US" sz="2900" b="0" i="0" u="none" strike="noStrike">
                        <a:effectLst/>
                        <a:latin typeface="Arial" panose="020B0604020202020204" pitchFamily="34" charset="0"/>
                      </a:endParaRPr>
                    </a:p>
                  </a:txBody>
                  <a:tcPr marL="15264" marR="15264" marT="15264" marB="15264" anchor="ctr">
                    <a:lnL>
                      <a:noFill/>
                    </a:lnL>
                    <a:lnR>
                      <a:noFill/>
                    </a:lnR>
                    <a:lnT>
                      <a:noFill/>
                    </a:lnT>
                    <a:lnB>
                      <a:noFill/>
                    </a:lnB>
                  </a:tcPr>
                </a:tc>
                <a:tc>
                  <a:txBody>
                    <a:bodyPr/>
                    <a:lstStyle/>
                    <a:p>
                      <a:pPr marL="0" marR="0" algn="l" fontAlgn="ctr">
                        <a:lnSpc>
                          <a:spcPct val="100000"/>
                        </a:lnSpc>
                        <a:spcBef>
                          <a:spcPts val="0"/>
                        </a:spcBef>
                        <a:spcAft>
                          <a:spcPts val="0"/>
                        </a:spcAft>
                      </a:pPr>
                      <a:r>
                        <a:rPr lang="en-US" sz="2000" b="0" i="0" u="none" strike="noStrike" dirty="0">
                          <a:effectLst/>
                          <a:latin typeface="Times New Roman" panose="02020603050405020304" pitchFamily="18" charset="0"/>
                          <a:ea typeface="Times New Roman" panose="02020603050405020304" pitchFamily="18" charset="0"/>
                        </a:rPr>
                        <a:t> </a:t>
                      </a:r>
                      <a:r>
                        <a:rPr lang="en-US" sz="2000" b="0" i="0" u="none" strike="noStrike" dirty="0" err="1">
                          <a:effectLst/>
                          <a:latin typeface="Times New Roman" panose="02020603050405020304" pitchFamily="18" charset="0"/>
                          <a:ea typeface="Times New Roman" panose="02020603050405020304" pitchFamily="18" charset="0"/>
                        </a:rPr>
                        <a:t>decembar</a:t>
                      </a:r>
                      <a:endParaRPr lang="en-US" sz="2900" b="0" i="0" u="none" strike="noStrike" dirty="0">
                        <a:effectLst/>
                        <a:latin typeface="Arial" panose="020B0604020202020204" pitchFamily="34" charset="0"/>
                      </a:endParaRPr>
                    </a:p>
                    <a:p>
                      <a:pPr marL="0" marR="0" algn="l" fontAlgn="ctr">
                        <a:lnSpc>
                          <a:spcPct val="100000"/>
                        </a:lnSpc>
                        <a:spcBef>
                          <a:spcPts val="0"/>
                        </a:spcBef>
                        <a:spcAft>
                          <a:spcPts val="0"/>
                        </a:spcAft>
                      </a:pPr>
                      <a:r>
                        <a:rPr lang="en-US" sz="2000" b="0" i="0" u="none" strike="noStrike" dirty="0">
                          <a:effectLst/>
                          <a:latin typeface="Times New Roman" panose="02020603050405020304" pitchFamily="18" charset="0"/>
                          <a:ea typeface="Times New Roman" panose="02020603050405020304" pitchFamily="18" charset="0"/>
                        </a:rPr>
                        <a:t> </a:t>
                      </a:r>
                      <a:endParaRPr lang="en-US" sz="2900" b="0" i="0" u="none" strike="noStrike" dirty="0">
                        <a:effectLst/>
                        <a:latin typeface="Arial" panose="020B0604020202020204" pitchFamily="34" charset="0"/>
                      </a:endParaRPr>
                    </a:p>
                  </a:txBody>
                  <a:tcPr marL="15264" marR="15264" marT="15264" marB="15264" anchor="ctr">
                    <a:lnL>
                      <a:noFill/>
                    </a:lnL>
                    <a:lnR>
                      <a:noFill/>
                    </a:lnR>
                    <a:lnT>
                      <a:noFill/>
                    </a:lnT>
                    <a:lnB>
                      <a:noFill/>
                    </a:lnB>
                  </a:tcPr>
                </a:tc>
                <a:extLst>
                  <a:ext uri="{0D108BD9-81ED-4DB2-BD59-A6C34878D82A}">
                    <a16:rowId xmlns:a16="http://schemas.microsoft.com/office/drawing/2014/main" val="1401380526"/>
                  </a:ext>
                </a:extLst>
              </a:tr>
            </a:tbl>
          </a:graphicData>
        </a:graphic>
      </p:graphicFrame>
    </p:spTree>
    <p:extLst>
      <p:ext uri="{BB962C8B-B14F-4D97-AF65-F5344CB8AC3E}">
        <p14:creationId xmlns:p14="http://schemas.microsoft.com/office/powerpoint/2010/main" val="300205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018491-81E4-4819-CFDC-8C6800B0EA72}"/>
              </a:ext>
            </a:extLst>
          </p:cNvPr>
          <p:cNvSpPr>
            <a:spLocks noGrp="1"/>
          </p:cNvSpPr>
          <p:nvPr>
            <p:ph type="title"/>
          </p:nvPr>
        </p:nvSpPr>
        <p:spPr>
          <a:xfrm>
            <a:off x="838200" y="643467"/>
            <a:ext cx="2951205" cy="5571066"/>
          </a:xfrm>
        </p:spPr>
        <p:txBody>
          <a:bodyPr>
            <a:normAutofit/>
          </a:bodyPr>
          <a:lstStyle/>
          <a:p>
            <a:r>
              <a:rPr lang="sr-Latn-RS">
                <a:solidFill>
                  <a:srgbClr val="FFFFFF"/>
                </a:solidFill>
              </a:rPr>
              <a:t>Hrvatski</a:t>
            </a:r>
            <a:endParaRPr lang="en-US">
              <a:solidFill>
                <a:srgbClr val="FFFFFF"/>
              </a:solidFill>
            </a:endParaRP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5373712-9CE9-8A0A-67ED-49AC59BB889D}"/>
              </a:ext>
            </a:extLst>
          </p:cNvPr>
          <p:cNvGraphicFramePr>
            <a:graphicFrameLocks noGrp="1"/>
          </p:cNvGraphicFramePr>
          <p:nvPr>
            <p:ph idx="1"/>
            <p:extLst>
              <p:ext uri="{D42A27DB-BD31-4B8C-83A1-F6EECF244321}">
                <p14:modId xmlns:p14="http://schemas.microsoft.com/office/powerpoint/2010/main" val="1200577564"/>
              </p:ext>
            </p:extLst>
          </p:nvPr>
        </p:nvGraphicFramePr>
        <p:xfrm>
          <a:off x="4763911" y="751696"/>
          <a:ext cx="6735444" cy="5522942"/>
        </p:xfrm>
        <a:graphic>
          <a:graphicData uri="http://schemas.openxmlformats.org/drawingml/2006/table">
            <a:tbl>
              <a:tblPr firstRow="1" firstCol="1" bandRow="1">
                <a:tableStyleId>{5C22544A-7EE6-4342-B048-85BDC9FD1C3A}</a:tableStyleId>
              </a:tblPr>
              <a:tblGrid>
                <a:gridCol w="936701">
                  <a:extLst>
                    <a:ext uri="{9D8B030D-6E8A-4147-A177-3AD203B41FA5}">
                      <a16:colId xmlns:a16="http://schemas.microsoft.com/office/drawing/2014/main" val="1882890127"/>
                    </a:ext>
                  </a:extLst>
                </a:gridCol>
                <a:gridCol w="5798743">
                  <a:extLst>
                    <a:ext uri="{9D8B030D-6E8A-4147-A177-3AD203B41FA5}">
                      <a16:colId xmlns:a16="http://schemas.microsoft.com/office/drawing/2014/main" val="199269858"/>
                    </a:ext>
                  </a:extLst>
                </a:gridCol>
              </a:tblGrid>
              <a:tr h="325438">
                <a:tc>
                  <a:txBody>
                    <a:bodyPr/>
                    <a:lstStyle/>
                    <a:p>
                      <a:pPr marL="0" marR="0">
                        <a:lnSpc>
                          <a:spcPct val="115000"/>
                        </a:lnSpc>
                        <a:spcBef>
                          <a:spcPts val="0"/>
                        </a:spcBef>
                        <a:spcAft>
                          <a:spcPts val="0"/>
                        </a:spcAft>
                      </a:pPr>
                      <a:r>
                        <a:rPr lang="en-US" sz="1600">
                          <a:effectLst/>
                        </a:rPr>
                        <a:t>  siječanj</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se </a:t>
                      </a:r>
                      <a:r>
                        <a:rPr lang="en-US" sz="1600" dirty="0" err="1">
                          <a:effectLst/>
                        </a:rPr>
                        <a:t>seče</a:t>
                      </a:r>
                      <a:r>
                        <a:rPr lang="en-US" sz="1600" dirty="0">
                          <a:effectLst/>
                        </a:rPr>
                        <a:t>/</a:t>
                      </a:r>
                      <a:r>
                        <a:rPr lang="en-US" sz="1600" dirty="0" err="1">
                          <a:effectLst/>
                        </a:rPr>
                        <a:t>sije</a:t>
                      </a:r>
                      <a:r>
                        <a:rPr lang="sr-Latn-RS" sz="1600" dirty="0" err="1">
                          <a:effectLst/>
                        </a:rPr>
                        <a:t>če</a:t>
                      </a:r>
                      <a:r>
                        <a:rPr lang="en-US" sz="1600" dirty="0">
                          <a:effectLst/>
                        </a:rPr>
                        <a:t> (</a:t>
                      </a:r>
                      <a:r>
                        <a:rPr lang="en-US" sz="1600" dirty="0" err="1">
                          <a:effectLst/>
                        </a:rPr>
                        <a:t>drvo</a:t>
                      </a:r>
                      <a:r>
                        <a:rPr lang="en-US" sz="1600" dirty="0">
                          <a:effectLst/>
                        </a:rPr>
                        <a:t>)/ month when the wood is cut</a:t>
                      </a:r>
                      <a:r>
                        <a:rPr lang="sr-Latn-RS" sz="1600" dirty="0">
                          <a:effectLst/>
                        </a:rPr>
                        <a:t> (januar)</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3562072054"/>
                  </a:ext>
                </a:extLst>
              </a:tr>
              <a:tr h="325438">
                <a:tc>
                  <a:txBody>
                    <a:bodyPr/>
                    <a:lstStyle/>
                    <a:p>
                      <a:pPr marL="0" marR="0">
                        <a:lnSpc>
                          <a:spcPct val="115000"/>
                        </a:lnSpc>
                        <a:spcBef>
                          <a:spcPts val="0"/>
                        </a:spcBef>
                        <a:spcAft>
                          <a:spcPts val="0"/>
                        </a:spcAft>
                      </a:pPr>
                      <a:r>
                        <a:rPr lang="en-US" sz="1600">
                          <a:effectLst/>
                        </a:rPr>
                        <a:t>  veljača</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promena</a:t>
                      </a:r>
                      <a:r>
                        <a:rPr lang="en-US" sz="1600" dirty="0">
                          <a:effectLst/>
                        </a:rPr>
                        <a:t> (</a:t>
                      </a:r>
                      <a:r>
                        <a:rPr lang="en-US" sz="1600" dirty="0" err="1">
                          <a:effectLst/>
                        </a:rPr>
                        <a:t>veljanja</a:t>
                      </a:r>
                      <a:r>
                        <a:rPr lang="en-US" sz="1600" dirty="0">
                          <a:effectLst/>
                        </a:rPr>
                        <a:t>)/ month of changes in nature</a:t>
                      </a:r>
                      <a:r>
                        <a:rPr lang="sr-Latn-RS" sz="1600" dirty="0">
                          <a:effectLst/>
                        </a:rPr>
                        <a:t> (februar)</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1737569976"/>
                  </a:ext>
                </a:extLst>
              </a:tr>
              <a:tr h="325438">
                <a:tc>
                  <a:txBody>
                    <a:bodyPr/>
                    <a:lstStyle/>
                    <a:p>
                      <a:pPr marL="0" marR="0">
                        <a:lnSpc>
                          <a:spcPct val="115000"/>
                        </a:lnSpc>
                        <a:spcBef>
                          <a:spcPts val="0"/>
                        </a:spcBef>
                        <a:spcAft>
                          <a:spcPts val="0"/>
                        </a:spcAft>
                      </a:pPr>
                      <a:r>
                        <a:rPr lang="en-US" sz="1600">
                          <a:effectLst/>
                        </a:rPr>
                        <a:t>  ožujak</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varljiv</a:t>
                      </a:r>
                      <a:r>
                        <a:rPr lang="en-US" sz="1600" dirty="0">
                          <a:effectLst/>
                        </a:rPr>
                        <a:t> (</a:t>
                      </a:r>
                      <a:r>
                        <a:rPr lang="en-US" sz="1600" dirty="0" err="1">
                          <a:effectLst/>
                        </a:rPr>
                        <a:t>lažljiv</a:t>
                      </a:r>
                      <a:r>
                        <a:rPr lang="en-US" sz="1600" dirty="0">
                          <a:effectLst/>
                        </a:rPr>
                        <a:t>) </a:t>
                      </a:r>
                      <a:r>
                        <a:rPr lang="en-US" sz="1600" dirty="0" err="1">
                          <a:effectLst/>
                        </a:rPr>
                        <a:t>mjesec</a:t>
                      </a:r>
                      <a:r>
                        <a:rPr lang="en-US" sz="1600" dirty="0">
                          <a:effectLst/>
                        </a:rPr>
                        <a:t> / deceitful month</a:t>
                      </a:r>
                      <a:r>
                        <a:rPr lang="sr-Latn-RS" sz="1600" dirty="0">
                          <a:effectLst/>
                        </a:rPr>
                        <a:t> (mart)</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424308260"/>
                  </a:ext>
                </a:extLst>
              </a:tr>
              <a:tr h="600470">
                <a:tc>
                  <a:txBody>
                    <a:bodyPr/>
                    <a:lstStyle/>
                    <a:p>
                      <a:pPr marL="0" marR="0">
                        <a:lnSpc>
                          <a:spcPct val="115000"/>
                        </a:lnSpc>
                        <a:spcBef>
                          <a:spcPts val="0"/>
                        </a:spcBef>
                        <a:spcAft>
                          <a:spcPts val="0"/>
                        </a:spcAft>
                      </a:pPr>
                      <a:r>
                        <a:rPr lang="en-US" sz="1600">
                          <a:effectLst/>
                        </a:rPr>
                        <a:t>  travanj</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a:t>
                      </a:r>
                      <a:r>
                        <a:rPr lang="en-US" sz="1600" dirty="0" err="1">
                          <a:effectLst/>
                        </a:rPr>
                        <a:t>trava</a:t>
                      </a:r>
                      <a:r>
                        <a:rPr lang="en-US" sz="1600" dirty="0">
                          <a:effectLst/>
                        </a:rPr>
                        <a:t> </a:t>
                      </a:r>
                      <a:r>
                        <a:rPr lang="en-US" sz="1600" dirty="0" err="1">
                          <a:effectLst/>
                        </a:rPr>
                        <a:t>okopnjava</a:t>
                      </a:r>
                      <a:r>
                        <a:rPr lang="en-US" sz="1600" dirty="0">
                          <a:effectLst/>
                        </a:rPr>
                        <a:t> </a:t>
                      </a:r>
                      <a:r>
                        <a:rPr lang="en-US" sz="1600" dirty="0" err="1">
                          <a:effectLst/>
                        </a:rPr>
                        <a:t>i</a:t>
                      </a:r>
                      <a:r>
                        <a:rPr lang="en-US" sz="1600" dirty="0">
                          <a:effectLst/>
                        </a:rPr>
                        <a:t> </a:t>
                      </a:r>
                      <a:r>
                        <a:rPr lang="en-US" sz="1600" dirty="0" err="1">
                          <a:effectLst/>
                        </a:rPr>
                        <a:t>pojavljuje</a:t>
                      </a:r>
                      <a:r>
                        <a:rPr lang="en-US" sz="1600" dirty="0">
                          <a:effectLst/>
                        </a:rPr>
                        <a:t> se </a:t>
                      </a:r>
                      <a:r>
                        <a:rPr lang="en-US" sz="1600" dirty="0" err="1">
                          <a:effectLst/>
                        </a:rPr>
                        <a:t>ispod</a:t>
                      </a:r>
                      <a:r>
                        <a:rPr lang="en-US" sz="1600" dirty="0">
                          <a:effectLst/>
                        </a:rPr>
                        <a:t> </a:t>
                      </a:r>
                      <a:r>
                        <a:rPr lang="en-US" sz="1600" dirty="0" err="1">
                          <a:effectLst/>
                        </a:rPr>
                        <a:t>snijega</a:t>
                      </a:r>
                      <a:r>
                        <a:rPr lang="en-US" sz="1600" dirty="0">
                          <a:effectLst/>
                        </a:rPr>
                        <a:t>/ grass begins to grow </a:t>
                      </a:r>
                      <a:r>
                        <a:rPr lang="sr-Latn-RS" sz="1600" dirty="0">
                          <a:effectLst/>
                        </a:rPr>
                        <a:t> (april)</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3863674737"/>
                  </a:ext>
                </a:extLst>
              </a:tr>
              <a:tr h="325438">
                <a:tc>
                  <a:txBody>
                    <a:bodyPr/>
                    <a:lstStyle/>
                    <a:p>
                      <a:pPr marL="0" marR="0">
                        <a:lnSpc>
                          <a:spcPct val="115000"/>
                        </a:lnSpc>
                        <a:spcBef>
                          <a:spcPts val="0"/>
                        </a:spcBef>
                        <a:spcAft>
                          <a:spcPts val="0"/>
                        </a:spcAft>
                      </a:pPr>
                      <a:r>
                        <a:rPr lang="en-US" sz="1600">
                          <a:effectLst/>
                        </a:rPr>
                        <a:t>  svibanj</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a:t>
                      </a:r>
                      <a:r>
                        <a:rPr lang="en-US" sz="1600" dirty="0" err="1">
                          <a:effectLst/>
                        </a:rPr>
                        <a:t>pupe</a:t>
                      </a:r>
                      <a:r>
                        <a:rPr lang="en-US" sz="1600" dirty="0">
                          <a:effectLst/>
                        </a:rPr>
                        <a:t> (</a:t>
                      </a:r>
                      <a:r>
                        <a:rPr lang="en-US" sz="1600" dirty="0" err="1">
                          <a:effectLst/>
                        </a:rPr>
                        <a:t>svibe</a:t>
                      </a:r>
                      <a:r>
                        <a:rPr lang="en-US" sz="1600" dirty="0">
                          <a:effectLst/>
                        </a:rPr>
                        <a:t>) </a:t>
                      </a:r>
                      <a:r>
                        <a:rPr lang="en-US" sz="1600" dirty="0" err="1">
                          <a:effectLst/>
                        </a:rPr>
                        <a:t>pupoljci</a:t>
                      </a:r>
                      <a:r>
                        <a:rPr lang="en-US" sz="1600" dirty="0">
                          <a:effectLst/>
                        </a:rPr>
                        <a:t>/ to start/cause to bud</a:t>
                      </a:r>
                      <a:r>
                        <a:rPr lang="sr-Latn-RS" sz="1600" dirty="0">
                          <a:effectLst/>
                        </a:rPr>
                        <a:t> (maj)</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1311299288"/>
                  </a:ext>
                </a:extLst>
              </a:tr>
              <a:tr h="600470">
                <a:tc>
                  <a:txBody>
                    <a:bodyPr/>
                    <a:lstStyle/>
                    <a:p>
                      <a:pPr marL="0" marR="0">
                        <a:lnSpc>
                          <a:spcPct val="115000"/>
                        </a:lnSpc>
                        <a:spcBef>
                          <a:spcPts val="0"/>
                        </a:spcBef>
                        <a:spcAft>
                          <a:spcPts val="0"/>
                        </a:spcAft>
                      </a:pPr>
                      <a:r>
                        <a:rPr lang="en-US" sz="1600">
                          <a:effectLst/>
                        </a:rPr>
                        <a:t>  lipanj</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a:t>
                      </a:r>
                      <a:r>
                        <a:rPr lang="en-US" sz="1600" dirty="0" err="1">
                          <a:effectLst/>
                        </a:rPr>
                        <a:t>cvjetaju</a:t>
                      </a:r>
                      <a:r>
                        <a:rPr lang="en-US" sz="1600" dirty="0">
                          <a:effectLst/>
                        </a:rPr>
                        <a:t> </a:t>
                      </a:r>
                      <a:r>
                        <a:rPr lang="en-US" sz="1600" dirty="0" err="1">
                          <a:effectLst/>
                        </a:rPr>
                        <a:t>lipe</a:t>
                      </a:r>
                      <a:r>
                        <a:rPr lang="en-US" sz="1600" dirty="0">
                          <a:effectLst/>
                        </a:rPr>
                        <a:t>/ month when linden trees are blossoming </a:t>
                      </a:r>
                      <a:r>
                        <a:rPr lang="sr-Latn-RS" sz="1600" dirty="0">
                          <a:effectLst/>
                        </a:rPr>
                        <a:t> (jun)</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3962099513"/>
                  </a:ext>
                </a:extLst>
              </a:tr>
              <a:tr h="325438">
                <a:tc>
                  <a:txBody>
                    <a:bodyPr/>
                    <a:lstStyle/>
                    <a:p>
                      <a:pPr marL="0" marR="0">
                        <a:lnSpc>
                          <a:spcPct val="115000"/>
                        </a:lnSpc>
                        <a:spcBef>
                          <a:spcPts val="0"/>
                        </a:spcBef>
                        <a:spcAft>
                          <a:spcPts val="0"/>
                        </a:spcAft>
                      </a:pPr>
                      <a:r>
                        <a:rPr lang="en-US" sz="1600">
                          <a:effectLst/>
                        </a:rPr>
                        <a:t>  srpanj</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se </a:t>
                      </a:r>
                      <a:r>
                        <a:rPr lang="en-US" sz="1600" dirty="0" err="1">
                          <a:effectLst/>
                        </a:rPr>
                        <a:t>kosi</a:t>
                      </a:r>
                      <a:r>
                        <a:rPr lang="en-US" sz="1600" dirty="0">
                          <a:effectLst/>
                        </a:rPr>
                        <a:t> (</a:t>
                      </a:r>
                      <a:r>
                        <a:rPr lang="en-US" sz="1600" dirty="0" err="1">
                          <a:effectLst/>
                        </a:rPr>
                        <a:t>srpom</a:t>
                      </a:r>
                      <a:r>
                        <a:rPr lang="en-US" sz="1600" dirty="0">
                          <a:effectLst/>
                        </a:rPr>
                        <a:t>/) to cut grass with a chisel</a:t>
                      </a:r>
                      <a:r>
                        <a:rPr lang="sr-Latn-RS" sz="1600" dirty="0">
                          <a:effectLst/>
                        </a:rPr>
                        <a:t> (jul)</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2987610583"/>
                  </a:ext>
                </a:extLst>
              </a:tr>
              <a:tr h="600470">
                <a:tc>
                  <a:txBody>
                    <a:bodyPr/>
                    <a:lstStyle/>
                    <a:p>
                      <a:pPr marL="0" marR="0">
                        <a:lnSpc>
                          <a:spcPct val="115000"/>
                        </a:lnSpc>
                        <a:spcBef>
                          <a:spcPts val="0"/>
                        </a:spcBef>
                        <a:spcAft>
                          <a:spcPts val="0"/>
                        </a:spcAft>
                      </a:pPr>
                      <a:r>
                        <a:rPr lang="en-US" sz="1600">
                          <a:effectLst/>
                        </a:rPr>
                        <a:t>  kolovoz</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se </a:t>
                      </a:r>
                      <a:r>
                        <a:rPr lang="en-US" sz="1600" dirty="0" err="1">
                          <a:effectLst/>
                        </a:rPr>
                        <a:t>voze</a:t>
                      </a:r>
                      <a:r>
                        <a:rPr lang="en-US" sz="1600" dirty="0">
                          <a:effectLst/>
                        </a:rPr>
                        <a:t> </a:t>
                      </a:r>
                      <a:r>
                        <a:rPr lang="en-US" sz="1600" dirty="0" err="1">
                          <a:effectLst/>
                        </a:rPr>
                        <a:t>zaprežna</a:t>
                      </a:r>
                      <a:r>
                        <a:rPr lang="en-US" sz="1600" dirty="0">
                          <a:effectLst/>
                        </a:rPr>
                        <a:t> kola (za </a:t>
                      </a:r>
                      <a:r>
                        <a:rPr lang="en-US" sz="1600" dirty="0" err="1">
                          <a:effectLst/>
                        </a:rPr>
                        <a:t>vreme</a:t>
                      </a:r>
                      <a:r>
                        <a:rPr lang="en-US" sz="1600" dirty="0">
                          <a:effectLst/>
                        </a:rPr>
                        <a:t> </a:t>
                      </a:r>
                      <a:r>
                        <a:rPr lang="en-US" sz="1600" dirty="0" err="1">
                          <a:effectLst/>
                        </a:rPr>
                        <a:t>žetve</a:t>
                      </a:r>
                      <a:r>
                        <a:rPr lang="en-US" sz="1600" dirty="0">
                          <a:effectLst/>
                        </a:rPr>
                        <a:t>)/ coach is driven for harvesting</a:t>
                      </a:r>
                      <a:r>
                        <a:rPr lang="sr-Latn-RS" sz="1600" dirty="0">
                          <a:effectLst/>
                        </a:rPr>
                        <a:t> (avgust)</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576277287"/>
                  </a:ext>
                </a:extLst>
              </a:tr>
              <a:tr h="600470">
                <a:tc>
                  <a:txBody>
                    <a:bodyPr/>
                    <a:lstStyle/>
                    <a:p>
                      <a:pPr marL="0" marR="0">
                        <a:lnSpc>
                          <a:spcPct val="115000"/>
                        </a:lnSpc>
                        <a:spcBef>
                          <a:spcPts val="0"/>
                        </a:spcBef>
                        <a:spcAft>
                          <a:spcPts val="0"/>
                        </a:spcAft>
                      </a:pPr>
                      <a:r>
                        <a:rPr lang="en-US" sz="1600">
                          <a:effectLst/>
                        </a:rPr>
                        <a:t>  rujan</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a:t>
                      </a:r>
                      <a:r>
                        <a:rPr lang="en-US" sz="1600" dirty="0" err="1">
                          <a:effectLst/>
                        </a:rPr>
                        <a:t>sve</a:t>
                      </a:r>
                      <a:r>
                        <a:rPr lang="en-US" sz="1600" dirty="0">
                          <a:effectLst/>
                        </a:rPr>
                        <a:t> </a:t>
                      </a:r>
                      <a:r>
                        <a:rPr lang="en-US" sz="1600" dirty="0" err="1">
                          <a:effectLst/>
                        </a:rPr>
                        <a:t>ruji</a:t>
                      </a:r>
                      <a:r>
                        <a:rPr lang="en-US" sz="1600" dirty="0">
                          <a:effectLst/>
                        </a:rPr>
                        <a:t> (</a:t>
                      </a:r>
                      <a:r>
                        <a:rPr lang="en-US" sz="1600" dirty="0" err="1">
                          <a:effectLst/>
                        </a:rPr>
                        <a:t>sazreva</a:t>
                      </a:r>
                      <a:r>
                        <a:rPr lang="en-US" sz="1600" dirty="0">
                          <a:effectLst/>
                        </a:rPr>
                        <a:t>) </a:t>
                      </a:r>
                      <a:r>
                        <a:rPr lang="en-US" sz="1600" dirty="0" err="1">
                          <a:effectLst/>
                        </a:rPr>
                        <a:t>i</a:t>
                      </a:r>
                      <a:r>
                        <a:rPr lang="en-US" sz="1600" dirty="0">
                          <a:effectLst/>
                        </a:rPr>
                        <a:t> </a:t>
                      </a:r>
                      <a:r>
                        <a:rPr lang="en-US" sz="1600" dirty="0" err="1">
                          <a:effectLst/>
                        </a:rPr>
                        <a:t>postaje</a:t>
                      </a:r>
                      <a:r>
                        <a:rPr lang="en-US" sz="1600" dirty="0">
                          <a:effectLst/>
                        </a:rPr>
                        <a:t> </a:t>
                      </a:r>
                      <a:r>
                        <a:rPr lang="en-US" sz="1600" dirty="0" err="1">
                          <a:effectLst/>
                        </a:rPr>
                        <a:t>crveno</a:t>
                      </a:r>
                      <a:r>
                        <a:rPr lang="en-US" sz="1600" dirty="0">
                          <a:effectLst/>
                        </a:rPr>
                        <a:t> (</a:t>
                      </a:r>
                      <a:r>
                        <a:rPr lang="en-US" sz="1600" dirty="0" err="1">
                          <a:effectLst/>
                        </a:rPr>
                        <a:t>rujno</a:t>
                      </a:r>
                      <a:r>
                        <a:rPr lang="en-US" sz="1600" dirty="0">
                          <a:effectLst/>
                        </a:rPr>
                        <a:t>)/ to ripen, to mature</a:t>
                      </a:r>
                      <a:r>
                        <a:rPr lang="sr-Latn-RS" sz="1600" dirty="0">
                          <a:effectLst/>
                        </a:rPr>
                        <a:t> (septembar)</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1687922679"/>
                  </a:ext>
                </a:extLst>
              </a:tr>
              <a:tr h="325438">
                <a:tc>
                  <a:txBody>
                    <a:bodyPr/>
                    <a:lstStyle/>
                    <a:p>
                      <a:pPr marL="0" marR="0">
                        <a:lnSpc>
                          <a:spcPct val="115000"/>
                        </a:lnSpc>
                        <a:spcBef>
                          <a:spcPts val="0"/>
                        </a:spcBef>
                        <a:spcAft>
                          <a:spcPts val="0"/>
                        </a:spcAft>
                      </a:pPr>
                      <a:r>
                        <a:rPr lang="en-US" sz="1600">
                          <a:effectLst/>
                        </a:rPr>
                        <a:t>  listopad</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a:t>
                      </a:r>
                      <a:r>
                        <a:rPr lang="en-US" sz="1600" dirty="0" err="1">
                          <a:effectLst/>
                        </a:rPr>
                        <a:t>opada</a:t>
                      </a:r>
                      <a:r>
                        <a:rPr lang="en-US" sz="1600" dirty="0">
                          <a:effectLst/>
                        </a:rPr>
                        <a:t> </a:t>
                      </a:r>
                      <a:r>
                        <a:rPr lang="en-US" sz="1600" dirty="0" err="1">
                          <a:effectLst/>
                        </a:rPr>
                        <a:t>lišće</a:t>
                      </a:r>
                      <a:r>
                        <a:rPr lang="en-US" sz="1600" dirty="0">
                          <a:effectLst/>
                        </a:rPr>
                        <a:t>/ month when the leaves are falling  </a:t>
                      </a:r>
                      <a:r>
                        <a:rPr lang="sr-Latn-RS" sz="1600" dirty="0">
                          <a:effectLst/>
                        </a:rPr>
                        <a:t>(oktobar)</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2464690475"/>
                  </a:ext>
                </a:extLst>
              </a:tr>
              <a:tr h="325438">
                <a:tc>
                  <a:txBody>
                    <a:bodyPr/>
                    <a:lstStyle/>
                    <a:p>
                      <a:pPr marL="0" marR="0">
                        <a:lnSpc>
                          <a:spcPct val="115000"/>
                        </a:lnSpc>
                        <a:spcBef>
                          <a:spcPts val="0"/>
                        </a:spcBef>
                        <a:spcAft>
                          <a:spcPts val="0"/>
                        </a:spcAft>
                      </a:pPr>
                      <a:r>
                        <a:rPr lang="en-US" sz="1600">
                          <a:effectLst/>
                        </a:rPr>
                        <a:t>  studeni</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hladni</a:t>
                      </a:r>
                      <a:r>
                        <a:rPr lang="en-US" sz="1600" dirty="0">
                          <a:effectLst/>
                        </a:rPr>
                        <a:t> (</a:t>
                      </a:r>
                      <a:r>
                        <a:rPr lang="en-US" sz="1600" dirty="0" err="1">
                          <a:effectLst/>
                        </a:rPr>
                        <a:t>studeni</a:t>
                      </a:r>
                      <a:r>
                        <a:rPr lang="en-US" sz="1600" dirty="0">
                          <a:effectLst/>
                        </a:rPr>
                        <a:t>) </a:t>
                      </a:r>
                      <a:r>
                        <a:rPr lang="en-US" sz="1600" dirty="0" err="1">
                          <a:effectLst/>
                        </a:rPr>
                        <a:t>mjesec</a:t>
                      </a:r>
                      <a:r>
                        <a:rPr lang="en-US" sz="1600" dirty="0">
                          <a:effectLst/>
                        </a:rPr>
                        <a:t> / cold month</a:t>
                      </a:r>
                      <a:r>
                        <a:rPr lang="sr-Latn-RS" sz="1600" dirty="0">
                          <a:effectLst/>
                        </a:rPr>
                        <a:t> (novembar)</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126469878"/>
                  </a:ext>
                </a:extLst>
              </a:tr>
              <a:tr h="600470">
                <a:tc>
                  <a:txBody>
                    <a:bodyPr/>
                    <a:lstStyle/>
                    <a:p>
                      <a:pPr marL="0" marR="0">
                        <a:lnSpc>
                          <a:spcPct val="115000"/>
                        </a:lnSpc>
                        <a:spcBef>
                          <a:spcPts val="0"/>
                        </a:spcBef>
                        <a:spcAft>
                          <a:spcPts val="0"/>
                        </a:spcAft>
                      </a:pPr>
                      <a:r>
                        <a:rPr lang="en-US" sz="1600">
                          <a:effectLst/>
                        </a:rPr>
                        <a:t>  prosinac</a:t>
                      </a:r>
                      <a:endParaRPr lang="en-US" sz="1600">
                        <a:effectLst/>
                        <a:latin typeface="Times New Roman" panose="02020603050405020304" pitchFamily="18" charset="0"/>
                        <a:ea typeface="Calibri" panose="020F0502020204030204" pitchFamily="34" charset="0"/>
                      </a:endParaRPr>
                    </a:p>
                  </a:txBody>
                  <a:tcPr marL="12456" marR="12456" marT="12456" marB="12456" anchor="ctr"/>
                </a:tc>
                <a:tc>
                  <a:txBody>
                    <a:bodyPr/>
                    <a:lstStyle/>
                    <a:p>
                      <a:pPr marL="0" marR="0">
                        <a:lnSpc>
                          <a:spcPct val="115000"/>
                        </a:lnSpc>
                        <a:spcBef>
                          <a:spcPts val="0"/>
                        </a:spcBef>
                        <a:spcAft>
                          <a:spcPts val="0"/>
                        </a:spcAft>
                      </a:pPr>
                      <a:r>
                        <a:rPr lang="en-US" sz="1600" dirty="0" err="1">
                          <a:effectLst/>
                        </a:rPr>
                        <a:t>mjesec</a:t>
                      </a:r>
                      <a:r>
                        <a:rPr lang="en-US" sz="1600" dirty="0">
                          <a:effectLst/>
                        </a:rPr>
                        <a:t> </a:t>
                      </a:r>
                      <a:r>
                        <a:rPr lang="en-US" sz="1600" dirty="0" err="1">
                          <a:effectLst/>
                        </a:rPr>
                        <a:t>kada</a:t>
                      </a:r>
                      <a:r>
                        <a:rPr lang="en-US" sz="1600" dirty="0">
                          <a:effectLst/>
                        </a:rPr>
                        <a:t> </a:t>
                      </a:r>
                      <a:r>
                        <a:rPr lang="en-US" sz="1600" dirty="0" err="1">
                          <a:effectLst/>
                        </a:rPr>
                        <a:t>sunce</a:t>
                      </a:r>
                      <a:r>
                        <a:rPr lang="en-US" sz="1600" dirty="0">
                          <a:effectLst/>
                        </a:rPr>
                        <a:t> </a:t>
                      </a:r>
                      <a:r>
                        <a:rPr lang="en-US" sz="1600" dirty="0" err="1">
                          <a:effectLst/>
                        </a:rPr>
                        <a:t>prosijava</a:t>
                      </a:r>
                      <a:r>
                        <a:rPr lang="en-US" sz="1600" dirty="0">
                          <a:effectLst/>
                        </a:rPr>
                        <a:t> (</a:t>
                      </a:r>
                      <a:r>
                        <a:rPr lang="en-US" sz="1600" dirty="0" err="1">
                          <a:effectLst/>
                        </a:rPr>
                        <a:t>počinje</a:t>
                      </a:r>
                      <a:r>
                        <a:rPr lang="en-US" sz="1600" dirty="0">
                          <a:effectLst/>
                        </a:rPr>
                        <a:t> da </a:t>
                      </a:r>
                      <a:r>
                        <a:rPr lang="en-US" sz="1600" dirty="0" err="1">
                          <a:effectLst/>
                        </a:rPr>
                        <a:t>sija</a:t>
                      </a:r>
                      <a:r>
                        <a:rPr lang="en-US" sz="1600" dirty="0">
                          <a:effectLst/>
                        </a:rPr>
                        <a:t>)/ months when the sun starts to shine</a:t>
                      </a:r>
                      <a:r>
                        <a:rPr lang="sr-Latn-RS" sz="1600" dirty="0">
                          <a:effectLst/>
                        </a:rPr>
                        <a:t> (decembar)</a:t>
                      </a:r>
                      <a:endParaRPr lang="en-US" sz="1600" dirty="0">
                        <a:effectLst/>
                        <a:latin typeface="Times New Roman" panose="02020603050405020304" pitchFamily="18" charset="0"/>
                        <a:ea typeface="Calibri" panose="020F0502020204030204" pitchFamily="34" charset="0"/>
                      </a:endParaRPr>
                    </a:p>
                  </a:txBody>
                  <a:tcPr marL="12456" marR="12456" marT="12456" marB="12456" anchor="ctr"/>
                </a:tc>
                <a:extLst>
                  <a:ext uri="{0D108BD9-81ED-4DB2-BD59-A6C34878D82A}">
                    <a16:rowId xmlns:a16="http://schemas.microsoft.com/office/drawing/2014/main" val="4101595825"/>
                  </a:ext>
                </a:extLst>
              </a:tr>
            </a:tbl>
          </a:graphicData>
        </a:graphic>
      </p:graphicFrame>
    </p:spTree>
    <p:extLst>
      <p:ext uri="{BB962C8B-B14F-4D97-AF65-F5344CB8AC3E}">
        <p14:creationId xmlns:p14="http://schemas.microsoft.com/office/powerpoint/2010/main" val="399080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38200" y="1461360"/>
            <a:ext cx="5536397" cy="3935281"/>
          </a:xfrm>
        </p:spPr>
        <p:txBody>
          <a:bodyPr>
            <a:normAutofit/>
          </a:bodyPr>
          <a:lstStyle/>
          <a:p>
            <a:pPr>
              <a:lnSpc>
                <a:spcPct val="90000"/>
              </a:lnSpc>
            </a:pPr>
            <a:r>
              <a:rPr lang="en-US" sz="2200"/>
              <a:t>In January, February… Use U+ Locative case </a:t>
            </a:r>
          </a:p>
          <a:p>
            <a:pPr>
              <a:lnSpc>
                <a:spcPct val="90000"/>
              </a:lnSpc>
            </a:pPr>
            <a:r>
              <a:rPr lang="en-US" sz="2200"/>
              <a:t>In January          U </a:t>
            </a:r>
            <a:r>
              <a:rPr lang="en-US" sz="2200" err="1"/>
              <a:t>januaru</a:t>
            </a:r>
            <a:r>
              <a:rPr lang="en-US" sz="2200"/>
              <a:t>/ </a:t>
            </a:r>
            <a:r>
              <a:rPr lang="en-US" sz="2200" err="1"/>
              <a:t>siječnju</a:t>
            </a:r>
            <a:endParaRPr lang="en-US" sz="2200"/>
          </a:p>
          <a:p>
            <a:pPr>
              <a:lnSpc>
                <a:spcPct val="90000"/>
              </a:lnSpc>
            </a:pPr>
            <a:r>
              <a:rPr lang="en-US" sz="2200"/>
              <a:t>In August           U </a:t>
            </a:r>
            <a:r>
              <a:rPr lang="en-US" sz="2200" err="1"/>
              <a:t>avgustu</a:t>
            </a:r>
            <a:r>
              <a:rPr lang="en-US" sz="2200"/>
              <a:t>/</a:t>
            </a:r>
            <a:r>
              <a:rPr lang="en-US" sz="2200" err="1"/>
              <a:t>kolovozu</a:t>
            </a:r>
            <a:r>
              <a:rPr lang="en-US" sz="2200"/>
              <a:t> </a:t>
            </a:r>
          </a:p>
          <a:p>
            <a:pPr>
              <a:lnSpc>
                <a:spcPct val="90000"/>
              </a:lnSpc>
            </a:pPr>
            <a:endParaRPr lang="en-US" sz="2200"/>
          </a:p>
          <a:p>
            <a:pPr>
              <a:lnSpc>
                <a:spcPct val="90000"/>
              </a:lnSpc>
            </a:pPr>
            <a:r>
              <a:rPr lang="en-US" sz="2200"/>
              <a:t>Or Genitive case*:</a:t>
            </a:r>
          </a:p>
          <a:p>
            <a:pPr>
              <a:lnSpc>
                <a:spcPct val="90000"/>
              </a:lnSpc>
            </a:pPr>
            <a:r>
              <a:rPr lang="en-US" sz="2200" err="1"/>
              <a:t>januara</a:t>
            </a:r>
            <a:r>
              <a:rPr lang="en-US" sz="2200"/>
              <a:t>/ </a:t>
            </a:r>
            <a:r>
              <a:rPr lang="en-US" sz="2200" err="1"/>
              <a:t>siječnja</a:t>
            </a:r>
            <a:r>
              <a:rPr lang="en-US" sz="2200"/>
              <a:t> </a:t>
            </a:r>
          </a:p>
          <a:p>
            <a:pPr>
              <a:lnSpc>
                <a:spcPct val="90000"/>
              </a:lnSpc>
            </a:pPr>
            <a:r>
              <a:rPr lang="en-US" sz="2200" err="1"/>
              <a:t>avgusta</a:t>
            </a:r>
            <a:r>
              <a:rPr lang="en-US" sz="2200"/>
              <a:t>/</a:t>
            </a:r>
            <a:r>
              <a:rPr lang="en-US" sz="2200" err="1"/>
              <a:t>kolovoza</a:t>
            </a:r>
            <a:endParaRPr lang="sr-Latn-RS" sz="2200"/>
          </a:p>
          <a:p>
            <a:pPr>
              <a:lnSpc>
                <a:spcPct val="90000"/>
              </a:lnSpc>
            </a:pPr>
            <a:endParaRPr lang="sr-Latn-RS" sz="2200"/>
          </a:p>
          <a:p>
            <a:pPr>
              <a:lnSpc>
                <a:spcPct val="90000"/>
              </a:lnSpc>
            </a:pPr>
            <a:r>
              <a:rPr lang="en-US" sz="2200"/>
              <a:t>*these are not always interchangeable-so if unsure, use the u + locative formula</a:t>
            </a:r>
          </a:p>
          <a:p>
            <a:pPr>
              <a:lnSpc>
                <a:spcPct val="90000"/>
              </a:lnSpc>
            </a:pPr>
            <a:endParaRPr lang="en-US" sz="2200"/>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474281" y="1396686"/>
            <a:ext cx="3240506" cy="4064628"/>
          </a:xfrm>
        </p:spPr>
        <p:txBody>
          <a:bodyPr>
            <a:normAutofit/>
          </a:bodyPr>
          <a:lstStyle/>
          <a:p>
            <a:pPr>
              <a:spcBef>
                <a:spcPts val="0"/>
              </a:spcBef>
              <a:spcAft>
                <a:spcPts val="1000"/>
              </a:spcAft>
            </a:pPr>
            <a:r>
              <a:rPr lang="en-US" dirty="0">
                <a:solidFill>
                  <a:srgbClr val="FFFFFF"/>
                </a:solidFill>
                <a:latin typeface="Times New Roman"/>
                <a:ea typeface="Times New Roman"/>
                <a:cs typeface="Times New Roman"/>
              </a:rPr>
              <a:t>Expressing time months </a:t>
            </a:r>
            <a:br>
              <a:rPr lang="en-US" dirty="0">
                <a:solidFill>
                  <a:srgbClr val="FFFFFF"/>
                </a:solidFill>
                <a:latin typeface="Times New Roman"/>
                <a:ea typeface="Times New Roman"/>
                <a:cs typeface="Times New Roman"/>
              </a:rPr>
            </a:br>
            <a:endParaRPr lang="en-US" dirty="0">
              <a:solidFill>
                <a:srgbClr val="FFFFFF"/>
              </a:solidFill>
            </a:endParaRPr>
          </a:p>
        </p:txBody>
      </p:sp>
    </p:spTree>
    <p:extLst>
      <p:ext uri="{BB962C8B-B14F-4D97-AF65-F5344CB8AC3E}">
        <p14:creationId xmlns:p14="http://schemas.microsoft.com/office/powerpoint/2010/main" val="270168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643467"/>
            <a:ext cx="2951205" cy="5571066"/>
          </a:xfrm>
        </p:spPr>
        <p:txBody>
          <a:bodyPr>
            <a:normAutofit/>
          </a:bodyPr>
          <a:lstStyle/>
          <a:p>
            <a:r>
              <a:rPr lang="sr-Latn-RS" b="1">
                <a:solidFill>
                  <a:srgbClr val="FFFFFF"/>
                </a:solidFill>
              </a:rPr>
              <a:t>How to read dates and months together</a:t>
            </a:r>
            <a:r>
              <a:rPr lang="en-US" b="1">
                <a:solidFill>
                  <a:srgbClr val="FFFFFF"/>
                </a:solidFill>
              </a:rPr>
              <a:t>:</a:t>
            </a:r>
            <a:br>
              <a:rPr lang="en-US">
                <a:solidFill>
                  <a:srgbClr val="FFFFFF"/>
                </a:solidFill>
              </a:rPr>
            </a:br>
            <a:endParaRPr lang="en-US">
              <a:solidFill>
                <a:srgbClr val="FFFFFF"/>
              </a:solidFill>
            </a:endParaRP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4AFD79B-0519-8DCB-89D0-AA2F2E2B6F43}"/>
              </a:ext>
            </a:extLst>
          </p:cNvPr>
          <p:cNvGraphicFramePr>
            <a:graphicFrameLocks noGrp="1"/>
          </p:cNvGraphicFramePr>
          <p:nvPr>
            <p:ph idx="1"/>
            <p:extLst>
              <p:ext uri="{D42A27DB-BD31-4B8C-83A1-F6EECF244321}">
                <p14:modId xmlns:p14="http://schemas.microsoft.com/office/powerpoint/2010/main" val="476134664"/>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82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ats - The New York Times">
            <a:extLst>
              <a:ext uri="{FF2B5EF4-FFF2-40B4-BE49-F238E27FC236}">
                <a16:creationId xmlns:a16="http://schemas.microsoft.com/office/drawing/2014/main" id="{361CC6F5-7022-5031-8EBF-367E26A840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30762" y="643467"/>
            <a:ext cx="4521274" cy="2543217"/>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32" name="Picture 8" descr="15,100+ Multiple Cats Stock Photos, Pictures &amp; Royalty-Free Images - iStock  | Multiple cats on white, Man with multiple cats, Multiple cats home">
            <a:extLst>
              <a:ext uri="{FF2B5EF4-FFF2-40B4-BE49-F238E27FC236}">
                <a16:creationId xmlns:a16="http://schemas.microsoft.com/office/drawing/2014/main" id="{6FA98D0B-F5AC-A4D3-11F8-575DAEABB9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8316" y="1063146"/>
            <a:ext cx="4732940" cy="1703858"/>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28" name="Picture 4" descr="How Cats Used Humans to Conquer the World - The Atlantic">
            <a:extLst>
              <a:ext uri="{FF2B5EF4-FFF2-40B4-BE49-F238E27FC236}">
                <a16:creationId xmlns:a16="http://schemas.microsoft.com/office/drawing/2014/main" id="{CC8D1A9A-0FB5-E103-D51A-914124EC66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28411" y="3671316"/>
            <a:ext cx="4525976" cy="25458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Group of Cats Called?">
            <a:extLst>
              <a:ext uri="{FF2B5EF4-FFF2-40B4-BE49-F238E27FC236}">
                <a16:creationId xmlns:a16="http://schemas.microsoft.com/office/drawing/2014/main" id="{2DD725F1-7CC9-AB0C-4931-22D309A6A7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792075" y="3671316"/>
            <a:ext cx="3825421" cy="255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63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sr-Latn-RS" b="1">
                <a:solidFill>
                  <a:srgbClr val="FFFFFF"/>
                </a:solidFill>
              </a:rPr>
              <a:t>How to read years:</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nSpc>
                <a:spcPct val="90000"/>
              </a:lnSpc>
            </a:pPr>
            <a:r>
              <a:rPr lang="sr-Latn-RS" sz="2700"/>
              <a:t>1982 literally read:</a:t>
            </a:r>
            <a:endParaRPr lang="en-US" sz="2700"/>
          </a:p>
          <a:p>
            <a:pPr>
              <a:lnSpc>
                <a:spcPct val="90000"/>
              </a:lnSpc>
            </a:pPr>
            <a:r>
              <a:rPr lang="sr-Latn-RS" sz="2700"/>
              <a:t>one thousand</a:t>
            </a:r>
            <a:r>
              <a:rPr lang="en-US" sz="2700"/>
              <a:t> (</a:t>
            </a:r>
            <a:r>
              <a:rPr lang="sr-Latn-RS" sz="2700"/>
              <a:t>hiljadu</a:t>
            </a:r>
            <a:r>
              <a:rPr lang="en-US" sz="2700"/>
              <a:t>/</a:t>
            </a:r>
            <a:r>
              <a:rPr lang="sr-Latn-RS" sz="2700"/>
              <a:t>tisuću </a:t>
            </a:r>
            <a:r>
              <a:rPr lang="en-US" sz="2700"/>
              <a:t>always in accusative case; two thousand: follows the agreement with No.2 </a:t>
            </a:r>
            <a:r>
              <a:rPr lang="en-US" sz="2700" err="1"/>
              <a:t>dve</a:t>
            </a:r>
            <a:r>
              <a:rPr lang="en-US" sz="2700"/>
              <a:t>/</a:t>
            </a:r>
            <a:r>
              <a:rPr lang="en-US" sz="2700" err="1"/>
              <a:t>dvije</a:t>
            </a:r>
            <a:r>
              <a:rPr lang="en-US" sz="2700"/>
              <a:t> </a:t>
            </a:r>
            <a:r>
              <a:rPr lang="en-US" sz="2700" err="1"/>
              <a:t>hiljade</a:t>
            </a:r>
            <a:r>
              <a:rPr lang="en-US" sz="2700"/>
              <a:t>/</a:t>
            </a:r>
            <a:r>
              <a:rPr lang="sr-Latn-RS" sz="2700"/>
              <a:t>tisuće</a:t>
            </a:r>
            <a:r>
              <a:rPr lang="en-US" sz="2700"/>
              <a:t>)</a:t>
            </a:r>
            <a:r>
              <a:rPr lang="sr-Latn-RS" sz="2700"/>
              <a:t> </a:t>
            </a:r>
            <a:endParaRPr lang="en-US" sz="2700"/>
          </a:p>
          <a:p>
            <a:pPr>
              <a:lnSpc>
                <a:spcPct val="90000"/>
              </a:lnSpc>
            </a:pPr>
            <a:r>
              <a:rPr lang="sr-Latn-RS" sz="2700"/>
              <a:t>nine hundred</a:t>
            </a:r>
            <a:r>
              <a:rPr lang="en-US" sz="2700"/>
              <a:t> (</a:t>
            </a:r>
            <a:r>
              <a:rPr lang="en-US" sz="2700" err="1"/>
              <a:t>devetsto</a:t>
            </a:r>
            <a:r>
              <a:rPr lang="en-US" sz="2700"/>
              <a:t>)</a:t>
            </a:r>
          </a:p>
          <a:p>
            <a:pPr>
              <a:lnSpc>
                <a:spcPct val="90000"/>
              </a:lnSpc>
            </a:pPr>
            <a:r>
              <a:rPr lang="sr-Latn-RS" sz="2700"/>
              <a:t>eighty second (year)</a:t>
            </a:r>
            <a:r>
              <a:rPr lang="en-US" sz="2700"/>
              <a:t> (</a:t>
            </a:r>
            <a:r>
              <a:rPr lang="en-US" sz="2700" err="1"/>
              <a:t>osamdeset</a:t>
            </a:r>
            <a:r>
              <a:rPr lang="en-US" sz="2700"/>
              <a:t> </a:t>
            </a:r>
            <a:r>
              <a:rPr lang="en-US" sz="2700" err="1"/>
              <a:t>druga</a:t>
            </a:r>
            <a:r>
              <a:rPr lang="en-US" sz="2700"/>
              <a:t> </a:t>
            </a:r>
            <a:r>
              <a:rPr lang="en-US" sz="2700" err="1"/>
              <a:t>godina</a:t>
            </a:r>
            <a:r>
              <a:rPr lang="en-US" sz="2700"/>
              <a:t>); </a:t>
            </a:r>
            <a:r>
              <a:rPr lang="sr-Latn-RS" sz="2700" b="1"/>
              <a:t>The last numeral MUST be Ordinal</a:t>
            </a:r>
            <a:r>
              <a:rPr lang="sr-Latn-RS" sz="2700"/>
              <a:t>!!! </a:t>
            </a:r>
            <a:endParaRPr lang="en-US" sz="2700"/>
          </a:p>
          <a:p>
            <a:pPr>
              <a:lnSpc>
                <a:spcPct val="90000"/>
              </a:lnSpc>
            </a:pPr>
            <a:r>
              <a:rPr lang="sr-Latn-RS" sz="2700"/>
              <a:t> 1982-hiljadu</a:t>
            </a:r>
            <a:r>
              <a:rPr lang="en-US" sz="2700"/>
              <a:t>/</a:t>
            </a:r>
            <a:r>
              <a:rPr lang="sr-Latn-RS" sz="2700"/>
              <a:t>tisuću devetsto osamdeset druga (godina) </a:t>
            </a:r>
            <a:endParaRPr lang="en-US" sz="2700"/>
          </a:p>
          <a:p>
            <a:pPr>
              <a:lnSpc>
                <a:spcPct val="90000"/>
              </a:lnSpc>
            </a:pPr>
            <a:r>
              <a:rPr lang="sr-Latn-RS" sz="2700"/>
              <a:t>The last ordinal number must agree with feminine noun </a:t>
            </a:r>
            <a:r>
              <a:rPr lang="sr-Latn-RS" sz="2700" i="1"/>
              <a:t>godina</a:t>
            </a:r>
            <a:r>
              <a:rPr lang="sr-Latn-RS" sz="2700"/>
              <a:t> therefore, ending is </a:t>
            </a:r>
            <a:r>
              <a:rPr lang="en-US" sz="2700"/>
              <a:t>-</a:t>
            </a:r>
            <a:r>
              <a:rPr lang="sr-Latn-RS" sz="2700" b="1"/>
              <a:t>a</a:t>
            </a:r>
            <a:endParaRPr lang="en-US" sz="2700"/>
          </a:p>
          <a:p>
            <a:pPr>
              <a:lnSpc>
                <a:spcPct val="90000"/>
              </a:lnSpc>
            </a:pPr>
            <a:endParaRPr lang="en-US" sz="2700"/>
          </a:p>
        </p:txBody>
      </p:sp>
    </p:spTree>
    <p:extLst>
      <p:ext uri="{BB962C8B-B14F-4D97-AF65-F5344CB8AC3E}">
        <p14:creationId xmlns:p14="http://schemas.microsoft.com/office/powerpoint/2010/main" val="995835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Practice: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nSpc>
                <a:spcPct val="90000"/>
              </a:lnSpc>
            </a:pPr>
            <a:r>
              <a:rPr lang="sr-Latn-RS" sz="2700"/>
              <a:t>1425 </a:t>
            </a:r>
            <a:endParaRPr lang="en-US" sz="2700"/>
          </a:p>
          <a:p>
            <a:pPr>
              <a:lnSpc>
                <a:spcPct val="90000"/>
              </a:lnSpc>
              <a:buFont typeface="Wingdings" pitchFamily="2" charset="2"/>
              <a:buChar char="Ø"/>
            </a:pPr>
            <a:r>
              <a:rPr lang="sr-Latn-RS" sz="2700"/>
              <a:t>Hiljadu/tisuću </a:t>
            </a:r>
            <a:r>
              <a:rPr lang="en-US" sz="2700"/>
              <a:t>(accusative)</a:t>
            </a:r>
          </a:p>
          <a:p>
            <a:pPr>
              <a:lnSpc>
                <a:spcPct val="90000"/>
              </a:lnSpc>
              <a:buFont typeface="Wingdings" pitchFamily="2" charset="2"/>
              <a:buChar char="Ø"/>
            </a:pPr>
            <a:r>
              <a:rPr lang="sr-Latn-RS" sz="2700"/>
              <a:t>Četiristo</a:t>
            </a:r>
            <a:endParaRPr lang="en-US" sz="2700"/>
          </a:p>
          <a:p>
            <a:pPr>
              <a:lnSpc>
                <a:spcPct val="90000"/>
              </a:lnSpc>
              <a:buFont typeface="Wingdings" pitchFamily="2" charset="2"/>
              <a:buChar char="Ø"/>
            </a:pPr>
            <a:r>
              <a:rPr lang="sr-Latn-RS" sz="2700"/>
              <a:t>Dvadeset peta (year): </a:t>
            </a:r>
            <a:r>
              <a:rPr lang="en-US" sz="2700"/>
              <a:t> ordinal number</a:t>
            </a:r>
          </a:p>
          <a:p>
            <a:pPr>
              <a:lnSpc>
                <a:spcPct val="90000"/>
              </a:lnSpc>
              <a:buFont typeface="Wingdings" pitchFamily="2" charset="2"/>
              <a:buChar char="ü"/>
            </a:pPr>
            <a:r>
              <a:rPr lang="sr-Latn-RS" sz="2700"/>
              <a:t>Hiljadu</a:t>
            </a:r>
            <a:r>
              <a:rPr lang="en-US" sz="2700"/>
              <a:t>/</a:t>
            </a:r>
            <a:r>
              <a:rPr lang="sr-Latn-RS" sz="2700"/>
              <a:t>tisuću četristo dvadeset pet</a:t>
            </a:r>
            <a:r>
              <a:rPr lang="sr-Latn-RS" sz="2700" b="1"/>
              <a:t>a </a:t>
            </a:r>
            <a:r>
              <a:rPr lang="en-US" sz="2700"/>
              <a:t>(</a:t>
            </a:r>
            <a:r>
              <a:rPr lang="en-US" sz="2700" err="1"/>
              <a:t>godin</a:t>
            </a:r>
            <a:r>
              <a:rPr lang="en-US" sz="2700" b="1" err="1"/>
              <a:t>a</a:t>
            </a:r>
            <a:r>
              <a:rPr lang="en-US" sz="2700"/>
              <a:t>)</a:t>
            </a:r>
          </a:p>
          <a:p>
            <a:pPr>
              <a:lnSpc>
                <a:spcPct val="90000"/>
              </a:lnSpc>
            </a:pPr>
            <a:r>
              <a:rPr lang="en-US" sz="2700"/>
              <a:t>1837 </a:t>
            </a:r>
            <a:endParaRPr lang="sr-Latn-RS" sz="2700"/>
          </a:p>
          <a:p>
            <a:pPr>
              <a:lnSpc>
                <a:spcPct val="90000"/>
              </a:lnSpc>
              <a:buFont typeface="Wingdings" pitchFamily="2" charset="2"/>
              <a:buChar char="Ø"/>
            </a:pPr>
            <a:r>
              <a:rPr lang="sr-Latn-RS" sz="2700"/>
              <a:t>Hiljadu/tisuću</a:t>
            </a:r>
          </a:p>
          <a:p>
            <a:pPr>
              <a:lnSpc>
                <a:spcPct val="90000"/>
              </a:lnSpc>
              <a:buFont typeface="Wingdings" pitchFamily="2" charset="2"/>
              <a:buChar char="Ø"/>
            </a:pPr>
            <a:r>
              <a:rPr lang="sr-Latn-RS" sz="2700"/>
              <a:t>osamsto</a:t>
            </a:r>
          </a:p>
          <a:p>
            <a:pPr>
              <a:lnSpc>
                <a:spcPct val="90000"/>
              </a:lnSpc>
              <a:buFont typeface="Wingdings" pitchFamily="2" charset="2"/>
              <a:buChar char="Ø"/>
            </a:pPr>
            <a:r>
              <a:rPr lang="en-US" sz="2700" err="1"/>
              <a:t>Trideset</a:t>
            </a:r>
            <a:r>
              <a:rPr lang="en-US" sz="2700"/>
              <a:t> </a:t>
            </a:r>
            <a:r>
              <a:rPr lang="en-US" sz="2700" err="1"/>
              <a:t>sedma</a:t>
            </a:r>
            <a:r>
              <a:rPr lang="en-US" sz="2700"/>
              <a:t> (year):ordinal number</a:t>
            </a:r>
            <a:endParaRPr lang="sr-Latn-RS" sz="2700"/>
          </a:p>
          <a:p>
            <a:pPr>
              <a:lnSpc>
                <a:spcPct val="90000"/>
              </a:lnSpc>
              <a:buFont typeface="Wingdings" pitchFamily="2" charset="2"/>
              <a:buChar char="ü"/>
            </a:pPr>
            <a:r>
              <a:rPr lang="en-US" sz="2700"/>
              <a:t>: </a:t>
            </a:r>
            <a:r>
              <a:rPr lang="en-US" sz="2700" err="1"/>
              <a:t>hiljadu</a:t>
            </a:r>
            <a:r>
              <a:rPr lang="en-US" sz="2700"/>
              <a:t>/</a:t>
            </a:r>
            <a:r>
              <a:rPr lang="sr-Latn-RS" sz="2700"/>
              <a:t> tisuću</a:t>
            </a:r>
            <a:r>
              <a:rPr lang="en-US" sz="2700"/>
              <a:t> </a:t>
            </a:r>
            <a:r>
              <a:rPr lang="en-US" sz="2700" err="1"/>
              <a:t>osamsto</a:t>
            </a:r>
            <a:r>
              <a:rPr lang="en-US" sz="2700"/>
              <a:t> </a:t>
            </a:r>
            <a:r>
              <a:rPr lang="en-US" sz="2700" err="1"/>
              <a:t>trideset</a:t>
            </a:r>
            <a:r>
              <a:rPr lang="en-US" sz="2700"/>
              <a:t> </a:t>
            </a:r>
            <a:r>
              <a:rPr lang="en-US" sz="2700" err="1"/>
              <a:t>sedm</a:t>
            </a:r>
            <a:r>
              <a:rPr lang="en-US" sz="2700" b="1" err="1"/>
              <a:t>a</a:t>
            </a:r>
            <a:r>
              <a:rPr lang="en-US" sz="2700"/>
              <a:t> (</a:t>
            </a:r>
            <a:r>
              <a:rPr lang="en-US" sz="2700" err="1"/>
              <a:t>godin</a:t>
            </a:r>
            <a:r>
              <a:rPr lang="en-US" sz="2700" b="1" err="1"/>
              <a:t>a</a:t>
            </a:r>
            <a:r>
              <a:rPr lang="en-US" sz="2700"/>
              <a:t>)</a:t>
            </a:r>
          </a:p>
          <a:p>
            <a:pPr>
              <a:lnSpc>
                <a:spcPct val="90000"/>
              </a:lnSpc>
            </a:pPr>
            <a:endParaRPr lang="en-US" sz="2700"/>
          </a:p>
        </p:txBody>
      </p:sp>
    </p:spTree>
    <p:extLst>
      <p:ext uri="{BB962C8B-B14F-4D97-AF65-F5344CB8AC3E}">
        <p14:creationId xmlns:p14="http://schemas.microsoft.com/office/powerpoint/2010/main" val="34753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practice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nSpc>
                <a:spcPct val="90000"/>
              </a:lnSpc>
            </a:pPr>
            <a:r>
              <a:rPr lang="en-US" sz="3000"/>
              <a:t>2001 </a:t>
            </a:r>
            <a:endParaRPr lang="sr-Latn-RS" sz="3000"/>
          </a:p>
          <a:p>
            <a:pPr>
              <a:lnSpc>
                <a:spcPct val="90000"/>
              </a:lnSpc>
              <a:buFont typeface="Wingdings" pitchFamily="2" charset="2"/>
              <a:buChar char="Ø"/>
            </a:pPr>
            <a:r>
              <a:rPr lang="en-US" sz="3000" err="1"/>
              <a:t>Dve</a:t>
            </a:r>
            <a:r>
              <a:rPr lang="en-US" sz="3000"/>
              <a:t>/</a:t>
            </a:r>
            <a:r>
              <a:rPr lang="en-US" sz="3000" err="1"/>
              <a:t>dvije</a:t>
            </a:r>
            <a:r>
              <a:rPr lang="en-US" sz="3000"/>
              <a:t> </a:t>
            </a:r>
            <a:r>
              <a:rPr lang="en-US" sz="3000" err="1"/>
              <a:t>hiljade</a:t>
            </a:r>
            <a:r>
              <a:rPr lang="en-US" sz="3000"/>
              <a:t>/</a:t>
            </a:r>
            <a:r>
              <a:rPr lang="en-US" sz="3000" err="1"/>
              <a:t>tisuće</a:t>
            </a:r>
            <a:r>
              <a:rPr lang="en-US" sz="3000"/>
              <a:t> (agreement with No. 2: </a:t>
            </a:r>
            <a:r>
              <a:rPr lang="en-US" sz="3000" err="1"/>
              <a:t>dve</a:t>
            </a:r>
            <a:r>
              <a:rPr lang="en-US" sz="3000"/>
              <a:t>/</a:t>
            </a:r>
            <a:r>
              <a:rPr lang="en-US" sz="3000" err="1"/>
              <a:t>dvije</a:t>
            </a:r>
            <a:r>
              <a:rPr lang="en-US" sz="3000"/>
              <a:t>) </a:t>
            </a:r>
            <a:endParaRPr lang="sr-Latn-RS" sz="3000"/>
          </a:p>
          <a:p>
            <a:pPr>
              <a:lnSpc>
                <a:spcPct val="90000"/>
              </a:lnSpc>
              <a:buFont typeface="Wingdings" pitchFamily="2" charset="2"/>
              <a:buChar char="Ø"/>
            </a:pPr>
            <a:r>
              <a:rPr lang="en-US" sz="3000" err="1"/>
              <a:t>prva</a:t>
            </a:r>
            <a:r>
              <a:rPr lang="en-US" sz="3000"/>
              <a:t>  (ordinal number)</a:t>
            </a:r>
            <a:endParaRPr lang="sr-Latn-RS" sz="3000"/>
          </a:p>
          <a:p>
            <a:pPr>
              <a:lnSpc>
                <a:spcPct val="90000"/>
              </a:lnSpc>
              <a:buFont typeface="Wingdings" pitchFamily="2" charset="2"/>
              <a:buChar char="ü"/>
            </a:pPr>
            <a:r>
              <a:rPr lang="en-US" sz="3000" err="1"/>
              <a:t>dve</a:t>
            </a:r>
            <a:r>
              <a:rPr lang="en-US" sz="3000"/>
              <a:t>/</a:t>
            </a:r>
            <a:r>
              <a:rPr lang="en-US" sz="3000" err="1"/>
              <a:t>dvije</a:t>
            </a:r>
            <a:r>
              <a:rPr lang="en-US" sz="3000"/>
              <a:t> </a:t>
            </a:r>
            <a:r>
              <a:rPr lang="en-US" sz="3000" err="1"/>
              <a:t>hiljade</a:t>
            </a:r>
            <a:r>
              <a:rPr lang="en-US" sz="3000"/>
              <a:t>/</a:t>
            </a:r>
            <a:r>
              <a:rPr lang="sr-Latn-RS" sz="3000"/>
              <a:t>tisuće</a:t>
            </a:r>
            <a:r>
              <a:rPr lang="en-US" sz="3000"/>
              <a:t> </a:t>
            </a:r>
            <a:r>
              <a:rPr lang="en-US" sz="3000" err="1"/>
              <a:t>prv</a:t>
            </a:r>
            <a:r>
              <a:rPr lang="en-US" sz="3000" b="1" err="1"/>
              <a:t>a</a:t>
            </a:r>
            <a:r>
              <a:rPr lang="en-US" sz="3000"/>
              <a:t> (</a:t>
            </a:r>
            <a:r>
              <a:rPr lang="en-US" sz="3000" err="1"/>
              <a:t>godin</a:t>
            </a:r>
            <a:r>
              <a:rPr lang="en-US" sz="3000" b="1" err="1"/>
              <a:t>a</a:t>
            </a:r>
            <a:r>
              <a:rPr lang="en-US" sz="3000"/>
              <a:t>)</a:t>
            </a:r>
          </a:p>
          <a:p>
            <a:pPr>
              <a:lnSpc>
                <a:spcPct val="90000"/>
              </a:lnSpc>
            </a:pPr>
            <a:r>
              <a:rPr lang="en-US" sz="3000"/>
              <a:t>2012 </a:t>
            </a:r>
            <a:endParaRPr lang="sr-Latn-RS" sz="3000"/>
          </a:p>
          <a:p>
            <a:pPr>
              <a:lnSpc>
                <a:spcPct val="90000"/>
              </a:lnSpc>
              <a:buFont typeface="Wingdings" pitchFamily="2" charset="2"/>
              <a:buChar char="Ø"/>
            </a:pPr>
            <a:r>
              <a:rPr lang="en-US" sz="3000" err="1"/>
              <a:t>Dve</a:t>
            </a:r>
            <a:r>
              <a:rPr lang="en-US" sz="3000"/>
              <a:t>/</a:t>
            </a:r>
            <a:r>
              <a:rPr lang="en-US" sz="3000" err="1"/>
              <a:t>dvije</a:t>
            </a:r>
            <a:r>
              <a:rPr lang="en-US" sz="3000"/>
              <a:t> </a:t>
            </a:r>
            <a:r>
              <a:rPr lang="en-US" sz="3000" err="1"/>
              <a:t>hiljade</a:t>
            </a:r>
            <a:r>
              <a:rPr lang="en-US" sz="3000"/>
              <a:t>/</a:t>
            </a:r>
            <a:r>
              <a:rPr lang="en-US" sz="3000" err="1"/>
              <a:t>tisuće</a:t>
            </a:r>
            <a:r>
              <a:rPr lang="en-US" sz="3000"/>
              <a:t> (agreement with No. 2: </a:t>
            </a:r>
            <a:r>
              <a:rPr lang="en-US" sz="3000" err="1"/>
              <a:t>dve</a:t>
            </a:r>
            <a:r>
              <a:rPr lang="en-US" sz="3000"/>
              <a:t>/</a:t>
            </a:r>
            <a:r>
              <a:rPr lang="en-US" sz="3000" err="1"/>
              <a:t>dvije</a:t>
            </a:r>
            <a:r>
              <a:rPr lang="en-US" sz="3000"/>
              <a:t>) </a:t>
            </a:r>
            <a:endParaRPr lang="sr-Latn-RS" sz="3000"/>
          </a:p>
          <a:p>
            <a:pPr>
              <a:lnSpc>
                <a:spcPct val="90000"/>
              </a:lnSpc>
              <a:buFont typeface="Wingdings" pitchFamily="2" charset="2"/>
              <a:buChar char="Ø"/>
            </a:pPr>
            <a:r>
              <a:rPr lang="en-US" sz="3000" err="1"/>
              <a:t>dvanaesta</a:t>
            </a:r>
            <a:r>
              <a:rPr lang="en-US" sz="3000"/>
              <a:t>  (ordinal number)</a:t>
            </a:r>
            <a:endParaRPr lang="sr-Latn-RS" sz="3000"/>
          </a:p>
          <a:p>
            <a:pPr>
              <a:lnSpc>
                <a:spcPct val="90000"/>
              </a:lnSpc>
              <a:buFont typeface="Wingdings" pitchFamily="2" charset="2"/>
              <a:buChar char="ü"/>
            </a:pPr>
            <a:r>
              <a:rPr lang="en-US" sz="3000" err="1"/>
              <a:t>dve</a:t>
            </a:r>
            <a:r>
              <a:rPr lang="en-US" sz="3000"/>
              <a:t>/</a:t>
            </a:r>
            <a:r>
              <a:rPr lang="en-US" sz="3000" err="1"/>
              <a:t>dvije</a:t>
            </a:r>
            <a:r>
              <a:rPr lang="en-US" sz="3000"/>
              <a:t> </a:t>
            </a:r>
            <a:r>
              <a:rPr lang="en-US" sz="3000" err="1"/>
              <a:t>hiljade</a:t>
            </a:r>
            <a:r>
              <a:rPr lang="en-US" sz="3000"/>
              <a:t>/</a:t>
            </a:r>
            <a:r>
              <a:rPr lang="sr-Latn-RS" sz="3000"/>
              <a:t>tisuće</a:t>
            </a:r>
            <a:r>
              <a:rPr lang="en-US" sz="3000"/>
              <a:t> </a:t>
            </a:r>
            <a:r>
              <a:rPr lang="en-US" sz="3000" err="1"/>
              <a:t>dvanaest</a:t>
            </a:r>
            <a:r>
              <a:rPr lang="en-US" sz="3000" b="1" err="1"/>
              <a:t>a</a:t>
            </a:r>
            <a:r>
              <a:rPr lang="en-US" sz="3000"/>
              <a:t> (</a:t>
            </a:r>
            <a:r>
              <a:rPr lang="en-US" sz="3000" err="1"/>
              <a:t>godin</a:t>
            </a:r>
            <a:r>
              <a:rPr lang="en-US" sz="3000" b="1" err="1"/>
              <a:t>a</a:t>
            </a:r>
            <a:r>
              <a:rPr lang="en-US" sz="3000"/>
              <a:t>)</a:t>
            </a:r>
          </a:p>
          <a:p>
            <a:pPr>
              <a:lnSpc>
                <a:spcPct val="90000"/>
              </a:lnSpc>
            </a:pPr>
            <a:endParaRPr lang="en-US" sz="3000"/>
          </a:p>
        </p:txBody>
      </p:sp>
    </p:spTree>
    <p:extLst>
      <p:ext uri="{BB962C8B-B14F-4D97-AF65-F5344CB8AC3E}">
        <p14:creationId xmlns:p14="http://schemas.microsoft.com/office/powerpoint/2010/main" val="247364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700">
                <a:solidFill>
                  <a:srgbClr val="FFFFFF"/>
                </a:solidFill>
              </a:rPr>
              <a:t>In 1984, 2013,2008 1625…</a:t>
            </a:r>
            <a:r>
              <a:rPr lang="sr-Latn-RS" sz="3700">
                <a:solidFill>
                  <a:srgbClr val="FFFFFF"/>
                </a:solidFill>
              </a:rPr>
              <a:t>genitive case</a:t>
            </a:r>
            <a:endParaRPr lang="en-US"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nSpc>
                <a:spcPct val="90000"/>
              </a:lnSpc>
            </a:pPr>
            <a:r>
              <a:rPr lang="en-US" sz="3000"/>
              <a:t>To express when something happened </a:t>
            </a:r>
            <a:r>
              <a:rPr lang="sr-Latn-RS" sz="3000"/>
              <a:t>the last number and godina must be in genitive case</a:t>
            </a:r>
            <a:r>
              <a:rPr lang="en-US" sz="3000"/>
              <a:t>:</a:t>
            </a:r>
          </a:p>
          <a:p>
            <a:pPr>
              <a:lnSpc>
                <a:spcPct val="90000"/>
              </a:lnSpc>
            </a:pPr>
            <a:r>
              <a:rPr lang="en-US" sz="3000"/>
              <a:t>In 1984 </a:t>
            </a:r>
            <a:r>
              <a:rPr lang="en-US" sz="3000" err="1"/>
              <a:t>hiljadu</a:t>
            </a:r>
            <a:r>
              <a:rPr lang="en-US" sz="3000"/>
              <a:t>/</a:t>
            </a:r>
            <a:r>
              <a:rPr lang="sr-Latn-RS" sz="3000"/>
              <a:t>tisuću </a:t>
            </a:r>
            <a:r>
              <a:rPr lang="en-US" sz="3000"/>
              <a:t> </a:t>
            </a:r>
            <a:r>
              <a:rPr lang="en-US" sz="3000" err="1"/>
              <a:t>devetsto</a:t>
            </a:r>
            <a:r>
              <a:rPr lang="en-US" sz="3000"/>
              <a:t> </a:t>
            </a:r>
            <a:r>
              <a:rPr lang="en-US" sz="3000" err="1"/>
              <a:t>osamdeset</a:t>
            </a:r>
            <a:r>
              <a:rPr lang="en-US" sz="3000"/>
              <a:t> </a:t>
            </a:r>
            <a:r>
              <a:rPr lang="sr-Latn-RS" sz="3000"/>
              <a:t>četvrte godine</a:t>
            </a:r>
          </a:p>
          <a:p>
            <a:pPr>
              <a:lnSpc>
                <a:spcPct val="90000"/>
              </a:lnSpc>
            </a:pPr>
            <a:r>
              <a:rPr lang="sr-Latn-RS" sz="3000"/>
              <a:t>In 2012 dve</a:t>
            </a:r>
            <a:r>
              <a:rPr lang="en-US" sz="3000"/>
              <a:t>/</a:t>
            </a:r>
            <a:r>
              <a:rPr lang="sr-Latn-RS" sz="3000"/>
              <a:t>dvije hiljade</a:t>
            </a:r>
            <a:r>
              <a:rPr lang="en-US" sz="3000"/>
              <a:t>/</a:t>
            </a:r>
            <a:r>
              <a:rPr lang="sr-Latn-RS" sz="3000"/>
              <a:t>tisuće dvanaeste godine</a:t>
            </a:r>
            <a:r>
              <a:rPr lang="en-US" sz="3000"/>
              <a:t> </a:t>
            </a:r>
          </a:p>
          <a:p>
            <a:pPr>
              <a:lnSpc>
                <a:spcPct val="90000"/>
              </a:lnSpc>
            </a:pPr>
            <a:r>
              <a:rPr lang="en-US" sz="3000"/>
              <a:t>2008 </a:t>
            </a:r>
            <a:r>
              <a:rPr lang="sr-Latn-RS" sz="3000"/>
              <a:t>dve</a:t>
            </a:r>
            <a:r>
              <a:rPr lang="en-US" sz="3000"/>
              <a:t>/</a:t>
            </a:r>
            <a:r>
              <a:rPr lang="sr-Latn-RS" sz="3000"/>
              <a:t>dvije hiljade</a:t>
            </a:r>
            <a:r>
              <a:rPr lang="en-US" sz="3000"/>
              <a:t>/</a:t>
            </a:r>
            <a:r>
              <a:rPr lang="sr-Latn-RS" sz="3000"/>
              <a:t>tisuće </a:t>
            </a:r>
            <a:r>
              <a:rPr lang="en-US" sz="3000" err="1"/>
              <a:t>osme</a:t>
            </a:r>
            <a:r>
              <a:rPr lang="en-US" sz="3000"/>
              <a:t> </a:t>
            </a:r>
            <a:r>
              <a:rPr lang="en-US" sz="3000" err="1"/>
              <a:t>godine</a:t>
            </a:r>
            <a:endParaRPr lang="en-US" sz="3000"/>
          </a:p>
          <a:p>
            <a:pPr>
              <a:lnSpc>
                <a:spcPct val="90000"/>
              </a:lnSpc>
            </a:pPr>
            <a:r>
              <a:rPr lang="sr-Latn-RS" sz="3000"/>
              <a:t>1625 hiljadu</a:t>
            </a:r>
            <a:r>
              <a:rPr lang="en-US" sz="3000"/>
              <a:t>/</a:t>
            </a:r>
            <a:r>
              <a:rPr lang="sr-Latn-RS" sz="3000"/>
              <a:t>tisuću šesto dvadeset pete godine</a:t>
            </a:r>
            <a:r>
              <a:rPr lang="en-US" sz="3000"/>
              <a:t> </a:t>
            </a:r>
          </a:p>
          <a:p>
            <a:pPr>
              <a:lnSpc>
                <a:spcPct val="90000"/>
              </a:lnSpc>
            </a:pPr>
            <a:r>
              <a:rPr lang="en-US" sz="3000" b="1"/>
              <a:t>Remember: NO preposition used!!!   </a:t>
            </a:r>
          </a:p>
        </p:txBody>
      </p:sp>
    </p:spTree>
    <p:extLst>
      <p:ext uri="{BB962C8B-B14F-4D97-AF65-F5344CB8AC3E}">
        <p14:creationId xmlns:p14="http://schemas.microsoft.com/office/powerpoint/2010/main" val="41951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How to read full date, month and year</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nSpc>
                <a:spcPct val="90000"/>
              </a:lnSpc>
            </a:pPr>
            <a:r>
              <a:rPr lang="en-US" sz="2700"/>
              <a:t>On March 28</a:t>
            </a:r>
            <a:r>
              <a:rPr lang="en-US" sz="2700" baseline="30000"/>
              <a:t>th</a:t>
            </a:r>
            <a:r>
              <a:rPr lang="en-US" sz="2700"/>
              <a:t> 1984 …. </a:t>
            </a:r>
          </a:p>
          <a:p>
            <a:pPr>
              <a:lnSpc>
                <a:spcPct val="90000"/>
              </a:lnSpc>
              <a:buFont typeface="Wingdings" pitchFamily="2" charset="2"/>
              <a:buChar char="ü"/>
            </a:pPr>
            <a:r>
              <a:rPr lang="en-US" sz="2700"/>
              <a:t>Start with the date keep the last digit ordinal and in genitive case; </a:t>
            </a:r>
          </a:p>
          <a:p>
            <a:pPr>
              <a:lnSpc>
                <a:spcPct val="90000"/>
              </a:lnSpc>
              <a:buFont typeface="Wingdings" pitchFamily="2" charset="2"/>
              <a:buChar char="ü"/>
            </a:pPr>
            <a:r>
              <a:rPr lang="en-US" sz="2700"/>
              <a:t>month has to be in genitive </a:t>
            </a:r>
            <a:r>
              <a:rPr lang="en-US" sz="2700" err="1"/>
              <a:t>sg</a:t>
            </a:r>
            <a:r>
              <a:rPr lang="en-US" sz="2700"/>
              <a:t>; </a:t>
            </a:r>
          </a:p>
          <a:p>
            <a:pPr>
              <a:lnSpc>
                <a:spcPct val="90000"/>
              </a:lnSpc>
              <a:buFont typeface="Wingdings" pitchFamily="2" charset="2"/>
              <a:buChar char="ü"/>
            </a:pPr>
            <a:r>
              <a:rPr lang="en-US" sz="2700"/>
              <a:t>read the year where the last number has to be ordinal number in genitive </a:t>
            </a:r>
            <a:r>
              <a:rPr lang="en-US" sz="2700" err="1"/>
              <a:t>sg</a:t>
            </a:r>
            <a:endParaRPr lang="en-US" sz="2700"/>
          </a:p>
          <a:p>
            <a:pPr>
              <a:lnSpc>
                <a:spcPct val="90000"/>
              </a:lnSpc>
              <a:buFont typeface="Wingdings" pitchFamily="2" charset="2"/>
              <a:buChar char="ü"/>
            </a:pPr>
            <a:r>
              <a:rPr lang="en-US" sz="2700"/>
              <a:t>+ </a:t>
            </a:r>
            <a:r>
              <a:rPr lang="en-US" sz="2700" err="1"/>
              <a:t>godina</a:t>
            </a:r>
            <a:r>
              <a:rPr lang="en-US" sz="2700"/>
              <a:t> in genitive </a:t>
            </a:r>
            <a:r>
              <a:rPr lang="en-US" sz="2700" err="1"/>
              <a:t>sg</a:t>
            </a:r>
            <a:r>
              <a:rPr lang="en-US" sz="2700"/>
              <a:t> (like in English the word “year” can be omitted!!!)</a:t>
            </a:r>
          </a:p>
          <a:p>
            <a:pPr marL="0" indent="0">
              <a:lnSpc>
                <a:spcPct val="90000"/>
              </a:lnSpc>
              <a:buNone/>
            </a:pPr>
            <a:r>
              <a:rPr lang="en-US" sz="2700"/>
              <a:t> </a:t>
            </a:r>
          </a:p>
          <a:p>
            <a:pPr>
              <a:lnSpc>
                <a:spcPct val="90000"/>
              </a:lnSpc>
            </a:pPr>
            <a:r>
              <a:rPr lang="en-US" sz="2700" err="1"/>
              <a:t>Dvadeset</a:t>
            </a:r>
            <a:r>
              <a:rPr lang="en-US" sz="2700"/>
              <a:t> </a:t>
            </a:r>
            <a:r>
              <a:rPr lang="en-US" sz="2700" err="1"/>
              <a:t>osm</a:t>
            </a:r>
            <a:r>
              <a:rPr lang="en-US" sz="2700" b="1" u="sng" err="1"/>
              <a:t>og</a:t>
            </a:r>
            <a:r>
              <a:rPr lang="en-US" sz="2700" b="1" u="sng"/>
              <a:t> </a:t>
            </a:r>
            <a:r>
              <a:rPr lang="en-US" sz="2700"/>
              <a:t> </a:t>
            </a:r>
            <a:r>
              <a:rPr lang="en-US" sz="2700" err="1"/>
              <a:t>mart</a:t>
            </a:r>
            <a:r>
              <a:rPr lang="en-US" sz="2700" b="1" u="sng" err="1"/>
              <a:t>a</a:t>
            </a:r>
            <a:r>
              <a:rPr lang="en-US" sz="2700" b="1" u="sng"/>
              <a:t>/</a:t>
            </a:r>
            <a:r>
              <a:rPr lang="en-US" sz="2700" err="1"/>
              <a:t>ožujk</a:t>
            </a:r>
            <a:r>
              <a:rPr lang="en-US" sz="2700" b="1" err="1"/>
              <a:t>a</a:t>
            </a:r>
            <a:r>
              <a:rPr lang="en-US" sz="2700"/>
              <a:t> </a:t>
            </a:r>
            <a:r>
              <a:rPr lang="en-US" sz="2700" err="1"/>
              <a:t>hiljad</a:t>
            </a:r>
            <a:r>
              <a:rPr lang="en-US" sz="2700" b="1" err="1"/>
              <a:t>u</a:t>
            </a:r>
            <a:r>
              <a:rPr lang="en-US" sz="2700"/>
              <a:t>/ </a:t>
            </a:r>
            <a:r>
              <a:rPr lang="sr-Latn-RS" sz="2700"/>
              <a:t>tisuć</a:t>
            </a:r>
            <a:r>
              <a:rPr lang="sr-Latn-RS" sz="2700" b="1"/>
              <a:t>u</a:t>
            </a:r>
            <a:r>
              <a:rPr lang="en-US" sz="2700"/>
              <a:t> </a:t>
            </a:r>
            <a:r>
              <a:rPr lang="en-US" sz="2700" err="1"/>
              <a:t>devetsto</a:t>
            </a:r>
            <a:r>
              <a:rPr lang="en-US" sz="2700"/>
              <a:t> </a:t>
            </a:r>
            <a:r>
              <a:rPr lang="en-US" sz="2700" err="1"/>
              <a:t>osamdeset</a:t>
            </a:r>
            <a:r>
              <a:rPr lang="en-US" sz="2700"/>
              <a:t> </a:t>
            </a:r>
            <a:r>
              <a:rPr lang="sr-Latn-RS" sz="2700"/>
              <a:t>četvrt</a:t>
            </a:r>
            <a:r>
              <a:rPr lang="sr-Latn-RS" sz="2700" b="1"/>
              <a:t>e </a:t>
            </a:r>
            <a:r>
              <a:rPr lang="sr-Latn-RS" sz="2700"/>
              <a:t>(godin</a:t>
            </a:r>
            <a:r>
              <a:rPr lang="sr-Latn-RS" sz="2700" b="1"/>
              <a:t>e)</a:t>
            </a:r>
            <a:r>
              <a:rPr lang="sr-Latn-RS" sz="2700" b="1" u="sng"/>
              <a:t> </a:t>
            </a:r>
            <a:endParaRPr lang="en-US" sz="2700" b="1" u="sng"/>
          </a:p>
          <a:p>
            <a:pPr>
              <a:lnSpc>
                <a:spcPct val="90000"/>
              </a:lnSpc>
            </a:pPr>
            <a:r>
              <a:rPr lang="en-US" sz="2700" b="1" u="sng"/>
              <a:t>No preposition used!!!</a:t>
            </a:r>
            <a:endParaRPr lang="en-US" sz="2700"/>
          </a:p>
          <a:p>
            <a:pPr>
              <a:lnSpc>
                <a:spcPct val="90000"/>
              </a:lnSpc>
            </a:pPr>
            <a:endParaRPr lang="en-US" sz="2700"/>
          </a:p>
        </p:txBody>
      </p:sp>
    </p:spTree>
    <p:extLst>
      <p:ext uri="{BB962C8B-B14F-4D97-AF65-F5344CB8AC3E}">
        <p14:creationId xmlns:p14="http://schemas.microsoft.com/office/powerpoint/2010/main" val="106635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sr-Latn-RS">
                <a:solidFill>
                  <a:srgbClr val="FFFFFF"/>
                </a:solidFill>
              </a:rPr>
              <a:t>On August 22 1948....</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Day (last digit ordinal in genitive case)</a:t>
            </a:r>
          </a:p>
          <a:p>
            <a:pPr>
              <a:buFont typeface="Wingdings" pitchFamily="2" charset="2"/>
              <a:buChar char="ü"/>
            </a:pPr>
            <a:r>
              <a:rPr lang="sr-Latn-RS" dirty="0"/>
              <a:t>Dvadeset drug</a:t>
            </a:r>
            <a:r>
              <a:rPr lang="sr-Latn-RS" b="1" u="sng"/>
              <a:t>og</a:t>
            </a:r>
            <a:r>
              <a:rPr lang="sr-Latn-RS" dirty="0"/>
              <a:t> </a:t>
            </a:r>
            <a:endParaRPr lang="en-US" dirty="0"/>
          </a:p>
          <a:p>
            <a:r>
              <a:rPr lang="en-US" dirty="0"/>
              <a:t>Month in genitive case</a:t>
            </a:r>
          </a:p>
          <a:p>
            <a:pPr>
              <a:buFont typeface="Wingdings" pitchFamily="2" charset="2"/>
              <a:buChar char="ü"/>
            </a:pPr>
            <a:r>
              <a:rPr lang="sr-Latn-RS" dirty="0"/>
              <a:t>Avgust</a:t>
            </a:r>
            <a:r>
              <a:rPr lang="sr-Latn-RS" b="1" u="sng"/>
              <a:t>a</a:t>
            </a:r>
            <a:r>
              <a:rPr lang="en-US" dirty="0"/>
              <a:t>/</a:t>
            </a:r>
            <a:r>
              <a:rPr lang="en-US" dirty="0" err="1"/>
              <a:t>kolovoz</a:t>
            </a:r>
            <a:r>
              <a:rPr lang="en-US" b="1" u="sng" err="1"/>
              <a:t>a</a:t>
            </a:r>
            <a:endParaRPr lang="en-US" b="1" u="sng"/>
          </a:p>
          <a:p>
            <a:r>
              <a:rPr lang="en-US" dirty="0"/>
              <a:t>Year (last digit ordinal and in genitive case)</a:t>
            </a:r>
          </a:p>
          <a:p>
            <a:r>
              <a:rPr lang="sr-Latn-RS" dirty="0"/>
              <a:t> hiljad</a:t>
            </a:r>
            <a:r>
              <a:rPr lang="sr-Latn-RS" b="1" u="sng"/>
              <a:t>u</a:t>
            </a:r>
            <a:r>
              <a:rPr lang="en-US" dirty="0"/>
              <a:t>/</a:t>
            </a:r>
            <a:r>
              <a:rPr lang="sr-Latn-RS" dirty="0"/>
              <a:t>tisuć</a:t>
            </a:r>
            <a:r>
              <a:rPr lang="sr-Latn-RS" b="1" u="sng"/>
              <a:t>u</a:t>
            </a:r>
            <a:r>
              <a:rPr lang="sr-Latn-RS" u="sng" dirty="0"/>
              <a:t> </a:t>
            </a:r>
            <a:r>
              <a:rPr lang="sr-Latn-RS" dirty="0"/>
              <a:t>devetsto četrdeset </a:t>
            </a:r>
            <a:r>
              <a:rPr lang="sr-Latn-RS"/>
              <a:t>osm</a:t>
            </a:r>
            <a:r>
              <a:rPr lang="sr-Latn-RS" b="1" u="sng"/>
              <a:t>e</a:t>
            </a:r>
            <a:r>
              <a:rPr lang="sr-Latn-RS"/>
              <a:t> (godin</a:t>
            </a:r>
            <a:r>
              <a:rPr lang="sr-Latn-RS" b="1" u="sng"/>
              <a:t>e</a:t>
            </a:r>
            <a:r>
              <a:rPr lang="sr-Latn-RS"/>
              <a:t>)</a:t>
            </a:r>
            <a:endParaRPr lang="en-US"/>
          </a:p>
        </p:txBody>
      </p:sp>
    </p:spTree>
    <p:extLst>
      <p:ext uri="{BB962C8B-B14F-4D97-AF65-F5344CB8AC3E}">
        <p14:creationId xmlns:p14="http://schemas.microsoft.com/office/powerpoint/2010/main" val="405004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sr-Latn-RS">
                <a:solidFill>
                  <a:srgbClr val="FFFFFF"/>
                </a:solidFill>
              </a:rPr>
              <a:t>On December 16</a:t>
            </a:r>
            <a:r>
              <a:rPr lang="en-US">
                <a:solidFill>
                  <a:srgbClr val="FFFFFF"/>
                </a:solidFill>
              </a:rPr>
              <a:t>,</a:t>
            </a:r>
            <a:r>
              <a:rPr lang="sr-Latn-RS">
                <a:solidFill>
                  <a:srgbClr val="FFFFFF"/>
                </a:solidFill>
              </a:rPr>
              <a:t> 2012...</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sr-Latn-RS" dirty="0" err="1"/>
              <a:t>Day</a:t>
            </a:r>
            <a:r>
              <a:rPr lang="sr-Latn-RS" dirty="0"/>
              <a:t> </a:t>
            </a:r>
            <a:r>
              <a:rPr lang="en-US" dirty="0"/>
              <a:t>(</a:t>
            </a:r>
            <a:r>
              <a:rPr lang="sr-Latn-RS" dirty="0"/>
              <a:t>ordinal number in genitive case</a:t>
            </a:r>
            <a:r>
              <a:rPr lang="en-US" dirty="0"/>
              <a:t>)</a:t>
            </a:r>
            <a:endParaRPr lang="sr-Latn-RS" dirty="0"/>
          </a:p>
          <a:p>
            <a:pPr>
              <a:buFont typeface="Wingdings" pitchFamily="2" charset="2"/>
              <a:buChar char="ü"/>
            </a:pPr>
            <a:r>
              <a:rPr lang="sr-Latn-RS" dirty="0"/>
              <a:t>Šesnaest</a:t>
            </a:r>
            <a:r>
              <a:rPr lang="sr-Latn-RS" b="1" u="sng"/>
              <a:t>og</a:t>
            </a:r>
            <a:r>
              <a:rPr lang="sr-Latn-RS" dirty="0"/>
              <a:t> </a:t>
            </a:r>
          </a:p>
          <a:p>
            <a:r>
              <a:rPr lang="sr-Latn-RS" dirty="0"/>
              <a:t>Month in genitive case</a:t>
            </a:r>
          </a:p>
          <a:p>
            <a:pPr>
              <a:buFont typeface="Wingdings" pitchFamily="2" charset="2"/>
              <a:buChar char="ü"/>
            </a:pPr>
            <a:r>
              <a:rPr lang="sr-Latn-RS" dirty="0"/>
              <a:t>Decembr</a:t>
            </a:r>
            <a:r>
              <a:rPr lang="sr-Latn-RS"/>
              <a:t>a</a:t>
            </a:r>
            <a:r>
              <a:rPr lang="en-US" dirty="0"/>
              <a:t>/</a:t>
            </a:r>
            <a:r>
              <a:rPr lang="sr-Latn-RS" dirty="0"/>
              <a:t>prosinc</a:t>
            </a:r>
            <a:r>
              <a:rPr lang="sr-Latn-RS"/>
              <a:t>a</a:t>
            </a:r>
          </a:p>
          <a:p>
            <a:r>
              <a:rPr lang="sr-Latn-RS" dirty="0"/>
              <a:t>year (agreement with No 2</a:t>
            </a:r>
            <a:r>
              <a:rPr lang="en-US" dirty="0"/>
              <a:t>;</a:t>
            </a:r>
            <a:r>
              <a:rPr lang="sr-Latn-RS" dirty="0"/>
              <a:t> last number ordinal in genitive case</a:t>
            </a:r>
            <a:r>
              <a:rPr lang="en-US" dirty="0"/>
              <a:t>)</a:t>
            </a:r>
            <a:endParaRPr lang="sr-Latn-RS" dirty="0"/>
          </a:p>
          <a:p>
            <a:pPr>
              <a:buFont typeface="Wingdings" pitchFamily="2" charset="2"/>
              <a:buChar char="ü"/>
            </a:pPr>
            <a:r>
              <a:rPr lang="sr-Latn-RS" dirty="0"/>
              <a:t>dv</a:t>
            </a:r>
            <a:r>
              <a:rPr lang="sr-Latn-RS"/>
              <a:t>e</a:t>
            </a:r>
            <a:r>
              <a:rPr lang="en-US" dirty="0"/>
              <a:t>/</a:t>
            </a:r>
            <a:r>
              <a:rPr lang="sr-Latn-RS" dirty="0"/>
              <a:t>dvij</a:t>
            </a:r>
            <a:r>
              <a:rPr lang="sr-Latn-RS"/>
              <a:t>e</a:t>
            </a:r>
            <a:r>
              <a:rPr lang="sr-Latn-RS" dirty="0"/>
              <a:t> hiljad</a:t>
            </a:r>
            <a:r>
              <a:rPr lang="sr-Latn-RS"/>
              <a:t>e</a:t>
            </a:r>
            <a:r>
              <a:rPr lang="en-US" dirty="0"/>
              <a:t>/</a:t>
            </a:r>
            <a:r>
              <a:rPr lang="en-US" dirty="0" err="1"/>
              <a:t>tisu</a:t>
            </a:r>
            <a:r>
              <a:rPr lang="sr-Latn-RS" dirty="0"/>
              <a:t>ć</a:t>
            </a:r>
            <a:r>
              <a:rPr lang="sr-Latn-RS"/>
              <a:t>e</a:t>
            </a:r>
            <a:r>
              <a:rPr lang="sr-Latn-RS" dirty="0"/>
              <a:t> dvanaest</a:t>
            </a:r>
            <a:r>
              <a:rPr lang="sr-Latn-RS" b="1" u="sng"/>
              <a:t>e</a:t>
            </a:r>
            <a:r>
              <a:rPr lang="sr-Latn-RS" b="1" u="sng" dirty="0"/>
              <a:t> </a:t>
            </a:r>
            <a:r>
              <a:rPr lang="sr-Latn-RS" dirty="0"/>
              <a:t>(godin</a:t>
            </a:r>
            <a:r>
              <a:rPr lang="sr-Latn-RS" b="1" u="sng"/>
              <a:t>e</a:t>
            </a:r>
            <a:r>
              <a:rPr lang="sr-Latn-RS" dirty="0"/>
              <a:t>)</a:t>
            </a:r>
            <a:endParaRPr lang="en-US" dirty="0"/>
          </a:p>
        </p:txBody>
      </p:sp>
    </p:spTree>
    <p:extLst>
      <p:ext uri="{BB962C8B-B14F-4D97-AF65-F5344CB8AC3E}">
        <p14:creationId xmlns:p14="http://schemas.microsoft.com/office/powerpoint/2010/main" val="381445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sr-Latn-RS">
                <a:solidFill>
                  <a:srgbClr val="FFFFFF"/>
                </a:solidFill>
              </a:rPr>
              <a:t>V</a:t>
            </a:r>
            <a:r>
              <a:rPr lang="en-US">
                <a:solidFill>
                  <a:srgbClr val="FFFFFF"/>
                </a:solidFill>
              </a:rPr>
              <a:t>(</a:t>
            </a:r>
            <a:r>
              <a:rPr lang="sr-Latn-RS">
                <a:solidFill>
                  <a:srgbClr val="FFFFFF"/>
                </a:solidFill>
              </a:rPr>
              <a:t>j</a:t>
            </a:r>
            <a:r>
              <a:rPr lang="en-US">
                <a:solidFill>
                  <a:srgbClr val="FFFFFF"/>
                </a:solidFill>
              </a:rPr>
              <a:t>)</a:t>
            </a:r>
            <a:r>
              <a:rPr lang="sr-Latn-RS">
                <a:solidFill>
                  <a:srgbClr val="FFFFFF"/>
                </a:solidFill>
              </a:rPr>
              <a:t>ežba</a:t>
            </a:r>
            <a:r>
              <a:rPr lang="en-US">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sr-Latn-RS" dirty="0"/>
              <a:t>I was born on September 28th</a:t>
            </a:r>
            <a:r>
              <a:rPr lang="en-US" dirty="0"/>
              <a:t>,</a:t>
            </a:r>
            <a:r>
              <a:rPr lang="sr-Latn-RS" dirty="0"/>
              <a:t> 1962. (male speaker)</a:t>
            </a:r>
            <a:endParaRPr lang="en-US" dirty="0"/>
          </a:p>
          <a:p>
            <a:r>
              <a:rPr lang="sr-Latn-RS" dirty="0"/>
              <a:t>Rodi</a:t>
            </a:r>
            <a:r>
              <a:rPr lang="sr-Latn-RS" b="1" u="sng" dirty="0"/>
              <a:t>o</a:t>
            </a:r>
            <a:r>
              <a:rPr lang="sr-Latn-RS" dirty="0"/>
              <a:t> sam se dvadeset osm</a:t>
            </a:r>
            <a:r>
              <a:rPr lang="sr-Latn-RS" b="1" u="sng" dirty="0"/>
              <a:t>og</a:t>
            </a:r>
            <a:r>
              <a:rPr lang="sr-Latn-RS" dirty="0"/>
              <a:t> septembr</a:t>
            </a:r>
            <a:r>
              <a:rPr lang="sr-Latn-RS" b="1" u="sng" dirty="0"/>
              <a:t>a</a:t>
            </a:r>
            <a:r>
              <a:rPr lang="en-US" b="1" u="sng" dirty="0"/>
              <a:t> </a:t>
            </a:r>
            <a:r>
              <a:rPr lang="en-US" dirty="0"/>
              <a:t>/</a:t>
            </a:r>
            <a:r>
              <a:rPr lang="en-US" dirty="0" err="1"/>
              <a:t>rujn</a:t>
            </a:r>
            <a:r>
              <a:rPr lang="en-US" b="1" u="sng" dirty="0" err="1"/>
              <a:t>a</a:t>
            </a:r>
            <a:r>
              <a:rPr lang="en-US" dirty="0"/>
              <a:t> </a:t>
            </a:r>
            <a:r>
              <a:rPr lang="sr-Latn-RS" dirty="0"/>
              <a:t> hiljadu</a:t>
            </a:r>
            <a:r>
              <a:rPr lang="en-US" dirty="0"/>
              <a:t>/</a:t>
            </a:r>
            <a:r>
              <a:rPr lang="sr-Latn-RS" dirty="0"/>
              <a:t>tisuću devetsto šezdeset drug</a:t>
            </a:r>
            <a:r>
              <a:rPr lang="sr-Latn-RS" b="1" u="sng" dirty="0"/>
              <a:t>e</a:t>
            </a:r>
            <a:r>
              <a:rPr lang="sr-Latn-RS" dirty="0"/>
              <a:t> (godin</a:t>
            </a:r>
            <a:r>
              <a:rPr lang="sr-Latn-RS" b="1" u="sng" dirty="0"/>
              <a:t>e</a:t>
            </a:r>
            <a:r>
              <a:rPr lang="sr-Latn-RS" dirty="0"/>
              <a:t>)</a:t>
            </a:r>
            <a:endParaRPr lang="en-US" dirty="0"/>
          </a:p>
          <a:p>
            <a:r>
              <a:rPr lang="sr-Latn-RS" dirty="0"/>
              <a:t>I was born on February 5th</a:t>
            </a:r>
            <a:r>
              <a:rPr lang="en-US" dirty="0"/>
              <a:t>,</a:t>
            </a:r>
            <a:r>
              <a:rPr lang="sr-Latn-RS" dirty="0"/>
              <a:t> 1999. (female speaker)</a:t>
            </a:r>
            <a:endParaRPr lang="en-US" dirty="0"/>
          </a:p>
          <a:p>
            <a:r>
              <a:rPr lang="sr-Latn-RS" dirty="0"/>
              <a:t>Rodi</a:t>
            </a:r>
            <a:r>
              <a:rPr lang="sr-Latn-RS" b="1" dirty="0"/>
              <a:t>la</a:t>
            </a:r>
            <a:r>
              <a:rPr lang="sr-Latn-RS" dirty="0"/>
              <a:t> sam se pet</a:t>
            </a:r>
            <a:r>
              <a:rPr lang="sr-Latn-RS" b="1" u="sng" dirty="0"/>
              <a:t>og</a:t>
            </a:r>
            <a:r>
              <a:rPr lang="sr-Latn-RS" dirty="0"/>
              <a:t> februar</a:t>
            </a:r>
            <a:r>
              <a:rPr lang="sr-Latn-RS" b="1" u="sng" dirty="0"/>
              <a:t>a</a:t>
            </a:r>
            <a:r>
              <a:rPr lang="en-US" dirty="0"/>
              <a:t>/</a:t>
            </a:r>
            <a:r>
              <a:rPr lang="en-US" dirty="0" err="1"/>
              <a:t>veljač</a:t>
            </a:r>
            <a:r>
              <a:rPr lang="en-US" b="1" u="sng" dirty="0" err="1"/>
              <a:t>e</a:t>
            </a:r>
            <a:r>
              <a:rPr lang="sr-Latn-RS" dirty="0"/>
              <a:t> hiljadu</a:t>
            </a:r>
            <a:r>
              <a:rPr lang="en-US" dirty="0"/>
              <a:t>/</a:t>
            </a:r>
            <a:r>
              <a:rPr lang="sr-Latn-RS" dirty="0"/>
              <a:t> tisuću devetsto devedeset devet</a:t>
            </a:r>
            <a:r>
              <a:rPr lang="sr-Latn-RS" b="1" u="sng" dirty="0"/>
              <a:t>e</a:t>
            </a:r>
            <a:r>
              <a:rPr lang="sr-Latn-RS" dirty="0"/>
              <a:t> (godin</a:t>
            </a:r>
            <a:r>
              <a:rPr lang="sr-Latn-RS" b="1" u="sng" dirty="0"/>
              <a:t>e</a:t>
            </a:r>
            <a:r>
              <a:rPr lang="sr-Latn-RS" dirty="0"/>
              <a:t>) </a:t>
            </a:r>
            <a:endParaRPr lang="en-US" dirty="0"/>
          </a:p>
          <a:p>
            <a:endParaRPr lang="en-US" dirty="0"/>
          </a:p>
        </p:txBody>
      </p:sp>
    </p:spTree>
    <p:extLst>
      <p:ext uri="{BB962C8B-B14F-4D97-AF65-F5344CB8AC3E}">
        <p14:creationId xmlns:p14="http://schemas.microsoft.com/office/powerpoint/2010/main" val="351480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Today is </a:t>
            </a:r>
            <a:r>
              <a:rPr lang="en-US">
                <a:solidFill>
                  <a:srgbClr val="FFFFFF"/>
                </a:solidFill>
              </a:rPr>
              <a:t>March 28</a:t>
            </a:r>
            <a:r>
              <a:rPr lang="en-US" baseline="30000">
                <a:solidFill>
                  <a:srgbClr val="FFFFFF"/>
                </a:solidFill>
              </a:rPr>
              <a:t>th</a:t>
            </a:r>
            <a:r>
              <a:rPr lang="en-US">
                <a:solidFill>
                  <a:srgbClr val="FFFFFF"/>
                </a:solidFill>
              </a:rPr>
              <a:t> 1984</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sr-Latn-RS" dirty="0"/>
              <a:t>To read </a:t>
            </a:r>
            <a:r>
              <a:rPr lang="en-US" dirty="0"/>
              <a:t>March 28</a:t>
            </a:r>
            <a:r>
              <a:rPr lang="en-US" baseline="30000" dirty="0"/>
              <a:t>th</a:t>
            </a:r>
            <a:r>
              <a:rPr lang="en-US" dirty="0"/>
              <a:t> 1984 (without preposition “on”) </a:t>
            </a:r>
            <a:r>
              <a:rPr lang="sr-Latn-RS"/>
              <a:t>no genitive in date and month</a:t>
            </a:r>
            <a:r>
              <a:rPr lang="en-US" dirty="0"/>
              <a:t>; genitive </a:t>
            </a:r>
            <a:r>
              <a:rPr lang="sr-Latn-RS" dirty="0"/>
              <a:t> </a:t>
            </a:r>
            <a:r>
              <a:rPr lang="sr-Latn-RS" dirty="0" err="1"/>
              <a:t>only</a:t>
            </a:r>
            <a:r>
              <a:rPr lang="sr-Latn-RS" dirty="0"/>
              <a:t> </a:t>
            </a:r>
            <a:r>
              <a:rPr lang="sr-Latn-RS" dirty="0" err="1"/>
              <a:t>for</a:t>
            </a:r>
            <a:r>
              <a:rPr lang="sr-Latn-RS" dirty="0"/>
              <a:t> </a:t>
            </a:r>
            <a:r>
              <a:rPr lang="sr-Latn-RS" dirty="0" err="1"/>
              <a:t>the</a:t>
            </a:r>
            <a:r>
              <a:rPr lang="sr-Latn-RS" dirty="0"/>
              <a:t> last digit in a year  </a:t>
            </a:r>
            <a:endParaRPr lang="en-US" dirty="0"/>
          </a:p>
          <a:p>
            <a:r>
              <a:rPr lang="en-US" dirty="0"/>
              <a:t>Today is March 28</a:t>
            </a:r>
            <a:r>
              <a:rPr lang="en-US" baseline="30000" dirty="0"/>
              <a:t>th</a:t>
            </a:r>
            <a:r>
              <a:rPr lang="en-US" dirty="0"/>
              <a:t> 1984:</a:t>
            </a:r>
          </a:p>
          <a:p>
            <a:pPr>
              <a:buFont typeface="Wingdings" pitchFamily="2" charset="2"/>
              <a:buChar char="ü"/>
            </a:pPr>
            <a:r>
              <a:rPr lang="de-DE" dirty="0"/>
              <a:t>Danas je dvanaesti mart/</a:t>
            </a:r>
            <a:r>
              <a:rPr lang="en-US" dirty="0" err="1"/>
              <a:t>ožujak</a:t>
            </a:r>
            <a:r>
              <a:rPr lang="de-DE" dirty="0"/>
              <a:t> hiljadu/tisu</a:t>
            </a:r>
            <a:r>
              <a:rPr lang="sr-Latn-RS" dirty="0"/>
              <a:t>ću</a:t>
            </a:r>
            <a:r>
              <a:rPr lang="de-DE" dirty="0"/>
              <a:t> devetsto osamdeset </a:t>
            </a:r>
            <a:r>
              <a:rPr lang="sr-Latn-RS" dirty="0"/>
              <a:t>četvrt</a:t>
            </a:r>
            <a:r>
              <a:rPr lang="sr-Latn-RS" b="1" u="sng" dirty="0"/>
              <a:t>e</a:t>
            </a:r>
            <a:r>
              <a:rPr lang="sr-Latn-RS" dirty="0"/>
              <a:t> godin</a:t>
            </a:r>
            <a:r>
              <a:rPr lang="sr-Latn-RS" b="1" u="sng" dirty="0"/>
              <a:t>e</a:t>
            </a:r>
            <a:r>
              <a:rPr lang="sr-Latn-RS" dirty="0"/>
              <a:t>. </a:t>
            </a:r>
            <a:endParaRPr lang="en-US" dirty="0"/>
          </a:p>
          <a:p>
            <a:r>
              <a:rPr lang="sr-Latn-RS" dirty="0"/>
              <a:t>(genitive only at the end including the word year)</a:t>
            </a:r>
            <a:endParaRPr lang="en-US" dirty="0"/>
          </a:p>
          <a:p>
            <a:endParaRPr lang="en-US" dirty="0"/>
          </a:p>
        </p:txBody>
      </p:sp>
    </p:spTree>
    <p:extLst>
      <p:ext uri="{BB962C8B-B14F-4D97-AF65-F5344CB8AC3E}">
        <p14:creationId xmlns:p14="http://schemas.microsoft.com/office/powerpoint/2010/main" val="338826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sr-Latn-RS">
                <a:solidFill>
                  <a:srgbClr val="FFFFFF"/>
                </a:solidFill>
              </a:rPr>
              <a:t>V</a:t>
            </a:r>
            <a:r>
              <a:rPr lang="en-US">
                <a:solidFill>
                  <a:srgbClr val="FFFFFF"/>
                </a:solidFill>
              </a:rPr>
              <a:t>(</a:t>
            </a:r>
            <a:r>
              <a:rPr lang="sr-Latn-RS">
                <a:solidFill>
                  <a:srgbClr val="FFFFFF"/>
                </a:solidFill>
              </a:rPr>
              <a:t>j</a:t>
            </a:r>
            <a:r>
              <a:rPr lang="en-US">
                <a:solidFill>
                  <a:srgbClr val="FFFFFF"/>
                </a:solidFill>
              </a:rPr>
              <a:t>)</a:t>
            </a:r>
            <a:r>
              <a:rPr lang="sr-Latn-RS">
                <a:solidFill>
                  <a:srgbClr val="FFFFFF"/>
                </a:solidFill>
              </a:rPr>
              <a:t>ežba</a:t>
            </a:r>
            <a:r>
              <a:rPr lang="en-US">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a:t>Today is </a:t>
            </a:r>
            <a:r>
              <a:rPr lang="sr-Latn-RS" dirty="0"/>
              <a:t>December 28th</a:t>
            </a:r>
            <a:r>
              <a:rPr lang="en-US" dirty="0"/>
              <a:t>,</a:t>
            </a:r>
            <a:r>
              <a:rPr lang="sr-Latn-RS" dirty="0"/>
              <a:t> 1974 </a:t>
            </a:r>
            <a:endParaRPr lang="en-US" dirty="0"/>
          </a:p>
          <a:p>
            <a:pPr>
              <a:buFont typeface="Wingdings" pitchFamily="2" charset="2"/>
              <a:buChar char="ü"/>
            </a:pPr>
            <a:r>
              <a:rPr lang="en-US" dirty="0"/>
              <a:t>Danas je d</a:t>
            </a:r>
            <a:r>
              <a:rPr lang="sr-Latn-RS" dirty="0"/>
              <a:t>vadeset osmi decembar</a:t>
            </a:r>
            <a:r>
              <a:rPr lang="en-US" dirty="0"/>
              <a:t>/</a:t>
            </a:r>
            <a:r>
              <a:rPr lang="en-US" dirty="0" err="1"/>
              <a:t>prosinac</a:t>
            </a:r>
            <a:r>
              <a:rPr lang="sr-Latn-RS" dirty="0"/>
              <a:t> hiljadu</a:t>
            </a:r>
            <a:r>
              <a:rPr lang="en-US" dirty="0"/>
              <a:t>/</a:t>
            </a:r>
            <a:r>
              <a:rPr lang="sr-Latn-RS" dirty="0"/>
              <a:t>tisuću devetsto sedamdeset četvrte (godine)</a:t>
            </a:r>
          </a:p>
          <a:p>
            <a:pPr>
              <a:buFont typeface="Wingdings" pitchFamily="2" charset="2"/>
              <a:buChar char="Ø"/>
            </a:pPr>
            <a:r>
              <a:rPr lang="sr-Latn-RS" dirty="0"/>
              <a:t>But, </a:t>
            </a:r>
          </a:p>
          <a:p>
            <a:r>
              <a:rPr lang="sr-Latn-RS"/>
              <a:t>On December </a:t>
            </a:r>
            <a:r>
              <a:rPr lang="sr-Latn-RS" dirty="0"/>
              <a:t>28th 1974...</a:t>
            </a:r>
          </a:p>
          <a:p>
            <a:pPr>
              <a:buFont typeface="Wingdings" pitchFamily="2" charset="2"/>
              <a:buChar char="ü"/>
            </a:pPr>
            <a:r>
              <a:rPr lang="sr-Latn-RS" dirty="0"/>
              <a:t>Dvadeset osmog decembra</a:t>
            </a:r>
            <a:r>
              <a:rPr lang="en-US" dirty="0"/>
              <a:t>/</a:t>
            </a:r>
            <a:r>
              <a:rPr lang="sr-Latn-RS" dirty="0"/>
              <a:t>prosinca hiljadu</a:t>
            </a:r>
            <a:r>
              <a:rPr lang="en-US" dirty="0"/>
              <a:t> /</a:t>
            </a:r>
            <a:r>
              <a:rPr lang="sr-Latn-RS" dirty="0"/>
              <a:t>tisuću devetsto sedamdeset četvrte (godine)... </a:t>
            </a:r>
            <a:endParaRPr lang="en-US" dirty="0"/>
          </a:p>
          <a:p>
            <a:endParaRPr lang="en-US" dirty="0"/>
          </a:p>
          <a:p>
            <a:endParaRPr lang="en-US" dirty="0"/>
          </a:p>
        </p:txBody>
      </p:sp>
    </p:spTree>
    <p:extLst>
      <p:ext uri="{BB962C8B-B14F-4D97-AF65-F5344CB8AC3E}">
        <p14:creationId xmlns:p14="http://schemas.microsoft.com/office/powerpoint/2010/main" val="41805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Benefits of Multiple Dog Households">
            <a:extLst>
              <a:ext uri="{FF2B5EF4-FFF2-40B4-BE49-F238E27FC236}">
                <a16:creationId xmlns:a16="http://schemas.microsoft.com/office/drawing/2014/main" id="{A0E2BCAE-B58F-B12E-301C-9721ED08BF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711" y="643467"/>
            <a:ext cx="4448510" cy="2248969"/>
          </a:xfrm>
          <a:prstGeom prst="rect">
            <a:avLst/>
          </a:prstGeom>
          <a:noFill/>
          <a:extLst>
            <a:ext uri="{909E8E84-426E-40DD-AFC4-6F175D3DCCD1}">
              <a14:hiddenFill xmlns:a14="http://schemas.microsoft.com/office/drawing/2010/main">
                <a:solidFill>
                  <a:srgbClr val="FFFFFF"/>
                </a:solidFill>
              </a14:hiddenFill>
            </a:ext>
          </a:extLst>
        </p:spPr>
      </p:pic>
      <p:cxnSp>
        <p:nvCxnSpPr>
          <p:cNvPr id="2065" name="Straight Connector 2064">
            <a:extLst>
              <a:ext uri="{FF2B5EF4-FFF2-40B4-BE49-F238E27FC236}">
                <a16:creationId xmlns:a16="http://schemas.microsoft.com/office/drawing/2014/main" id="{B817B4B8-5E01-4B44-BC25-876D56C121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0"/>
            <a:ext cx="0" cy="32004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Easy Tips for Training Multiple Dogs in One House – PupPod">
            <a:extLst>
              <a:ext uri="{FF2B5EF4-FFF2-40B4-BE49-F238E27FC236}">
                <a16:creationId xmlns:a16="http://schemas.microsoft.com/office/drawing/2014/main" id="{180817F1-8303-8916-7878-D4CCB7FEAD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9734" y="624312"/>
            <a:ext cx="3952599" cy="2262863"/>
          </a:xfrm>
          <a:prstGeom prst="rect">
            <a:avLst/>
          </a:prstGeom>
          <a:noFill/>
          <a:extLst>
            <a:ext uri="{909E8E84-426E-40DD-AFC4-6F175D3DCCD1}">
              <a14:hiddenFill xmlns:a14="http://schemas.microsoft.com/office/drawing/2010/main">
                <a:solidFill>
                  <a:srgbClr val="FFFFFF"/>
                </a:solidFill>
              </a14:hiddenFill>
            </a:ext>
          </a:extLst>
        </p:spPr>
      </p:pic>
      <p:cxnSp>
        <p:nvCxnSpPr>
          <p:cNvPr id="2067" name="Straight Connector 2066">
            <a:extLst>
              <a:ext uri="{FF2B5EF4-FFF2-40B4-BE49-F238E27FC236}">
                <a16:creationId xmlns:a16="http://schemas.microsoft.com/office/drawing/2014/main" id="{D683D1A4-93E5-4A4D-B103-8223A220E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21742"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B0E8ABF4-C289-489E-BEFB-3077F9D9C7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52330"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7989CFA0-35DD-4943-B365-488C66B9B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609790" y="3197412"/>
            <a:ext cx="4956048"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688AD040-1A2B-4FB4-A345-7B9F3E5ED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994133"/>
            <a:ext cx="3602736"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823B704A-724B-41D6-8F33-76939E727D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534400" y="3994133"/>
            <a:ext cx="3657600"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6" name="Picture 8" descr="Tips for Feeding Multiple Dogs | Nutrena">
            <a:extLst>
              <a:ext uri="{FF2B5EF4-FFF2-40B4-BE49-F238E27FC236}">
                <a16:creationId xmlns:a16="http://schemas.microsoft.com/office/drawing/2014/main" id="{F8F9BF2F-DACC-E787-EE5E-4102F02DEF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43467" y="4410437"/>
            <a:ext cx="2634207" cy="175833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Are the 7 Major Dog Groups? | NutriSource Pet Foods">
            <a:extLst>
              <a:ext uri="{FF2B5EF4-FFF2-40B4-BE49-F238E27FC236}">
                <a16:creationId xmlns:a16="http://schemas.microsoft.com/office/drawing/2014/main" id="{79D99A2F-7F39-F10B-54D8-BA18FC5484E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980330" y="3631820"/>
            <a:ext cx="4173070" cy="250384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Group Of 6 Dogs Stock Photo - Download Image Now - Dog, Number 6, Portrait  - iStock">
            <a:extLst>
              <a:ext uri="{FF2B5EF4-FFF2-40B4-BE49-F238E27FC236}">
                <a16:creationId xmlns:a16="http://schemas.microsoft.com/office/drawing/2014/main" id="{4CB00DB7-FCB9-66AE-0D6C-8F5FED3ADE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874064" y="4408588"/>
            <a:ext cx="2674468" cy="171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4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dirty="0" err="1"/>
              <a:t>Osnovni</a:t>
            </a:r>
            <a:r>
              <a:rPr lang="en-US" dirty="0"/>
              <a:t> </a:t>
            </a:r>
            <a:r>
              <a:rPr lang="en-US" dirty="0" err="1"/>
              <a:t>brojevi</a:t>
            </a:r>
            <a:r>
              <a:rPr lang="en-US" dirty="0"/>
              <a:t> 11-20</a:t>
            </a:r>
          </a:p>
        </p:txBody>
      </p:sp>
      <p:sp>
        <p:nvSpPr>
          <p:cNvPr id="3" name="Content Placeholder 2"/>
          <p:cNvSpPr>
            <a:spLocks noGrp="1"/>
          </p:cNvSpPr>
          <p:nvPr>
            <p:ph sz="half" idx="1"/>
          </p:nvPr>
        </p:nvSpPr>
        <p:spPr>
          <a:xfrm>
            <a:off x="4028937" y="2177456"/>
            <a:ext cx="1676400" cy="3795748"/>
          </a:xfrm>
        </p:spPr>
        <p:txBody>
          <a:bodyPr>
            <a:normAutofit/>
          </a:bodyPr>
          <a:lstStyle/>
          <a:p>
            <a:pPr>
              <a:lnSpc>
                <a:spcPct val="90000"/>
              </a:lnSpc>
            </a:pPr>
            <a:r>
              <a:rPr lang="en-US" sz="2200" dirty="0"/>
              <a:t>11</a:t>
            </a:r>
          </a:p>
          <a:p>
            <a:pPr>
              <a:lnSpc>
                <a:spcPct val="90000"/>
              </a:lnSpc>
            </a:pPr>
            <a:r>
              <a:rPr lang="en-US" sz="2200" dirty="0"/>
              <a:t>12</a:t>
            </a:r>
          </a:p>
          <a:p>
            <a:pPr>
              <a:lnSpc>
                <a:spcPct val="90000"/>
              </a:lnSpc>
            </a:pPr>
            <a:r>
              <a:rPr lang="en-US" sz="2200" dirty="0"/>
              <a:t>13</a:t>
            </a:r>
          </a:p>
          <a:p>
            <a:pPr>
              <a:lnSpc>
                <a:spcPct val="90000"/>
              </a:lnSpc>
            </a:pPr>
            <a:r>
              <a:rPr lang="en-US" sz="2200" dirty="0"/>
              <a:t>14</a:t>
            </a:r>
          </a:p>
          <a:p>
            <a:pPr>
              <a:lnSpc>
                <a:spcPct val="90000"/>
              </a:lnSpc>
            </a:pPr>
            <a:r>
              <a:rPr lang="en-US" sz="2200" dirty="0"/>
              <a:t>15</a:t>
            </a:r>
          </a:p>
          <a:p>
            <a:pPr>
              <a:lnSpc>
                <a:spcPct val="90000"/>
              </a:lnSpc>
            </a:pPr>
            <a:r>
              <a:rPr lang="en-US" sz="2200" dirty="0"/>
              <a:t>16</a:t>
            </a:r>
          </a:p>
          <a:p>
            <a:pPr>
              <a:lnSpc>
                <a:spcPct val="90000"/>
              </a:lnSpc>
            </a:pPr>
            <a:r>
              <a:rPr lang="en-US" sz="2200" dirty="0"/>
              <a:t>17</a:t>
            </a:r>
          </a:p>
          <a:p>
            <a:pPr>
              <a:lnSpc>
                <a:spcPct val="90000"/>
              </a:lnSpc>
            </a:pPr>
            <a:r>
              <a:rPr lang="en-US" sz="2200" dirty="0"/>
              <a:t>18</a:t>
            </a:r>
          </a:p>
          <a:p>
            <a:pPr>
              <a:lnSpc>
                <a:spcPct val="90000"/>
              </a:lnSpc>
            </a:pPr>
            <a:r>
              <a:rPr lang="en-US" sz="2200" dirty="0"/>
              <a:t>19</a:t>
            </a:r>
          </a:p>
          <a:p>
            <a:pPr>
              <a:lnSpc>
                <a:spcPct val="90000"/>
              </a:lnSpc>
            </a:pPr>
            <a:r>
              <a:rPr lang="en-US" sz="2200" dirty="0"/>
              <a:t>20</a:t>
            </a:r>
          </a:p>
          <a:p>
            <a:pPr>
              <a:lnSpc>
                <a:spcPct val="90000"/>
              </a:lnSpc>
            </a:pPr>
            <a:endParaRPr lang="en-US" sz="2200" dirty="0"/>
          </a:p>
        </p:txBody>
      </p:sp>
      <p:sp>
        <p:nvSpPr>
          <p:cNvPr id="4" name="Content Placeholder 3"/>
          <p:cNvSpPr>
            <a:spLocks noGrp="1"/>
          </p:cNvSpPr>
          <p:nvPr>
            <p:ph sz="half" idx="2"/>
          </p:nvPr>
        </p:nvSpPr>
        <p:spPr>
          <a:xfrm>
            <a:off x="6256020" y="2177456"/>
            <a:ext cx="5097780" cy="3795748"/>
          </a:xfrm>
        </p:spPr>
        <p:txBody>
          <a:bodyPr>
            <a:normAutofit/>
          </a:bodyPr>
          <a:lstStyle/>
          <a:p>
            <a:pPr>
              <a:lnSpc>
                <a:spcPct val="90000"/>
              </a:lnSpc>
            </a:pPr>
            <a:r>
              <a:rPr lang="de-DE" sz="2200"/>
              <a:t> jedanaest </a:t>
            </a:r>
            <a:endParaRPr lang="en-US" sz="2200"/>
          </a:p>
          <a:p>
            <a:pPr>
              <a:lnSpc>
                <a:spcPct val="90000"/>
              </a:lnSpc>
            </a:pPr>
            <a:r>
              <a:rPr lang="en-US" sz="2200"/>
              <a:t> dvanaest </a:t>
            </a:r>
          </a:p>
          <a:p>
            <a:pPr>
              <a:lnSpc>
                <a:spcPct val="90000"/>
              </a:lnSpc>
            </a:pPr>
            <a:r>
              <a:rPr lang="en-US" sz="2200"/>
              <a:t> trinaest</a:t>
            </a:r>
          </a:p>
          <a:p>
            <a:pPr>
              <a:lnSpc>
                <a:spcPct val="90000"/>
              </a:lnSpc>
            </a:pPr>
            <a:r>
              <a:rPr lang="en-US" sz="2200"/>
              <a:t> četrnaest </a:t>
            </a:r>
          </a:p>
          <a:p>
            <a:pPr>
              <a:lnSpc>
                <a:spcPct val="90000"/>
              </a:lnSpc>
            </a:pPr>
            <a:r>
              <a:rPr lang="en-US" sz="2200"/>
              <a:t> petnaest</a:t>
            </a:r>
          </a:p>
          <a:p>
            <a:pPr>
              <a:lnSpc>
                <a:spcPct val="90000"/>
              </a:lnSpc>
            </a:pPr>
            <a:r>
              <a:rPr lang="en-US" sz="2200"/>
              <a:t> šesnaest </a:t>
            </a:r>
          </a:p>
          <a:p>
            <a:pPr>
              <a:lnSpc>
                <a:spcPct val="90000"/>
              </a:lnSpc>
            </a:pPr>
            <a:r>
              <a:rPr lang="de-DE" sz="2200"/>
              <a:t> sedamnaest </a:t>
            </a:r>
            <a:endParaRPr lang="en-US" sz="2200"/>
          </a:p>
          <a:p>
            <a:pPr>
              <a:lnSpc>
                <a:spcPct val="90000"/>
              </a:lnSpc>
            </a:pPr>
            <a:r>
              <a:rPr lang="de-DE" sz="2200"/>
              <a:t> osamnaest </a:t>
            </a:r>
            <a:r>
              <a:rPr lang="en-US" sz="2200"/>
              <a:t> </a:t>
            </a:r>
          </a:p>
          <a:p>
            <a:pPr>
              <a:lnSpc>
                <a:spcPct val="90000"/>
              </a:lnSpc>
            </a:pPr>
            <a:r>
              <a:rPr lang="en-US" sz="2200"/>
              <a:t> devetnaest </a:t>
            </a:r>
          </a:p>
          <a:p>
            <a:pPr>
              <a:lnSpc>
                <a:spcPct val="90000"/>
              </a:lnSpc>
            </a:pPr>
            <a:r>
              <a:rPr lang="en-US" sz="2200"/>
              <a:t> dvadeset </a:t>
            </a:r>
          </a:p>
          <a:p>
            <a:pPr>
              <a:lnSpc>
                <a:spcPct val="90000"/>
              </a:lnSpc>
            </a:pPr>
            <a:endParaRPr lang="en-US" sz="2200"/>
          </a:p>
        </p:txBody>
      </p:sp>
    </p:spTree>
    <p:extLst>
      <p:ext uri="{BB962C8B-B14F-4D97-AF65-F5344CB8AC3E}">
        <p14:creationId xmlns:p14="http://schemas.microsoft.com/office/powerpoint/2010/main" val="25618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dirty="0" err="1"/>
              <a:t>Osnovni</a:t>
            </a:r>
            <a:r>
              <a:rPr lang="en-US" dirty="0"/>
              <a:t> </a:t>
            </a:r>
            <a:r>
              <a:rPr lang="en-US" dirty="0" err="1"/>
              <a:t>brojevi</a:t>
            </a:r>
            <a:r>
              <a:rPr lang="en-US" dirty="0"/>
              <a:t> 21-100</a:t>
            </a:r>
          </a:p>
        </p:txBody>
      </p:sp>
      <p:sp>
        <p:nvSpPr>
          <p:cNvPr id="3" name="Content Placeholder 2"/>
          <p:cNvSpPr>
            <a:spLocks noGrp="1"/>
          </p:cNvSpPr>
          <p:nvPr>
            <p:ph sz="half" idx="1"/>
          </p:nvPr>
        </p:nvSpPr>
        <p:spPr>
          <a:xfrm>
            <a:off x="3733800" y="2177456"/>
            <a:ext cx="1752600" cy="3795748"/>
          </a:xfrm>
        </p:spPr>
        <p:txBody>
          <a:bodyPr>
            <a:normAutofit/>
          </a:bodyPr>
          <a:lstStyle/>
          <a:p>
            <a:pPr>
              <a:lnSpc>
                <a:spcPct val="90000"/>
              </a:lnSpc>
            </a:pPr>
            <a:r>
              <a:rPr lang="en-US" sz="2000" dirty="0"/>
              <a:t>21</a:t>
            </a:r>
          </a:p>
          <a:p>
            <a:pPr>
              <a:lnSpc>
                <a:spcPct val="90000"/>
              </a:lnSpc>
            </a:pPr>
            <a:r>
              <a:rPr lang="en-US" sz="2000" dirty="0"/>
              <a:t>22</a:t>
            </a:r>
          </a:p>
          <a:p>
            <a:pPr>
              <a:lnSpc>
                <a:spcPct val="90000"/>
              </a:lnSpc>
            </a:pPr>
            <a:r>
              <a:rPr lang="en-US" sz="2000" dirty="0"/>
              <a:t>23</a:t>
            </a:r>
          </a:p>
          <a:p>
            <a:pPr>
              <a:lnSpc>
                <a:spcPct val="90000"/>
              </a:lnSpc>
            </a:pPr>
            <a:r>
              <a:rPr lang="en-US" sz="2000" dirty="0"/>
              <a:t>30</a:t>
            </a:r>
          </a:p>
          <a:p>
            <a:pPr>
              <a:lnSpc>
                <a:spcPct val="90000"/>
              </a:lnSpc>
            </a:pPr>
            <a:r>
              <a:rPr lang="en-US" sz="2000" dirty="0"/>
              <a:t>40</a:t>
            </a:r>
          </a:p>
          <a:p>
            <a:pPr>
              <a:lnSpc>
                <a:spcPct val="90000"/>
              </a:lnSpc>
            </a:pPr>
            <a:r>
              <a:rPr lang="en-US" sz="2000" dirty="0"/>
              <a:t>50</a:t>
            </a:r>
          </a:p>
          <a:p>
            <a:pPr>
              <a:lnSpc>
                <a:spcPct val="90000"/>
              </a:lnSpc>
            </a:pPr>
            <a:r>
              <a:rPr lang="en-US" sz="2000" dirty="0"/>
              <a:t>60</a:t>
            </a:r>
          </a:p>
          <a:p>
            <a:pPr>
              <a:lnSpc>
                <a:spcPct val="90000"/>
              </a:lnSpc>
            </a:pPr>
            <a:r>
              <a:rPr lang="en-US" sz="2000" dirty="0"/>
              <a:t>70</a:t>
            </a:r>
          </a:p>
          <a:p>
            <a:pPr>
              <a:lnSpc>
                <a:spcPct val="90000"/>
              </a:lnSpc>
            </a:pPr>
            <a:r>
              <a:rPr lang="en-US" sz="2000" dirty="0"/>
              <a:t>80</a:t>
            </a:r>
          </a:p>
          <a:p>
            <a:pPr>
              <a:lnSpc>
                <a:spcPct val="90000"/>
              </a:lnSpc>
            </a:pPr>
            <a:r>
              <a:rPr lang="en-US" sz="2000" dirty="0"/>
              <a:t>90</a:t>
            </a:r>
          </a:p>
          <a:p>
            <a:pPr>
              <a:lnSpc>
                <a:spcPct val="90000"/>
              </a:lnSpc>
            </a:pPr>
            <a:r>
              <a:rPr lang="en-US" sz="2000" dirty="0"/>
              <a:t>100</a:t>
            </a:r>
          </a:p>
        </p:txBody>
      </p:sp>
      <p:sp>
        <p:nvSpPr>
          <p:cNvPr id="4" name="Content Placeholder 3"/>
          <p:cNvSpPr>
            <a:spLocks noGrp="1"/>
          </p:cNvSpPr>
          <p:nvPr>
            <p:ph sz="half" idx="2"/>
          </p:nvPr>
        </p:nvSpPr>
        <p:spPr>
          <a:xfrm>
            <a:off x="6256020" y="2177456"/>
            <a:ext cx="5097780" cy="3795748"/>
          </a:xfrm>
        </p:spPr>
        <p:txBody>
          <a:bodyPr>
            <a:normAutofit/>
          </a:bodyPr>
          <a:lstStyle/>
          <a:p>
            <a:pPr>
              <a:lnSpc>
                <a:spcPct val="90000"/>
              </a:lnSpc>
            </a:pPr>
            <a:r>
              <a:rPr lang="de-DE" sz="2000"/>
              <a:t>dvadeset jedan </a:t>
            </a:r>
            <a:endParaRPr lang="en-US" sz="2000"/>
          </a:p>
          <a:p>
            <a:pPr>
              <a:lnSpc>
                <a:spcPct val="90000"/>
              </a:lnSpc>
            </a:pPr>
            <a:r>
              <a:rPr lang="en-US" sz="2000"/>
              <a:t> dvadeset dva</a:t>
            </a:r>
          </a:p>
          <a:p>
            <a:pPr>
              <a:lnSpc>
                <a:spcPct val="90000"/>
              </a:lnSpc>
            </a:pPr>
            <a:r>
              <a:rPr lang="en-US" sz="2000"/>
              <a:t> dvadeset tri </a:t>
            </a:r>
          </a:p>
          <a:p>
            <a:pPr>
              <a:lnSpc>
                <a:spcPct val="90000"/>
              </a:lnSpc>
            </a:pPr>
            <a:r>
              <a:rPr lang="en-US" sz="2000"/>
              <a:t> trideset </a:t>
            </a:r>
          </a:p>
          <a:p>
            <a:pPr>
              <a:lnSpc>
                <a:spcPct val="90000"/>
              </a:lnSpc>
            </a:pPr>
            <a:r>
              <a:rPr lang="en-US" sz="2000"/>
              <a:t> četrdeset </a:t>
            </a:r>
          </a:p>
          <a:p>
            <a:pPr>
              <a:lnSpc>
                <a:spcPct val="90000"/>
              </a:lnSpc>
            </a:pPr>
            <a:r>
              <a:rPr lang="en-US" sz="2000"/>
              <a:t> pedeset </a:t>
            </a:r>
          </a:p>
          <a:p>
            <a:pPr>
              <a:lnSpc>
                <a:spcPct val="90000"/>
              </a:lnSpc>
            </a:pPr>
            <a:r>
              <a:rPr lang="en-US" sz="2000"/>
              <a:t> šezdeset </a:t>
            </a:r>
          </a:p>
          <a:p>
            <a:pPr>
              <a:lnSpc>
                <a:spcPct val="90000"/>
              </a:lnSpc>
            </a:pPr>
            <a:r>
              <a:rPr lang="de-DE" sz="2000"/>
              <a:t> sedamdeset </a:t>
            </a:r>
            <a:endParaRPr lang="en-US" sz="2000"/>
          </a:p>
          <a:p>
            <a:pPr>
              <a:lnSpc>
                <a:spcPct val="90000"/>
              </a:lnSpc>
            </a:pPr>
            <a:r>
              <a:rPr lang="en-US" sz="2000"/>
              <a:t> osamdeset </a:t>
            </a:r>
          </a:p>
          <a:p>
            <a:pPr>
              <a:lnSpc>
                <a:spcPct val="90000"/>
              </a:lnSpc>
            </a:pPr>
            <a:r>
              <a:rPr lang="en-US" sz="2000"/>
              <a:t> devedeset </a:t>
            </a:r>
          </a:p>
          <a:p>
            <a:pPr>
              <a:lnSpc>
                <a:spcPct val="90000"/>
              </a:lnSpc>
            </a:pPr>
            <a:r>
              <a:rPr lang="en-US" sz="2000"/>
              <a:t> sto </a:t>
            </a:r>
          </a:p>
          <a:p>
            <a:pPr>
              <a:lnSpc>
                <a:spcPct val="90000"/>
              </a:lnSpc>
            </a:pPr>
            <a:endParaRPr lang="en-US" sz="2000"/>
          </a:p>
        </p:txBody>
      </p:sp>
    </p:spTree>
    <p:extLst>
      <p:ext uri="{BB962C8B-B14F-4D97-AF65-F5344CB8AC3E}">
        <p14:creationId xmlns:p14="http://schemas.microsoft.com/office/powerpoint/2010/main" val="17416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dirty="0" err="1"/>
              <a:t>Osnovni</a:t>
            </a:r>
            <a:r>
              <a:rPr lang="en-US" dirty="0"/>
              <a:t> </a:t>
            </a:r>
            <a:r>
              <a:rPr lang="en-US" dirty="0" err="1"/>
              <a:t>brojevi</a:t>
            </a:r>
            <a:r>
              <a:rPr lang="en-US" dirty="0"/>
              <a:t> 200-900</a:t>
            </a:r>
          </a:p>
        </p:txBody>
      </p:sp>
      <p:sp>
        <p:nvSpPr>
          <p:cNvPr id="3" name="Content Placeholder 2"/>
          <p:cNvSpPr>
            <a:spLocks noGrp="1"/>
          </p:cNvSpPr>
          <p:nvPr>
            <p:ph sz="half" idx="1"/>
          </p:nvPr>
        </p:nvSpPr>
        <p:spPr>
          <a:xfrm>
            <a:off x="3581400" y="2214745"/>
            <a:ext cx="1828800" cy="3795748"/>
          </a:xfrm>
        </p:spPr>
        <p:txBody>
          <a:bodyPr>
            <a:normAutofit/>
          </a:bodyPr>
          <a:lstStyle/>
          <a:p>
            <a:r>
              <a:rPr lang="en-US" sz="2400" dirty="0"/>
              <a:t>200</a:t>
            </a:r>
          </a:p>
          <a:p>
            <a:r>
              <a:rPr lang="en-US" sz="2400" dirty="0"/>
              <a:t>300</a:t>
            </a:r>
          </a:p>
          <a:p>
            <a:r>
              <a:rPr lang="en-US" sz="2400" dirty="0"/>
              <a:t>400</a:t>
            </a:r>
          </a:p>
          <a:p>
            <a:r>
              <a:rPr lang="en-US" sz="2400" dirty="0"/>
              <a:t>500</a:t>
            </a:r>
          </a:p>
          <a:p>
            <a:r>
              <a:rPr lang="en-US" sz="2400" dirty="0"/>
              <a:t>600</a:t>
            </a:r>
          </a:p>
          <a:p>
            <a:r>
              <a:rPr lang="en-US" sz="2400" dirty="0"/>
              <a:t>700</a:t>
            </a:r>
          </a:p>
          <a:p>
            <a:r>
              <a:rPr lang="en-US" sz="2400" dirty="0"/>
              <a:t>800</a:t>
            </a:r>
          </a:p>
          <a:p>
            <a:r>
              <a:rPr lang="en-US" sz="2400" dirty="0"/>
              <a:t>900</a:t>
            </a:r>
          </a:p>
        </p:txBody>
      </p:sp>
      <p:sp>
        <p:nvSpPr>
          <p:cNvPr id="4" name="Content Placeholder 3"/>
          <p:cNvSpPr>
            <a:spLocks noGrp="1"/>
          </p:cNvSpPr>
          <p:nvPr>
            <p:ph sz="half" idx="2"/>
          </p:nvPr>
        </p:nvSpPr>
        <p:spPr>
          <a:xfrm>
            <a:off x="6256020" y="2177456"/>
            <a:ext cx="5097780" cy="3795748"/>
          </a:xfrm>
        </p:spPr>
        <p:txBody>
          <a:bodyPr>
            <a:normAutofit/>
          </a:bodyPr>
          <a:lstStyle/>
          <a:p>
            <a:r>
              <a:rPr lang="en-US" sz="2200"/>
              <a:t>dvesta/dvjesto  (Cr: also dvjesta (older)) </a:t>
            </a:r>
          </a:p>
          <a:p>
            <a:r>
              <a:rPr lang="en-US" sz="2200"/>
              <a:t>trista/tristo         (Cr: also trista older))  </a:t>
            </a:r>
          </a:p>
          <a:p>
            <a:r>
              <a:rPr lang="en-US" sz="2200"/>
              <a:t>četiristo </a:t>
            </a:r>
          </a:p>
          <a:p>
            <a:r>
              <a:rPr lang="en-US" sz="2200"/>
              <a:t>petsto </a:t>
            </a:r>
          </a:p>
          <a:p>
            <a:r>
              <a:rPr lang="en-US" sz="2200"/>
              <a:t>šesto </a:t>
            </a:r>
          </a:p>
          <a:p>
            <a:r>
              <a:rPr lang="en-US" sz="2200"/>
              <a:t>sedamsto </a:t>
            </a:r>
          </a:p>
          <a:p>
            <a:r>
              <a:rPr lang="en-US" sz="2200"/>
              <a:t>osamsto </a:t>
            </a:r>
          </a:p>
          <a:p>
            <a:r>
              <a:rPr lang="en-US" sz="2200"/>
              <a:t>devetsto </a:t>
            </a:r>
          </a:p>
          <a:p>
            <a:endParaRPr lang="en-US" sz="2200"/>
          </a:p>
        </p:txBody>
      </p:sp>
    </p:spTree>
    <p:extLst>
      <p:ext uri="{BB962C8B-B14F-4D97-AF65-F5344CB8AC3E}">
        <p14:creationId xmlns:p14="http://schemas.microsoft.com/office/powerpoint/2010/main" val="390173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dirty="0" err="1"/>
              <a:t>Osnovni</a:t>
            </a:r>
            <a:r>
              <a:rPr lang="en-US" dirty="0"/>
              <a:t> </a:t>
            </a:r>
            <a:r>
              <a:rPr lang="en-US" dirty="0" err="1"/>
              <a:t>brojevi</a:t>
            </a:r>
            <a:r>
              <a:rPr lang="en-US" dirty="0"/>
              <a:t> 1000….</a:t>
            </a:r>
          </a:p>
        </p:txBody>
      </p:sp>
      <p:sp>
        <p:nvSpPr>
          <p:cNvPr id="3" name="Content Placeholder 2"/>
          <p:cNvSpPr>
            <a:spLocks noGrp="1"/>
          </p:cNvSpPr>
          <p:nvPr>
            <p:ph sz="half" idx="1"/>
          </p:nvPr>
        </p:nvSpPr>
        <p:spPr>
          <a:xfrm>
            <a:off x="2895600" y="2177456"/>
            <a:ext cx="2743200" cy="3795748"/>
          </a:xfrm>
        </p:spPr>
        <p:txBody>
          <a:bodyPr>
            <a:normAutofit/>
          </a:bodyPr>
          <a:lstStyle/>
          <a:p>
            <a:r>
              <a:rPr lang="en-US" sz="2400" dirty="0"/>
              <a:t>1000</a:t>
            </a:r>
          </a:p>
          <a:p>
            <a:endParaRPr lang="en-US" sz="2400" dirty="0"/>
          </a:p>
          <a:p>
            <a:r>
              <a:rPr lang="en-US" sz="2400" dirty="0"/>
              <a:t>2000</a:t>
            </a:r>
          </a:p>
          <a:p>
            <a:r>
              <a:rPr lang="en-US" sz="2400" dirty="0"/>
              <a:t>1.OOO.OOO</a:t>
            </a:r>
          </a:p>
        </p:txBody>
      </p:sp>
      <p:sp>
        <p:nvSpPr>
          <p:cNvPr id="4" name="Content Placeholder 3"/>
          <p:cNvSpPr>
            <a:spLocks noGrp="1"/>
          </p:cNvSpPr>
          <p:nvPr>
            <p:ph sz="half" idx="2"/>
          </p:nvPr>
        </p:nvSpPr>
        <p:spPr>
          <a:xfrm>
            <a:off x="6256020" y="2177456"/>
            <a:ext cx="5097780" cy="3795748"/>
          </a:xfrm>
        </p:spPr>
        <p:txBody>
          <a:bodyPr>
            <a:normAutofit/>
          </a:bodyPr>
          <a:lstStyle/>
          <a:p>
            <a:r>
              <a:rPr lang="en-US" sz="2400"/>
              <a:t>hiljadu / Croatian: tisuću </a:t>
            </a:r>
          </a:p>
          <a:p>
            <a:r>
              <a:rPr lang="en-US" sz="2400"/>
              <a:t>(one thousand: hiljada/tisu</a:t>
            </a:r>
            <a:r>
              <a:rPr lang="sr-Latn-RS" sz="2400"/>
              <a:t>ća) </a:t>
            </a:r>
            <a:endParaRPr lang="en-US" sz="2400"/>
          </a:p>
          <a:p>
            <a:r>
              <a:rPr lang="de-DE" sz="2400"/>
              <a:t>2000 dve hiljade /dvije tisuće </a:t>
            </a:r>
            <a:endParaRPr lang="en-US" sz="2400"/>
          </a:p>
          <a:p>
            <a:r>
              <a:rPr lang="de-DE" sz="2400"/>
              <a:t>1,000,000 milion/milijun </a:t>
            </a:r>
            <a:endParaRPr lang="en-US" sz="2400"/>
          </a:p>
          <a:p>
            <a:endParaRPr lang="en-US" sz="2400"/>
          </a:p>
        </p:txBody>
      </p:sp>
    </p:spTree>
    <p:extLst>
      <p:ext uri="{BB962C8B-B14F-4D97-AF65-F5344CB8AC3E}">
        <p14:creationId xmlns:p14="http://schemas.microsoft.com/office/powerpoint/2010/main" val="18322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Toy plastic numbers">
            <a:extLst>
              <a:ext uri="{FF2B5EF4-FFF2-40B4-BE49-F238E27FC236}">
                <a16:creationId xmlns:a16="http://schemas.microsoft.com/office/drawing/2014/main" id="{5C405D4C-3F0A-B1BA-4E40-AC498BEF0D10}"/>
              </a:ext>
            </a:extLst>
          </p:cNvPr>
          <p:cNvPicPr>
            <a:picLocks noChangeAspect="1"/>
          </p:cNvPicPr>
          <p:nvPr/>
        </p:nvPicPr>
        <p:blipFill rotWithShape="1">
          <a:blip r:embed="rId2"/>
          <a:srcRect t="9380" b="6350"/>
          <a:stretch/>
        </p:blipFill>
        <p:spPr>
          <a:xfrm>
            <a:off x="20" y="10"/>
            <a:ext cx="12191980" cy="6857990"/>
          </a:xfrm>
          <a:prstGeom prst="rect">
            <a:avLst/>
          </a:prstGeom>
        </p:spPr>
      </p:pic>
      <p:sp>
        <p:nvSpPr>
          <p:cNvPr id="12" name="Freeform 24">
            <a:extLst>
              <a:ext uri="{FF2B5EF4-FFF2-40B4-BE49-F238E27FC236}">
                <a16:creationId xmlns:a16="http://schemas.microsoft.com/office/drawing/2014/main" id="{A414F261-E931-45CB-8605-20FFD682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75200"/>
            <a:ext cx="4838700" cy="1323975"/>
          </a:xfrm>
          <a:custGeom>
            <a:avLst/>
            <a:gdLst>
              <a:gd name="connsiteX0" fmla="*/ 0 w 4838700"/>
              <a:gd name="connsiteY0" fmla="*/ 0 h 1323975"/>
              <a:gd name="connsiteX1" fmla="*/ 4838700 w 4838700"/>
              <a:gd name="connsiteY1" fmla="*/ 0 h 1323975"/>
              <a:gd name="connsiteX2" fmla="*/ 4838700 w 4838700"/>
              <a:gd name="connsiteY2" fmla="*/ 78123 h 1323975"/>
              <a:gd name="connsiteX3" fmla="*/ 4822272 w 4838700"/>
              <a:gd name="connsiteY3" fmla="*/ 81440 h 1323975"/>
              <a:gd name="connsiteX4" fmla="*/ 4781550 w 4838700"/>
              <a:gd name="connsiteY4" fmla="*/ 142875 h 1323975"/>
              <a:gd name="connsiteX5" fmla="*/ 4822272 w 4838700"/>
              <a:gd name="connsiteY5" fmla="*/ 204311 h 1323975"/>
              <a:gd name="connsiteX6" fmla="*/ 4838700 w 4838700"/>
              <a:gd name="connsiteY6" fmla="*/ 207627 h 1323975"/>
              <a:gd name="connsiteX7" fmla="*/ 4838700 w 4838700"/>
              <a:gd name="connsiteY7" fmla="*/ 287197 h 1323975"/>
              <a:gd name="connsiteX8" fmla="*/ 4822272 w 4838700"/>
              <a:gd name="connsiteY8" fmla="*/ 290514 h 1323975"/>
              <a:gd name="connsiteX9" fmla="*/ 4781550 w 4838700"/>
              <a:gd name="connsiteY9" fmla="*/ 351949 h 1323975"/>
              <a:gd name="connsiteX10" fmla="*/ 4822272 w 4838700"/>
              <a:gd name="connsiteY10" fmla="*/ 413385 h 1323975"/>
              <a:gd name="connsiteX11" fmla="*/ 4838700 w 4838700"/>
              <a:gd name="connsiteY11" fmla="*/ 416701 h 1323975"/>
              <a:gd name="connsiteX12" fmla="*/ 4838700 w 4838700"/>
              <a:gd name="connsiteY12" fmla="*/ 496271 h 1323975"/>
              <a:gd name="connsiteX13" fmla="*/ 4822272 w 4838700"/>
              <a:gd name="connsiteY13" fmla="*/ 499588 h 1323975"/>
              <a:gd name="connsiteX14" fmla="*/ 4781550 w 4838700"/>
              <a:gd name="connsiteY14" fmla="*/ 561023 h 1323975"/>
              <a:gd name="connsiteX15" fmla="*/ 4822272 w 4838700"/>
              <a:gd name="connsiteY15" fmla="*/ 622459 h 1323975"/>
              <a:gd name="connsiteX16" fmla="*/ 4838700 w 4838700"/>
              <a:gd name="connsiteY16" fmla="*/ 625775 h 1323975"/>
              <a:gd name="connsiteX17" fmla="*/ 4838700 w 4838700"/>
              <a:gd name="connsiteY17" fmla="*/ 705345 h 1323975"/>
              <a:gd name="connsiteX18" fmla="*/ 4822272 w 4838700"/>
              <a:gd name="connsiteY18" fmla="*/ 708662 h 1323975"/>
              <a:gd name="connsiteX19" fmla="*/ 4781550 w 4838700"/>
              <a:gd name="connsiteY19" fmla="*/ 770097 h 1323975"/>
              <a:gd name="connsiteX20" fmla="*/ 4822272 w 4838700"/>
              <a:gd name="connsiteY20" fmla="*/ 831533 h 1323975"/>
              <a:gd name="connsiteX21" fmla="*/ 4838700 w 4838700"/>
              <a:gd name="connsiteY21" fmla="*/ 834849 h 1323975"/>
              <a:gd name="connsiteX22" fmla="*/ 4838700 w 4838700"/>
              <a:gd name="connsiteY22" fmla="*/ 914419 h 1323975"/>
              <a:gd name="connsiteX23" fmla="*/ 4822272 w 4838700"/>
              <a:gd name="connsiteY23" fmla="*/ 917736 h 1323975"/>
              <a:gd name="connsiteX24" fmla="*/ 4781550 w 4838700"/>
              <a:gd name="connsiteY24" fmla="*/ 979171 h 1323975"/>
              <a:gd name="connsiteX25" fmla="*/ 4822272 w 4838700"/>
              <a:gd name="connsiteY25" fmla="*/ 1040607 h 1323975"/>
              <a:gd name="connsiteX26" fmla="*/ 4838700 w 4838700"/>
              <a:gd name="connsiteY26" fmla="*/ 1043923 h 1323975"/>
              <a:gd name="connsiteX27" fmla="*/ 4838700 w 4838700"/>
              <a:gd name="connsiteY27" fmla="*/ 1123491 h 1323975"/>
              <a:gd name="connsiteX28" fmla="*/ 4822272 w 4838700"/>
              <a:gd name="connsiteY28" fmla="*/ 1126808 h 1323975"/>
              <a:gd name="connsiteX29" fmla="*/ 4781550 w 4838700"/>
              <a:gd name="connsiteY29" fmla="*/ 1188243 h 1323975"/>
              <a:gd name="connsiteX30" fmla="*/ 4822272 w 4838700"/>
              <a:gd name="connsiteY30" fmla="*/ 1249679 h 1323975"/>
              <a:gd name="connsiteX31" fmla="*/ 4838700 w 4838700"/>
              <a:gd name="connsiteY31" fmla="*/ 1252995 h 1323975"/>
              <a:gd name="connsiteX32" fmla="*/ 4838700 w 4838700"/>
              <a:gd name="connsiteY32" fmla="*/ 1323975 h 1323975"/>
              <a:gd name="connsiteX33" fmla="*/ 0 w 4838700"/>
              <a:gd name="connsiteY33" fmla="*/ 1323975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38700" h="1323975">
                <a:moveTo>
                  <a:pt x="0" y="0"/>
                </a:moveTo>
                <a:lnTo>
                  <a:pt x="4838700" y="0"/>
                </a:lnTo>
                <a:lnTo>
                  <a:pt x="4838700" y="78123"/>
                </a:lnTo>
                <a:lnTo>
                  <a:pt x="4822272" y="81440"/>
                </a:lnTo>
                <a:cubicBezTo>
                  <a:pt x="4798341" y="91561"/>
                  <a:pt x="4781550" y="115257"/>
                  <a:pt x="4781550" y="142875"/>
                </a:cubicBezTo>
                <a:cubicBezTo>
                  <a:pt x="4781550" y="170493"/>
                  <a:pt x="4798341" y="194189"/>
                  <a:pt x="4822272" y="204311"/>
                </a:cubicBezTo>
                <a:lnTo>
                  <a:pt x="4838700" y="207627"/>
                </a:lnTo>
                <a:lnTo>
                  <a:pt x="4838700" y="287197"/>
                </a:lnTo>
                <a:lnTo>
                  <a:pt x="4822272" y="290514"/>
                </a:lnTo>
                <a:cubicBezTo>
                  <a:pt x="4798341" y="300635"/>
                  <a:pt x="4781550" y="324331"/>
                  <a:pt x="4781550" y="351949"/>
                </a:cubicBezTo>
                <a:cubicBezTo>
                  <a:pt x="4781550" y="379567"/>
                  <a:pt x="4798341" y="403263"/>
                  <a:pt x="4822272" y="413385"/>
                </a:cubicBezTo>
                <a:lnTo>
                  <a:pt x="4838700" y="416701"/>
                </a:lnTo>
                <a:lnTo>
                  <a:pt x="4838700" y="496271"/>
                </a:lnTo>
                <a:lnTo>
                  <a:pt x="4822272" y="499588"/>
                </a:lnTo>
                <a:cubicBezTo>
                  <a:pt x="4798341" y="509709"/>
                  <a:pt x="4781550" y="533405"/>
                  <a:pt x="4781550" y="561023"/>
                </a:cubicBezTo>
                <a:cubicBezTo>
                  <a:pt x="4781550" y="588641"/>
                  <a:pt x="4798341" y="612337"/>
                  <a:pt x="4822272" y="622459"/>
                </a:cubicBezTo>
                <a:lnTo>
                  <a:pt x="4838700" y="625775"/>
                </a:lnTo>
                <a:lnTo>
                  <a:pt x="4838700" y="705345"/>
                </a:lnTo>
                <a:lnTo>
                  <a:pt x="4822272" y="708662"/>
                </a:lnTo>
                <a:cubicBezTo>
                  <a:pt x="4798341" y="718783"/>
                  <a:pt x="4781550" y="742479"/>
                  <a:pt x="4781550" y="770097"/>
                </a:cubicBezTo>
                <a:cubicBezTo>
                  <a:pt x="4781550" y="797715"/>
                  <a:pt x="4798341" y="821411"/>
                  <a:pt x="4822272" y="831533"/>
                </a:cubicBezTo>
                <a:lnTo>
                  <a:pt x="4838700" y="834849"/>
                </a:lnTo>
                <a:lnTo>
                  <a:pt x="4838700" y="914419"/>
                </a:lnTo>
                <a:lnTo>
                  <a:pt x="4822272" y="917736"/>
                </a:lnTo>
                <a:cubicBezTo>
                  <a:pt x="4798341" y="927857"/>
                  <a:pt x="4781550" y="951553"/>
                  <a:pt x="4781550" y="979171"/>
                </a:cubicBezTo>
                <a:cubicBezTo>
                  <a:pt x="4781550" y="1006789"/>
                  <a:pt x="4798341" y="1030485"/>
                  <a:pt x="4822272" y="1040607"/>
                </a:cubicBezTo>
                <a:lnTo>
                  <a:pt x="4838700" y="1043923"/>
                </a:lnTo>
                <a:lnTo>
                  <a:pt x="4838700" y="1123491"/>
                </a:lnTo>
                <a:lnTo>
                  <a:pt x="4822272" y="1126808"/>
                </a:lnTo>
                <a:cubicBezTo>
                  <a:pt x="4798341" y="1136929"/>
                  <a:pt x="4781550" y="1160625"/>
                  <a:pt x="4781550" y="1188243"/>
                </a:cubicBezTo>
                <a:cubicBezTo>
                  <a:pt x="4781550" y="1215861"/>
                  <a:pt x="4798341" y="1239557"/>
                  <a:pt x="4822272" y="1249679"/>
                </a:cubicBezTo>
                <a:lnTo>
                  <a:pt x="4838700" y="1252995"/>
                </a:lnTo>
                <a:lnTo>
                  <a:pt x="4838700" y="1323975"/>
                </a:lnTo>
                <a:lnTo>
                  <a:pt x="0" y="132397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1CE46-9D69-2603-6D0B-1B09B100F6E7}"/>
              </a:ext>
            </a:extLst>
          </p:cNvPr>
          <p:cNvSpPr>
            <a:spLocks noGrp="1"/>
          </p:cNvSpPr>
          <p:nvPr>
            <p:ph type="title"/>
          </p:nvPr>
        </p:nvSpPr>
        <p:spPr>
          <a:xfrm>
            <a:off x="1276350" y="4981575"/>
            <a:ext cx="3228976" cy="860426"/>
          </a:xfrm>
          <a:prstGeom prst="rect">
            <a:avLst/>
          </a:prstGeom>
          <a:noFill/>
          <a:ln w="174625" cap="sq" cmpd="thinThick">
            <a:noFill/>
            <a:miter lim="800000"/>
          </a:ln>
        </p:spPr>
        <p:txBody>
          <a:bodyPr vert="horz" lIns="91440" tIns="45720" rIns="91440" bIns="45720" rtlCol="0" anchor="ctr">
            <a:normAutofit/>
          </a:bodyPr>
          <a:lstStyle/>
          <a:p>
            <a:pPr algn="r">
              <a:lnSpc>
                <a:spcPct val="90000"/>
              </a:lnSpc>
            </a:pPr>
            <a:r>
              <a:rPr lang="en-US" sz="2400">
                <a:solidFill>
                  <a:srgbClr val="FFFFFF"/>
                </a:solidFill>
              </a:rPr>
              <a:t>Agreement of Numbers</a:t>
            </a:r>
          </a:p>
        </p:txBody>
      </p:sp>
      <p:cxnSp>
        <p:nvCxnSpPr>
          <p:cNvPr id="14" name="Straight Connector 13">
            <a:extLst>
              <a:ext uri="{FF2B5EF4-FFF2-40B4-BE49-F238E27FC236}">
                <a16:creationId xmlns:a16="http://schemas.microsoft.com/office/drawing/2014/main" id="{B63CF8AD-BB19-4F90-BDE5-B3B3F56F4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48768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24E62CA-FAA3-4628-AEF3-5033C7714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59690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783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2185</Words>
  <Application>Microsoft Office PowerPoint</Application>
  <PresentationFormat>Widescreen</PresentationFormat>
  <Paragraphs>353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 New Roman</vt:lpstr>
      <vt:lpstr>Wingdings</vt:lpstr>
      <vt:lpstr>Office Theme</vt:lpstr>
      <vt:lpstr>Cardinal and Ordinal Numbers</vt:lpstr>
      <vt:lpstr>Osnovni brojevi 1-10</vt:lpstr>
      <vt:lpstr>PowerPoint Presentation</vt:lpstr>
      <vt:lpstr>PowerPoint Presentation</vt:lpstr>
      <vt:lpstr>Osnovni brojevi 11-20</vt:lpstr>
      <vt:lpstr>Osnovni brojevi 21-100</vt:lpstr>
      <vt:lpstr>Osnovni brojevi 200-900</vt:lpstr>
      <vt:lpstr>Osnovni brojevi 1000….</vt:lpstr>
      <vt:lpstr>Agreement of Numbers</vt:lpstr>
      <vt:lpstr>NUMBER 1</vt:lpstr>
      <vt:lpstr>NUMBER 2</vt:lpstr>
      <vt:lpstr>Special agreement</vt:lpstr>
      <vt:lpstr>Numerals 2, 3, and 4</vt:lpstr>
      <vt:lpstr>Numerals 2, 3, and 4</vt:lpstr>
      <vt:lpstr>.</vt:lpstr>
      <vt:lpstr>Regular Feminine and F2 nouns</vt:lpstr>
      <vt:lpstr>.</vt:lpstr>
      <vt:lpstr>Numerals 5-10, 11-19 and all other numerals ending in 5, 6, 7, 8, 9, and 0 take genitive plural: </vt:lpstr>
      <vt:lpstr>Translate to BCS</vt:lpstr>
      <vt:lpstr>Translate to BCS</vt:lpstr>
      <vt:lpstr>                                 Redni brojevi</vt:lpstr>
      <vt:lpstr>Redni brojevi 1st-10th </vt:lpstr>
      <vt:lpstr>Redni brojevi 11th-90th</vt:lpstr>
      <vt:lpstr>Redni brojevi 100th …</vt:lpstr>
      <vt:lpstr>Reading months and dates</vt:lpstr>
      <vt:lpstr>srpski/bosanski    </vt:lpstr>
      <vt:lpstr>Hrvatski</vt:lpstr>
      <vt:lpstr>Expressing time months  </vt:lpstr>
      <vt:lpstr>How to read dates and months together: </vt:lpstr>
      <vt:lpstr>How to read years: </vt:lpstr>
      <vt:lpstr>Practice:</vt:lpstr>
      <vt:lpstr>practice</vt:lpstr>
      <vt:lpstr>In 1984, 2013,2008 1625…genitive case</vt:lpstr>
      <vt:lpstr>How to read full date, month and year </vt:lpstr>
      <vt:lpstr>On August 22 1948....</vt:lpstr>
      <vt:lpstr>On December 16, 2012... </vt:lpstr>
      <vt:lpstr>V(j)ežba:</vt:lpstr>
      <vt:lpstr>Today is March 28th 1984</vt:lpstr>
      <vt:lpstr>V(j)ežba: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Cardinal and Ordinal Numbers</dc:title>
  <dc:creator>vilinkonjic</dc:creator>
  <cp:lastModifiedBy>Tamara Pavlović</cp:lastModifiedBy>
  <cp:revision>10</cp:revision>
  <dcterms:created xsi:type="dcterms:W3CDTF">2013-09-30T02:24:54Z</dcterms:created>
  <dcterms:modified xsi:type="dcterms:W3CDTF">2023-11-06T04:18:19Z</dcterms:modified>
</cp:coreProperties>
</file>