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3" r:id="rId4"/>
    <p:sldId id="267" r:id="rId5"/>
    <p:sldId id="263" r:id="rId6"/>
    <p:sldId id="264" r:id="rId7"/>
    <p:sldId id="265" r:id="rId8"/>
    <p:sldId id="268" r:id="rId9"/>
    <p:sldId id="266" r:id="rId10"/>
    <p:sldId id="257" r:id="rId11"/>
    <p:sldId id="258" r:id="rId12"/>
    <p:sldId id="259" r:id="rId13"/>
    <p:sldId id="260" r:id="rId14"/>
    <p:sldId id="261" r:id="rId15"/>
    <p:sldId id="262" r:id="rId16"/>
    <p:sldId id="270"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p:restoredTop sz="94666"/>
  </p:normalViewPr>
  <p:slideViewPr>
    <p:cSldViewPr>
      <p:cViewPr varScale="1">
        <p:scale>
          <a:sx n="81" d="100"/>
          <a:sy n="81" d="100"/>
        </p:scale>
        <p:origin x="677"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40F1477-861B-412C-BBAC-DB9C1BFC8F88}"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37F82-4509-4B02-8D7F-E819D2DCCD85}" type="slidenum">
              <a:rPr lang="en-US" smtClean="0"/>
              <a:t>‹#›</a:t>
            </a:fld>
            <a:endParaRPr lang="en-US"/>
          </a:p>
        </p:txBody>
      </p:sp>
    </p:spTree>
    <p:extLst>
      <p:ext uri="{BB962C8B-B14F-4D97-AF65-F5344CB8AC3E}">
        <p14:creationId xmlns:p14="http://schemas.microsoft.com/office/powerpoint/2010/main" val="774319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0F1477-861B-412C-BBAC-DB9C1BFC8F88}"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37F82-4509-4B02-8D7F-E819D2DCCD85}" type="slidenum">
              <a:rPr lang="en-US" smtClean="0"/>
              <a:t>‹#›</a:t>
            </a:fld>
            <a:endParaRPr lang="en-US"/>
          </a:p>
        </p:txBody>
      </p:sp>
    </p:spTree>
    <p:extLst>
      <p:ext uri="{BB962C8B-B14F-4D97-AF65-F5344CB8AC3E}">
        <p14:creationId xmlns:p14="http://schemas.microsoft.com/office/powerpoint/2010/main" val="1456133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0F1477-861B-412C-BBAC-DB9C1BFC8F88}"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37F82-4509-4B02-8D7F-E819D2DCCD85}" type="slidenum">
              <a:rPr lang="en-US" smtClean="0"/>
              <a:t>‹#›</a:t>
            </a:fld>
            <a:endParaRPr lang="en-US"/>
          </a:p>
        </p:txBody>
      </p:sp>
    </p:spTree>
    <p:extLst>
      <p:ext uri="{BB962C8B-B14F-4D97-AF65-F5344CB8AC3E}">
        <p14:creationId xmlns:p14="http://schemas.microsoft.com/office/powerpoint/2010/main" val="923435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0F1477-861B-412C-BBAC-DB9C1BFC8F88}"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37F82-4509-4B02-8D7F-E819D2DCCD85}" type="slidenum">
              <a:rPr lang="en-US" smtClean="0"/>
              <a:t>‹#›</a:t>
            </a:fld>
            <a:endParaRPr lang="en-US"/>
          </a:p>
        </p:txBody>
      </p:sp>
    </p:spTree>
    <p:extLst>
      <p:ext uri="{BB962C8B-B14F-4D97-AF65-F5344CB8AC3E}">
        <p14:creationId xmlns:p14="http://schemas.microsoft.com/office/powerpoint/2010/main" val="321504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0F1477-861B-412C-BBAC-DB9C1BFC8F88}"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37F82-4509-4B02-8D7F-E819D2DCCD85}" type="slidenum">
              <a:rPr lang="en-US" smtClean="0"/>
              <a:t>‹#›</a:t>
            </a:fld>
            <a:endParaRPr lang="en-US"/>
          </a:p>
        </p:txBody>
      </p:sp>
    </p:spTree>
    <p:extLst>
      <p:ext uri="{BB962C8B-B14F-4D97-AF65-F5344CB8AC3E}">
        <p14:creationId xmlns:p14="http://schemas.microsoft.com/office/powerpoint/2010/main" val="1770820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0F1477-861B-412C-BBAC-DB9C1BFC8F88}"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B37F82-4509-4B02-8D7F-E819D2DCCD85}" type="slidenum">
              <a:rPr lang="en-US" smtClean="0"/>
              <a:t>‹#›</a:t>
            </a:fld>
            <a:endParaRPr lang="en-US"/>
          </a:p>
        </p:txBody>
      </p:sp>
    </p:spTree>
    <p:extLst>
      <p:ext uri="{BB962C8B-B14F-4D97-AF65-F5344CB8AC3E}">
        <p14:creationId xmlns:p14="http://schemas.microsoft.com/office/powerpoint/2010/main" val="1858538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0F1477-861B-412C-BBAC-DB9C1BFC8F88}" type="datetimeFigureOut">
              <a:rPr lang="en-US" smtClean="0"/>
              <a:t>9/18/2023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B37F82-4509-4B02-8D7F-E819D2DCCD85}" type="slidenum">
              <a:rPr lang="en-US" smtClean="0"/>
              <a:t>‹#›</a:t>
            </a:fld>
            <a:endParaRPr lang="en-US"/>
          </a:p>
        </p:txBody>
      </p:sp>
    </p:spTree>
    <p:extLst>
      <p:ext uri="{BB962C8B-B14F-4D97-AF65-F5344CB8AC3E}">
        <p14:creationId xmlns:p14="http://schemas.microsoft.com/office/powerpoint/2010/main" val="3451408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0F1477-861B-412C-BBAC-DB9C1BFC8F88}" type="datetimeFigureOut">
              <a:rPr lang="en-US" smtClean="0"/>
              <a:t>9/18/2023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B37F82-4509-4B02-8D7F-E819D2DCCD85}" type="slidenum">
              <a:rPr lang="en-US" smtClean="0"/>
              <a:t>‹#›</a:t>
            </a:fld>
            <a:endParaRPr lang="en-US"/>
          </a:p>
        </p:txBody>
      </p:sp>
    </p:spTree>
    <p:extLst>
      <p:ext uri="{BB962C8B-B14F-4D97-AF65-F5344CB8AC3E}">
        <p14:creationId xmlns:p14="http://schemas.microsoft.com/office/powerpoint/2010/main" val="4063756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0F1477-861B-412C-BBAC-DB9C1BFC8F88}" type="datetimeFigureOut">
              <a:rPr lang="en-US" smtClean="0"/>
              <a:t>9/18/2023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B37F82-4509-4B02-8D7F-E819D2DCCD85}" type="slidenum">
              <a:rPr lang="en-US" smtClean="0"/>
              <a:t>‹#›</a:t>
            </a:fld>
            <a:endParaRPr lang="en-US"/>
          </a:p>
        </p:txBody>
      </p:sp>
    </p:spTree>
    <p:extLst>
      <p:ext uri="{BB962C8B-B14F-4D97-AF65-F5344CB8AC3E}">
        <p14:creationId xmlns:p14="http://schemas.microsoft.com/office/powerpoint/2010/main" val="850853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0F1477-861B-412C-BBAC-DB9C1BFC8F88}"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B37F82-4509-4B02-8D7F-E819D2DCCD85}" type="slidenum">
              <a:rPr lang="en-US" smtClean="0"/>
              <a:t>‹#›</a:t>
            </a:fld>
            <a:endParaRPr lang="en-US"/>
          </a:p>
        </p:txBody>
      </p:sp>
    </p:spTree>
    <p:extLst>
      <p:ext uri="{BB962C8B-B14F-4D97-AF65-F5344CB8AC3E}">
        <p14:creationId xmlns:p14="http://schemas.microsoft.com/office/powerpoint/2010/main" val="745320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0F1477-861B-412C-BBAC-DB9C1BFC8F88}"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B37F82-4509-4B02-8D7F-E819D2DCCD85}" type="slidenum">
              <a:rPr lang="en-US" smtClean="0"/>
              <a:t>‹#›</a:t>
            </a:fld>
            <a:endParaRPr lang="en-US"/>
          </a:p>
        </p:txBody>
      </p:sp>
    </p:spTree>
    <p:extLst>
      <p:ext uri="{BB962C8B-B14F-4D97-AF65-F5344CB8AC3E}">
        <p14:creationId xmlns:p14="http://schemas.microsoft.com/office/powerpoint/2010/main" val="227578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0F1477-861B-412C-BBAC-DB9C1BFC8F88}" type="datetimeFigureOut">
              <a:rPr lang="en-US" smtClean="0"/>
              <a:t>9/18/2023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B37F82-4509-4B02-8D7F-E819D2DCCD85}" type="slidenum">
              <a:rPr lang="en-US" smtClean="0"/>
              <a:t>‹#›</a:t>
            </a:fld>
            <a:endParaRPr lang="en-US"/>
          </a:p>
        </p:txBody>
      </p:sp>
    </p:spTree>
    <p:extLst>
      <p:ext uri="{BB962C8B-B14F-4D97-AF65-F5344CB8AC3E}">
        <p14:creationId xmlns:p14="http://schemas.microsoft.com/office/powerpoint/2010/main" val="223417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1141522" y="1209220"/>
            <a:ext cx="6860955" cy="2337238"/>
          </a:xfrm>
        </p:spPr>
        <p:txBody>
          <a:bodyPr anchor="b">
            <a:normAutofit/>
          </a:bodyPr>
          <a:lstStyle/>
          <a:p>
            <a:r>
              <a:rPr lang="en-US" sz="4900">
                <a:solidFill>
                  <a:srgbClr val="FFFFFF"/>
                </a:solidFill>
              </a:rPr>
              <a:t>Dativ i lokativ -upotreba</a:t>
            </a:r>
          </a:p>
        </p:txBody>
      </p:sp>
      <p:sp>
        <p:nvSpPr>
          <p:cNvPr id="3" name="Subtitle 2"/>
          <p:cNvSpPr>
            <a:spLocks noGrp="1"/>
          </p:cNvSpPr>
          <p:nvPr>
            <p:ph type="subTitle" idx="1"/>
          </p:nvPr>
        </p:nvSpPr>
        <p:spPr>
          <a:xfrm>
            <a:off x="1141522" y="3605577"/>
            <a:ext cx="6860955" cy="1324303"/>
          </a:xfrm>
        </p:spPr>
        <p:txBody>
          <a:bodyPr anchor="t">
            <a:normAutofit/>
          </a:bodyPr>
          <a:lstStyle/>
          <a:p>
            <a:r>
              <a:rPr lang="en-US" sz="1700">
                <a:solidFill>
                  <a:srgbClr val="FFFFFF"/>
                </a:solidFill>
              </a:rPr>
              <a:t>The Dative &amp; Locative Usage</a:t>
            </a:r>
          </a:p>
        </p:txBody>
      </p:sp>
      <p:sp>
        <p:nvSpPr>
          <p:cNvPr id="1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6401" y="2383077"/>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3273" y="2265467"/>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8625" y="2537201"/>
            <a:ext cx="95786"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1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039" y="2832967"/>
            <a:ext cx="71820"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9199" y="2803988"/>
            <a:ext cx="68354"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053" y="324249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22" name="Straight Connector 2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9141714"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788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CE40DC-5723-449B-A365-A61D8C262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Grasshopper on a leaf">
            <a:extLst>
              <a:ext uri="{FF2B5EF4-FFF2-40B4-BE49-F238E27FC236}">
                <a16:creationId xmlns:a16="http://schemas.microsoft.com/office/drawing/2014/main" id="{566B979C-7293-CE62-3C74-1A0171CEE6D9}"/>
              </a:ext>
            </a:extLst>
          </p:cNvPr>
          <p:cNvPicPr>
            <a:picLocks noChangeAspect="1"/>
          </p:cNvPicPr>
          <p:nvPr/>
        </p:nvPicPr>
        <p:blipFill rotWithShape="1">
          <a:blip r:embed="rId2"/>
          <a:srcRect l="11689" r="-1" b="-1"/>
          <a:stretch/>
        </p:blipFill>
        <p:spPr>
          <a:xfrm>
            <a:off x="1143" y="10"/>
            <a:ext cx="9141714" cy="6857990"/>
          </a:xfrm>
          <a:prstGeom prst="rect">
            <a:avLst/>
          </a:prstGeom>
        </p:spPr>
      </p:pic>
      <p:sp>
        <p:nvSpPr>
          <p:cNvPr id="11" name="Freeform: Shape 10">
            <a:extLst>
              <a:ext uri="{FF2B5EF4-FFF2-40B4-BE49-F238E27FC236}">
                <a16:creationId xmlns:a16="http://schemas.microsoft.com/office/drawing/2014/main" id="{9854DBCA-D3C3-4C19-9B2E-DFA0BE647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5889" y="0"/>
            <a:ext cx="7692221"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E1383CB6-8BE5-4911-970B-A4151A07E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37393" y="0"/>
            <a:ext cx="7469213"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842D14D1-56B7-40CD-8694-A9A48170C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1504" y="-17801"/>
            <a:ext cx="186474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950A315C-978A-4A52-966E-55B2698F2A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1426" y="-17801"/>
            <a:ext cx="186474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p:cNvSpPr>
            <a:spLocks noGrp="1"/>
          </p:cNvSpPr>
          <p:nvPr>
            <p:ph type="title"/>
          </p:nvPr>
        </p:nvSpPr>
        <p:spPr>
          <a:xfrm>
            <a:off x="1684449" y="893763"/>
            <a:ext cx="5505036" cy="1324651"/>
          </a:xfrm>
        </p:spPr>
        <p:txBody>
          <a:bodyPr anchor="b">
            <a:normAutofit/>
          </a:bodyPr>
          <a:lstStyle/>
          <a:p>
            <a:r>
              <a:rPr lang="en-US" sz="3100"/>
              <a:t>Locative case</a:t>
            </a:r>
          </a:p>
        </p:txBody>
      </p:sp>
      <p:sp>
        <p:nvSpPr>
          <p:cNvPr id="3" name="Content Placeholder 2"/>
          <p:cNvSpPr>
            <a:spLocks noGrp="1"/>
          </p:cNvSpPr>
          <p:nvPr>
            <p:ph idx="1"/>
          </p:nvPr>
        </p:nvSpPr>
        <p:spPr>
          <a:xfrm>
            <a:off x="1684449" y="2329732"/>
            <a:ext cx="5505036" cy="3299791"/>
          </a:xfrm>
        </p:spPr>
        <p:txBody>
          <a:bodyPr>
            <a:normAutofit/>
          </a:bodyPr>
          <a:lstStyle/>
          <a:p>
            <a:r>
              <a:rPr lang="en-US" sz="1700" dirty="0"/>
              <a:t>is a grammatical case which primarily indicates location. Etymology is Latin: </a:t>
            </a:r>
            <a:r>
              <a:rPr lang="en-US" sz="1700" i="1" dirty="0"/>
              <a:t>locus</a:t>
            </a:r>
            <a:r>
              <a:rPr lang="en-US" sz="1700" dirty="0"/>
              <a:t>-place. The only case which is </a:t>
            </a:r>
            <a:r>
              <a:rPr lang="en-US" sz="1700" b="1" dirty="0"/>
              <a:t>never used without prepositions </a:t>
            </a:r>
            <a:r>
              <a:rPr lang="en-US" sz="1700" dirty="0"/>
              <a:t>(also known as prepositional case). </a:t>
            </a:r>
          </a:p>
          <a:p>
            <a:pPr marL="0" indent="0">
              <a:buNone/>
            </a:pPr>
            <a:endParaRPr lang="en-US" sz="1700" dirty="0"/>
          </a:p>
          <a:p>
            <a:r>
              <a:rPr lang="en-US" sz="1700" dirty="0"/>
              <a:t>The following prepositions govern the locative case: </a:t>
            </a:r>
          </a:p>
        </p:txBody>
      </p:sp>
    </p:spTree>
    <p:extLst>
      <p:ext uri="{BB962C8B-B14F-4D97-AF65-F5344CB8AC3E}">
        <p14:creationId xmlns:p14="http://schemas.microsoft.com/office/powerpoint/2010/main" val="2283477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CE40DC-5723-449B-A365-A61D8C262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Exclamation mark on a yellow background">
            <a:extLst>
              <a:ext uri="{FF2B5EF4-FFF2-40B4-BE49-F238E27FC236}">
                <a16:creationId xmlns:a16="http://schemas.microsoft.com/office/drawing/2014/main" id="{E3526370-B732-6299-11F3-2FBB34F3A9A9}"/>
              </a:ext>
            </a:extLst>
          </p:cNvPr>
          <p:cNvPicPr>
            <a:picLocks noChangeAspect="1"/>
          </p:cNvPicPr>
          <p:nvPr/>
        </p:nvPicPr>
        <p:blipFill rotWithShape="1">
          <a:blip r:embed="rId2"/>
          <a:srcRect l="25"/>
          <a:stretch/>
        </p:blipFill>
        <p:spPr>
          <a:xfrm>
            <a:off x="1143" y="10"/>
            <a:ext cx="9141714" cy="6857990"/>
          </a:xfrm>
          <a:prstGeom prst="rect">
            <a:avLst/>
          </a:prstGeom>
        </p:spPr>
      </p:pic>
      <p:sp>
        <p:nvSpPr>
          <p:cNvPr id="11" name="Freeform: Shape 10">
            <a:extLst>
              <a:ext uri="{FF2B5EF4-FFF2-40B4-BE49-F238E27FC236}">
                <a16:creationId xmlns:a16="http://schemas.microsoft.com/office/drawing/2014/main" id="{9854DBCA-D3C3-4C19-9B2E-DFA0BE647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5889" y="0"/>
            <a:ext cx="7692221"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E1383CB6-8BE5-4911-970B-A4151A07E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37393" y="0"/>
            <a:ext cx="7469213"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842D14D1-56B7-40CD-8694-A9A48170C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1504" y="-17801"/>
            <a:ext cx="186474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950A315C-978A-4A52-966E-55B2698F2A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1426" y="-17801"/>
            <a:ext cx="186474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p:cNvSpPr>
            <a:spLocks noGrp="1"/>
          </p:cNvSpPr>
          <p:nvPr>
            <p:ph type="title"/>
          </p:nvPr>
        </p:nvSpPr>
        <p:spPr>
          <a:xfrm>
            <a:off x="1684449" y="893763"/>
            <a:ext cx="5505036" cy="1324651"/>
          </a:xfrm>
        </p:spPr>
        <p:txBody>
          <a:bodyPr anchor="b">
            <a:normAutofit/>
          </a:bodyPr>
          <a:lstStyle/>
          <a:p>
            <a:r>
              <a:rPr lang="en-US" sz="3100"/>
              <a:t>Preposition O:</a:t>
            </a:r>
          </a:p>
        </p:txBody>
      </p:sp>
      <p:sp>
        <p:nvSpPr>
          <p:cNvPr id="3" name="Content Placeholder 2"/>
          <p:cNvSpPr>
            <a:spLocks noGrp="1"/>
          </p:cNvSpPr>
          <p:nvPr>
            <p:ph idx="1"/>
          </p:nvPr>
        </p:nvSpPr>
        <p:spPr>
          <a:xfrm>
            <a:off x="1684449" y="2329732"/>
            <a:ext cx="5505036" cy="3299791"/>
          </a:xfrm>
        </p:spPr>
        <p:txBody>
          <a:bodyPr>
            <a:normAutofit/>
          </a:bodyPr>
          <a:lstStyle/>
          <a:p>
            <a:r>
              <a:rPr lang="en-US" sz="1700"/>
              <a:t>O “about, of” after verbs: govoriti, </a:t>
            </a:r>
            <a:r>
              <a:rPr lang="sr-Latn-RS" sz="1700"/>
              <a:t>reći (to talk, say about)</a:t>
            </a:r>
            <a:r>
              <a:rPr lang="en-US" sz="1700"/>
              <a:t>, </a:t>
            </a:r>
            <a:r>
              <a:rPr lang="sr-Latn-RS" sz="1700"/>
              <a:t>misliti (to think)</a:t>
            </a:r>
            <a:endParaRPr lang="en-US" sz="1700"/>
          </a:p>
          <a:p>
            <a:r>
              <a:rPr lang="sr-Latn-RS" sz="1700"/>
              <a:t>Ja govorim o vama, a ne o njima.</a:t>
            </a:r>
          </a:p>
          <a:p>
            <a:r>
              <a:rPr lang="sr-Latn-RS" sz="1700"/>
              <a:t>Marija misli o njemu. </a:t>
            </a:r>
          </a:p>
          <a:p>
            <a:r>
              <a:rPr lang="sr-Latn-RS" sz="1700"/>
              <a:t>Mi govorimo o američkoj istoriji</a:t>
            </a:r>
            <a:r>
              <a:rPr lang="en-US" sz="1700"/>
              <a:t>/</a:t>
            </a:r>
            <a:r>
              <a:rPr lang="sr-Latn-RS" sz="1700"/>
              <a:t>povijesti.</a:t>
            </a:r>
          </a:p>
          <a:p>
            <a:r>
              <a:rPr lang="sr-Latn-RS" sz="1700"/>
              <a:t>Mama misli o svojoj deci</a:t>
            </a:r>
            <a:r>
              <a:rPr lang="en-US" sz="1700"/>
              <a:t>/</a:t>
            </a:r>
            <a:r>
              <a:rPr lang="sr-Latn-RS" sz="1700"/>
              <a:t>djeci</a:t>
            </a:r>
            <a:r>
              <a:rPr lang="en-US" sz="1700"/>
              <a:t>.</a:t>
            </a:r>
          </a:p>
        </p:txBody>
      </p:sp>
    </p:spTree>
    <p:extLst>
      <p:ext uri="{BB962C8B-B14F-4D97-AF65-F5344CB8AC3E}">
        <p14:creationId xmlns:p14="http://schemas.microsoft.com/office/powerpoint/2010/main" val="4205305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CE40DC-5723-449B-A365-A61D8C262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Rice fields on terraced of Mu Cang Chai  YenBai  in Vietnam">
            <a:extLst>
              <a:ext uri="{FF2B5EF4-FFF2-40B4-BE49-F238E27FC236}">
                <a16:creationId xmlns:a16="http://schemas.microsoft.com/office/drawing/2014/main" id="{670BC6DD-3B86-B685-BF8F-F3C6FC1F5B06}"/>
              </a:ext>
            </a:extLst>
          </p:cNvPr>
          <p:cNvPicPr>
            <a:picLocks noChangeAspect="1"/>
          </p:cNvPicPr>
          <p:nvPr/>
        </p:nvPicPr>
        <p:blipFill rotWithShape="1">
          <a:blip r:embed="rId2"/>
          <a:srcRect l="3263" r="7758" b="-1"/>
          <a:stretch/>
        </p:blipFill>
        <p:spPr>
          <a:xfrm>
            <a:off x="1143" y="10"/>
            <a:ext cx="9141714" cy="6857990"/>
          </a:xfrm>
          <a:prstGeom prst="rect">
            <a:avLst/>
          </a:prstGeom>
        </p:spPr>
      </p:pic>
      <p:sp>
        <p:nvSpPr>
          <p:cNvPr id="11" name="Freeform: Shape 10">
            <a:extLst>
              <a:ext uri="{FF2B5EF4-FFF2-40B4-BE49-F238E27FC236}">
                <a16:creationId xmlns:a16="http://schemas.microsoft.com/office/drawing/2014/main" id="{9854DBCA-D3C3-4C19-9B2E-DFA0BE647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5889" y="0"/>
            <a:ext cx="7692221"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E1383CB6-8BE5-4911-970B-A4151A07E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37393" y="0"/>
            <a:ext cx="7469213"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842D14D1-56B7-40CD-8694-A9A48170C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1504" y="-17801"/>
            <a:ext cx="186474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950A315C-978A-4A52-966E-55B2698F2A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1426" y="-17801"/>
            <a:ext cx="186474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p:cNvSpPr>
            <a:spLocks noGrp="1"/>
          </p:cNvSpPr>
          <p:nvPr>
            <p:ph type="title"/>
          </p:nvPr>
        </p:nvSpPr>
        <p:spPr>
          <a:xfrm>
            <a:off x="1684449" y="893763"/>
            <a:ext cx="5505036" cy="1324651"/>
          </a:xfrm>
        </p:spPr>
        <p:txBody>
          <a:bodyPr anchor="b">
            <a:normAutofit/>
          </a:bodyPr>
          <a:lstStyle/>
          <a:p>
            <a:r>
              <a:rPr lang="en-US" sz="3100"/>
              <a:t>Po “on or along the surface of smth”</a:t>
            </a:r>
          </a:p>
        </p:txBody>
      </p:sp>
      <p:sp>
        <p:nvSpPr>
          <p:cNvPr id="3" name="Content Placeholder 2"/>
          <p:cNvSpPr>
            <a:spLocks noGrp="1"/>
          </p:cNvSpPr>
          <p:nvPr>
            <p:ph idx="1"/>
          </p:nvPr>
        </p:nvSpPr>
        <p:spPr>
          <a:xfrm>
            <a:off x="1684449" y="2329732"/>
            <a:ext cx="5505036" cy="3299791"/>
          </a:xfrm>
        </p:spPr>
        <p:txBody>
          <a:bodyPr>
            <a:normAutofit/>
          </a:bodyPr>
          <a:lstStyle/>
          <a:p>
            <a:r>
              <a:rPr lang="sr-Latn-RS" sz="1700"/>
              <a:t>Ja šetam po parku. I walk around the park.</a:t>
            </a:r>
          </a:p>
          <a:p>
            <a:r>
              <a:rPr lang="sr-Latn-RS" sz="1700"/>
              <a:t>Idem po staroj ulici. I walk along an old street.</a:t>
            </a:r>
          </a:p>
          <a:p>
            <a:r>
              <a:rPr lang="sr-Latn-RS" sz="1700"/>
              <a:t>Putujem po Americi. I travel around America.</a:t>
            </a:r>
          </a:p>
          <a:p>
            <a:r>
              <a:rPr lang="sr-Latn-RS" sz="1700"/>
              <a:t>Po mom mišljenju </a:t>
            </a:r>
            <a:r>
              <a:rPr lang="en-US" sz="1700"/>
              <a:t>/</a:t>
            </a:r>
            <a:r>
              <a:rPr lang="sr-Latn-RS" sz="1700"/>
              <a:t>according to my opinion  </a:t>
            </a:r>
            <a:endParaRPr lang="en-US" sz="1700"/>
          </a:p>
          <a:p>
            <a:pPr marL="0" indent="0">
              <a:buNone/>
            </a:pPr>
            <a:r>
              <a:rPr lang="sr-Latn-RS" sz="1700"/>
              <a:t> </a:t>
            </a:r>
            <a:endParaRPr lang="en-US" sz="1700"/>
          </a:p>
        </p:txBody>
      </p:sp>
    </p:spTree>
    <p:extLst>
      <p:ext uri="{BB962C8B-B14F-4D97-AF65-F5344CB8AC3E}">
        <p14:creationId xmlns:p14="http://schemas.microsoft.com/office/powerpoint/2010/main" val="1664618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1618489"/>
          </a:xfrm>
        </p:spPr>
        <p:txBody>
          <a:bodyPr anchor="ctr">
            <a:normAutofit/>
          </a:bodyPr>
          <a:lstStyle/>
          <a:p>
            <a:pPr>
              <a:lnSpc>
                <a:spcPct val="90000"/>
              </a:lnSpc>
            </a:pPr>
            <a:r>
              <a:rPr lang="en-US" sz="5400"/>
              <a:t>U (in, at), NA (on, at) </a:t>
            </a:r>
          </a:p>
        </p:txBody>
      </p:sp>
      <p:sp>
        <p:nvSpPr>
          <p:cNvPr id="3" name="Content Placeholder 2"/>
          <p:cNvSpPr>
            <a:spLocks noGrp="1"/>
          </p:cNvSpPr>
          <p:nvPr>
            <p:ph idx="1"/>
          </p:nvPr>
        </p:nvSpPr>
        <p:spPr>
          <a:xfrm>
            <a:off x="963930" y="2969469"/>
            <a:ext cx="6056111" cy="2800395"/>
          </a:xfrm>
        </p:spPr>
        <p:txBody>
          <a:bodyPr anchor="t">
            <a:normAutofit/>
          </a:bodyPr>
          <a:lstStyle/>
          <a:p>
            <a:r>
              <a:rPr lang="en-US" sz="2100"/>
              <a:t>U and Na are used with both Accusative and Locative cases, depending on whether motion or location is involved. If talking about where something or someone is located, use locative case. Locative case is usually followed by the verb biti (to be) to mean action, or presence in, or, at some place.  </a:t>
            </a:r>
          </a:p>
        </p:txBody>
      </p:sp>
    </p:spTree>
    <p:extLst>
      <p:ext uri="{BB962C8B-B14F-4D97-AF65-F5344CB8AC3E}">
        <p14:creationId xmlns:p14="http://schemas.microsoft.com/office/powerpoint/2010/main" val="2613285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1618489"/>
          </a:xfrm>
        </p:spPr>
        <p:txBody>
          <a:bodyPr anchor="ctr">
            <a:normAutofit/>
          </a:bodyPr>
          <a:lstStyle/>
          <a:p>
            <a:r>
              <a:rPr lang="en-US" sz="6300"/>
              <a:t>Locative na/u</a:t>
            </a:r>
          </a:p>
        </p:txBody>
      </p:sp>
      <p:sp>
        <p:nvSpPr>
          <p:cNvPr id="3" name="Content Placeholder 2"/>
          <p:cNvSpPr>
            <a:spLocks noGrp="1"/>
          </p:cNvSpPr>
          <p:nvPr>
            <p:ph idx="1"/>
          </p:nvPr>
        </p:nvSpPr>
        <p:spPr>
          <a:xfrm>
            <a:off x="963930" y="2969469"/>
            <a:ext cx="6056111" cy="2800395"/>
          </a:xfrm>
        </p:spPr>
        <p:txBody>
          <a:bodyPr anchor="t">
            <a:normAutofit/>
          </a:bodyPr>
          <a:lstStyle/>
          <a:p>
            <a:r>
              <a:rPr lang="en-US" sz="2100"/>
              <a:t>Ja sam u velikoj banci. (verb to be, place)</a:t>
            </a:r>
          </a:p>
          <a:p>
            <a:r>
              <a:rPr lang="en-US" sz="2100"/>
              <a:t>Milena je u </a:t>
            </a:r>
            <a:r>
              <a:rPr lang="sr-Latn-RS" sz="2100"/>
              <a:t>školi. </a:t>
            </a:r>
          </a:p>
          <a:p>
            <a:r>
              <a:rPr lang="sr-Latn-RS" sz="2100"/>
              <a:t>Mačka spava na terasi.</a:t>
            </a:r>
            <a:r>
              <a:rPr lang="en-US" sz="2100"/>
              <a:t> (terasa-balcony)</a:t>
            </a:r>
            <a:endParaRPr lang="sr-Latn-RS" sz="2100"/>
          </a:p>
          <a:p>
            <a:r>
              <a:rPr lang="sr-Latn-RS" sz="2100"/>
              <a:t>Ja sam na univerzitetu</a:t>
            </a:r>
            <a:r>
              <a:rPr lang="en-US" sz="2100"/>
              <a:t>/</a:t>
            </a:r>
            <a:r>
              <a:rPr lang="sr-Latn-RS" sz="2100"/>
              <a:t>sveučilištu</a:t>
            </a:r>
            <a:r>
              <a:rPr lang="en-US" sz="2100"/>
              <a:t>.</a:t>
            </a:r>
            <a:endParaRPr lang="sr-Latn-RS" sz="2100"/>
          </a:p>
          <a:p>
            <a:r>
              <a:rPr lang="sr-Latn-RS" sz="2100"/>
              <a:t>Oni žive u Splitu.</a:t>
            </a:r>
            <a:r>
              <a:rPr lang="en-US" sz="2100"/>
              <a:t> (Split-a city in Croatia)</a:t>
            </a:r>
            <a:endParaRPr lang="sr-Latn-RS" sz="2100"/>
          </a:p>
          <a:p>
            <a:r>
              <a:rPr lang="sr-Latn-RS" sz="2100"/>
              <a:t>Ana je bila na Kubi.</a:t>
            </a:r>
            <a:r>
              <a:rPr lang="en-US" sz="2100"/>
              <a:t> (Kuba-Cuba)</a:t>
            </a:r>
          </a:p>
          <a:p>
            <a:r>
              <a:rPr lang="en-US" sz="2100"/>
              <a:t>Deca/djeca se igraju u pesku/pijesku. (sand)</a:t>
            </a:r>
          </a:p>
        </p:txBody>
      </p:sp>
    </p:spTree>
    <p:extLst>
      <p:ext uri="{BB962C8B-B14F-4D97-AF65-F5344CB8AC3E}">
        <p14:creationId xmlns:p14="http://schemas.microsoft.com/office/powerpoint/2010/main" val="2968433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668377"/>
            <a:ext cx="7886700" cy="1325563"/>
          </a:xfrm>
        </p:spPr>
        <p:txBody>
          <a:bodyPr>
            <a:normAutofit/>
          </a:bodyPr>
          <a:lstStyle/>
          <a:p>
            <a:r>
              <a:rPr lang="en-US" dirty="0"/>
              <a:t>Accusative                   Locative </a:t>
            </a:r>
          </a:p>
        </p:txBody>
      </p:sp>
      <p:sp>
        <p:nvSpPr>
          <p:cNvPr id="3" name="Content Placeholder 2"/>
          <p:cNvSpPr>
            <a:spLocks noGrp="1"/>
          </p:cNvSpPr>
          <p:nvPr>
            <p:ph sz="half" idx="1"/>
          </p:nvPr>
        </p:nvSpPr>
        <p:spPr>
          <a:xfrm>
            <a:off x="628650" y="2177456"/>
            <a:ext cx="3823335" cy="3795748"/>
          </a:xfrm>
        </p:spPr>
        <p:txBody>
          <a:bodyPr>
            <a:normAutofit/>
          </a:bodyPr>
          <a:lstStyle/>
          <a:p>
            <a:r>
              <a:rPr lang="sr-Latn-RS" sz="2100" dirty="0" err="1"/>
              <a:t>Motion</a:t>
            </a:r>
            <a:r>
              <a:rPr lang="en-US" sz="2100" dirty="0"/>
              <a:t>/destination/</a:t>
            </a:r>
          </a:p>
          <a:p>
            <a:pPr marL="0" indent="0">
              <a:buNone/>
            </a:pPr>
            <a:r>
              <a:rPr lang="en-US" sz="2100" dirty="0"/>
              <a:t>direction:</a:t>
            </a:r>
          </a:p>
          <a:p>
            <a:pPr marL="0" indent="0">
              <a:buNone/>
            </a:pPr>
            <a:endParaRPr lang="sr-Latn-RS" sz="2100" dirty="0"/>
          </a:p>
          <a:p>
            <a:r>
              <a:rPr lang="en-US" sz="2100" dirty="0"/>
              <a:t>Idem u </a:t>
            </a:r>
            <a:r>
              <a:rPr lang="en-US" sz="2100" dirty="0" err="1"/>
              <a:t>banku</a:t>
            </a:r>
            <a:r>
              <a:rPr lang="en-US" sz="2100" dirty="0"/>
              <a:t>. </a:t>
            </a:r>
          </a:p>
          <a:p>
            <a:r>
              <a:rPr lang="en-US" sz="2100" dirty="0"/>
              <a:t>Idem </a:t>
            </a:r>
            <a:r>
              <a:rPr lang="en-US" sz="2100" dirty="0" err="1"/>
              <a:t>na</a:t>
            </a:r>
            <a:r>
              <a:rPr lang="en-US" sz="2100" dirty="0"/>
              <a:t> </a:t>
            </a:r>
            <a:r>
              <a:rPr lang="en-US" sz="2100" dirty="0" err="1"/>
              <a:t>koncert</a:t>
            </a:r>
            <a:r>
              <a:rPr lang="en-US" sz="2100" dirty="0"/>
              <a:t>.</a:t>
            </a:r>
          </a:p>
          <a:p>
            <a:r>
              <a:rPr lang="en-US" sz="2100" dirty="0" err="1"/>
              <a:t>Putujem</a:t>
            </a:r>
            <a:r>
              <a:rPr lang="en-US" sz="2100" dirty="0"/>
              <a:t> </a:t>
            </a:r>
            <a:r>
              <a:rPr lang="en-US" sz="2100" dirty="0" err="1"/>
              <a:t>na</a:t>
            </a:r>
            <a:r>
              <a:rPr lang="en-US" sz="2100" dirty="0"/>
              <a:t> Balkan. </a:t>
            </a:r>
          </a:p>
        </p:txBody>
      </p:sp>
      <p:sp>
        <p:nvSpPr>
          <p:cNvPr id="4" name="Content Placeholder 3"/>
          <p:cNvSpPr>
            <a:spLocks noGrp="1"/>
          </p:cNvSpPr>
          <p:nvPr>
            <p:ph sz="half" idx="2"/>
          </p:nvPr>
        </p:nvSpPr>
        <p:spPr>
          <a:xfrm>
            <a:off x="4692015" y="2177456"/>
            <a:ext cx="3823335" cy="3795748"/>
          </a:xfrm>
        </p:spPr>
        <p:txBody>
          <a:bodyPr>
            <a:normAutofit/>
          </a:bodyPr>
          <a:lstStyle/>
          <a:p>
            <a:r>
              <a:rPr lang="sr-Latn-RS" sz="2100"/>
              <a:t>Location</a:t>
            </a:r>
            <a:r>
              <a:rPr lang="en-US" sz="2100"/>
              <a:t>/</a:t>
            </a:r>
            <a:r>
              <a:rPr lang="sr-Latn-RS" sz="2100"/>
              <a:t>presence</a:t>
            </a:r>
            <a:r>
              <a:rPr lang="en-US" sz="2100"/>
              <a:t>/</a:t>
            </a:r>
            <a:r>
              <a:rPr lang="sr-Latn-RS" sz="2100"/>
              <a:t>verb </a:t>
            </a:r>
            <a:r>
              <a:rPr lang="en-US" sz="2100"/>
              <a:t>“</a:t>
            </a:r>
            <a:r>
              <a:rPr lang="sr-Latn-RS" sz="2100"/>
              <a:t>to be</a:t>
            </a:r>
            <a:r>
              <a:rPr lang="en-US" sz="2100"/>
              <a:t>”:</a:t>
            </a:r>
          </a:p>
          <a:p>
            <a:endParaRPr lang="sr-Latn-RS" sz="2100"/>
          </a:p>
          <a:p>
            <a:r>
              <a:rPr lang="en-US" sz="2100"/>
              <a:t>U banci sam.</a:t>
            </a:r>
          </a:p>
          <a:p>
            <a:r>
              <a:rPr lang="en-US" sz="2100"/>
              <a:t>Na koncertu sam.</a:t>
            </a:r>
          </a:p>
          <a:p>
            <a:r>
              <a:rPr lang="sr-Latn-RS" sz="2100"/>
              <a:t>Živim na Balkanu. </a:t>
            </a:r>
            <a:endParaRPr lang="en-US" sz="2100"/>
          </a:p>
        </p:txBody>
      </p:sp>
    </p:spTree>
    <p:extLst>
      <p:ext uri="{BB962C8B-B14F-4D97-AF65-F5344CB8AC3E}">
        <p14:creationId xmlns:p14="http://schemas.microsoft.com/office/powerpoint/2010/main" val="3790103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7A2F79E2-817D-1224-29A3-980268F4E118}"/>
              </a:ext>
            </a:extLst>
          </p:cNvPr>
          <p:cNvSpPr>
            <a:spLocks noGrp="1"/>
          </p:cNvSpPr>
          <p:nvPr>
            <p:ph type="title"/>
          </p:nvPr>
        </p:nvSpPr>
        <p:spPr>
          <a:xfrm>
            <a:off x="963930" y="1008993"/>
            <a:ext cx="6923558" cy="3542045"/>
          </a:xfrm>
        </p:spPr>
        <p:txBody>
          <a:bodyPr vert="horz" lIns="91440" tIns="45720" rIns="91440" bIns="45720" rtlCol="0" anchor="b">
            <a:normAutofit/>
          </a:bodyPr>
          <a:lstStyle/>
          <a:p>
            <a:pPr>
              <a:lnSpc>
                <a:spcPct val="90000"/>
              </a:lnSpc>
            </a:pPr>
            <a:r>
              <a:rPr lang="en-US" sz="10000" kern="1200">
                <a:solidFill>
                  <a:schemeClr val="tx1"/>
                </a:solidFill>
                <a:latin typeface="+mj-lt"/>
                <a:ea typeface="+mj-ea"/>
                <a:cs typeface="+mj-cs"/>
              </a:rPr>
              <a:t>Usage Overview</a:t>
            </a:r>
          </a:p>
        </p:txBody>
      </p:sp>
      <p:sp>
        <p:nvSpPr>
          <p:cNvPr id="6" name="Text Placeholder 5">
            <a:extLst>
              <a:ext uri="{FF2B5EF4-FFF2-40B4-BE49-F238E27FC236}">
                <a16:creationId xmlns:a16="http://schemas.microsoft.com/office/drawing/2014/main" id="{F89437EC-297C-3BB0-6474-46567B30A542}"/>
              </a:ext>
            </a:extLst>
          </p:cNvPr>
          <p:cNvSpPr>
            <a:spLocks noGrp="1"/>
          </p:cNvSpPr>
          <p:nvPr>
            <p:ph type="body" idx="1"/>
          </p:nvPr>
        </p:nvSpPr>
        <p:spPr>
          <a:xfrm>
            <a:off x="963930" y="4582814"/>
            <a:ext cx="5349252" cy="1312657"/>
          </a:xfrm>
        </p:spPr>
        <p:txBody>
          <a:bodyPr vert="horz" lIns="91440" tIns="45720" rIns="91440" bIns="45720" rtlCol="0" anchor="t">
            <a:normAutofit/>
          </a:bodyPr>
          <a:lstStyle/>
          <a:p>
            <a:pPr>
              <a:lnSpc>
                <a:spcPct val="90000"/>
              </a:lnSpc>
              <a:spcBef>
                <a:spcPts val="1000"/>
              </a:spcBef>
            </a:pPr>
            <a:r>
              <a:rPr lang="en-US" sz="2400" kern="1200">
                <a:solidFill>
                  <a:schemeClr val="tx1"/>
                </a:solidFill>
                <a:latin typeface="+mn-lt"/>
                <a:ea typeface="+mn-ea"/>
                <a:cs typeface="+mn-cs"/>
              </a:rPr>
              <a:t>Follow the Miro Link</a:t>
            </a:r>
          </a:p>
        </p:txBody>
      </p:sp>
    </p:spTree>
    <p:extLst>
      <p:ext uri="{BB962C8B-B14F-4D97-AF65-F5344CB8AC3E}">
        <p14:creationId xmlns:p14="http://schemas.microsoft.com/office/powerpoint/2010/main" val="3230288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287"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D3259D-3974-B5FD-5430-0CDC44C61909}"/>
              </a:ext>
            </a:extLst>
          </p:cNvPr>
          <p:cNvSpPr>
            <a:spLocks noGrp="1"/>
          </p:cNvSpPr>
          <p:nvPr>
            <p:ph type="title"/>
          </p:nvPr>
        </p:nvSpPr>
        <p:spPr>
          <a:xfrm>
            <a:off x="628650" y="1412488"/>
            <a:ext cx="2174391" cy="4363844"/>
          </a:xfrm>
        </p:spPr>
        <p:txBody>
          <a:bodyPr anchor="t">
            <a:normAutofit/>
          </a:bodyPr>
          <a:lstStyle/>
          <a:p>
            <a:r>
              <a:rPr lang="en-US" sz="3500">
                <a:solidFill>
                  <a:srgbClr val="FFFFFF"/>
                </a:solidFill>
              </a:rPr>
              <a:t>Za sutra</a:t>
            </a:r>
          </a:p>
        </p:txBody>
      </p:sp>
      <p:sp>
        <p:nvSpPr>
          <p:cNvPr id="3" name="Content Placeholder 2">
            <a:extLst>
              <a:ext uri="{FF2B5EF4-FFF2-40B4-BE49-F238E27FC236}">
                <a16:creationId xmlns:a16="http://schemas.microsoft.com/office/drawing/2014/main" id="{F68CC390-4026-AF6A-C629-3795BD620EBD}"/>
              </a:ext>
            </a:extLst>
          </p:cNvPr>
          <p:cNvSpPr>
            <a:spLocks noGrp="1"/>
          </p:cNvSpPr>
          <p:nvPr>
            <p:ph sz="half" idx="1"/>
          </p:nvPr>
        </p:nvSpPr>
        <p:spPr>
          <a:xfrm>
            <a:off x="3285641" y="1412489"/>
            <a:ext cx="2570462" cy="4363844"/>
          </a:xfrm>
        </p:spPr>
        <p:txBody>
          <a:bodyPr>
            <a:normAutofit/>
          </a:bodyPr>
          <a:lstStyle/>
          <a:p>
            <a:r>
              <a:rPr lang="en-US" dirty="0"/>
              <a:t>Homework- </a:t>
            </a:r>
            <a:r>
              <a:rPr lang="en-US" dirty="0" err="1"/>
              <a:t>Lokativ</a:t>
            </a:r>
            <a:r>
              <a:rPr lang="en-US" dirty="0"/>
              <a:t>/</a:t>
            </a:r>
            <a:r>
              <a:rPr lang="en-US" dirty="0" err="1"/>
              <a:t>Dativ</a:t>
            </a:r>
            <a:endParaRPr lang="en-US" dirty="0"/>
          </a:p>
        </p:txBody>
      </p:sp>
      <p:cxnSp>
        <p:nvCxnSpPr>
          <p:cNvPr id="20"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403"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4D7460FA-00EB-39B4-DCC4-A25ADF911DCF}"/>
              </a:ext>
            </a:extLst>
          </p:cNvPr>
          <p:cNvSpPr>
            <a:spLocks noGrp="1"/>
          </p:cNvSpPr>
          <p:nvPr>
            <p:ph sz="half" idx="2"/>
          </p:nvPr>
        </p:nvSpPr>
        <p:spPr>
          <a:xfrm>
            <a:off x="3475896" y="3048000"/>
            <a:ext cx="2398275" cy="4363844"/>
          </a:xfrm>
        </p:spPr>
        <p:txBody>
          <a:bodyPr>
            <a:normAutofit/>
          </a:bodyPr>
          <a:lstStyle/>
          <a:p>
            <a:r>
              <a:rPr lang="en-US" sz="2400" dirty="0"/>
              <a:t>Read pages about instrumental in textbook</a:t>
            </a:r>
          </a:p>
        </p:txBody>
      </p:sp>
    </p:spTree>
    <p:extLst>
      <p:ext uri="{BB962C8B-B14F-4D97-AF65-F5344CB8AC3E}">
        <p14:creationId xmlns:p14="http://schemas.microsoft.com/office/powerpoint/2010/main" val="120822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D7FA6E-A7E0-81C9-B206-4ADC14BB115B}"/>
              </a:ext>
            </a:extLst>
          </p:cNvPr>
          <p:cNvSpPr txBox="1"/>
          <p:nvPr/>
        </p:nvSpPr>
        <p:spPr>
          <a:xfrm>
            <a:off x="1028700" y="2136338"/>
            <a:ext cx="7086600" cy="2585323"/>
          </a:xfrm>
          <a:prstGeom prst="rect">
            <a:avLst/>
          </a:prstGeom>
          <a:noFill/>
        </p:spPr>
        <p:txBody>
          <a:bodyPr wrap="square">
            <a:spAutoFit/>
          </a:bodyPr>
          <a:lstStyle/>
          <a:p>
            <a:pPr algn="ctr" rtl="0">
              <a:spcBef>
                <a:spcPts val="0"/>
              </a:spcBef>
              <a:spcAft>
                <a:spcPts val="0"/>
              </a:spcAft>
            </a:pPr>
            <a:r>
              <a:rPr lang="ru-RU" sz="1800" b="0" i="0" u="none" strike="noStrike" dirty="0">
                <a:solidFill>
                  <a:srgbClr val="000000"/>
                </a:solidFill>
                <a:effectLst/>
                <a:latin typeface="Arial" panose="020B0604020202020204" pitchFamily="34" charset="0"/>
              </a:rPr>
              <a:t>Први падеж, ко-шта</a:t>
            </a:r>
            <a:endParaRPr lang="ru-RU" b="0" dirty="0">
              <a:effectLst/>
            </a:endParaRPr>
          </a:p>
          <a:p>
            <a:pPr algn="ctr" rtl="0">
              <a:spcBef>
                <a:spcPts val="0"/>
              </a:spcBef>
              <a:spcAft>
                <a:spcPts val="0"/>
              </a:spcAft>
            </a:pPr>
            <a:r>
              <a:rPr lang="ru-RU" sz="1800" b="0" i="0" u="none" strike="noStrike" dirty="0">
                <a:solidFill>
                  <a:srgbClr val="000000"/>
                </a:solidFill>
                <a:effectLst/>
                <a:latin typeface="Arial" panose="020B0604020202020204" pitchFamily="34" charset="0"/>
              </a:rPr>
              <a:t>Једног дечка волим ја</a:t>
            </a:r>
            <a:endParaRPr lang="ru-RU" b="0" dirty="0">
              <a:effectLst/>
            </a:endParaRPr>
          </a:p>
          <a:p>
            <a:pPr algn="ctr" rtl="0">
              <a:spcBef>
                <a:spcPts val="0"/>
              </a:spcBef>
              <a:spcAft>
                <a:spcPts val="0"/>
              </a:spcAft>
            </a:pPr>
            <a:r>
              <a:rPr lang="ru-RU" sz="1800" b="0" i="0" u="none" strike="noStrike" dirty="0">
                <a:solidFill>
                  <a:srgbClr val="000000"/>
                </a:solidFill>
                <a:effectLst/>
                <a:latin typeface="Arial" panose="020B0604020202020204" pitchFamily="34" charset="0"/>
              </a:rPr>
              <a:t>Други падеж, кога-чега</a:t>
            </a:r>
            <a:endParaRPr lang="ru-RU" b="0" dirty="0">
              <a:effectLst/>
            </a:endParaRPr>
          </a:p>
          <a:p>
            <a:pPr algn="ctr" rtl="0">
              <a:spcBef>
                <a:spcPts val="0"/>
              </a:spcBef>
              <a:spcAft>
                <a:spcPts val="0"/>
              </a:spcAft>
            </a:pPr>
            <a:r>
              <a:rPr lang="ru-RU" sz="1800" b="0" i="0" u="none" strike="noStrike" dirty="0">
                <a:solidFill>
                  <a:srgbClr val="000000"/>
                </a:solidFill>
                <a:effectLst/>
                <a:latin typeface="Arial" panose="020B0604020202020204" pitchFamily="34" charset="0"/>
              </a:rPr>
              <a:t>Никог другог осим њега</a:t>
            </a:r>
            <a:endParaRPr lang="ru-RU" b="0" dirty="0">
              <a:effectLst/>
            </a:endParaRPr>
          </a:p>
          <a:p>
            <a:pPr algn="ctr" rtl="0">
              <a:spcBef>
                <a:spcPts val="0"/>
              </a:spcBef>
              <a:spcAft>
                <a:spcPts val="0"/>
              </a:spcAft>
            </a:pPr>
            <a:r>
              <a:rPr lang="ru-RU" sz="1800" b="0" i="0" u="none" strike="noStrike" dirty="0">
                <a:solidFill>
                  <a:srgbClr val="000000"/>
                </a:solidFill>
                <a:effectLst/>
                <a:latin typeface="Arial" panose="020B0604020202020204" pitchFamily="34" charset="0"/>
              </a:rPr>
              <a:t>Трећи падез</a:t>
            </a:r>
            <a:r>
              <a:rPr lang="ru-RU" sz="1800" b="0" i="0" u="none" strike="noStrike" dirty="0">
                <a:solidFill>
                  <a:srgbClr val="FF0000"/>
                </a:solidFill>
                <a:effectLst/>
                <a:latin typeface="Arial" panose="020B0604020202020204" pitchFamily="34" charset="0"/>
              </a:rPr>
              <a:t>, коме-чему</a:t>
            </a:r>
            <a:endParaRPr lang="ru-RU" b="0" dirty="0">
              <a:solidFill>
                <a:srgbClr val="FF0000"/>
              </a:solidFill>
              <a:effectLst/>
            </a:endParaRPr>
          </a:p>
          <a:p>
            <a:pPr algn="ctr" rtl="0">
              <a:spcBef>
                <a:spcPts val="0"/>
              </a:spcBef>
              <a:spcAft>
                <a:spcPts val="0"/>
              </a:spcAft>
            </a:pPr>
            <a:r>
              <a:rPr lang="ru-RU" sz="1800" b="0" i="0" u="none" strike="noStrike" dirty="0">
                <a:solidFill>
                  <a:srgbClr val="000000"/>
                </a:solidFill>
                <a:effectLst/>
                <a:latin typeface="Arial" panose="020B0604020202020204" pitchFamily="34" charset="0"/>
              </a:rPr>
              <a:t>Он мени, а ја њему</a:t>
            </a:r>
            <a:endParaRPr lang="ru-RU" b="0" dirty="0">
              <a:effectLst/>
            </a:endParaRPr>
          </a:p>
          <a:p>
            <a:pPr algn="ctr" rtl="0">
              <a:spcBef>
                <a:spcPts val="0"/>
              </a:spcBef>
              <a:spcAft>
                <a:spcPts val="0"/>
              </a:spcAft>
            </a:pPr>
            <a:r>
              <a:rPr lang="ru-RU" sz="1800" b="0" i="0" u="none" strike="noStrike" dirty="0">
                <a:solidFill>
                  <a:srgbClr val="000000"/>
                </a:solidFill>
                <a:effectLst/>
                <a:latin typeface="Arial" panose="020B0604020202020204" pitchFamily="34" charset="0"/>
              </a:rPr>
              <a:t>а четврти, шта-ил’ кога</a:t>
            </a:r>
            <a:endParaRPr lang="ru-RU" b="0" dirty="0">
              <a:effectLst/>
            </a:endParaRPr>
          </a:p>
          <a:p>
            <a:pPr algn="ctr" rtl="0">
              <a:spcBef>
                <a:spcPts val="0"/>
              </a:spcBef>
              <a:spcAft>
                <a:spcPts val="0"/>
              </a:spcAft>
            </a:pPr>
            <a:r>
              <a:rPr lang="ru-RU" sz="1800" b="0" i="0" u="none" strike="noStrike" dirty="0">
                <a:solidFill>
                  <a:srgbClr val="000000"/>
                </a:solidFill>
                <a:effectLst/>
                <a:latin typeface="Arial" panose="020B0604020202020204" pitchFamily="34" charset="0"/>
              </a:rPr>
              <a:t>Он је део срца мога</a:t>
            </a:r>
            <a:br>
              <a:rPr lang="ru-RU" dirty="0"/>
            </a:br>
            <a:endParaRPr lang="en-US" dirty="0"/>
          </a:p>
        </p:txBody>
      </p:sp>
    </p:spTree>
    <p:extLst>
      <p:ext uri="{BB962C8B-B14F-4D97-AF65-F5344CB8AC3E}">
        <p14:creationId xmlns:p14="http://schemas.microsoft.com/office/powerpoint/2010/main" val="2883116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6F3A781-AD13-0DB3-9317-2928B87D0017}"/>
              </a:ext>
            </a:extLst>
          </p:cNvPr>
          <p:cNvSpPr>
            <a:spLocks noGrp="1"/>
          </p:cNvSpPr>
          <p:nvPr>
            <p:ph type="title"/>
          </p:nvPr>
        </p:nvSpPr>
        <p:spPr>
          <a:xfrm>
            <a:off x="495030" y="2767106"/>
            <a:ext cx="2160621" cy="3071906"/>
          </a:xfrm>
        </p:spPr>
        <p:txBody>
          <a:bodyPr vert="horz" lIns="91440" tIns="45720" rIns="91440" bIns="45720" rtlCol="0" anchor="t">
            <a:normAutofit/>
          </a:bodyPr>
          <a:lstStyle/>
          <a:p>
            <a:pPr algn="l">
              <a:lnSpc>
                <a:spcPct val="90000"/>
              </a:lnSpc>
            </a:pPr>
            <a:r>
              <a:rPr lang="en-US" sz="3500" kern="1200">
                <a:solidFill>
                  <a:srgbClr val="FFFFFF"/>
                </a:solidFill>
                <a:latin typeface="+mj-lt"/>
                <a:ea typeface="+mj-ea"/>
                <a:cs typeface="+mj-cs"/>
              </a:rPr>
              <a:t>Које падеже имамо</a:t>
            </a:r>
          </a:p>
        </p:txBody>
      </p:sp>
      <p:pic>
        <p:nvPicPr>
          <p:cNvPr id="5" name="Content Placeholder 4" descr="A table with different colored text&#10;&#10;Description automatically generated">
            <a:extLst>
              <a:ext uri="{FF2B5EF4-FFF2-40B4-BE49-F238E27FC236}">
                <a16:creationId xmlns:a16="http://schemas.microsoft.com/office/drawing/2014/main" id="{D7957CDB-D955-02D7-A4EF-5EB66F613A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6821" y="1352192"/>
            <a:ext cx="5419311" cy="4153616"/>
          </a:xfrm>
          <a:prstGeom prst="rect">
            <a:avLst/>
          </a:prstGeom>
        </p:spPr>
      </p:pic>
    </p:spTree>
    <p:extLst>
      <p:ext uri="{BB962C8B-B14F-4D97-AF65-F5344CB8AC3E}">
        <p14:creationId xmlns:p14="http://schemas.microsoft.com/office/powerpoint/2010/main" val="850868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79EECFE-814E-4B68-96A7-86A795BD2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AF180F00-B4B2-4196-BB1C-ECD21B03F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3DFAC05B-CDA9-BDAD-531F-2856E432F6A0}"/>
              </a:ext>
            </a:extLst>
          </p:cNvPr>
          <p:cNvSpPr>
            <a:spLocks noGrp="1"/>
          </p:cNvSpPr>
          <p:nvPr>
            <p:ph type="ctrTitle"/>
          </p:nvPr>
        </p:nvSpPr>
        <p:spPr>
          <a:xfrm>
            <a:off x="3408556" y="1581326"/>
            <a:ext cx="5028800" cy="3779568"/>
          </a:xfrm>
        </p:spPr>
        <p:txBody>
          <a:bodyPr anchor="ctr">
            <a:normAutofit/>
          </a:bodyPr>
          <a:lstStyle/>
          <a:p>
            <a:pPr algn="l"/>
            <a:r>
              <a:rPr lang="en-US" sz="8400"/>
              <a:t>Dativ</a:t>
            </a:r>
          </a:p>
        </p:txBody>
      </p:sp>
      <p:sp>
        <p:nvSpPr>
          <p:cNvPr id="6" name="Subtitle 5">
            <a:extLst>
              <a:ext uri="{FF2B5EF4-FFF2-40B4-BE49-F238E27FC236}">
                <a16:creationId xmlns:a16="http://schemas.microsoft.com/office/drawing/2014/main" id="{60A4218A-CBD3-F837-9BDF-F1A111F56292}"/>
              </a:ext>
            </a:extLst>
          </p:cNvPr>
          <p:cNvSpPr>
            <a:spLocks noGrp="1"/>
          </p:cNvSpPr>
          <p:nvPr>
            <p:ph type="subTitle" idx="1"/>
          </p:nvPr>
        </p:nvSpPr>
        <p:spPr>
          <a:xfrm>
            <a:off x="816273" y="2184951"/>
            <a:ext cx="1859691" cy="2572320"/>
          </a:xfrm>
        </p:spPr>
        <p:txBody>
          <a:bodyPr anchor="ctr">
            <a:normAutofit/>
          </a:bodyPr>
          <a:lstStyle/>
          <a:p>
            <a:pPr algn="r"/>
            <a:endParaRPr lang="en-US"/>
          </a:p>
        </p:txBody>
      </p:sp>
      <p:cxnSp>
        <p:nvCxnSpPr>
          <p:cNvPr id="17" name="Straight Connector 16">
            <a:extLst>
              <a:ext uri="{FF2B5EF4-FFF2-40B4-BE49-F238E27FC236}">
                <a16:creationId xmlns:a16="http://schemas.microsoft.com/office/drawing/2014/main" id="{BDF0D3DE-EC74-4C9F-AFA1-DC5CE5236B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42260"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56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299" y="321733"/>
            <a:ext cx="8660121"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5175" y="1188637"/>
            <a:ext cx="2356072" cy="4480726"/>
          </a:xfrm>
        </p:spPr>
        <p:txBody>
          <a:bodyPr>
            <a:normAutofit/>
          </a:bodyPr>
          <a:lstStyle/>
          <a:p>
            <a:pPr algn="r"/>
            <a:r>
              <a:rPr lang="en-US" sz="5700"/>
              <a:t>Dative case</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854196" y="1338729"/>
            <a:ext cx="3596688" cy="4180542"/>
          </a:xfrm>
        </p:spPr>
        <p:txBody>
          <a:bodyPr anchor="ctr">
            <a:normAutofit/>
          </a:bodyPr>
          <a:lstStyle/>
          <a:p>
            <a:pPr>
              <a:lnSpc>
                <a:spcPct val="90000"/>
              </a:lnSpc>
            </a:pPr>
            <a:r>
              <a:rPr lang="en-US" sz="1500"/>
              <a:t>The dative without prepositions is used to denote a person/object which is the recipient of an action in the predicate. </a:t>
            </a:r>
          </a:p>
          <a:p>
            <a:pPr>
              <a:lnSpc>
                <a:spcPct val="90000"/>
              </a:lnSpc>
            </a:pPr>
            <a:r>
              <a:rPr lang="en-US" sz="1500"/>
              <a:t>The dative case always indicates the indirect object. The dative case is generally used to indicate the noun to which something is given, as in "Sin je dao </a:t>
            </a:r>
            <a:r>
              <a:rPr lang="en-US" sz="1500" u="sng"/>
              <a:t>mami</a:t>
            </a:r>
            <a:r>
              <a:rPr lang="en-US" sz="1500"/>
              <a:t> poklon". The thing being given may be a tangible object, such as "a book" or "a pen", or it may be an intangible abstraction, such as "an answer" or "help".</a:t>
            </a:r>
          </a:p>
          <a:p>
            <a:pPr>
              <a:lnSpc>
                <a:spcPct val="90000"/>
              </a:lnSpc>
            </a:pPr>
            <a:r>
              <a:rPr lang="en-US" sz="1500"/>
              <a:t>The recipient has its own marking, and is called the </a:t>
            </a:r>
            <a:r>
              <a:rPr lang="en-US" sz="1500" b="1"/>
              <a:t>indirect object</a:t>
            </a:r>
            <a:r>
              <a:rPr lang="en-US" sz="1500"/>
              <a:t>. In BCS and many other languages, the direct object is marked by the accusative case, while the indirect object is typically marked by the dative case.</a:t>
            </a:r>
          </a:p>
          <a:p>
            <a:pPr>
              <a:lnSpc>
                <a:spcPct val="90000"/>
              </a:lnSpc>
            </a:pPr>
            <a:endParaRPr lang="en-US" sz="1500"/>
          </a:p>
        </p:txBody>
      </p:sp>
    </p:spTree>
    <p:extLst>
      <p:ext uri="{BB962C8B-B14F-4D97-AF65-F5344CB8AC3E}">
        <p14:creationId xmlns:p14="http://schemas.microsoft.com/office/powerpoint/2010/main" val="216897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299" y="321733"/>
            <a:ext cx="8660121"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5175" y="1188637"/>
            <a:ext cx="2356072" cy="4480726"/>
          </a:xfrm>
        </p:spPr>
        <p:txBody>
          <a:bodyPr>
            <a:normAutofit/>
          </a:bodyPr>
          <a:lstStyle/>
          <a:p>
            <a:pPr algn="r"/>
            <a:r>
              <a:rPr lang="en-US" sz="5700"/>
              <a:t>Verbs that go with dative case </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854196" y="1338729"/>
            <a:ext cx="3596688" cy="4180542"/>
          </a:xfrm>
        </p:spPr>
        <p:txBody>
          <a:bodyPr anchor="ctr">
            <a:normAutofit/>
          </a:bodyPr>
          <a:lstStyle/>
          <a:p>
            <a:pPr>
              <a:lnSpc>
                <a:spcPct val="90000"/>
              </a:lnSpc>
            </a:pPr>
            <a:r>
              <a:rPr lang="en-US" sz="1900" dirty="0"/>
              <a:t>Used with </a:t>
            </a:r>
            <a:r>
              <a:rPr lang="sr-Latn-RS" sz="1900" dirty="0" err="1"/>
              <a:t>the</a:t>
            </a:r>
            <a:r>
              <a:rPr lang="sr-Latn-RS" sz="1900" dirty="0"/>
              <a:t> </a:t>
            </a:r>
            <a:r>
              <a:rPr lang="sr-Latn-RS" sz="1900" dirty="0" err="1"/>
              <a:t>following</a:t>
            </a:r>
            <a:r>
              <a:rPr lang="sr-Latn-RS" sz="1900" dirty="0"/>
              <a:t> </a:t>
            </a:r>
            <a:r>
              <a:rPr lang="sr-Latn-RS" sz="1900" dirty="0" err="1"/>
              <a:t>verbs</a:t>
            </a:r>
            <a:r>
              <a:rPr lang="sr-Latn-RS" sz="1900" dirty="0"/>
              <a:t>:</a:t>
            </a:r>
            <a:endParaRPr lang="en-US" sz="1900" dirty="0"/>
          </a:p>
          <a:p>
            <a:pPr>
              <a:lnSpc>
                <a:spcPct val="90000"/>
              </a:lnSpc>
            </a:pPr>
            <a:endParaRPr lang="en-US" sz="1900" dirty="0"/>
          </a:p>
          <a:p>
            <a:pPr>
              <a:lnSpc>
                <a:spcPct val="90000"/>
              </a:lnSpc>
            </a:pPr>
            <a:r>
              <a:rPr lang="en-US" sz="1900" dirty="0" err="1"/>
              <a:t>Pri</a:t>
            </a:r>
            <a:r>
              <a:rPr lang="sr-Latn-RS" sz="1900" dirty="0"/>
              <a:t>čam ti novu priču.</a:t>
            </a:r>
            <a:r>
              <a:rPr lang="en-US" sz="1900" dirty="0"/>
              <a:t> </a:t>
            </a:r>
            <a:r>
              <a:rPr lang="sr-Latn-RS" sz="1900" dirty="0"/>
              <a:t>pričati</a:t>
            </a:r>
            <a:r>
              <a:rPr lang="en-US" sz="1900" dirty="0"/>
              <a:t>-to tell</a:t>
            </a:r>
            <a:endParaRPr lang="sr-Latn-RS" sz="1900" dirty="0"/>
          </a:p>
          <a:p>
            <a:pPr>
              <a:lnSpc>
                <a:spcPct val="90000"/>
              </a:lnSpc>
            </a:pPr>
            <a:r>
              <a:rPr lang="sr-Latn-RS" sz="1900" dirty="0"/>
              <a:t>Pisao je pismo svom bratu. </a:t>
            </a:r>
          </a:p>
          <a:p>
            <a:pPr>
              <a:lnSpc>
                <a:spcPct val="90000"/>
              </a:lnSpc>
            </a:pPr>
            <a:r>
              <a:rPr lang="sr-Latn-RS" sz="1900" dirty="0"/>
              <a:t>Čitao je drugu pesmu</a:t>
            </a:r>
            <a:r>
              <a:rPr lang="en-US" sz="1900" dirty="0"/>
              <a:t>/</a:t>
            </a:r>
            <a:r>
              <a:rPr lang="sr-Latn-RS" sz="1900" dirty="0"/>
              <a:t> </a:t>
            </a:r>
            <a:r>
              <a:rPr lang="sr-Latn-RS" sz="1900" dirty="0" err="1"/>
              <a:t>pjesmu</a:t>
            </a:r>
            <a:r>
              <a:rPr lang="en-US" sz="1900" dirty="0"/>
              <a:t>.</a:t>
            </a:r>
            <a:r>
              <a:rPr lang="sr-Latn-RS" sz="1900" dirty="0"/>
              <a:t> čitati </a:t>
            </a:r>
            <a:r>
              <a:rPr lang="en-US" sz="1900" dirty="0"/>
              <a:t>-to read</a:t>
            </a:r>
            <a:endParaRPr lang="sr-Latn-RS" sz="1900" dirty="0"/>
          </a:p>
          <a:p>
            <a:pPr>
              <a:lnSpc>
                <a:spcPct val="90000"/>
              </a:lnSpc>
            </a:pPr>
            <a:r>
              <a:rPr lang="sr-Latn-RS" sz="1900" dirty="0"/>
              <a:t>Kupio sam Ani knjigu</a:t>
            </a:r>
            <a:r>
              <a:rPr lang="en-US" sz="1900" dirty="0"/>
              <a:t>. </a:t>
            </a:r>
            <a:r>
              <a:rPr lang="sr-Latn-RS" sz="1900" dirty="0"/>
              <a:t>kupovati</a:t>
            </a:r>
            <a:r>
              <a:rPr lang="en-US" sz="1900" dirty="0"/>
              <a:t>-to buy</a:t>
            </a:r>
            <a:endParaRPr lang="sr-Latn-RS" sz="1900" dirty="0"/>
          </a:p>
          <a:p>
            <a:pPr>
              <a:lnSpc>
                <a:spcPct val="90000"/>
              </a:lnSpc>
            </a:pPr>
            <a:r>
              <a:rPr lang="sr-Latn-RS" sz="1900" dirty="0"/>
              <a:t>Javi se mami kad dođeš kući.</a:t>
            </a:r>
            <a:r>
              <a:rPr lang="en-US" sz="1900" dirty="0"/>
              <a:t> </a:t>
            </a:r>
            <a:r>
              <a:rPr lang="sr-Latn-RS" sz="1900" dirty="0"/>
              <a:t>javljati se</a:t>
            </a:r>
            <a:r>
              <a:rPr lang="en-US" sz="1900" dirty="0"/>
              <a:t> - to convey a message to someone, to inform</a:t>
            </a:r>
            <a:endParaRPr lang="sr-Latn-RS" sz="1900" dirty="0"/>
          </a:p>
          <a:p>
            <a:pPr>
              <a:lnSpc>
                <a:spcPct val="90000"/>
              </a:lnSpc>
            </a:pPr>
            <a:r>
              <a:rPr lang="sr-Latn-RS" sz="1900" dirty="0"/>
              <a:t>Dala sam ti olovku. dati</a:t>
            </a:r>
            <a:r>
              <a:rPr lang="en-US" sz="1900" dirty="0"/>
              <a:t>-to give</a:t>
            </a:r>
          </a:p>
          <a:p>
            <a:pPr>
              <a:lnSpc>
                <a:spcPct val="90000"/>
              </a:lnSpc>
            </a:pPr>
            <a:endParaRPr lang="en-US" sz="1900" dirty="0"/>
          </a:p>
        </p:txBody>
      </p:sp>
    </p:spTree>
    <p:extLst>
      <p:ext uri="{BB962C8B-B14F-4D97-AF65-F5344CB8AC3E}">
        <p14:creationId xmlns:p14="http://schemas.microsoft.com/office/powerpoint/2010/main" val="527146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96B80271-AB52-4E69-AC06-92D993A0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9420" y="323519"/>
            <a:ext cx="4572000" cy="6212748"/>
          </a:xfrm>
          <a:custGeom>
            <a:avLst/>
            <a:gdLst>
              <a:gd name="connsiteX0" fmla="*/ 0 w 6096001"/>
              <a:gd name="connsiteY0" fmla="*/ 0 h 6212748"/>
              <a:gd name="connsiteX1" fmla="*/ 1772102 w 6096001"/>
              <a:gd name="connsiteY1" fmla="*/ 0 h 6212748"/>
              <a:gd name="connsiteX2" fmla="*/ 2514601 w 6096001"/>
              <a:gd name="connsiteY2" fmla="*/ 0 h 6212748"/>
              <a:gd name="connsiteX3" fmla="*/ 2514603 w 6096001"/>
              <a:gd name="connsiteY3" fmla="*/ 0 h 6212748"/>
              <a:gd name="connsiteX4" fmla="*/ 6096001 w 6096001"/>
              <a:gd name="connsiteY4" fmla="*/ 0 h 6212748"/>
              <a:gd name="connsiteX5" fmla="*/ 6096001 w 6096001"/>
              <a:gd name="connsiteY5" fmla="*/ 2864954 h 6212748"/>
              <a:gd name="connsiteX6" fmla="*/ 2652556 w 6096001"/>
              <a:gd name="connsiteY6" fmla="*/ 6212748 h 6212748"/>
              <a:gd name="connsiteX7" fmla="*/ 1772102 w 6096001"/>
              <a:gd name="connsiteY7" fmla="*/ 6212748 h 6212748"/>
              <a:gd name="connsiteX8" fmla="*/ 1772102 w 6096001"/>
              <a:gd name="connsiteY8" fmla="*/ 6210962 h 6212748"/>
              <a:gd name="connsiteX9" fmla="*/ 0 w 6096001"/>
              <a:gd name="connsiteY9"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1" h="6212748">
                <a:moveTo>
                  <a:pt x="0" y="0"/>
                </a:moveTo>
                <a:lnTo>
                  <a:pt x="1772102" y="0"/>
                </a:lnTo>
                <a:lnTo>
                  <a:pt x="2514601" y="0"/>
                </a:lnTo>
                <a:lnTo>
                  <a:pt x="2514603" y="0"/>
                </a:lnTo>
                <a:lnTo>
                  <a:pt x="6096001" y="0"/>
                </a:lnTo>
                <a:lnTo>
                  <a:pt x="6096001" y="2864954"/>
                </a:lnTo>
                <a:lnTo>
                  <a:pt x="2652556" y="6212748"/>
                </a:lnTo>
                <a:lnTo>
                  <a:pt x="1772102" y="6212748"/>
                </a:lnTo>
                <a:lnTo>
                  <a:pt x="1772102" y="6210962"/>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ight Triangle 27">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4D233ACE-F3A1-4543-B9F4-425DDA579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5174" y="1188637"/>
            <a:ext cx="3210772" cy="4480726"/>
          </a:xfrm>
        </p:spPr>
        <p:txBody>
          <a:bodyPr>
            <a:normAutofit/>
          </a:bodyPr>
          <a:lstStyle/>
          <a:p>
            <a:pPr algn="r"/>
            <a:r>
              <a:rPr lang="en-US" sz="5700"/>
              <a:t>Some more examples:</a:t>
            </a:r>
          </a:p>
        </p:txBody>
      </p:sp>
      <p:sp>
        <p:nvSpPr>
          <p:cNvPr id="19" name="Content Placeholder 2"/>
          <p:cNvSpPr>
            <a:spLocks noGrp="1"/>
          </p:cNvSpPr>
          <p:nvPr>
            <p:ph idx="1"/>
          </p:nvPr>
        </p:nvSpPr>
        <p:spPr>
          <a:xfrm>
            <a:off x="4690110" y="1855347"/>
            <a:ext cx="3303006" cy="3147306"/>
          </a:xfrm>
        </p:spPr>
        <p:txBody>
          <a:bodyPr anchor="ctr">
            <a:normAutofit/>
          </a:bodyPr>
          <a:lstStyle/>
          <a:p>
            <a:pPr>
              <a:lnSpc>
                <a:spcPct val="90000"/>
              </a:lnSpc>
            </a:pPr>
            <a:r>
              <a:rPr lang="sr-Latn-RS" sz="1600"/>
              <a:t>Otac je čitao pesme</a:t>
            </a:r>
            <a:r>
              <a:rPr lang="en-US" sz="1600"/>
              <a:t>/</a:t>
            </a:r>
            <a:r>
              <a:rPr lang="sr-Latn-RS" sz="1600"/>
              <a:t>pjesme </a:t>
            </a:r>
            <a:r>
              <a:rPr lang="en-US" sz="1600"/>
              <a:t>svojoj </a:t>
            </a:r>
            <a:r>
              <a:rPr lang="sr-Latn-RS" sz="1600"/>
              <a:t>deci</a:t>
            </a:r>
            <a:r>
              <a:rPr lang="en-US" sz="1600"/>
              <a:t>/</a:t>
            </a:r>
            <a:r>
              <a:rPr lang="sr-Latn-RS" sz="1600"/>
              <a:t>djeci.</a:t>
            </a:r>
            <a:endParaRPr lang="en-US" sz="1600"/>
          </a:p>
          <a:p>
            <a:pPr>
              <a:lnSpc>
                <a:spcPct val="90000"/>
              </a:lnSpc>
            </a:pPr>
            <a:r>
              <a:rPr lang="en-US" sz="1600"/>
              <a:t>The father read poems to his children.</a:t>
            </a:r>
            <a:endParaRPr lang="sr-Latn-RS" sz="1600"/>
          </a:p>
          <a:p>
            <a:pPr>
              <a:lnSpc>
                <a:spcPct val="90000"/>
              </a:lnSpc>
            </a:pPr>
            <a:r>
              <a:rPr lang="sr-Latn-RS" sz="1600"/>
              <a:t>Student je pisao pismo majci.</a:t>
            </a:r>
            <a:endParaRPr lang="en-US" sz="1600"/>
          </a:p>
          <a:p>
            <a:pPr>
              <a:lnSpc>
                <a:spcPct val="90000"/>
              </a:lnSpc>
            </a:pPr>
            <a:r>
              <a:rPr lang="en-US" sz="1600"/>
              <a:t>The student wrote his mother a letter.</a:t>
            </a:r>
            <a:endParaRPr lang="sr-Latn-RS" sz="1600"/>
          </a:p>
          <a:p>
            <a:pPr>
              <a:lnSpc>
                <a:spcPct val="90000"/>
              </a:lnSpc>
            </a:pPr>
            <a:r>
              <a:rPr lang="sr-Latn-RS" sz="1600"/>
              <a:t>Dete</a:t>
            </a:r>
            <a:r>
              <a:rPr lang="en-US" sz="1600"/>
              <a:t>/</a:t>
            </a:r>
            <a:r>
              <a:rPr lang="sr-Latn-RS" sz="1600"/>
              <a:t>dijete je kupilo novine ocu.</a:t>
            </a:r>
            <a:endParaRPr lang="en-US" sz="1600"/>
          </a:p>
          <a:p>
            <a:pPr>
              <a:lnSpc>
                <a:spcPct val="90000"/>
              </a:lnSpc>
            </a:pPr>
            <a:r>
              <a:rPr lang="en-US" sz="1600"/>
              <a:t>The child bought  a newspaper for his father.</a:t>
            </a:r>
            <a:endParaRPr lang="sr-Latn-RS" sz="1600"/>
          </a:p>
          <a:p>
            <a:pPr>
              <a:lnSpc>
                <a:spcPct val="90000"/>
              </a:lnSpc>
            </a:pPr>
            <a:r>
              <a:rPr lang="sr-Latn-RS" sz="1600"/>
              <a:t>Mario nam je pričao priču.</a:t>
            </a:r>
            <a:endParaRPr lang="en-US" sz="1600"/>
          </a:p>
          <a:p>
            <a:pPr>
              <a:lnSpc>
                <a:spcPct val="90000"/>
              </a:lnSpc>
            </a:pPr>
            <a:r>
              <a:rPr lang="en-US" sz="1600"/>
              <a:t>Mario told us a story.</a:t>
            </a:r>
            <a:endParaRPr lang="sr-Latn-RS" sz="1600"/>
          </a:p>
        </p:txBody>
      </p:sp>
    </p:spTree>
    <p:extLst>
      <p:ext uri="{BB962C8B-B14F-4D97-AF65-F5344CB8AC3E}">
        <p14:creationId xmlns:p14="http://schemas.microsoft.com/office/powerpoint/2010/main" val="2629709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6B80271-AB52-4E69-AC06-92D993A0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9420" y="323519"/>
            <a:ext cx="4572000" cy="6212748"/>
          </a:xfrm>
          <a:custGeom>
            <a:avLst/>
            <a:gdLst>
              <a:gd name="connsiteX0" fmla="*/ 0 w 6096001"/>
              <a:gd name="connsiteY0" fmla="*/ 0 h 6212748"/>
              <a:gd name="connsiteX1" fmla="*/ 1772102 w 6096001"/>
              <a:gd name="connsiteY1" fmla="*/ 0 h 6212748"/>
              <a:gd name="connsiteX2" fmla="*/ 2514601 w 6096001"/>
              <a:gd name="connsiteY2" fmla="*/ 0 h 6212748"/>
              <a:gd name="connsiteX3" fmla="*/ 2514603 w 6096001"/>
              <a:gd name="connsiteY3" fmla="*/ 0 h 6212748"/>
              <a:gd name="connsiteX4" fmla="*/ 6096001 w 6096001"/>
              <a:gd name="connsiteY4" fmla="*/ 0 h 6212748"/>
              <a:gd name="connsiteX5" fmla="*/ 6096001 w 6096001"/>
              <a:gd name="connsiteY5" fmla="*/ 2864954 h 6212748"/>
              <a:gd name="connsiteX6" fmla="*/ 2652556 w 6096001"/>
              <a:gd name="connsiteY6" fmla="*/ 6212748 h 6212748"/>
              <a:gd name="connsiteX7" fmla="*/ 1772102 w 6096001"/>
              <a:gd name="connsiteY7" fmla="*/ 6212748 h 6212748"/>
              <a:gd name="connsiteX8" fmla="*/ 1772102 w 6096001"/>
              <a:gd name="connsiteY8" fmla="*/ 6210962 h 6212748"/>
              <a:gd name="connsiteX9" fmla="*/ 0 w 6096001"/>
              <a:gd name="connsiteY9"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1" h="6212748">
                <a:moveTo>
                  <a:pt x="0" y="0"/>
                </a:moveTo>
                <a:lnTo>
                  <a:pt x="1772102" y="0"/>
                </a:lnTo>
                <a:lnTo>
                  <a:pt x="2514601" y="0"/>
                </a:lnTo>
                <a:lnTo>
                  <a:pt x="2514603" y="0"/>
                </a:lnTo>
                <a:lnTo>
                  <a:pt x="6096001" y="0"/>
                </a:lnTo>
                <a:lnTo>
                  <a:pt x="6096001" y="2864954"/>
                </a:lnTo>
                <a:lnTo>
                  <a:pt x="2652556" y="6212748"/>
                </a:lnTo>
                <a:lnTo>
                  <a:pt x="1772102" y="6212748"/>
                </a:lnTo>
                <a:lnTo>
                  <a:pt x="1772102" y="6210962"/>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D233ACE-F3A1-4543-B9F4-425DDA579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870A0B-6780-19B2-9399-B0A480D52BD4}"/>
              </a:ext>
            </a:extLst>
          </p:cNvPr>
          <p:cNvSpPr>
            <a:spLocks noGrp="1"/>
          </p:cNvSpPr>
          <p:nvPr>
            <p:ph type="title"/>
          </p:nvPr>
        </p:nvSpPr>
        <p:spPr>
          <a:xfrm>
            <a:off x="755174" y="1188637"/>
            <a:ext cx="3210772" cy="4480726"/>
          </a:xfrm>
        </p:spPr>
        <p:txBody>
          <a:bodyPr>
            <a:normAutofit/>
          </a:bodyPr>
          <a:lstStyle/>
          <a:p>
            <a:pPr algn="r"/>
            <a:r>
              <a:rPr lang="en-US" sz="5700"/>
              <a:t>More examples</a:t>
            </a:r>
          </a:p>
        </p:txBody>
      </p:sp>
      <p:sp>
        <p:nvSpPr>
          <p:cNvPr id="3" name="Content Placeholder 2">
            <a:extLst>
              <a:ext uri="{FF2B5EF4-FFF2-40B4-BE49-F238E27FC236}">
                <a16:creationId xmlns:a16="http://schemas.microsoft.com/office/drawing/2014/main" id="{A03A9E7E-B73C-32D1-8159-1BA53E380567}"/>
              </a:ext>
            </a:extLst>
          </p:cNvPr>
          <p:cNvSpPr>
            <a:spLocks noGrp="1"/>
          </p:cNvSpPr>
          <p:nvPr>
            <p:ph idx="1"/>
          </p:nvPr>
        </p:nvSpPr>
        <p:spPr>
          <a:xfrm>
            <a:off x="4690110" y="1855347"/>
            <a:ext cx="3303006" cy="3147306"/>
          </a:xfrm>
        </p:spPr>
        <p:txBody>
          <a:bodyPr anchor="ctr">
            <a:normAutofit/>
          </a:bodyPr>
          <a:lstStyle/>
          <a:p>
            <a:r>
              <a:rPr lang="sr-Latn-RS" sz="1700" dirty="0"/>
              <a:t>Moram joj sada telefonirati.</a:t>
            </a:r>
            <a:r>
              <a:rPr lang="en-US" sz="1700" dirty="0"/>
              <a:t> (I have to call her now)</a:t>
            </a:r>
            <a:endParaRPr lang="sr-Latn-RS" sz="1700" dirty="0"/>
          </a:p>
          <a:p>
            <a:r>
              <a:rPr lang="sr-Latn-RS" sz="1700" dirty="0"/>
              <a:t>Javio mi je </a:t>
            </a:r>
            <a:r>
              <a:rPr lang="en-US" sz="1700" dirty="0"/>
              <a:t>o</a:t>
            </a:r>
            <a:r>
              <a:rPr lang="sr-Latn-RS" sz="1700" dirty="0"/>
              <a:t> </a:t>
            </a:r>
            <a:r>
              <a:rPr lang="en-US" sz="1700" dirty="0" err="1"/>
              <a:t>svom</a:t>
            </a:r>
            <a:r>
              <a:rPr lang="en-US" sz="1700" dirty="0"/>
              <a:t> </a:t>
            </a:r>
            <a:r>
              <a:rPr lang="sr-Latn-RS" sz="1700" dirty="0"/>
              <a:t>dola</a:t>
            </a:r>
            <a:r>
              <a:rPr lang="en-US" sz="1700" dirty="0" err="1"/>
              <a:t>sku</a:t>
            </a:r>
            <a:r>
              <a:rPr lang="sr-Latn-RS" sz="1700" dirty="0"/>
              <a:t>.</a:t>
            </a:r>
            <a:r>
              <a:rPr lang="en-US" sz="1700" dirty="0"/>
              <a:t> (He informed me of his arrival.)</a:t>
            </a:r>
            <a:endParaRPr lang="sr-Latn-RS" sz="1700" dirty="0"/>
          </a:p>
          <a:p>
            <a:r>
              <a:rPr lang="sr-Latn-RS" sz="1700" dirty="0"/>
              <a:t>Poslao je mejl svom profesoru.</a:t>
            </a:r>
            <a:r>
              <a:rPr lang="en-US" sz="1700" dirty="0"/>
              <a:t> (He sent an e-mail to his professor.) </a:t>
            </a:r>
            <a:endParaRPr lang="sr-Latn-RS" sz="1700" dirty="0"/>
          </a:p>
          <a:p>
            <a:r>
              <a:rPr lang="sr-Latn-RS" sz="1700" dirty="0"/>
              <a:t>Zahvalila sam se roditeljima.  </a:t>
            </a:r>
            <a:r>
              <a:rPr lang="en-US" sz="1700" dirty="0"/>
              <a:t>(I thanked my parents.)</a:t>
            </a:r>
          </a:p>
          <a:p>
            <a:endParaRPr lang="en-US" sz="1700" dirty="0"/>
          </a:p>
        </p:txBody>
      </p:sp>
    </p:spTree>
    <p:extLst>
      <p:ext uri="{BB962C8B-B14F-4D97-AF65-F5344CB8AC3E}">
        <p14:creationId xmlns:p14="http://schemas.microsoft.com/office/powerpoint/2010/main" val="566925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1618489"/>
          </a:xfrm>
        </p:spPr>
        <p:txBody>
          <a:bodyPr anchor="ctr">
            <a:normAutofit/>
          </a:bodyPr>
          <a:lstStyle/>
          <a:p>
            <a:pPr>
              <a:lnSpc>
                <a:spcPct val="90000"/>
              </a:lnSpc>
            </a:pPr>
            <a:r>
              <a:rPr lang="en-US" sz="5400"/>
              <a:t>Dative with prepositions</a:t>
            </a:r>
          </a:p>
        </p:txBody>
      </p:sp>
      <p:sp>
        <p:nvSpPr>
          <p:cNvPr id="3" name="Content Placeholder 2"/>
          <p:cNvSpPr>
            <a:spLocks noGrp="1"/>
          </p:cNvSpPr>
          <p:nvPr>
            <p:ph idx="1"/>
          </p:nvPr>
        </p:nvSpPr>
        <p:spPr>
          <a:xfrm>
            <a:off x="963930" y="2969469"/>
            <a:ext cx="6056111" cy="2800395"/>
          </a:xfrm>
        </p:spPr>
        <p:txBody>
          <a:bodyPr anchor="t">
            <a:normAutofit/>
          </a:bodyPr>
          <a:lstStyle/>
          <a:p>
            <a:r>
              <a:rPr lang="en-US" sz="1900" dirty="0"/>
              <a:t>Prema/ka –toward</a:t>
            </a:r>
          </a:p>
          <a:p>
            <a:r>
              <a:rPr lang="en-US" sz="1900" dirty="0"/>
              <a:t>Idem </a:t>
            </a:r>
            <a:r>
              <a:rPr lang="en-US" sz="1900" dirty="0" err="1">
                <a:solidFill>
                  <a:srgbClr val="FF0000"/>
                </a:solidFill>
              </a:rPr>
              <a:t>prema</a:t>
            </a:r>
            <a:r>
              <a:rPr lang="en-US" sz="1900" dirty="0"/>
              <a:t> </a:t>
            </a:r>
            <a:r>
              <a:rPr lang="en-US" sz="1900" dirty="0" err="1"/>
              <a:t>tebi</a:t>
            </a:r>
            <a:r>
              <a:rPr lang="en-US" sz="1900" dirty="0"/>
              <a:t>. I am heading toward you.</a:t>
            </a:r>
          </a:p>
          <a:p>
            <a:r>
              <a:rPr lang="en-US" sz="1900" dirty="0"/>
              <a:t>Ja </a:t>
            </a:r>
            <a:r>
              <a:rPr lang="en-US" sz="1900" dirty="0" err="1"/>
              <a:t>vozim</a:t>
            </a:r>
            <a:r>
              <a:rPr lang="en-US" sz="1900" dirty="0"/>
              <a:t> </a:t>
            </a:r>
            <a:r>
              <a:rPr lang="en-US" sz="1900" dirty="0" err="1">
                <a:solidFill>
                  <a:srgbClr val="FF0000"/>
                </a:solidFill>
              </a:rPr>
              <a:t>prema</a:t>
            </a:r>
            <a:r>
              <a:rPr lang="en-US" sz="1900" dirty="0"/>
              <a:t> </a:t>
            </a:r>
            <a:r>
              <a:rPr lang="en-US" sz="1900" dirty="0" err="1"/>
              <a:t>Njujorku</a:t>
            </a:r>
            <a:r>
              <a:rPr lang="en-US" sz="1900" dirty="0"/>
              <a:t>. I am driving toward New York. </a:t>
            </a:r>
          </a:p>
          <a:p>
            <a:r>
              <a:rPr lang="en-US" sz="1900" dirty="0"/>
              <a:t>Avion/</a:t>
            </a:r>
            <a:r>
              <a:rPr lang="en-US" sz="1900" dirty="0" err="1"/>
              <a:t>zrakoplov</a:t>
            </a:r>
            <a:r>
              <a:rPr lang="en-US" sz="1900" dirty="0"/>
              <a:t> </a:t>
            </a:r>
            <a:r>
              <a:rPr lang="en-US" sz="1900" dirty="0" err="1"/>
              <a:t>leti</a:t>
            </a:r>
            <a:r>
              <a:rPr lang="en-US" sz="1900" dirty="0"/>
              <a:t> </a:t>
            </a:r>
            <a:r>
              <a:rPr lang="en-US" sz="1900" dirty="0" err="1">
                <a:solidFill>
                  <a:srgbClr val="FF0000"/>
                </a:solidFill>
              </a:rPr>
              <a:t>prema</a:t>
            </a:r>
            <a:r>
              <a:rPr lang="en-US" sz="1900" dirty="0">
                <a:solidFill>
                  <a:srgbClr val="FF0000"/>
                </a:solidFill>
              </a:rPr>
              <a:t> </a:t>
            </a:r>
            <a:r>
              <a:rPr lang="en-US" sz="1900" dirty="0" err="1"/>
              <a:t>Beogradu</a:t>
            </a:r>
            <a:r>
              <a:rPr lang="en-US" sz="1900" dirty="0"/>
              <a:t>. The plane is flying to (in the direction of) Belgrade.</a:t>
            </a:r>
          </a:p>
          <a:p>
            <a:r>
              <a:rPr lang="en-US" sz="1900" dirty="0"/>
              <a:t>After verbs of motion </a:t>
            </a:r>
            <a:r>
              <a:rPr lang="en-US" sz="1900" dirty="0" err="1">
                <a:solidFill>
                  <a:srgbClr val="FF0000"/>
                </a:solidFill>
              </a:rPr>
              <a:t>prema</a:t>
            </a:r>
            <a:r>
              <a:rPr lang="en-US" sz="1900" dirty="0"/>
              <a:t> is frequently interchanged with k/ka:</a:t>
            </a:r>
          </a:p>
          <a:p>
            <a:r>
              <a:rPr lang="en-US" sz="1900" dirty="0"/>
              <a:t>Ja </a:t>
            </a:r>
            <a:r>
              <a:rPr lang="en-US" sz="1900" dirty="0" err="1"/>
              <a:t>vozim</a:t>
            </a:r>
            <a:r>
              <a:rPr lang="en-US" sz="1900" dirty="0"/>
              <a:t> </a:t>
            </a:r>
            <a:r>
              <a:rPr lang="en-US" sz="1900" dirty="0">
                <a:solidFill>
                  <a:srgbClr val="FF0000"/>
                </a:solidFill>
              </a:rPr>
              <a:t>ka</a:t>
            </a:r>
            <a:r>
              <a:rPr lang="en-US" sz="1900" dirty="0"/>
              <a:t> </a:t>
            </a:r>
            <a:r>
              <a:rPr lang="en-US" sz="1900" dirty="0" err="1"/>
              <a:t>Njujorku</a:t>
            </a:r>
            <a:r>
              <a:rPr lang="en-US" sz="1900" dirty="0"/>
              <a:t>. Avion/</a:t>
            </a:r>
            <a:r>
              <a:rPr lang="en-US" sz="1900" dirty="0" err="1"/>
              <a:t>zrakoplov</a:t>
            </a:r>
            <a:r>
              <a:rPr lang="en-US" sz="1900" dirty="0"/>
              <a:t> </a:t>
            </a:r>
            <a:r>
              <a:rPr lang="en-US" sz="1900" dirty="0" err="1"/>
              <a:t>leti</a:t>
            </a:r>
            <a:r>
              <a:rPr lang="en-US" sz="1900" dirty="0"/>
              <a:t> ka </a:t>
            </a:r>
            <a:r>
              <a:rPr lang="en-US" sz="1900" dirty="0" err="1"/>
              <a:t>Beogradu</a:t>
            </a:r>
            <a:r>
              <a:rPr lang="en-US" sz="1900" dirty="0"/>
              <a:t>.</a:t>
            </a:r>
          </a:p>
        </p:txBody>
      </p:sp>
    </p:spTree>
    <p:extLst>
      <p:ext uri="{BB962C8B-B14F-4D97-AF65-F5344CB8AC3E}">
        <p14:creationId xmlns:p14="http://schemas.microsoft.com/office/powerpoint/2010/main" val="42892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818</Words>
  <Application>Microsoft Office PowerPoint</Application>
  <PresentationFormat>On-screen Show (4:3)</PresentationFormat>
  <Paragraphs>89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Meiryo</vt:lpstr>
      <vt:lpstr>Arial</vt:lpstr>
      <vt:lpstr>Calibri</vt:lpstr>
      <vt:lpstr>Office Theme</vt:lpstr>
      <vt:lpstr>Dativ i lokativ -upotreba</vt:lpstr>
      <vt:lpstr>PowerPoint Presentation</vt:lpstr>
      <vt:lpstr>Које падеже имамо</vt:lpstr>
      <vt:lpstr>Dativ</vt:lpstr>
      <vt:lpstr>Dative case</vt:lpstr>
      <vt:lpstr>Verbs that go with dative case </vt:lpstr>
      <vt:lpstr>Some more examples:</vt:lpstr>
      <vt:lpstr>More examples</vt:lpstr>
      <vt:lpstr>Dative with prepositions</vt:lpstr>
      <vt:lpstr>Locative case</vt:lpstr>
      <vt:lpstr>Preposition O:</vt:lpstr>
      <vt:lpstr>Po “on or along the surface of smth”</vt:lpstr>
      <vt:lpstr>U (in, at), NA (on, at) </vt:lpstr>
      <vt:lpstr>Locative na/u</vt:lpstr>
      <vt:lpstr>Accusative                   Locative </vt:lpstr>
      <vt:lpstr>Usage Overview</vt:lpstr>
      <vt:lpstr>Za sutra</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Dativ i lokativ  upotreba</dc:title>
  <dc:creator>vilinkonjic</dc:creator>
  <cp:lastModifiedBy>Pavlovic, Tamara</cp:lastModifiedBy>
  <cp:revision>16</cp:revision>
  <dcterms:created xsi:type="dcterms:W3CDTF">2013-09-17T19:59:20Z</dcterms:created>
  <dcterms:modified xsi:type="dcterms:W3CDTF">2023-09-19T00:25:43Z</dcterms:modified>
</cp:coreProperties>
</file>