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6" r:id="rId8"/>
    <p:sldId id="268" r:id="rId9"/>
    <p:sldId id="270" r:id="rId10"/>
    <p:sldId id="269" r:id="rId11"/>
    <p:sldId id="267" r:id="rId12"/>
    <p:sldId id="271" r:id="rId13"/>
    <p:sldId id="272" r:id="rId14"/>
    <p:sldId id="274" r:id="rId15"/>
    <p:sldId id="276" r:id="rId16"/>
    <p:sldId id="273" r:id="rId17"/>
    <p:sldId id="262" r:id="rId18"/>
    <p:sldId id="263" r:id="rId19"/>
    <p:sldId id="264" r:id="rId20"/>
    <p:sldId id="265" r:id="rId21"/>
    <p:sldId id="278" r:id="rId22"/>
    <p:sldId id="277" r:id="rId23"/>
    <p:sldId id="280" r:id="rId24"/>
    <p:sldId id="281" r:id="rId25"/>
    <p:sldId id="283" r:id="rId26"/>
    <p:sldId id="284" r:id="rId27"/>
    <p:sldId id="282"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9/20/2023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19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9/20/2023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971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9/20/2023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9/20/2023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8764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9/20/2023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8418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9/20/2023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4341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9/20/2023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9168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9/20/2023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815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9/20/2023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8461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9/20/2023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705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9/20/2023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36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9/20/2023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0259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cademicguides.waldenu.edu/writingcenter/grammar/partsofspeech#s-lg-box-913141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F75B0C0-4004-8C4F-18BD-926475F44809}"/>
              </a:ext>
            </a:extLst>
          </p:cNvPr>
          <p:cNvPicPr>
            <a:picLocks noChangeAspect="1"/>
          </p:cNvPicPr>
          <p:nvPr/>
        </p:nvPicPr>
        <p:blipFill rotWithShape="1">
          <a:blip r:embed="rId2">
            <a:alphaModFix amt="40000"/>
          </a:blip>
          <a:srcRect t="5523" b="14972"/>
          <a:stretch/>
        </p:blipFill>
        <p:spPr>
          <a:xfrm>
            <a:off x="-2" y="-4"/>
            <a:ext cx="12192001" cy="6858001"/>
          </a:xfrm>
          <a:prstGeom prst="rect">
            <a:avLst/>
          </a:prstGeom>
        </p:spPr>
      </p:pic>
      <p:sp>
        <p:nvSpPr>
          <p:cNvPr id="2" name="Title 1">
            <a:extLst>
              <a:ext uri="{FF2B5EF4-FFF2-40B4-BE49-F238E27FC236}">
                <a16:creationId xmlns:a16="http://schemas.microsoft.com/office/drawing/2014/main" id="{84AC3AEC-638F-A0AC-F7A5-990319C19543}"/>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Predlozi</a:t>
            </a:r>
          </a:p>
        </p:txBody>
      </p:sp>
      <p:sp>
        <p:nvSpPr>
          <p:cNvPr id="3" name="Subtitle 2">
            <a:extLst>
              <a:ext uri="{FF2B5EF4-FFF2-40B4-BE49-F238E27FC236}">
                <a16:creationId xmlns:a16="http://schemas.microsoft.com/office/drawing/2014/main" id="{1E2C4445-6314-B8EC-B0F2-DB9CB86551A9}"/>
              </a:ext>
            </a:extLst>
          </p:cNvPr>
          <p:cNvSpPr>
            <a:spLocks noGrp="1"/>
          </p:cNvSpPr>
          <p:nvPr>
            <p:ph type="subTitle" idx="1"/>
          </p:nvPr>
        </p:nvSpPr>
        <p:spPr>
          <a:xfrm>
            <a:off x="6652366" y="4017818"/>
            <a:ext cx="5040785" cy="1828799"/>
          </a:xfrm>
        </p:spPr>
        <p:txBody>
          <a:bodyPr anchor="b">
            <a:normAutofit/>
          </a:bodyPr>
          <a:lstStyle/>
          <a:p>
            <a:r>
              <a:rPr lang="en-US" dirty="0">
                <a:solidFill>
                  <a:srgbClr val="FFFFFF"/>
                </a:solidFill>
              </a:rPr>
              <a:t>Tamara Pavlovi</a:t>
            </a:r>
            <a:r>
              <a:rPr lang="sr-Latn-RS" dirty="0">
                <a:solidFill>
                  <a:srgbClr val="FFFFFF"/>
                </a:solidFill>
              </a:rPr>
              <a:t>ć BCS 2023</a:t>
            </a:r>
            <a:endParaRPr lang="en-US" dirty="0">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338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A731D0-8343-CFDC-652C-40B76EF5F5B6}"/>
              </a:ext>
            </a:extLst>
          </p:cNvPr>
          <p:cNvSpPr>
            <a:spLocks noGrp="1"/>
          </p:cNvSpPr>
          <p:nvPr>
            <p:ph type="title"/>
          </p:nvPr>
        </p:nvSpPr>
        <p:spPr>
          <a:xfrm>
            <a:off x="517869" y="976160"/>
            <a:ext cx="8686800" cy="1934172"/>
          </a:xfrm>
        </p:spPr>
        <p:txBody>
          <a:bodyPr>
            <a:normAutofit/>
          </a:bodyPr>
          <a:lstStyle/>
          <a:p>
            <a:r>
              <a:rPr lang="en-US" dirty="0"/>
              <a:t>Answer the questions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490A16-B676-0CA9-DAB7-8B27099B546E}"/>
              </a:ext>
            </a:extLst>
          </p:cNvPr>
          <p:cNvSpPr>
            <a:spLocks noGrp="1"/>
          </p:cNvSpPr>
          <p:nvPr>
            <p:ph idx="1"/>
          </p:nvPr>
        </p:nvSpPr>
        <p:spPr>
          <a:xfrm>
            <a:off x="517869" y="2213811"/>
            <a:ext cx="9572615" cy="3908661"/>
          </a:xfrm>
        </p:spPr>
        <p:txBody>
          <a:bodyPr>
            <a:normAutofit/>
          </a:bodyPr>
          <a:lstStyle/>
          <a:p>
            <a:r>
              <a:rPr lang="en-US" sz="4000" dirty="0" err="1"/>
              <a:t>Gde</a:t>
            </a:r>
            <a:r>
              <a:rPr lang="en-US" sz="4000" dirty="0"/>
              <a:t> </a:t>
            </a:r>
            <a:r>
              <a:rPr lang="en-US" sz="4000" dirty="0" err="1"/>
              <a:t>idete</a:t>
            </a:r>
            <a:r>
              <a:rPr lang="en-US" sz="4000" dirty="0"/>
              <a:t> </a:t>
            </a:r>
            <a:r>
              <a:rPr lang="en-US" sz="4000" dirty="0" err="1"/>
              <a:t>posle</a:t>
            </a:r>
            <a:r>
              <a:rPr lang="en-US" sz="4000" dirty="0"/>
              <a:t> </a:t>
            </a:r>
            <a:r>
              <a:rPr lang="en-US" sz="4000" dirty="0" err="1"/>
              <a:t>predavanja</a:t>
            </a:r>
            <a:r>
              <a:rPr lang="en-US" sz="4000" dirty="0"/>
              <a:t>?</a:t>
            </a:r>
          </a:p>
          <a:p>
            <a:r>
              <a:rPr lang="en-US" sz="4000" dirty="0"/>
              <a:t>Ko je pored vas?</a:t>
            </a:r>
          </a:p>
          <a:p>
            <a:r>
              <a:rPr lang="en-US" sz="4000" dirty="0" err="1"/>
              <a:t>Odakle</a:t>
            </a:r>
            <a:r>
              <a:rPr lang="en-US" sz="4000" dirty="0"/>
              <a:t> </a:t>
            </a:r>
            <a:r>
              <a:rPr lang="en-US" sz="4000" dirty="0" err="1"/>
              <a:t>su</a:t>
            </a:r>
            <a:r>
              <a:rPr lang="en-US" sz="4000" dirty="0"/>
              <a:t> </a:t>
            </a:r>
            <a:r>
              <a:rPr lang="en-US" sz="4000" dirty="0" err="1"/>
              <a:t>va</a:t>
            </a:r>
            <a:r>
              <a:rPr lang="sr-Latn-RS" sz="4000" dirty="0" err="1"/>
              <a:t>ši</a:t>
            </a:r>
            <a:r>
              <a:rPr lang="sr-Latn-RS" sz="4000" dirty="0"/>
              <a:t> roditelji?</a:t>
            </a:r>
          </a:p>
          <a:p>
            <a:endParaRPr lang="en-US" dirty="0"/>
          </a:p>
        </p:txBody>
      </p:sp>
    </p:spTree>
    <p:extLst>
      <p:ext uri="{BB962C8B-B14F-4D97-AF65-F5344CB8AC3E}">
        <p14:creationId xmlns:p14="http://schemas.microsoft.com/office/powerpoint/2010/main" val="361522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FD1D-4830-9993-A49A-D4533AFCBD49}"/>
              </a:ext>
            </a:extLst>
          </p:cNvPr>
          <p:cNvSpPr>
            <a:spLocks noGrp="1"/>
          </p:cNvSpPr>
          <p:nvPr>
            <p:ph type="title"/>
          </p:nvPr>
        </p:nvSpPr>
        <p:spPr/>
        <p:txBody>
          <a:bodyPr/>
          <a:lstStyle/>
          <a:p>
            <a:r>
              <a:rPr lang="sr-Latn-RS" dirty="0" err="1"/>
              <a:t>Accusative</a:t>
            </a:r>
            <a:r>
              <a:rPr lang="sr-Latn-RS" dirty="0"/>
              <a:t> </a:t>
            </a:r>
            <a:r>
              <a:rPr lang="sr-Latn-RS" dirty="0" err="1"/>
              <a:t>case</a:t>
            </a:r>
            <a:r>
              <a:rPr lang="sr-Latn-RS" dirty="0"/>
              <a:t> </a:t>
            </a:r>
            <a:r>
              <a:rPr lang="sr-Latn-RS" dirty="0" err="1"/>
              <a:t>with</a:t>
            </a:r>
            <a:r>
              <a:rPr lang="sr-Latn-RS" dirty="0"/>
              <a:t> </a:t>
            </a:r>
            <a:r>
              <a:rPr lang="sr-Latn-RS" dirty="0" err="1"/>
              <a:t>prepostions</a:t>
            </a:r>
            <a:endParaRPr lang="en-US" dirty="0"/>
          </a:p>
        </p:txBody>
      </p:sp>
      <p:sp>
        <p:nvSpPr>
          <p:cNvPr id="3" name="Content Placeholder 2">
            <a:extLst>
              <a:ext uri="{FF2B5EF4-FFF2-40B4-BE49-F238E27FC236}">
                <a16:creationId xmlns:a16="http://schemas.microsoft.com/office/drawing/2014/main" id="{9157FD8E-4C1A-E3E1-B3CD-BCE59E29C0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875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D41ED4-1531-4EC4-E5B5-B6C07CA2711B}"/>
              </a:ext>
            </a:extLst>
          </p:cNvPr>
          <p:cNvSpPr>
            <a:spLocks noGrp="1"/>
          </p:cNvSpPr>
          <p:nvPr>
            <p:ph type="title"/>
          </p:nvPr>
        </p:nvSpPr>
        <p:spPr/>
        <p:txBody>
          <a:bodyPr/>
          <a:lstStyle/>
          <a:p>
            <a:r>
              <a:rPr lang="sr-Latn-RS" dirty="0"/>
              <a:t>NA </a:t>
            </a:r>
            <a:r>
              <a:rPr lang="sr-Latn-RS" dirty="0" err="1"/>
              <a:t>and</a:t>
            </a:r>
            <a:r>
              <a:rPr lang="sr-Latn-RS" dirty="0"/>
              <a:t> U </a:t>
            </a:r>
            <a:r>
              <a:rPr lang="en-US" sz="4400" dirty="0">
                <a:effectLst/>
                <a:latin typeface="Times New Roman" panose="02020603050405020304" pitchFamily="18" charset="0"/>
                <a:ea typeface="Calibri" panose="020F0502020204030204" pitchFamily="34" charset="0"/>
              </a:rPr>
              <a:t>come after the </a:t>
            </a:r>
            <a:r>
              <a:rPr lang="en-US" sz="4400" b="1" dirty="0">
                <a:effectLst/>
                <a:latin typeface="Times New Roman" panose="02020603050405020304" pitchFamily="18" charset="0"/>
                <a:ea typeface="Calibri" panose="020F0502020204030204" pitchFamily="34" charset="0"/>
              </a:rPr>
              <a:t>verbs of motion</a:t>
            </a:r>
            <a:endParaRPr lang="en-US" sz="4400" dirty="0"/>
          </a:p>
        </p:txBody>
      </p:sp>
      <p:sp>
        <p:nvSpPr>
          <p:cNvPr id="5" name="Text Placeholder 4">
            <a:extLst>
              <a:ext uri="{FF2B5EF4-FFF2-40B4-BE49-F238E27FC236}">
                <a16:creationId xmlns:a16="http://schemas.microsoft.com/office/drawing/2014/main" id="{DACAEDD7-AA9E-E24D-EABD-C6FA70D17963}"/>
              </a:ext>
            </a:extLst>
          </p:cNvPr>
          <p:cNvSpPr>
            <a:spLocks noGrp="1"/>
          </p:cNvSpPr>
          <p:nvPr>
            <p:ph type="body" idx="1"/>
          </p:nvPr>
        </p:nvSpPr>
        <p:spPr/>
        <p:txBody>
          <a:bodyPr/>
          <a:lstStyle/>
          <a:p>
            <a:r>
              <a:rPr lang="sr-Latn-RS" dirty="0"/>
              <a:t>NA</a:t>
            </a:r>
            <a:endParaRPr lang="en-US" dirty="0"/>
          </a:p>
        </p:txBody>
      </p:sp>
      <p:sp>
        <p:nvSpPr>
          <p:cNvPr id="6" name="Content Placeholder 5">
            <a:extLst>
              <a:ext uri="{FF2B5EF4-FFF2-40B4-BE49-F238E27FC236}">
                <a16:creationId xmlns:a16="http://schemas.microsoft.com/office/drawing/2014/main" id="{B4584475-F6EC-7FB5-0E89-2FB7DAC6409D}"/>
              </a:ext>
            </a:extLst>
          </p:cNvPr>
          <p:cNvSpPr>
            <a:spLocks noGrp="1"/>
          </p:cNvSpPr>
          <p:nvPr>
            <p:ph sz="half" idx="2"/>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need to remember that NA is used for: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koncert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univerzitet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sveučilište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čas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(S,B)/sat(C)</a:t>
            </a:r>
            <a:endParaRPr lang="sr-Latn-R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r-Latn-R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Idem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concert. I am going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concert. </a:t>
            </a:r>
          </a:p>
          <a:p>
            <a:pPr marL="0" marR="0">
              <a:lnSpc>
                <a:spcPct val="107000"/>
              </a:lnSpc>
              <a:spcBef>
                <a:spcPts val="0"/>
              </a:spcBef>
              <a:spcAft>
                <a:spcPts val="8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Vi idete </a:t>
            </a: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na</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univerzitet/sveučilište.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are going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university. </a:t>
            </a:r>
          </a:p>
          <a:p>
            <a:endParaRPr lang="en-US" dirty="0"/>
          </a:p>
        </p:txBody>
      </p:sp>
      <p:sp>
        <p:nvSpPr>
          <p:cNvPr id="7" name="Text Placeholder 6">
            <a:extLst>
              <a:ext uri="{FF2B5EF4-FFF2-40B4-BE49-F238E27FC236}">
                <a16:creationId xmlns:a16="http://schemas.microsoft.com/office/drawing/2014/main" id="{09F3C63B-81AC-3206-A958-95146B83F859}"/>
              </a:ext>
            </a:extLst>
          </p:cNvPr>
          <p:cNvSpPr>
            <a:spLocks noGrp="1"/>
          </p:cNvSpPr>
          <p:nvPr>
            <p:ph type="body" sz="quarter" idx="3"/>
          </p:nvPr>
        </p:nvSpPr>
        <p:spPr/>
        <p:txBody>
          <a:bodyPr/>
          <a:lstStyle/>
          <a:p>
            <a:r>
              <a:rPr lang="sr-Latn-RS" dirty="0"/>
              <a:t>U</a:t>
            </a:r>
            <a:endParaRPr lang="en-US" dirty="0"/>
          </a:p>
        </p:txBody>
      </p:sp>
      <p:sp>
        <p:nvSpPr>
          <p:cNvPr id="8" name="Content Placeholder 7">
            <a:extLst>
              <a:ext uri="{FF2B5EF4-FFF2-40B4-BE49-F238E27FC236}">
                <a16:creationId xmlns:a16="http://schemas.microsoft.com/office/drawing/2014/main" id="{C7A6C436-2BB7-0B3F-7F9C-DF254A36FF22}"/>
              </a:ext>
            </a:extLst>
          </p:cNvPr>
          <p:cNvSpPr>
            <a:spLocks noGrp="1"/>
          </p:cNvSpPr>
          <p:nvPr>
            <p:ph sz="quarter" idx="4"/>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 is used for: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škola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restoran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bolnica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park…</a:t>
            </a:r>
            <a:endParaRPr lang="sr-Latn-R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r-Latn-RS" dirty="0"/>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Ona ide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restoran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She is going to the restaurant.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 idem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školu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 am going to school.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Mama ide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ovaj</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park. My mother is going to this park. </a:t>
            </a:r>
          </a:p>
          <a:p>
            <a:pPr marL="0" marR="0">
              <a:lnSpc>
                <a:spcPct val="107000"/>
              </a:lnSpc>
              <a:spcBef>
                <a:spcPts val="0"/>
              </a:spcBef>
              <a:spcAft>
                <a:spcPts val="800"/>
              </a:spcAft>
            </a:pP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Oni</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putuju</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u </a:t>
            </a: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Evropu</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(S,B)/</a:t>
            </a: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Europu</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are traveling to Europe. </a:t>
            </a:r>
          </a:p>
          <a:p>
            <a:endParaRPr lang="en-US" dirty="0"/>
          </a:p>
        </p:txBody>
      </p:sp>
    </p:spTree>
    <p:extLst>
      <p:ext uri="{BB962C8B-B14F-4D97-AF65-F5344CB8AC3E}">
        <p14:creationId xmlns:p14="http://schemas.microsoft.com/office/powerpoint/2010/main" val="313211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93790A-E36B-F825-B109-81055A06458C}"/>
              </a:ext>
            </a:extLst>
          </p:cNvPr>
          <p:cNvSpPr txBox="1"/>
          <p:nvPr/>
        </p:nvSpPr>
        <p:spPr>
          <a:xfrm>
            <a:off x="417095" y="809311"/>
            <a:ext cx="11646567" cy="4225259"/>
          </a:xfrm>
          <a:prstGeom prst="rect">
            <a:avLst/>
          </a:prstGeom>
          <a:noFill/>
        </p:spPr>
        <p:txBody>
          <a:bodyPr wrap="square">
            <a:spAutoFit/>
          </a:bodyPr>
          <a:lstStyle/>
          <a:p>
            <a:pPr marL="0" marR="0">
              <a:lnSpc>
                <a:spcPct val="107000"/>
              </a:lnSpc>
              <a:spcBef>
                <a:spcPts val="0"/>
              </a:spcBef>
              <a:spcAft>
                <a:spcPts val="800"/>
              </a:spcAft>
            </a:pPr>
            <a:r>
              <a:rPr lang="en-US" sz="4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 + days of the week in Accusative case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render English - on Monday, on Tuesday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ponedeljak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ponedjeljak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utorak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fact only those days of the week of feminine gender will change their endings.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 do not capitalize days of the week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sr-Latn-R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sr-Latn-R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sr-Latn-R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nedelju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nedjelju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idem u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restoran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 u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petak</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idem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koncert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sredu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srijedu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moj</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brat ide u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Evropu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Europu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Ona ho</a:t>
            </a:r>
            <a:r>
              <a:rPr lang="sr-Latn-RS" sz="3200" dirty="0">
                <a:effectLst/>
                <a:latin typeface="Times New Roman" panose="02020603050405020304" pitchFamily="18" charset="0"/>
                <a:ea typeface="Calibri" panose="020F0502020204030204" pitchFamily="34" charset="0"/>
                <a:cs typeface="Times New Roman" panose="02020603050405020304" pitchFamily="18" charset="0"/>
              </a:rPr>
              <a:t>će da gleda/gledati film u subotu.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58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3D2AAE-9650-8231-401C-C11B1FFC3BE9}"/>
              </a:ext>
            </a:extLst>
          </p:cNvPr>
          <p:cNvSpPr>
            <a:spLocks noGrp="1"/>
          </p:cNvSpPr>
          <p:nvPr>
            <p:ph type="ctrTitle"/>
          </p:nvPr>
        </p:nvSpPr>
        <p:spPr>
          <a:xfrm>
            <a:off x="517869" y="978409"/>
            <a:ext cx="10647435" cy="1459992"/>
          </a:xfrm>
        </p:spPr>
        <p:txBody>
          <a:bodyPr anchor="t">
            <a:normAutofit fontScale="90000"/>
          </a:bodyPr>
          <a:lstStyle/>
          <a:p>
            <a:r>
              <a:rPr lang="sr-Latn-RS" dirty="0" err="1"/>
              <a:t>Review</a:t>
            </a:r>
            <a:r>
              <a:rPr lang="sr-Latn-RS" dirty="0"/>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Make</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meaningful</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sentences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using</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correct</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froms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following</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words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verbs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nouns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adjectives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given</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their</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basic</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forms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8EE5CCC-16B8-041D-DC0C-CFEABADCBA08}"/>
              </a:ext>
            </a:extLst>
          </p:cNvPr>
          <p:cNvSpPr>
            <a:spLocks noGrp="1"/>
          </p:cNvSpPr>
          <p:nvPr>
            <p:ph type="subTitle" idx="1"/>
          </p:nvPr>
        </p:nvSpPr>
        <p:spPr>
          <a:xfrm>
            <a:off x="517869" y="2438402"/>
            <a:ext cx="9765119" cy="3768078"/>
          </a:xfrm>
        </p:spPr>
        <p:txBody>
          <a:bodyPr anchor="t">
            <a:normAutofit/>
          </a:bodyPr>
          <a:lstStyle/>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Ja (kupovati) (bicikl) za (sestra).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Marko i Jasna (i</a:t>
            </a:r>
            <a:r>
              <a:rPr lang="sr-Latn-RS" sz="3600" i="0" dirty="0" err="1">
                <a:effectLst/>
                <a:latin typeface="Times New Roman" panose="02020603050405020304" pitchFamily="18" charset="0"/>
                <a:ea typeface="Calibri" panose="020F0502020204030204" pitchFamily="34" charset="0"/>
                <a:cs typeface="Times New Roman" panose="02020603050405020304" pitchFamily="18" charset="0"/>
              </a:rPr>
              <a:t>ći</a:t>
            </a: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 u (grad) zajedno.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Mi (biti) za (ovo), a (ne biti) za (to).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Kroz (prozor) (gledati) nebo.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Oni često (čitati) (interesantna knjiga) u autobusu.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600" i="0" dirty="0"/>
          </a:p>
        </p:txBody>
      </p:sp>
      <p:sp>
        <p:nvSpPr>
          <p:cNvPr id="10" name="Rectangle 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73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3D2AAE-9650-8231-401C-C11B1FFC3BE9}"/>
              </a:ext>
            </a:extLst>
          </p:cNvPr>
          <p:cNvSpPr>
            <a:spLocks noGrp="1"/>
          </p:cNvSpPr>
          <p:nvPr>
            <p:ph type="ctrTitle"/>
          </p:nvPr>
        </p:nvSpPr>
        <p:spPr>
          <a:xfrm>
            <a:off x="517869" y="978409"/>
            <a:ext cx="10647435" cy="1459992"/>
          </a:xfrm>
        </p:spPr>
        <p:txBody>
          <a:bodyPr anchor="t">
            <a:normAutofit fontScale="90000"/>
          </a:bodyPr>
          <a:lstStyle/>
          <a:p>
            <a:r>
              <a:rPr lang="sr-Latn-RS" dirty="0" err="1"/>
              <a:t>Review</a:t>
            </a:r>
            <a:r>
              <a:rPr lang="sr-Latn-RS" dirty="0"/>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Make</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meaningful</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sentences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using</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correct</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froms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following</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words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verbs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nouns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adjectives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given</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their</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basic</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forms</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8EE5CCC-16B8-041D-DC0C-CFEABADCBA08}"/>
              </a:ext>
            </a:extLst>
          </p:cNvPr>
          <p:cNvSpPr>
            <a:spLocks noGrp="1"/>
          </p:cNvSpPr>
          <p:nvPr>
            <p:ph type="subTitle" idx="1"/>
          </p:nvPr>
        </p:nvSpPr>
        <p:spPr>
          <a:xfrm>
            <a:off x="517869" y="2438402"/>
            <a:ext cx="9765119" cy="3768078"/>
          </a:xfrm>
        </p:spPr>
        <p:txBody>
          <a:bodyPr anchor="t">
            <a:normAutofit/>
          </a:bodyPr>
          <a:lstStyle/>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Ja </a:t>
            </a:r>
            <a:r>
              <a:rPr lang="sr-Latn-RS" sz="3600" i="0" dirty="0">
                <a:effectLst/>
                <a:latin typeface="Times New Roman" panose="02020603050405020304" pitchFamily="18" charset="0"/>
                <a:ea typeface="Calibri" panose="020F0502020204030204" pitchFamily="34" charset="0"/>
                <a:cs typeface="Times New Roman" panose="02020603050405020304" pitchFamily="18" charset="0"/>
              </a:rPr>
              <a:t>kupujem bicikl za sestru.</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Marko i Jasna </a:t>
            </a:r>
            <a:r>
              <a:rPr lang="sr-Latn-RS" sz="3600" i="0" dirty="0">
                <a:effectLst/>
                <a:latin typeface="Times New Roman" panose="02020603050405020304" pitchFamily="18" charset="0"/>
                <a:ea typeface="Calibri" panose="020F0502020204030204" pitchFamily="34" charset="0"/>
                <a:cs typeface="Times New Roman" panose="02020603050405020304" pitchFamily="18" charset="0"/>
              </a:rPr>
              <a:t>idu u grad zajedno.</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Mi </a:t>
            </a:r>
            <a:r>
              <a:rPr lang="sr-Latn-RS" sz="3600" i="0" dirty="0">
                <a:effectLst/>
                <a:latin typeface="Times New Roman" panose="02020603050405020304" pitchFamily="18" charset="0"/>
                <a:ea typeface="Calibri" panose="020F0502020204030204" pitchFamily="34" charset="0"/>
                <a:cs typeface="Times New Roman" panose="02020603050405020304" pitchFamily="18" charset="0"/>
              </a:rPr>
              <a:t>smo za ovo, a ne za to.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it-IT" sz="3600" i="0" dirty="0">
                <a:effectLst/>
                <a:latin typeface="Times New Roman" panose="02020603050405020304" pitchFamily="18" charset="0"/>
                <a:ea typeface="Calibri" panose="020F0502020204030204" pitchFamily="34" charset="0"/>
                <a:cs typeface="Times New Roman" panose="02020603050405020304" pitchFamily="18" charset="0"/>
              </a:rPr>
              <a:t>Kroz </a:t>
            </a:r>
            <a:r>
              <a:rPr lang="sr-Latn-RS" sz="3600" i="0" dirty="0">
                <a:effectLst/>
                <a:latin typeface="Times New Roman" panose="02020603050405020304" pitchFamily="18" charset="0"/>
                <a:ea typeface="Calibri" panose="020F0502020204030204" pitchFamily="34" charset="0"/>
                <a:cs typeface="Times New Roman" panose="02020603050405020304" pitchFamily="18" charset="0"/>
              </a:rPr>
              <a:t>prozor gledam u nebo.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3600" i="0" dirty="0">
                <a:effectLst/>
                <a:latin typeface="Times New Roman" panose="02020603050405020304" pitchFamily="18" charset="0"/>
                <a:ea typeface="Calibri" panose="020F0502020204030204" pitchFamily="34" charset="0"/>
                <a:cs typeface="Times New Roman" panose="02020603050405020304" pitchFamily="18" charset="0"/>
              </a:rPr>
              <a:t>Oni često čitaju interesantne knjige u autobusu. </a:t>
            </a:r>
            <a:endParaRPr lang="en-US" sz="3600" i="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600" i="0" dirty="0"/>
          </a:p>
        </p:txBody>
      </p:sp>
      <p:sp>
        <p:nvSpPr>
          <p:cNvPr id="10" name="Rectangle 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520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1BA2-9120-4013-EF58-3944BA42BE43}"/>
              </a:ext>
            </a:extLst>
          </p:cNvPr>
          <p:cNvSpPr>
            <a:spLocks noGrp="1"/>
          </p:cNvSpPr>
          <p:nvPr>
            <p:ph type="ctrTitle"/>
          </p:nvPr>
        </p:nvSpPr>
        <p:spPr>
          <a:xfrm>
            <a:off x="3786547" y="951514"/>
            <a:ext cx="4618906" cy="4292839"/>
          </a:xfrm>
        </p:spPr>
        <p:txBody>
          <a:bodyPr/>
          <a:lstStyle/>
          <a:p>
            <a:r>
              <a:rPr lang="sr-Latn-RS" dirty="0" err="1"/>
              <a:t>Preposition</a:t>
            </a:r>
            <a:r>
              <a:rPr lang="sr-Latn-RS" dirty="0"/>
              <a:t> </a:t>
            </a:r>
            <a:r>
              <a:rPr lang="sr-Latn-RS" dirty="0" err="1"/>
              <a:t>combination</a:t>
            </a:r>
            <a:r>
              <a:rPr lang="sr-Latn-RS" dirty="0"/>
              <a:t> </a:t>
            </a:r>
            <a:r>
              <a:rPr lang="sr-Latn-RS" dirty="0" err="1"/>
              <a:t>with</a:t>
            </a:r>
            <a:r>
              <a:rPr lang="sr-Latn-RS" dirty="0"/>
              <a:t> </a:t>
            </a:r>
            <a:r>
              <a:rPr lang="sr-Latn-RS" dirty="0" err="1"/>
              <a:t>genitv</a:t>
            </a:r>
            <a:r>
              <a:rPr lang="sr-Latn-RS" dirty="0"/>
              <a:t> </a:t>
            </a:r>
            <a:r>
              <a:rPr lang="sr-Latn-RS" dirty="0" err="1"/>
              <a:t>and</a:t>
            </a:r>
            <a:r>
              <a:rPr lang="sr-Latn-RS" dirty="0"/>
              <a:t> akuzativ</a:t>
            </a:r>
            <a:endParaRPr lang="en-US" dirty="0"/>
          </a:p>
        </p:txBody>
      </p:sp>
    </p:spTree>
    <p:extLst>
      <p:ext uri="{BB962C8B-B14F-4D97-AF65-F5344CB8AC3E}">
        <p14:creationId xmlns:p14="http://schemas.microsoft.com/office/powerpoint/2010/main" val="38056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7B01FD-8D75-7EAC-9D35-45BE4B380625}"/>
              </a:ext>
            </a:extLst>
          </p:cNvPr>
          <p:cNvSpPr>
            <a:spLocks noGrp="1"/>
          </p:cNvSpPr>
          <p:nvPr>
            <p:ph type="title"/>
          </p:nvPr>
        </p:nvSpPr>
        <p:spPr>
          <a:xfrm>
            <a:off x="517868" y="976160"/>
            <a:ext cx="6144231" cy="1934172"/>
          </a:xfrm>
        </p:spPr>
        <p:txBody>
          <a:bodyPr>
            <a:normAutofit/>
          </a:bodyPr>
          <a:lstStyle/>
          <a:p>
            <a:pPr>
              <a:lnSpc>
                <a:spcPct val="90000"/>
              </a:lnSpc>
            </a:pPr>
            <a:r>
              <a:rPr lang="sr-Latn-RS" sz="4200" err="1"/>
              <a:t>Prepositions</a:t>
            </a:r>
            <a:r>
              <a:rPr lang="sr-Latn-RS" sz="4200"/>
              <a:t> </a:t>
            </a:r>
            <a:r>
              <a:rPr lang="sr-Latn-RS" sz="4200" err="1"/>
              <a:t>that</a:t>
            </a:r>
            <a:r>
              <a:rPr lang="sr-Latn-RS" sz="4200"/>
              <a:t> </a:t>
            </a:r>
            <a:r>
              <a:rPr lang="sr-Latn-RS" sz="4200" err="1"/>
              <a:t>mean</a:t>
            </a:r>
            <a:r>
              <a:rPr lang="sr-Latn-RS" sz="4200"/>
              <a:t> from: Iz, sad, od</a:t>
            </a:r>
            <a:endParaRPr lang="en-US" sz="4200"/>
          </a:p>
        </p:txBody>
      </p:sp>
      <p:sp>
        <p:nvSpPr>
          <p:cNvPr id="1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9E12E3-E6DD-DEFF-84EE-373C7452108E}"/>
              </a:ext>
            </a:extLst>
          </p:cNvPr>
          <p:cNvSpPr>
            <a:spLocks noGrp="1"/>
          </p:cNvSpPr>
          <p:nvPr>
            <p:ph idx="1"/>
          </p:nvPr>
        </p:nvSpPr>
        <p:spPr>
          <a:xfrm>
            <a:off x="7746477" y="976160"/>
            <a:ext cx="3927651" cy="5212704"/>
          </a:xfrm>
        </p:spPr>
        <p:txBody>
          <a:bodyPr>
            <a:normAutofit/>
          </a:bodyPr>
          <a:lstStyle/>
          <a:p>
            <a:r>
              <a:rPr lang="en-US">
                <a:effectLst/>
                <a:latin typeface="Times New Roman" panose="02020603050405020304" pitchFamily="18" charset="0"/>
                <a:ea typeface="Calibri" panose="020F0502020204030204" pitchFamily="34" charset="0"/>
              </a:rPr>
              <a:t>Prepositional phrases corresponding to English “(to go) to a place” and “(to go) from the same place” are strictly paired</a:t>
            </a:r>
            <a:r>
              <a:rPr lang="sr-Latn-RS">
                <a:effectLst/>
                <a:latin typeface="Times New Roman" panose="02020603050405020304" pitchFamily="18" charset="0"/>
                <a:ea typeface="Calibri" panose="020F0502020204030204" pitchFamily="34" charset="0"/>
              </a:rPr>
              <a:t>.</a:t>
            </a:r>
            <a:endParaRPr lang="en-US" dirty="0"/>
          </a:p>
        </p:txBody>
      </p:sp>
      <p:pic>
        <p:nvPicPr>
          <p:cNvPr id="7" name="Picture 6">
            <a:extLst>
              <a:ext uri="{FF2B5EF4-FFF2-40B4-BE49-F238E27FC236}">
                <a16:creationId xmlns:a16="http://schemas.microsoft.com/office/drawing/2014/main" id="{BFCC2171-8887-B4E1-638A-5211DB494E2A}"/>
              </a:ext>
            </a:extLst>
          </p:cNvPr>
          <p:cNvPicPr>
            <a:picLocks noChangeAspect="1"/>
          </p:cNvPicPr>
          <p:nvPr/>
        </p:nvPicPr>
        <p:blipFill rotWithShape="1">
          <a:blip r:embed="rId2"/>
          <a:srcRect l="6618"/>
          <a:stretch/>
        </p:blipFill>
        <p:spPr>
          <a:xfrm>
            <a:off x="1048870" y="2831479"/>
            <a:ext cx="7492403" cy="3590925"/>
          </a:xfrm>
          <a:prstGeom prst="rect">
            <a:avLst/>
          </a:prstGeom>
        </p:spPr>
      </p:pic>
    </p:spTree>
    <p:extLst>
      <p:ext uri="{BB962C8B-B14F-4D97-AF65-F5344CB8AC3E}">
        <p14:creationId xmlns:p14="http://schemas.microsoft.com/office/powerpoint/2010/main" val="91879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64975A-6DD5-EE5B-5FB1-9704C9A44A70}"/>
              </a:ext>
            </a:extLst>
          </p:cNvPr>
          <p:cNvSpPr>
            <a:spLocks noGrp="1"/>
          </p:cNvSpPr>
          <p:nvPr>
            <p:ph type="title"/>
          </p:nvPr>
        </p:nvSpPr>
        <p:spPr>
          <a:xfrm>
            <a:off x="517869" y="976160"/>
            <a:ext cx="8686800" cy="1934172"/>
          </a:xfrm>
        </p:spPr>
        <p:txBody>
          <a:bodyPr>
            <a:normAutofit/>
          </a:bodyPr>
          <a:lstStyle/>
          <a:p>
            <a:r>
              <a:rPr lang="sr-Latn-RS" dirty="0" err="1"/>
              <a:t>Pair</a:t>
            </a:r>
            <a:r>
              <a:rPr lang="sr-Latn-RS" dirty="0"/>
              <a:t> U/IZ</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5CF07A-1C93-1E10-EF63-1BD01CC46B3B}"/>
              </a:ext>
            </a:extLst>
          </p:cNvPr>
          <p:cNvSpPr>
            <a:spLocks noGrp="1"/>
          </p:cNvSpPr>
          <p:nvPr>
            <p:ph idx="1"/>
          </p:nvPr>
        </p:nvSpPr>
        <p:spPr>
          <a:xfrm>
            <a:off x="517869" y="2017059"/>
            <a:ext cx="8686799" cy="4171805"/>
          </a:xfrm>
        </p:spPr>
        <p:txBody>
          <a:bodyPr>
            <a:normAutofit/>
          </a:bodyPr>
          <a:lstStyle/>
          <a:p>
            <a:r>
              <a:rPr lang="en-US" sz="1800" dirty="0">
                <a:effectLst/>
                <a:latin typeface="Times New Roman" panose="02020603050405020304" pitchFamily="18" charset="0"/>
                <a:ea typeface="Calibri" panose="020F0502020204030204" pitchFamily="34" charset="0"/>
              </a:rPr>
              <a:t>When you use </a:t>
            </a:r>
            <a:r>
              <a:rPr lang="en-US" sz="1800" b="1" dirty="0">
                <a:effectLst/>
                <a:latin typeface="Times New Roman" panose="02020603050405020304" pitchFamily="18" charset="0"/>
                <a:ea typeface="Calibri" panose="020F0502020204030204" pitchFamily="34" charset="0"/>
              </a:rPr>
              <a:t>U+ accusative case</a:t>
            </a:r>
            <a:r>
              <a:rPr lang="en-US" sz="1800" dirty="0">
                <a:effectLst/>
                <a:latin typeface="Times New Roman" panose="02020603050405020304" pitchFamily="18" charset="0"/>
                <a:ea typeface="Calibri" panose="020F0502020204030204" pitchFamily="34" charset="0"/>
              </a:rPr>
              <a:t> to go to a place (with verbs of motion), use </a:t>
            </a:r>
            <a:r>
              <a:rPr lang="en-US" sz="1800" b="1" dirty="0">
                <a:effectLst/>
                <a:latin typeface="Times New Roman" panose="02020603050405020304" pitchFamily="18" charset="0"/>
                <a:ea typeface="Calibri" panose="020F0502020204030204" pitchFamily="34" charset="0"/>
              </a:rPr>
              <a:t>IZ + genitive</a:t>
            </a:r>
            <a:r>
              <a:rPr lang="en-US" sz="1800" dirty="0">
                <a:effectLst/>
                <a:latin typeface="Times New Roman" panose="02020603050405020304" pitchFamily="18" charset="0"/>
                <a:ea typeface="Calibri" panose="020F0502020204030204" pitchFamily="34" charset="0"/>
              </a:rPr>
              <a:t> case to express the return (coming back from the place).</a:t>
            </a:r>
            <a:endParaRPr lang="sr-Latn-RS" sz="1800" dirty="0">
              <a:effectLst/>
              <a:latin typeface="Times New Roman" panose="02020603050405020304" pitchFamily="18" charset="0"/>
              <a:ea typeface="Calibri" panose="020F0502020204030204" pitchFamily="34" charset="0"/>
            </a:endParaRPr>
          </a:p>
          <a:p>
            <a:endParaRPr lang="sr-Latn-RS" sz="1800" dirty="0">
              <a:latin typeface="Times New Roman" panose="02020603050405020304" pitchFamily="18" charset="0"/>
            </a:endParaRPr>
          </a:p>
          <a:p>
            <a:r>
              <a:rPr lang="sr-Latn-RS" sz="1800" dirty="0">
                <a:latin typeface="Times New Roman" panose="02020603050405020304" pitchFamily="18" charset="0"/>
              </a:rPr>
              <a:t>Primer.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idemo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restoran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moja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sestra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restorana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sr-Latn-RS" sz="1800" dirty="0" err="1">
                <a:latin typeface="Times New Roman" panose="02020603050405020304" pitchFamily="18" charset="0"/>
              </a:rPr>
              <a:t>Can</a:t>
            </a:r>
            <a:r>
              <a:rPr lang="sr-Latn-RS" sz="1800" dirty="0">
                <a:latin typeface="Times New Roman" panose="02020603050405020304" pitchFamily="18" charset="0"/>
              </a:rPr>
              <a:t> </a:t>
            </a:r>
            <a:r>
              <a:rPr lang="sr-Latn-RS" sz="1800" dirty="0" err="1">
                <a:latin typeface="Times New Roman" panose="02020603050405020304" pitchFamily="18" charset="0"/>
              </a:rPr>
              <a:t>you</a:t>
            </a:r>
            <a:r>
              <a:rPr lang="sr-Latn-RS" sz="1800" dirty="0">
                <a:latin typeface="Times New Roman" panose="02020603050405020304" pitchFamily="18" charset="0"/>
              </a:rPr>
              <a:t> </a:t>
            </a:r>
            <a:r>
              <a:rPr lang="sr-Latn-RS" sz="1800" dirty="0" err="1">
                <a:latin typeface="Times New Roman" panose="02020603050405020304" pitchFamily="18" charset="0"/>
              </a:rPr>
              <a:t>come</a:t>
            </a:r>
            <a:r>
              <a:rPr lang="sr-Latn-RS" sz="1800" dirty="0">
                <a:latin typeface="Times New Roman" panose="02020603050405020304" pitchFamily="18" charset="0"/>
              </a:rPr>
              <a:t> </a:t>
            </a:r>
            <a:r>
              <a:rPr lang="sr-Latn-RS" sz="1800" dirty="0" err="1">
                <a:latin typeface="Times New Roman" panose="02020603050405020304" pitchFamily="18" charset="0"/>
              </a:rPr>
              <a:t>up</a:t>
            </a:r>
            <a:r>
              <a:rPr lang="sr-Latn-RS" sz="1800" dirty="0">
                <a:latin typeface="Times New Roman" panose="02020603050405020304" pitchFamily="18" charset="0"/>
              </a:rPr>
              <a:t> </a:t>
            </a:r>
            <a:r>
              <a:rPr lang="sr-Latn-RS" sz="1800" dirty="0" err="1">
                <a:latin typeface="Times New Roman" panose="02020603050405020304" pitchFamily="18" charset="0"/>
              </a:rPr>
              <a:t>with</a:t>
            </a:r>
            <a:r>
              <a:rPr lang="sr-Latn-RS" sz="1800" dirty="0">
                <a:latin typeface="Times New Roman" panose="02020603050405020304" pitchFamily="18" charset="0"/>
              </a:rPr>
              <a:t> </a:t>
            </a:r>
            <a:r>
              <a:rPr lang="sr-Latn-RS" sz="1800" dirty="0" err="1">
                <a:latin typeface="Times New Roman" panose="02020603050405020304" pitchFamily="18" charset="0"/>
              </a:rPr>
              <a:t>exaples</a:t>
            </a:r>
            <a:r>
              <a:rPr lang="sr-Latn-RS" sz="1800" dirty="0">
                <a:latin typeface="Times New Roman" panose="02020603050405020304" pitchFamily="18" charset="0"/>
              </a:rPr>
              <a:t>?</a:t>
            </a:r>
          </a:p>
        </p:txBody>
      </p:sp>
    </p:spTree>
    <p:extLst>
      <p:ext uri="{BB962C8B-B14F-4D97-AF65-F5344CB8AC3E}">
        <p14:creationId xmlns:p14="http://schemas.microsoft.com/office/powerpoint/2010/main" val="64107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9F41FA-B5E0-BBAC-68C2-FF55A5DA8A84}"/>
              </a:ext>
            </a:extLst>
          </p:cNvPr>
          <p:cNvSpPr>
            <a:spLocks noGrp="1"/>
          </p:cNvSpPr>
          <p:nvPr>
            <p:ph type="title"/>
          </p:nvPr>
        </p:nvSpPr>
        <p:spPr>
          <a:xfrm>
            <a:off x="517869" y="976160"/>
            <a:ext cx="8686800" cy="1934172"/>
          </a:xfrm>
        </p:spPr>
        <p:txBody>
          <a:bodyPr>
            <a:normAutofit/>
          </a:bodyPr>
          <a:lstStyle/>
          <a:p>
            <a:r>
              <a:rPr lang="sr-Latn-RS" dirty="0" err="1"/>
              <a:t>Pair</a:t>
            </a:r>
            <a:r>
              <a:rPr lang="sr-Latn-RS" dirty="0"/>
              <a:t> na/sa</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0E210-293B-8EF7-C920-7E596ED7C1D8}"/>
              </a:ext>
            </a:extLst>
          </p:cNvPr>
          <p:cNvSpPr>
            <a:spLocks noGrp="1"/>
          </p:cNvSpPr>
          <p:nvPr>
            <p:ph idx="1"/>
          </p:nvPr>
        </p:nvSpPr>
        <p:spPr>
          <a:xfrm>
            <a:off x="517869" y="2261937"/>
            <a:ext cx="8686799" cy="3926927"/>
          </a:xfrm>
        </p:spPr>
        <p:txBody>
          <a:bodyPr>
            <a:normAutofit/>
          </a:bodyPr>
          <a:lstStyle/>
          <a:p>
            <a:r>
              <a:rPr lang="en-US" sz="1800" dirty="0">
                <a:effectLst/>
                <a:latin typeface="Times New Roman" panose="02020603050405020304" pitchFamily="18" charset="0"/>
                <a:ea typeface="Calibri" panose="020F0502020204030204" pitchFamily="34" charset="0"/>
              </a:rPr>
              <a:t>When you use </a:t>
            </a:r>
            <a:r>
              <a:rPr lang="en-US" sz="1800" b="1" dirty="0" err="1">
                <a:effectLst/>
                <a:latin typeface="Times New Roman" panose="02020603050405020304" pitchFamily="18" charset="0"/>
                <a:ea typeface="Calibri" panose="020F0502020204030204" pitchFamily="34" charset="0"/>
              </a:rPr>
              <a:t>NA+acc</a:t>
            </a:r>
            <a:r>
              <a:rPr lang="en-US" sz="1800" dirty="0">
                <a:effectLst/>
                <a:latin typeface="Times New Roman" panose="02020603050405020304" pitchFamily="18" charset="0"/>
                <a:ea typeface="Calibri" panose="020F0502020204030204" pitchFamily="34" charset="0"/>
              </a:rPr>
              <a:t> to go to a place, use </a:t>
            </a:r>
            <a:r>
              <a:rPr lang="en-US" sz="1800" b="1" dirty="0" err="1">
                <a:effectLst/>
                <a:latin typeface="Times New Roman" panose="02020603050405020304" pitchFamily="18" charset="0"/>
                <a:ea typeface="Calibri" panose="020F0502020204030204" pitchFamily="34" charset="0"/>
              </a:rPr>
              <a:t>SA+gen</a:t>
            </a:r>
            <a:r>
              <a:rPr lang="en-US" sz="1800" dirty="0">
                <a:effectLst/>
                <a:latin typeface="Times New Roman" panose="02020603050405020304" pitchFamily="18" charset="0"/>
                <a:ea typeface="Calibri" panose="020F0502020204030204" pitchFamily="34" charset="0"/>
              </a:rPr>
              <a:t> for to go from the place.</a:t>
            </a:r>
            <a:endParaRPr lang="sr-Latn-RS" sz="1800" dirty="0">
              <a:effectLst/>
              <a:latin typeface="Times New Roman" panose="02020603050405020304" pitchFamily="18" charset="0"/>
              <a:ea typeface="Calibri" panose="020F0502020204030204" pitchFamily="34" charset="0"/>
            </a:endParaRPr>
          </a:p>
          <a:p>
            <a:endParaRPr lang="sr-Latn-RS" sz="1800" dirty="0">
              <a:latin typeface="Times New Roman" panose="02020603050405020304" pitchFamily="18" charset="0"/>
            </a:endParaRPr>
          </a:p>
          <a:p>
            <a:r>
              <a:rPr lang="sr-Latn-RS" sz="1800" dirty="0" err="1">
                <a:latin typeface="Times New Roman" panose="02020603050405020304" pitchFamily="18" charset="0"/>
              </a:rPr>
              <a:t>Ex</a:t>
            </a:r>
            <a:r>
              <a:rPr lang="sr-Latn-RS" sz="1800" dirty="0">
                <a:latin typeface="Times New Roman" panose="02020603050405020304" pitchFamily="18" charset="0"/>
              </a:rPr>
              <a:t>. </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Sa</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ša</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ide na </a:t>
            </a: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utakmicu</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kada</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se </a:t>
            </a: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vrati</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sa </a:t>
            </a:r>
            <a:r>
              <a:rPr lang="fr-CA" sz="1800" dirty="0" err="1">
                <a:effectLst/>
                <a:latin typeface="Times New Roman" panose="02020603050405020304" pitchFamily="18" charset="0"/>
                <a:ea typeface="Calibri" panose="020F0502020204030204" pitchFamily="34" charset="0"/>
                <a:cs typeface="Times New Roman" panose="02020603050405020304" pitchFamily="18" charset="0"/>
              </a:rPr>
              <a:t>koncerta</a:t>
            </a: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sr-Latn-R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r-Latn-RS" sz="1800" dirty="0">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Idem na trening kad se vratim sa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______________________</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Idem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na</a:t>
            </a:r>
            <a:r>
              <a:rPr lang="en-US" sz="1800" dirty="0">
                <a:latin typeface="Times New Roman" panose="02020603050405020304" pitchFamily="18" charset="0"/>
                <a:ea typeface="Calibri" panose="020F0502020204030204" pitchFamily="34" charset="0"/>
                <a:cs typeface="Times New Roman" panose="02020603050405020304" pitchFamily="18" charset="0"/>
              </a:rPr>
              <a:t> _______________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kad</a:t>
            </a:r>
            <a:r>
              <a:rPr lang="en-US" sz="1800" dirty="0">
                <a:latin typeface="Times New Roman" panose="02020603050405020304" pitchFamily="18" charset="0"/>
                <a:ea typeface="Calibri" panose="020F0502020204030204" pitchFamily="34" charset="0"/>
                <a:cs typeface="Times New Roman" panose="02020603050405020304" pitchFamily="18" charset="0"/>
              </a:rPr>
              <a:t> se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vratim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ru</a:t>
            </a:r>
            <a:r>
              <a:rPr lang="sr-Latn-RS" sz="1800" dirty="0" err="1">
                <a:latin typeface="Times New Roman" panose="02020603050405020304" pitchFamily="18" charset="0"/>
                <a:ea typeface="Calibri" panose="020F0502020204030204" pitchFamily="34" charset="0"/>
                <a:cs typeface="Times New Roman" panose="02020603050405020304" pitchFamily="18" charset="0"/>
              </a:rPr>
              <a:t>čka</a:t>
            </a:r>
            <a:r>
              <a:rPr lang="sr-Latn-RS" sz="1800"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894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590D58-2986-AA0A-862F-E935EBAE65F0}"/>
              </a:ext>
            </a:extLst>
          </p:cNvPr>
          <p:cNvSpPr>
            <a:spLocks noGrp="1"/>
          </p:cNvSpPr>
          <p:nvPr>
            <p:ph type="title"/>
          </p:nvPr>
        </p:nvSpPr>
        <p:spPr>
          <a:xfrm>
            <a:off x="517869" y="976160"/>
            <a:ext cx="8686800" cy="1934172"/>
          </a:xfrm>
        </p:spPr>
        <p:txBody>
          <a:bodyPr>
            <a:normAutofit/>
          </a:bodyPr>
          <a:lstStyle/>
          <a:p>
            <a:r>
              <a:rPr lang="sr-Latn-RS" dirty="0"/>
              <a:t>Šta su </a:t>
            </a:r>
            <a:r>
              <a:rPr lang="sr-Latn-RS" dirty="0" err="1"/>
              <a:t>predolozi</a:t>
            </a:r>
            <a:r>
              <a:rPr lang="sr-Latn-RS" dirty="0"/>
              <a:t>?</a:t>
            </a:r>
            <a:endParaRPr lang="en-US" dirty="0"/>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C6728C-4A6E-D257-4D74-F490D920B9CA}"/>
              </a:ext>
            </a:extLst>
          </p:cNvPr>
          <p:cNvSpPr>
            <a:spLocks noGrp="1"/>
          </p:cNvSpPr>
          <p:nvPr>
            <p:ph idx="1"/>
          </p:nvPr>
        </p:nvSpPr>
        <p:spPr>
          <a:xfrm>
            <a:off x="517869" y="3172570"/>
            <a:ext cx="8686799" cy="3016294"/>
          </a:xfrm>
        </p:spPr>
        <p:txBody>
          <a:bodyPr>
            <a:normAutofit/>
          </a:bodyPr>
          <a:lstStyle/>
          <a:p>
            <a:r>
              <a:rPr lang="en-US" b="0" i="0" dirty="0">
                <a:effectLst/>
                <a:latin typeface="Arial" panose="020B0604020202020204" pitchFamily="34" charset="0"/>
              </a:rPr>
              <a:t>A preposition is a word or group of words used before a </a:t>
            </a:r>
            <a:r>
              <a:rPr lang="en-US" b="0" i="0" u="sng" dirty="0">
                <a:effectLst/>
                <a:latin typeface="Arial" panose="020B0604020202020204" pitchFamily="34" charset="0"/>
                <a:hlinkClick r:id="rId2"/>
              </a:rPr>
              <a:t>noun</a:t>
            </a:r>
            <a:r>
              <a:rPr lang="en-US" b="0" i="0" dirty="0">
                <a:effectLst/>
                <a:latin typeface="Arial" panose="020B0604020202020204" pitchFamily="34" charset="0"/>
              </a:rPr>
              <a:t>, </a:t>
            </a:r>
            <a:r>
              <a:rPr lang="en-US" b="0" i="0" u="sng" dirty="0">
                <a:effectLst/>
                <a:latin typeface="Arial" panose="020B0604020202020204" pitchFamily="34" charset="0"/>
                <a:hlinkClick r:id="rId2"/>
              </a:rPr>
              <a:t>pronoun</a:t>
            </a:r>
            <a:r>
              <a:rPr lang="en-US" b="0" i="0" dirty="0">
                <a:effectLst/>
                <a:latin typeface="Arial" panose="020B0604020202020204" pitchFamily="34" charset="0"/>
              </a:rPr>
              <a:t>, or noun phrase to show direction, time, place, location, spatial relationships, or to introduce an object. Some examples of prepositions are words like "in," "at," "on," "of," and "to."</a:t>
            </a:r>
            <a:endParaRPr lang="en-US" dirty="0"/>
          </a:p>
        </p:txBody>
      </p:sp>
    </p:spTree>
    <p:extLst>
      <p:ext uri="{BB962C8B-B14F-4D97-AF65-F5344CB8AC3E}">
        <p14:creationId xmlns:p14="http://schemas.microsoft.com/office/powerpoint/2010/main" val="399560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9F41FA-B5E0-BBAC-68C2-FF55A5DA8A84}"/>
              </a:ext>
            </a:extLst>
          </p:cNvPr>
          <p:cNvSpPr>
            <a:spLocks noGrp="1"/>
          </p:cNvSpPr>
          <p:nvPr>
            <p:ph type="title"/>
          </p:nvPr>
        </p:nvSpPr>
        <p:spPr>
          <a:xfrm>
            <a:off x="517869" y="976160"/>
            <a:ext cx="8686800" cy="1934172"/>
          </a:xfrm>
        </p:spPr>
        <p:txBody>
          <a:bodyPr>
            <a:normAutofit/>
          </a:bodyPr>
          <a:lstStyle/>
          <a:p>
            <a:r>
              <a:rPr lang="sr-Latn-RS" dirty="0" err="1"/>
              <a:t>Pair</a:t>
            </a:r>
            <a:r>
              <a:rPr lang="sr-Latn-RS" dirty="0"/>
              <a:t> kod/od</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0E210-293B-8EF7-C920-7E596ED7C1D8}"/>
              </a:ext>
            </a:extLst>
          </p:cNvPr>
          <p:cNvSpPr>
            <a:spLocks noGrp="1"/>
          </p:cNvSpPr>
          <p:nvPr>
            <p:ph idx="1"/>
          </p:nvPr>
        </p:nvSpPr>
        <p:spPr>
          <a:xfrm>
            <a:off x="517869" y="2261937"/>
            <a:ext cx="8686799" cy="3926927"/>
          </a:xfrm>
        </p:spPr>
        <p:txBody>
          <a:bodyPr>
            <a:normAutofit/>
          </a:bodyPr>
          <a:lstStyle/>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you use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KOD+gen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go to a place, use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OD+gen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returning from there. Used mostly</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with people. </a:t>
            </a:r>
            <a:endPar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sr-Latn-RS" sz="1800" dirty="0">
              <a:latin typeface="Times New Roman" panose="02020603050405020304" pitchFamily="18" charset="0"/>
            </a:endParaRPr>
          </a:p>
          <a:p>
            <a:pPr marL="457200" marR="0">
              <a:lnSpc>
                <a:spcPct val="107000"/>
              </a:lnSpc>
              <a:spcBef>
                <a:spcPts val="0"/>
              </a:spcBef>
              <a:spcAft>
                <a:spcPts val="800"/>
              </a:spcAft>
            </a:pPr>
            <a:r>
              <a:rPr lang="sr-Latn-RS" sz="1800" dirty="0" err="1">
                <a:latin typeface="Times New Roman" panose="02020603050405020304" pitchFamily="18" charset="0"/>
              </a:rPr>
              <a:t>Ex</a:t>
            </a:r>
            <a:r>
              <a:rPr lang="sr-Latn-RS" sz="1800" dirty="0">
                <a:latin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Marka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ja idem od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njega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sr-Latn-RS" sz="1800" dirty="0">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Oni idu kod doktora, a ja idem od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__________.  </a:t>
            </a:r>
          </a:p>
          <a:p>
            <a:r>
              <a:rPr lang="en-US" sz="1800" dirty="0">
                <a:latin typeface="Times New Roman" panose="02020603050405020304" pitchFamily="18" charset="0"/>
                <a:cs typeface="Times New Roman" panose="02020603050405020304" pitchFamily="18" charset="0"/>
              </a:rPr>
              <a:t>Oni </a:t>
            </a:r>
            <a:r>
              <a:rPr lang="en-US" sz="1800" dirty="0" err="1">
                <a:latin typeface="Times New Roman" panose="02020603050405020304" pitchFamily="18" charset="0"/>
                <a:cs typeface="Times New Roman" panose="02020603050405020304" pitchFamily="18" charset="0"/>
              </a:rPr>
              <a:t>idu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kod</a:t>
            </a:r>
            <a:r>
              <a:rPr lang="en-US" sz="1800" dirty="0">
                <a:latin typeface="Times New Roman" panose="02020603050405020304" pitchFamily="18" charset="0"/>
                <a:cs typeface="Times New Roman" panose="02020603050405020304" pitchFamily="18" charset="0"/>
              </a:rPr>
              <a:t> _____________, a ja idem od </a:t>
            </a:r>
            <a:r>
              <a:rPr lang="en-US" sz="1800" dirty="0" err="1">
                <a:latin typeface="Times New Roman" panose="02020603050405020304" pitchFamily="18" charset="0"/>
                <a:cs typeface="Times New Roman" panose="02020603050405020304" pitchFamily="18" charset="0"/>
              </a:rPr>
              <a:t>profesora</a:t>
            </a:r>
            <a:r>
              <a:rPr lang="en-US" sz="18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62263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17869" y="976160"/>
            <a:ext cx="8686800" cy="1934172"/>
          </a:xfrm>
        </p:spPr>
        <p:txBody>
          <a:bodyPr>
            <a:normAutofit/>
          </a:bodyPr>
          <a:lstStyle/>
          <a:p>
            <a:r>
              <a:rPr lang="en-US"/>
              <a:t>Dative with prepositions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7869" y="2578142"/>
            <a:ext cx="9652826" cy="4279853"/>
          </a:xfrm>
        </p:spPr>
        <p:txBody>
          <a:bodyPr>
            <a:normAutofit/>
          </a:bodyPr>
          <a:lstStyle/>
          <a:p>
            <a:pPr>
              <a:lnSpc>
                <a:spcPct val="100000"/>
              </a:lnSpc>
            </a:pPr>
            <a:r>
              <a:rPr lang="en-US" dirty="0">
                <a:solidFill>
                  <a:srgbClr val="FF0000"/>
                </a:solidFill>
              </a:rPr>
              <a:t>Prema/ka –toward</a:t>
            </a:r>
          </a:p>
          <a:p>
            <a:pPr>
              <a:lnSpc>
                <a:spcPct val="100000"/>
              </a:lnSpc>
            </a:pPr>
            <a:r>
              <a:rPr lang="en-US" dirty="0"/>
              <a:t>Idem </a:t>
            </a:r>
            <a:r>
              <a:rPr lang="en-US" dirty="0" err="1"/>
              <a:t>prema</a:t>
            </a:r>
            <a:r>
              <a:rPr lang="en-US" dirty="0"/>
              <a:t> </a:t>
            </a:r>
            <a:r>
              <a:rPr lang="en-US" dirty="0" err="1"/>
              <a:t>tebi</a:t>
            </a:r>
            <a:r>
              <a:rPr lang="en-US" dirty="0"/>
              <a:t>. I am heading toward you.</a:t>
            </a:r>
          </a:p>
          <a:p>
            <a:pPr>
              <a:lnSpc>
                <a:spcPct val="100000"/>
              </a:lnSpc>
            </a:pPr>
            <a:r>
              <a:rPr lang="en-US" dirty="0"/>
              <a:t>Ja </a:t>
            </a:r>
            <a:r>
              <a:rPr lang="en-US" dirty="0" err="1"/>
              <a:t>vozim</a:t>
            </a:r>
            <a:r>
              <a:rPr lang="en-US" dirty="0"/>
              <a:t> </a:t>
            </a:r>
            <a:r>
              <a:rPr lang="en-US" dirty="0" err="1"/>
              <a:t>prema</a:t>
            </a:r>
            <a:r>
              <a:rPr lang="en-US" dirty="0"/>
              <a:t> </a:t>
            </a:r>
            <a:r>
              <a:rPr lang="en-US" dirty="0" err="1"/>
              <a:t>Njujorku</a:t>
            </a:r>
            <a:r>
              <a:rPr lang="en-US" dirty="0"/>
              <a:t>. I am driving toward New York. </a:t>
            </a:r>
          </a:p>
          <a:p>
            <a:pPr>
              <a:lnSpc>
                <a:spcPct val="100000"/>
              </a:lnSpc>
            </a:pPr>
            <a:r>
              <a:rPr lang="en-US" dirty="0"/>
              <a:t>Avion/</a:t>
            </a:r>
            <a:r>
              <a:rPr lang="en-US" dirty="0" err="1"/>
              <a:t>zrakoplov</a:t>
            </a:r>
            <a:r>
              <a:rPr lang="en-US" dirty="0"/>
              <a:t> </a:t>
            </a:r>
            <a:r>
              <a:rPr lang="en-US" dirty="0" err="1"/>
              <a:t>leti</a:t>
            </a:r>
            <a:r>
              <a:rPr lang="en-US" dirty="0"/>
              <a:t> </a:t>
            </a:r>
            <a:r>
              <a:rPr lang="en-US" dirty="0" err="1"/>
              <a:t>prema</a:t>
            </a:r>
            <a:r>
              <a:rPr lang="en-US" dirty="0"/>
              <a:t> </a:t>
            </a:r>
            <a:r>
              <a:rPr lang="en-US" dirty="0" err="1"/>
              <a:t>Beogradu</a:t>
            </a:r>
            <a:r>
              <a:rPr lang="en-US" dirty="0"/>
              <a:t>. The plane is flying to (in the direction of) Belgrade.</a:t>
            </a:r>
          </a:p>
          <a:p>
            <a:pPr>
              <a:lnSpc>
                <a:spcPct val="100000"/>
              </a:lnSpc>
            </a:pPr>
            <a:r>
              <a:rPr lang="en-US" dirty="0"/>
              <a:t>After verbs of motion </a:t>
            </a:r>
            <a:r>
              <a:rPr lang="en-US" dirty="0" err="1"/>
              <a:t>prema</a:t>
            </a:r>
            <a:r>
              <a:rPr lang="en-US" dirty="0"/>
              <a:t> is frequently interchanged with k/ka:</a:t>
            </a:r>
          </a:p>
          <a:p>
            <a:pPr>
              <a:lnSpc>
                <a:spcPct val="100000"/>
              </a:lnSpc>
            </a:pPr>
            <a:r>
              <a:rPr lang="en-US" dirty="0"/>
              <a:t>Ja </a:t>
            </a:r>
            <a:r>
              <a:rPr lang="en-US" dirty="0" err="1"/>
              <a:t>vozim</a:t>
            </a:r>
            <a:r>
              <a:rPr lang="en-US" dirty="0"/>
              <a:t> ka </a:t>
            </a:r>
            <a:r>
              <a:rPr lang="en-US" dirty="0" err="1"/>
              <a:t>Njujorku</a:t>
            </a:r>
            <a:r>
              <a:rPr lang="en-US" dirty="0"/>
              <a:t>. Avion/</a:t>
            </a:r>
            <a:r>
              <a:rPr lang="en-US" dirty="0" err="1"/>
              <a:t>zrakoplov</a:t>
            </a:r>
            <a:r>
              <a:rPr lang="en-US" dirty="0"/>
              <a:t> </a:t>
            </a:r>
            <a:r>
              <a:rPr lang="en-US" dirty="0" err="1"/>
              <a:t>leti</a:t>
            </a:r>
            <a:r>
              <a:rPr lang="en-US" dirty="0"/>
              <a:t> ka </a:t>
            </a:r>
            <a:r>
              <a:rPr lang="en-US" dirty="0" err="1"/>
              <a:t>Beogradu</a:t>
            </a:r>
            <a:r>
              <a:rPr lang="en-US" dirty="0"/>
              <a:t>.</a:t>
            </a:r>
          </a:p>
        </p:txBody>
      </p:sp>
    </p:spTree>
    <p:extLst>
      <p:ext uri="{BB962C8B-B14F-4D97-AF65-F5344CB8AC3E}">
        <p14:creationId xmlns:p14="http://schemas.microsoft.com/office/powerpoint/2010/main" val="4289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0F31-8BE2-0288-7A63-32CC69170148}"/>
              </a:ext>
            </a:extLst>
          </p:cNvPr>
          <p:cNvSpPr>
            <a:spLocks noGrp="1"/>
          </p:cNvSpPr>
          <p:nvPr>
            <p:ph type="title"/>
          </p:nvPr>
        </p:nvSpPr>
        <p:spPr/>
        <p:txBody>
          <a:bodyPr/>
          <a:lstStyle/>
          <a:p>
            <a:r>
              <a:rPr lang="sr-Latn-RS" dirty="0"/>
              <a:t>LOCATIVE ALWAYS GOES WITH PREPOSITIONS</a:t>
            </a:r>
            <a:endParaRPr lang="en-US" dirty="0"/>
          </a:p>
        </p:txBody>
      </p:sp>
      <p:sp>
        <p:nvSpPr>
          <p:cNvPr id="3" name="Content Placeholder 2">
            <a:extLst>
              <a:ext uri="{FF2B5EF4-FFF2-40B4-BE49-F238E27FC236}">
                <a16:creationId xmlns:a16="http://schemas.microsoft.com/office/drawing/2014/main" id="{777ECCB5-5E0F-A0A4-57F9-9CE8589D29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70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17869" y="976160"/>
            <a:ext cx="8686800" cy="1934172"/>
          </a:xfrm>
        </p:spPr>
        <p:txBody>
          <a:bodyPr>
            <a:normAutofit/>
          </a:bodyPr>
          <a:lstStyle/>
          <a:p>
            <a:r>
              <a:rPr lang="en-US"/>
              <a:t>Preposition O:</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7869" y="1990725"/>
            <a:ext cx="9283356" cy="4198139"/>
          </a:xfrm>
        </p:spPr>
        <p:txBody>
          <a:bodyPr>
            <a:normAutofit/>
          </a:bodyPr>
          <a:lstStyle/>
          <a:p>
            <a:r>
              <a:rPr lang="en-US" dirty="0"/>
              <a:t>O “about, of” after verbs: </a:t>
            </a:r>
            <a:r>
              <a:rPr lang="en-US" dirty="0" err="1"/>
              <a:t>govoriti</a:t>
            </a:r>
            <a:r>
              <a:rPr lang="en-US" dirty="0"/>
              <a:t>, </a:t>
            </a:r>
            <a:r>
              <a:rPr lang="sr-Latn-RS" dirty="0"/>
              <a:t>reći (to talk, </a:t>
            </a:r>
            <a:r>
              <a:rPr lang="sr-Latn-RS" dirty="0" err="1"/>
              <a:t>say</a:t>
            </a:r>
            <a:r>
              <a:rPr lang="sr-Latn-RS" dirty="0"/>
              <a:t> </a:t>
            </a:r>
            <a:r>
              <a:rPr lang="sr-Latn-RS" dirty="0" err="1"/>
              <a:t>about</a:t>
            </a:r>
            <a:r>
              <a:rPr lang="sr-Latn-RS" dirty="0"/>
              <a:t>)</a:t>
            </a:r>
            <a:r>
              <a:rPr lang="en-US" dirty="0"/>
              <a:t>, </a:t>
            </a:r>
            <a:r>
              <a:rPr lang="sr-Latn-RS" dirty="0"/>
              <a:t>misliti (to </a:t>
            </a:r>
            <a:r>
              <a:rPr lang="sr-Latn-RS" dirty="0" err="1"/>
              <a:t>think</a:t>
            </a:r>
            <a:r>
              <a:rPr lang="sr-Latn-RS" dirty="0"/>
              <a:t>)</a:t>
            </a:r>
          </a:p>
          <a:p>
            <a:endParaRPr lang="en-US" dirty="0"/>
          </a:p>
          <a:p>
            <a:r>
              <a:rPr lang="sr-Latn-RS" dirty="0"/>
              <a:t>Ja govorim o vama, a ne o njima.</a:t>
            </a:r>
          </a:p>
          <a:p>
            <a:r>
              <a:rPr lang="sr-Latn-RS" dirty="0"/>
              <a:t>Marija misli o njemu. </a:t>
            </a:r>
          </a:p>
          <a:p>
            <a:r>
              <a:rPr lang="sr-Latn-RS" dirty="0"/>
              <a:t>Mi govorimo o američkoj istoriji</a:t>
            </a:r>
            <a:r>
              <a:rPr lang="en-US" dirty="0"/>
              <a:t>/</a:t>
            </a:r>
            <a:r>
              <a:rPr lang="sr-Latn-RS" dirty="0" err="1"/>
              <a:t>povijesti</a:t>
            </a:r>
            <a:r>
              <a:rPr lang="sr-Latn-RS" dirty="0"/>
              <a:t>.</a:t>
            </a:r>
          </a:p>
          <a:p>
            <a:r>
              <a:rPr lang="sr-Latn-RS" dirty="0"/>
              <a:t>Mama misli o svojoj deci</a:t>
            </a:r>
            <a:r>
              <a:rPr lang="en-US" dirty="0"/>
              <a:t>/</a:t>
            </a:r>
            <a:r>
              <a:rPr lang="sr-Latn-RS" dirty="0" err="1"/>
              <a:t>djeci</a:t>
            </a:r>
            <a:r>
              <a:rPr lang="en-US" dirty="0"/>
              <a:t>.</a:t>
            </a:r>
          </a:p>
        </p:txBody>
      </p:sp>
    </p:spTree>
    <p:extLst>
      <p:ext uri="{BB962C8B-B14F-4D97-AF65-F5344CB8AC3E}">
        <p14:creationId xmlns:p14="http://schemas.microsoft.com/office/powerpoint/2010/main" val="4205305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17869" y="976160"/>
            <a:ext cx="8686800" cy="1934172"/>
          </a:xfrm>
        </p:spPr>
        <p:txBody>
          <a:bodyPr>
            <a:normAutofit/>
          </a:bodyPr>
          <a:lstStyle/>
          <a:p>
            <a:r>
              <a:rPr lang="en-US" dirty="0"/>
              <a:t>Po “on or along the surface of </a:t>
            </a:r>
            <a:r>
              <a:rPr lang="en-US" dirty="0" err="1"/>
              <a:t>smth</a:t>
            </a:r>
            <a:r>
              <a:rPr lang="en-US" dirty="0"/>
              <a: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7869" y="3172570"/>
            <a:ext cx="8686799" cy="3016294"/>
          </a:xfrm>
        </p:spPr>
        <p:txBody>
          <a:bodyPr>
            <a:normAutofit/>
          </a:bodyPr>
          <a:lstStyle/>
          <a:p>
            <a:r>
              <a:rPr lang="sr-Latn-RS"/>
              <a:t>Ja šetam po parku. I walk around the park.</a:t>
            </a:r>
          </a:p>
          <a:p>
            <a:r>
              <a:rPr lang="sr-Latn-RS"/>
              <a:t>Idem po staroj ulici. I walk along an old street.</a:t>
            </a:r>
          </a:p>
          <a:p>
            <a:r>
              <a:rPr lang="sr-Latn-RS"/>
              <a:t>Putujem po Americi. I travel around America.</a:t>
            </a:r>
          </a:p>
          <a:p>
            <a:r>
              <a:rPr lang="sr-Latn-RS"/>
              <a:t>Po mom mišljenju </a:t>
            </a:r>
            <a:r>
              <a:rPr lang="en-US"/>
              <a:t>/</a:t>
            </a:r>
            <a:r>
              <a:rPr lang="sr-Latn-RS"/>
              <a:t>according to my opinion  </a:t>
            </a:r>
            <a:endParaRPr lang="en-US"/>
          </a:p>
          <a:p>
            <a:r>
              <a:rPr lang="sr-Latn-RS"/>
              <a:t> </a:t>
            </a:r>
            <a:endParaRPr lang="en-US"/>
          </a:p>
        </p:txBody>
      </p:sp>
    </p:spTree>
    <p:extLst>
      <p:ext uri="{BB962C8B-B14F-4D97-AF65-F5344CB8AC3E}">
        <p14:creationId xmlns:p14="http://schemas.microsoft.com/office/powerpoint/2010/main" val="1664618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412" y="1157128"/>
            <a:ext cx="7703634" cy="1618489"/>
          </a:xfrm>
        </p:spPr>
        <p:txBody>
          <a:bodyPr anchor="ctr">
            <a:normAutofit/>
          </a:bodyPr>
          <a:lstStyle/>
          <a:p>
            <a:pPr>
              <a:lnSpc>
                <a:spcPct val="90000"/>
              </a:lnSpc>
            </a:pPr>
            <a:r>
              <a:rPr lang="en-US" dirty="0"/>
              <a:t>U (in, at), NA (on, at) </a:t>
            </a:r>
          </a:p>
        </p:txBody>
      </p:sp>
      <p:sp>
        <p:nvSpPr>
          <p:cNvPr id="3" name="Content Placeholder 2"/>
          <p:cNvSpPr>
            <a:spLocks noGrp="1"/>
          </p:cNvSpPr>
          <p:nvPr>
            <p:ph idx="1"/>
          </p:nvPr>
        </p:nvSpPr>
        <p:spPr>
          <a:xfrm>
            <a:off x="685764" y="2900477"/>
            <a:ext cx="6056111" cy="2800395"/>
          </a:xfrm>
        </p:spPr>
        <p:txBody>
          <a:bodyPr anchor="t">
            <a:normAutofit/>
          </a:bodyPr>
          <a:lstStyle/>
          <a:p>
            <a:r>
              <a:rPr lang="en-US" sz="2100"/>
              <a:t>U and Na are used with both Accusative and Locative cases, depending on whether motion or location is involved. If talking about where something or someone is located, use locative case. Locative case is usually followed by the verb biti (to be) to mean action, or presence in, or, at some place.  </a:t>
            </a:r>
          </a:p>
        </p:txBody>
      </p:sp>
    </p:spTree>
    <p:extLst>
      <p:ext uri="{BB962C8B-B14F-4D97-AF65-F5344CB8AC3E}">
        <p14:creationId xmlns:p14="http://schemas.microsoft.com/office/powerpoint/2010/main" val="2613285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00" y="1088135"/>
            <a:ext cx="6056111" cy="1618489"/>
          </a:xfrm>
        </p:spPr>
        <p:txBody>
          <a:bodyPr anchor="ctr">
            <a:normAutofit/>
          </a:bodyPr>
          <a:lstStyle/>
          <a:p>
            <a:r>
              <a:rPr lang="en-US" sz="6300" dirty="0"/>
              <a:t>Locative </a:t>
            </a:r>
            <a:r>
              <a:rPr lang="en-US" sz="6300" dirty="0" err="1"/>
              <a:t>na</a:t>
            </a:r>
            <a:r>
              <a:rPr lang="en-US" sz="6300" dirty="0"/>
              <a:t>/u</a:t>
            </a:r>
          </a:p>
        </p:txBody>
      </p:sp>
      <p:sp>
        <p:nvSpPr>
          <p:cNvPr id="3" name="Content Placeholder 2"/>
          <p:cNvSpPr>
            <a:spLocks noGrp="1"/>
          </p:cNvSpPr>
          <p:nvPr>
            <p:ph idx="1"/>
          </p:nvPr>
        </p:nvSpPr>
        <p:spPr>
          <a:xfrm>
            <a:off x="472699" y="2969470"/>
            <a:ext cx="6056111" cy="2800395"/>
          </a:xfrm>
        </p:spPr>
        <p:txBody>
          <a:bodyPr anchor="t">
            <a:normAutofit fontScale="92500" lnSpcReduction="20000"/>
          </a:bodyPr>
          <a:lstStyle/>
          <a:p>
            <a:r>
              <a:rPr lang="en-US" sz="2100" dirty="0"/>
              <a:t>Ja </a:t>
            </a:r>
            <a:r>
              <a:rPr lang="en-US" sz="2100" dirty="0" err="1"/>
              <a:t>sam</a:t>
            </a:r>
            <a:r>
              <a:rPr lang="en-US" sz="2100" dirty="0"/>
              <a:t> u </a:t>
            </a:r>
            <a:r>
              <a:rPr lang="en-US" sz="2100" dirty="0" err="1"/>
              <a:t>velikoj</a:t>
            </a:r>
            <a:r>
              <a:rPr lang="en-US" sz="2100" dirty="0"/>
              <a:t> </a:t>
            </a:r>
            <a:r>
              <a:rPr lang="en-US" sz="2100" dirty="0" err="1"/>
              <a:t>banci</a:t>
            </a:r>
            <a:r>
              <a:rPr lang="en-US" sz="2100" dirty="0"/>
              <a:t>. (verb to be, place)</a:t>
            </a:r>
          </a:p>
          <a:p>
            <a:r>
              <a:rPr lang="en-US" sz="2100" dirty="0"/>
              <a:t>Milena je u </a:t>
            </a:r>
            <a:r>
              <a:rPr lang="sr-Latn-RS" sz="2100" dirty="0"/>
              <a:t>školi. </a:t>
            </a:r>
          </a:p>
          <a:p>
            <a:r>
              <a:rPr lang="sr-Latn-RS" sz="2100" dirty="0"/>
              <a:t>Mačka spava na terasi.</a:t>
            </a:r>
            <a:r>
              <a:rPr lang="en-US" sz="2100" dirty="0"/>
              <a:t> (</a:t>
            </a:r>
            <a:r>
              <a:rPr lang="en-US" sz="2100" dirty="0" err="1"/>
              <a:t>terasa</a:t>
            </a:r>
            <a:r>
              <a:rPr lang="en-US" sz="2100" dirty="0"/>
              <a:t>-balcony)</a:t>
            </a:r>
            <a:endParaRPr lang="sr-Latn-RS" sz="2100" dirty="0"/>
          </a:p>
          <a:p>
            <a:r>
              <a:rPr lang="sr-Latn-RS" sz="2100" dirty="0"/>
              <a:t>Ja sam na univerzitetu</a:t>
            </a:r>
            <a:r>
              <a:rPr lang="en-US" sz="2100" dirty="0"/>
              <a:t>/</a:t>
            </a:r>
            <a:r>
              <a:rPr lang="sr-Latn-RS" sz="2100" dirty="0"/>
              <a:t>sveučilištu</a:t>
            </a:r>
            <a:r>
              <a:rPr lang="en-US" sz="2100" dirty="0"/>
              <a:t>.</a:t>
            </a:r>
            <a:endParaRPr lang="sr-Latn-RS" sz="2100" dirty="0"/>
          </a:p>
          <a:p>
            <a:r>
              <a:rPr lang="sr-Latn-RS" sz="2100" dirty="0"/>
              <a:t>Oni žive u Splitu.</a:t>
            </a:r>
            <a:r>
              <a:rPr lang="en-US" sz="2100" dirty="0"/>
              <a:t> (Split-a city in Croatia)</a:t>
            </a:r>
            <a:endParaRPr lang="sr-Latn-RS" sz="2100" dirty="0"/>
          </a:p>
          <a:p>
            <a:r>
              <a:rPr lang="sr-Latn-RS" sz="2100" dirty="0"/>
              <a:t>Ana je bila na Kubi.</a:t>
            </a:r>
            <a:r>
              <a:rPr lang="en-US" sz="2100" dirty="0"/>
              <a:t> (</a:t>
            </a:r>
            <a:r>
              <a:rPr lang="en-US" sz="2100" dirty="0" err="1"/>
              <a:t>Kuba</a:t>
            </a:r>
            <a:r>
              <a:rPr lang="en-US" sz="2100" dirty="0"/>
              <a:t>-Cuba)</a:t>
            </a:r>
          </a:p>
          <a:p>
            <a:r>
              <a:rPr lang="en-US" sz="2100" dirty="0"/>
              <a:t>Deca/</a:t>
            </a:r>
            <a:r>
              <a:rPr lang="en-US" sz="2100" dirty="0" err="1"/>
              <a:t>djeca</a:t>
            </a:r>
            <a:r>
              <a:rPr lang="en-US" sz="2100" dirty="0"/>
              <a:t> se </a:t>
            </a:r>
            <a:r>
              <a:rPr lang="en-US" sz="2100" dirty="0" err="1"/>
              <a:t>igraju</a:t>
            </a:r>
            <a:r>
              <a:rPr lang="en-US" sz="2100" dirty="0"/>
              <a:t> u </a:t>
            </a:r>
            <a:r>
              <a:rPr lang="en-US" sz="2100" dirty="0" err="1"/>
              <a:t>pesku</a:t>
            </a:r>
            <a:r>
              <a:rPr lang="en-US" sz="2100" dirty="0"/>
              <a:t>/</a:t>
            </a:r>
            <a:r>
              <a:rPr lang="en-US" sz="2100" dirty="0" err="1"/>
              <a:t>pijesku</a:t>
            </a:r>
            <a:r>
              <a:rPr lang="en-US" sz="2100" dirty="0"/>
              <a:t>. (sand)</a:t>
            </a:r>
          </a:p>
        </p:txBody>
      </p:sp>
    </p:spTree>
    <p:extLst>
      <p:ext uri="{BB962C8B-B14F-4D97-AF65-F5344CB8AC3E}">
        <p14:creationId xmlns:p14="http://schemas.microsoft.com/office/powerpoint/2010/main" val="2968433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E09A-1D22-19FF-F332-20340A95B21D}"/>
              </a:ext>
            </a:extLst>
          </p:cNvPr>
          <p:cNvSpPr>
            <a:spLocks noGrp="1"/>
          </p:cNvSpPr>
          <p:nvPr>
            <p:ph type="title"/>
          </p:nvPr>
        </p:nvSpPr>
        <p:spPr>
          <a:xfrm>
            <a:off x="3127902" y="2762819"/>
            <a:ext cx="5936196" cy="1747037"/>
          </a:xfrm>
        </p:spPr>
        <p:txBody>
          <a:bodyPr/>
          <a:lstStyle/>
          <a:p>
            <a:r>
              <a:rPr lang="sr-Latn-RS" dirty="0"/>
              <a:t>INSTRUMENTAL</a:t>
            </a:r>
            <a:endParaRPr lang="en-US" dirty="0"/>
          </a:p>
        </p:txBody>
      </p:sp>
    </p:spTree>
    <p:extLst>
      <p:ext uri="{BB962C8B-B14F-4D97-AF65-F5344CB8AC3E}">
        <p14:creationId xmlns:p14="http://schemas.microsoft.com/office/powerpoint/2010/main" val="1465415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55719-56E8-DD54-0818-1543670BFBE3}"/>
              </a:ext>
            </a:extLst>
          </p:cNvPr>
          <p:cNvSpPr>
            <a:spLocks noGrp="1"/>
          </p:cNvSpPr>
          <p:nvPr>
            <p:ph type="title"/>
          </p:nvPr>
        </p:nvSpPr>
        <p:spPr>
          <a:xfrm>
            <a:off x="517869" y="976160"/>
            <a:ext cx="8686800" cy="1062190"/>
          </a:xfrm>
        </p:spPr>
        <p:txBody>
          <a:bodyPr>
            <a:normAutofit/>
          </a:bodyPr>
          <a:lstStyle/>
          <a:p>
            <a:r>
              <a:rPr lang="sr-Latn-RS" dirty="0"/>
              <a:t>S/Sa- </a:t>
            </a:r>
            <a:r>
              <a:rPr lang="sr-Latn-RS" dirty="0" err="1"/>
              <a:t>with</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81660A-0972-E3BB-A963-0475D7012880}"/>
              </a:ext>
            </a:extLst>
          </p:cNvPr>
          <p:cNvSpPr>
            <a:spLocks noGrp="1"/>
          </p:cNvSpPr>
          <p:nvPr>
            <p:ph idx="1"/>
          </p:nvPr>
        </p:nvSpPr>
        <p:spPr>
          <a:xfrm>
            <a:off x="517869" y="2181225"/>
            <a:ext cx="9350031" cy="4007639"/>
          </a:xfrm>
        </p:spPr>
        <p:txBody>
          <a:bodyPr>
            <a:normAutofit/>
          </a:bodyPr>
          <a:lstStyle/>
          <a:p>
            <a:r>
              <a:rPr lang="sr-Latn-RS" sz="4800" dirty="0"/>
              <a:t>Idem sa </a:t>
            </a:r>
            <a:r>
              <a:rPr lang="en-US" sz="4800" dirty="0"/>
              <a:t>_______ (Marija) </a:t>
            </a:r>
            <a:r>
              <a:rPr lang="sr-Latn-RS" sz="4800" dirty="0"/>
              <a:t>u školu. </a:t>
            </a:r>
          </a:p>
          <a:p>
            <a:r>
              <a:rPr lang="sr-Latn-RS" sz="4800" dirty="0"/>
              <a:t>Sa </a:t>
            </a:r>
            <a:r>
              <a:rPr lang="en-US" sz="4800" dirty="0"/>
              <a:t>______ (Petar)</a:t>
            </a:r>
            <a:r>
              <a:rPr lang="sr-Latn-RS" sz="4800" dirty="0"/>
              <a:t> sam na pikniku. </a:t>
            </a:r>
          </a:p>
          <a:p>
            <a:r>
              <a:rPr lang="sr-Latn-RS" sz="4800" dirty="0"/>
              <a:t>Devojka sa </a:t>
            </a:r>
            <a:r>
              <a:rPr lang="en-US" sz="4800" dirty="0"/>
              <a:t>_________ (</a:t>
            </a:r>
            <a:r>
              <a:rPr lang="en-US" sz="4800" dirty="0" err="1"/>
              <a:t>crvena</a:t>
            </a:r>
            <a:r>
              <a:rPr lang="en-US" sz="4800" dirty="0"/>
              <a:t> </a:t>
            </a:r>
            <a:r>
              <a:rPr lang="en-US" sz="4800" dirty="0" err="1"/>
              <a:t>haljina</a:t>
            </a:r>
            <a:r>
              <a:rPr lang="en-US" sz="4800" dirty="0"/>
              <a:t>) </a:t>
            </a:r>
            <a:r>
              <a:rPr lang="sr-Latn-RS" sz="4800" dirty="0"/>
              <a:t>je tamo. </a:t>
            </a:r>
            <a:endParaRPr lang="en-US" sz="4800" dirty="0"/>
          </a:p>
        </p:txBody>
      </p:sp>
    </p:spTree>
    <p:extLst>
      <p:ext uri="{BB962C8B-B14F-4D97-AF65-F5344CB8AC3E}">
        <p14:creationId xmlns:p14="http://schemas.microsoft.com/office/powerpoint/2010/main" val="1404477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E8CBB4-E1CD-3A4A-4AD9-3B8C00554200}"/>
              </a:ext>
            </a:extLst>
          </p:cNvPr>
          <p:cNvSpPr>
            <a:spLocks noGrp="1"/>
          </p:cNvSpPr>
          <p:nvPr>
            <p:ph idx="1"/>
          </p:nvPr>
        </p:nvSpPr>
        <p:spPr>
          <a:xfrm>
            <a:off x="517869" y="1731146"/>
            <a:ext cx="9655941" cy="4457718"/>
          </a:xfrm>
        </p:spPr>
        <p:txBody>
          <a:bodyPr>
            <a:normAutofit fontScale="92500" lnSpcReduction="10000"/>
          </a:bodyPr>
          <a:lstStyle/>
          <a:p>
            <a:pPr marL="0" marR="0">
              <a:lnSpc>
                <a:spcPct val="115000"/>
              </a:lnSpc>
              <a:spcBef>
                <a:spcPts val="0"/>
              </a:spcBef>
              <a:spcAft>
                <a:spcPts val="1000"/>
              </a:spcAft>
            </a:pPr>
            <a:r>
              <a:rPr lang="en-US" sz="1800" dirty="0">
                <a:effectLst/>
                <a:ea typeface="Calibri" panose="020F0502020204030204" pitchFamily="34" charset="0"/>
              </a:rPr>
              <a:t>You already know the following prepositions that go </a:t>
            </a:r>
            <a:r>
              <a:rPr lang="en-US" sz="1800" dirty="0">
                <a:solidFill>
                  <a:srgbClr val="FF0000"/>
                </a:solidFill>
                <a:effectLst/>
                <a:ea typeface="Calibri" panose="020F0502020204030204" pitchFamily="34" charset="0"/>
              </a:rPr>
              <a:t>with the genitive case</a:t>
            </a:r>
            <a:r>
              <a:rPr lang="en-US" sz="1800" dirty="0">
                <a:effectLst/>
                <a:ea typeface="Calibri" panose="020F0502020204030204" pitchFamily="34" charset="0"/>
              </a:rPr>
              <a:t>:</a:t>
            </a:r>
          </a:p>
          <a:p>
            <a:pPr marL="0" marR="0">
              <a:lnSpc>
                <a:spcPct val="115000"/>
              </a:lnSpc>
              <a:spcBef>
                <a:spcPts val="0"/>
              </a:spcBef>
              <a:spcAft>
                <a:spcPts val="1000"/>
              </a:spcAft>
            </a:pPr>
            <a:r>
              <a:rPr lang="en-US" sz="1800" dirty="0">
                <a:effectLst/>
                <a:ea typeface="Calibri" panose="020F0502020204030204" pitchFamily="34" charset="0"/>
              </a:rPr>
              <a:t> IZA-ISPRED (behind, in front of) and IZNAD-ISPOD (above, under) </a:t>
            </a:r>
          </a:p>
          <a:p>
            <a:pPr marL="0" marR="0">
              <a:lnSpc>
                <a:spcPct val="115000"/>
              </a:lnSpc>
              <a:spcBef>
                <a:spcPts val="0"/>
              </a:spcBef>
              <a:spcAft>
                <a:spcPts val="1000"/>
              </a:spcAft>
            </a:pPr>
            <a:endParaRPr lang="en-US" sz="1800" dirty="0">
              <a:effectLst/>
              <a:ea typeface="Calibri" panose="020F0502020204030204" pitchFamily="34" charset="0"/>
            </a:endParaRPr>
          </a:p>
          <a:p>
            <a:pPr marL="0" marR="0">
              <a:lnSpc>
                <a:spcPct val="115000"/>
              </a:lnSpc>
              <a:spcBef>
                <a:spcPts val="0"/>
              </a:spcBef>
              <a:spcAft>
                <a:spcPts val="1000"/>
              </a:spcAft>
            </a:pPr>
            <a:r>
              <a:rPr lang="en-US" sz="1800" dirty="0">
                <a:effectLst/>
                <a:ea typeface="Calibri" panose="020F0502020204030204" pitchFamily="34" charset="0"/>
              </a:rPr>
              <a:t>Ja </a:t>
            </a:r>
            <a:r>
              <a:rPr lang="en-US" sz="1800" dirty="0" err="1">
                <a:effectLst/>
                <a:ea typeface="Calibri" panose="020F0502020204030204" pitchFamily="34" charset="0"/>
              </a:rPr>
              <a:t>sam</a:t>
            </a:r>
            <a:r>
              <a:rPr lang="en-US" sz="1800" dirty="0">
                <a:effectLst/>
                <a:ea typeface="Calibri" panose="020F0502020204030204" pitchFamily="34" charset="0"/>
              </a:rPr>
              <a:t> </a:t>
            </a:r>
            <a:r>
              <a:rPr lang="en-US" sz="1800" dirty="0" err="1">
                <a:effectLst/>
                <a:ea typeface="Calibri" panose="020F0502020204030204" pitchFamily="34" charset="0"/>
              </a:rPr>
              <a:t>iza</a:t>
            </a:r>
            <a:r>
              <a:rPr lang="en-US" sz="1800" dirty="0">
                <a:effectLst/>
                <a:ea typeface="Calibri" panose="020F0502020204030204" pitchFamily="34" charset="0"/>
              </a:rPr>
              <a:t> </a:t>
            </a:r>
            <a:r>
              <a:rPr lang="en-US" sz="1800" dirty="0" err="1">
                <a:effectLst/>
                <a:ea typeface="Calibri" panose="020F0502020204030204" pitchFamily="34" charset="0"/>
              </a:rPr>
              <a:t>tebe</a:t>
            </a:r>
            <a:r>
              <a:rPr lang="en-US" sz="1800" dirty="0">
                <a:effectLst/>
                <a:ea typeface="Calibri" panose="020F0502020204030204" pitchFamily="34" charset="0"/>
              </a:rPr>
              <a:t>.  </a:t>
            </a:r>
            <a:r>
              <a:rPr lang="en-US" sz="1800" dirty="0" err="1">
                <a:effectLst/>
                <a:ea typeface="Calibri" panose="020F0502020204030204" pitchFamily="34" charset="0"/>
              </a:rPr>
              <a:t>Knjiga</a:t>
            </a:r>
            <a:r>
              <a:rPr lang="en-US" sz="1800" dirty="0">
                <a:effectLst/>
                <a:ea typeface="Calibri" panose="020F0502020204030204" pitchFamily="34" charset="0"/>
              </a:rPr>
              <a:t> je </a:t>
            </a:r>
            <a:r>
              <a:rPr lang="en-US" sz="1800" dirty="0" err="1">
                <a:effectLst/>
                <a:ea typeface="Calibri" panose="020F0502020204030204" pitchFamily="34" charset="0"/>
              </a:rPr>
              <a:t>ispod</a:t>
            </a:r>
            <a:r>
              <a:rPr lang="en-US" sz="1800" dirty="0">
                <a:effectLst/>
                <a:ea typeface="Calibri" panose="020F0502020204030204" pitchFamily="34" charset="0"/>
              </a:rPr>
              <a:t> stola. </a:t>
            </a:r>
          </a:p>
          <a:p>
            <a:pPr marL="0" marR="0">
              <a:lnSpc>
                <a:spcPct val="115000"/>
              </a:lnSpc>
              <a:spcBef>
                <a:spcPts val="0"/>
              </a:spcBef>
              <a:spcAft>
                <a:spcPts val="1000"/>
              </a:spcAft>
            </a:pPr>
            <a:endParaRPr lang="en-US" sz="1800" dirty="0">
              <a:effectLst/>
              <a:ea typeface="Calibri" panose="020F0502020204030204" pitchFamily="34" charset="0"/>
            </a:endParaRPr>
          </a:p>
          <a:p>
            <a:pPr marL="0" marR="0">
              <a:lnSpc>
                <a:spcPct val="115000"/>
              </a:lnSpc>
              <a:spcBef>
                <a:spcPts val="0"/>
              </a:spcBef>
              <a:spcAft>
                <a:spcPts val="1000"/>
              </a:spcAft>
            </a:pPr>
            <a:r>
              <a:rPr lang="en-US" sz="1800" dirty="0">
                <a:effectLst/>
                <a:ea typeface="Calibri" panose="020F0502020204030204" pitchFamily="34" charset="0"/>
              </a:rPr>
              <a:t>But if we make them </a:t>
            </a:r>
            <a:r>
              <a:rPr lang="en-US" sz="1800" dirty="0">
                <a:solidFill>
                  <a:srgbClr val="FF0000"/>
                </a:solidFill>
                <a:effectLst/>
                <a:ea typeface="Calibri" panose="020F0502020204030204" pitchFamily="34" charset="0"/>
              </a:rPr>
              <a:t>short </a:t>
            </a:r>
            <a:r>
              <a:rPr lang="en-US" sz="1800" b="1" dirty="0">
                <a:effectLst/>
                <a:ea typeface="Calibri" panose="020F0502020204030204" pitchFamily="34" charset="0"/>
              </a:rPr>
              <a:t>ZA, PRED, NAD, POD</a:t>
            </a:r>
            <a:r>
              <a:rPr lang="en-US" sz="1800" dirty="0">
                <a:effectLst/>
                <a:ea typeface="Calibri" panose="020F0502020204030204" pitchFamily="34" charset="0"/>
              </a:rPr>
              <a:t>, then these prepositions require from what follows to be in the instrumental case. Yet, the meaning is exactly the same. </a:t>
            </a:r>
          </a:p>
          <a:p>
            <a:pPr marL="0" marR="0">
              <a:lnSpc>
                <a:spcPct val="115000"/>
              </a:lnSpc>
              <a:spcBef>
                <a:spcPts val="0"/>
              </a:spcBef>
              <a:spcAft>
                <a:spcPts val="1000"/>
              </a:spcAft>
            </a:pPr>
            <a:endParaRPr lang="en-US" sz="1800" dirty="0">
              <a:effectLst/>
              <a:ea typeface="Calibri" panose="020F0502020204030204" pitchFamily="34" charset="0"/>
            </a:endParaRPr>
          </a:p>
          <a:p>
            <a:pPr marL="0" marR="0">
              <a:lnSpc>
                <a:spcPct val="115000"/>
              </a:lnSpc>
              <a:spcBef>
                <a:spcPts val="0"/>
              </a:spcBef>
              <a:spcAft>
                <a:spcPts val="1000"/>
              </a:spcAft>
            </a:pPr>
            <a:r>
              <a:rPr lang="de-DE" sz="1800" dirty="0">
                <a:effectLst/>
                <a:ea typeface="Calibri" panose="020F0502020204030204" pitchFamily="34" charset="0"/>
              </a:rPr>
              <a:t>Ti si </a:t>
            </a:r>
            <a:r>
              <a:rPr lang="de-DE" sz="1800" dirty="0" err="1">
                <a:effectLst/>
                <a:ea typeface="Calibri" panose="020F0502020204030204" pitchFamily="34" charset="0"/>
              </a:rPr>
              <a:t>pred</a:t>
            </a:r>
            <a:r>
              <a:rPr lang="de-DE" sz="1800" dirty="0">
                <a:effectLst/>
                <a:ea typeface="Calibri" panose="020F0502020204030204" pitchFamily="34" charset="0"/>
              </a:rPr>
              <a:t> </a:t>
            </a:r>
            <a:r>
              <a:rPr lang="sr-Latn-RS" sz="1800" dirty="0">
                <a:effectLst/>
                <a:ea typeface="Calibri" panose="020F0502020204030204" pitchFamily="34" charset="0"/>
              </a:rPr>
              <a:t>školom. Knjiga je pod stolom.  </a:t>
            </a:r>
            <a:endParaRPr lang="en-US" sz="1800" dirty="0">
              <a:effectLst/>
              <a:ea typeface="Calibri" panose="020F0502020204030204" pitchFamily="34" charset="0"/>
            </a:endParaRPr>
          </a:p>
          <a:p>
            <a:pPr marL="0" marR="0">
              <a:lnSpc>
                <a:spcPct val="115000"/>
              </a:lnSpc>
              <a:spcBef>
                <a:spcPts val="0"/>
              </a:spcBef>
              <a:spcAft>
                <a:spcPts val="1000"/>
              </a:spcAft>
            </a:pPr>
            <a:r>
              <a:rPr lang="en-US" sz="1800" dirty="0">
                <a:effectLst/>
                <a:ea typeface="Calibri" panose="020F0502020204030204" pitchFamily="34" charset="0"/>
              </a:rPr>
              <a:t>* keep in mind that we say “</a:t>
            </a:r>
            <a:r>
              <a:rPr lang="sr-Latn-RS" sz="1800" dirty="0">
                <a:effectLst/>
                <a:ea typeface="Calibri" panose="020F0502020204030204" pitchFamily="34" charset="0"/>
              </a:rPr>
              <a:t>za stolom“- </a:t>
            </a:r>
            <a:r>
              <a:rPr lang="sr-Latn-RS" sz="1800" dirty="0" err="1">
                <a:effectLst/>
                <a:ea typeface="Calibri" panose="020F0502020204030204" pitchFamily="34" charset="0"/>
              </a:rPr>
              <a:t>meaning</a:t>
            </a:r>
            <a:r>
              <a:rPr lang="sr-Latn-RS" sz="1800" dirty="0">
                <a:effectLst/>
                <a:ea typeface="Calibri" panose="020F0502020204030204" pitchFamily="34" charset="0"/>
              </a:rPr>
              <a:t> “at </a:t>
            </a:r>
            <a:r>
              <a:rPr lang="sr-Latn-RS" sz="1800" dirty="0" err="1">
                <a:effectLst/>
                <a:ea typeface="Calibri" panose="020F0502020204030204" pitchFamily="34" charset="0"/>
              </a:rPr>
              <a:t>the</a:t>
            </a:r>
            <a:r>
              <a:rPr lang="sr-Latn-RS" sz="1800" dirty="0">
                <a:effectLst/>
                <a:ea typeface="Calibri" panose="020F0502020204030204" pitchFamily="34" charset="0"/>
              </a:rPr>
              <a:t> table“</a:t>
            </a:r>
            <a:endParaRPr lang="en-US" sz="1800" dirty="0">
              <a:effectLst/>
              <a:ea typeface="Calibri" panose="020F0502020204030204" pitchFamily="34" charset="0"/>
            </a:endParaRPr>
          </a:p>
          <a:p>
            <a:pPr marL="0" marR="0">
              <a:lnSpc>
                <a:spcPct val="115000"/>
              </a:lnSpc>
              <a:spcBef>
                <a:spcPts val="0"/>
              </a:spcBef>
              <a:spcAft>
                <a:spcPts val="1000"/>
              </a:spcAft>
            </a:pPr>
            <a:r>
              <a:rPr lang="de-DE" sz="1800" dirty="0">
                <a:effectLst/>
                <a:ea typeface="Calibri" panose="020F0502020204030204" pitchFamily="34" charset="0"/>
              </a:rPr>
              <a:t>Mi </a:t>
            </a:r>
            <a:r>
              <a:rPr lang="de-DE" sz="1800" dirty="0" err="1">
                <a:effectLst/>
                <a:ea typeface="Calibri" panose="020F0502020204030204" pitchFamily="34" charset="0"/>
              </a:rPr>
              <a:t>jedemo</a:t>
            </a:r>
            <a:r>
              <a:rPr lang="de-DE" sz="1800" dirty="0">
                <a:effectLst/>
                <a:ea typeface="Calibri" panose="020F0502020204030204" pitchFamily="34" charset="0"/>
              </a:rPr>
              <a:t> </a:t>
            </a:r>
            <a:r>
              <a:rPr lang="de-DE" sz="1800" dirty="0" err="1">
                <a:effectLst/>
                <a:ea typeface="Calibri" panose="020F0502020204030204" pitchFamily="34" charset="0"/>
              </a:rPr>
              <a:t>za</a:t>
            </a:r>
            <a:r>
              <a:rPr lang="de-DE" sz="1800" dirty="0">
                <a:effectLst/>
                <a:ea typeface="Calibri" panose="020F0502020204030204" pitchFamily="34" charset="0"/>
              </a:rPr>
              <a:t> </a:t>
            </a:r>
            <a:r>
              <a:rPr lang="de-DE" sz="1800" dirty="0" err="1">
                <a:effectLst/>
                <a:ea typeface="Calibri" panose="020F0502020204030204" pitchFamily="34" charset="0"/>
              </a:rPr>
              <a:t>stolom</a:t>
            </a:r>
            <a:r>
              <a:rPr lang="de-DE" sz="1800" dirty="0">
                <a:effectLst/>
                <a:ea typeface="Calibri" panose="020F0502020204030204" pitchFamily="34" charset="0"/>
              </a:rPr>
              <a:t>. Ja u</a:t>
            </a:r>
            <a:r>
              <a:rPr lang="sr-Latn-RS" sz="1800" dirty="0">
                <a:effectLst/>
                <a:ea typeface="Calibri" panose="020F0502020204030204" pitchFamily="34" charset="0"/>
              </a:rPr>
              <a:t>čim za stolom. </a:t>
            </a:r>
            <a:endParaRPr lang="en-US" sz="1800"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403337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FA5857-1F7F-0165-30CD-905D6E2720B0}"/>
              </a:ext>
            </a:extLst>
          </p:cNvPr>
          <p:cNvSpPr>
            <a:spLocks noGrp="1"/>
          </p:cNvSpPr>
          <p:nvPr>
            <p:ph type="title"/>
          </p:nvPr>
        </p:nvSpPr>
        <p:spPr>
          <a:xfrm>
            <a:off x="517869" y="657369"/>
            <a:ext cx="11465584" cy="1527279"/>
          </a:xfrm>
        </p:spPr>
        <p:txBody>
          <a:bodyPr>
            <a:normAutofit fontScale="90000"/>
          </a:bodyPr>
          <a:lstStyle/>
          <a:p>
            <a:r>
              <a:rPr lang="sr-Latn-RS" dirty="0" err="1"/>
              <a:t>Highlight</a:t>
            </a:r>
            <a:r>
              <a:rPr lang="sr-Latn-RS" dirty="0"/>
              <a:t> </a:t>
            </a:r>
            <a:r>
              <a:rPr lang="sr-Latn-RS" dirty="0" err="1"/>
              <a:t>the</a:t>
            </a:r>
            <a:r>
              <a:rPr lang="sr-Latn-RS" dirty="0"/>
              <a:t> </a:t>
            </a:r>
            <a:r>
              <a:rPr lang="sr-Latn-RS" dirty="0" err="1"/>
              <a:t>prepositions</a:t>
            </a:r>
            <a:r>
              <a:rPr lang="sr-Latn-RS" dirty="0"/>
              <a:t> </a:t>
            </a:r>
            <a:r>
              <a:rPr lang="sr-Latn-RS" dirty="0" err="1"/>
              <a:t>and</a:t>
            </a:r>
            <a:r>
              <a:rPr lang="sr-Latn-RS" dirty="0"/>
              <a:t> </a:t>
            </a:r>
            <a:r>
              <a:rPr lang="sr-Latn-RS" dirty="0" err="1"/>
              <a:t>write</a:t>
            </a:r>
            <a:r>
              <a:rPr lang="sr-Latn-RS" dirty="0"/>
              <a:t> </a:t>
            </a:r>
            <a:r>
              <a:rPr lang="sr-Latn-RS" dirty="0" err="1"/>
              <a:t>the</a:t>
            </a:r>
            <a:r>
              <a:rPr lang="sr-Latn-RS" dirty="0"/>
              <a:t> </a:t>
            </a:r>
            <a:r>
              <a:rPr lang="sr-Latn-RS" dirty="0" err="1"/>
              <a:t>meaning</a:t>
            </a:r>
            <a:r>
              <a:rPr lang="sr-Latn-RS" dirty="0"/>
              <a:t> in </a:t>
            </a:r>
            <a:r>
              <a:rPr lang="sr-Latn-RS" dirty="0" err="1"/>
              <a:t>conversation</a:t>
            </a:r>
            <a:r>
              <a:rPr lang="sr-Latn-RS" dirty="0"/>
              <a:t> from </a:t>
            </a:r>
            <a:r>
              <a:rPr lang="sr-Latn-RS" dirty="0" err="1"/>
              <a:t>Lesson</a:t>
            </a:r>
            <a:r>
              <a:rPr lang="sr-Latn-RS" dirty="0"/>
              <a:t> 4</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0B1C38-0C33-8546-B081-8A4ABC4A2518}"/>
              </a:ext>
            </a:extLst>
          </p:cNvPr>
          <p:cNvSpPr>
            <a:spLocks noGrp="1"/>
          </p:cNvSpPr>
          <p:nvPr>
            <p:ph idx="1"/>
          </p:nvPr>
        </p:nvSpPr>
        <p:spPr>
          <a:xfrm>
            <a:off x="517869" y="3172570"/>
            <a:ext cx="8686799" cy="3016294"/>
          </a:xfrm>
        </p:spPr>
        <p:txBody>
          <a:bodyPr>
            <a:normAutofit/>
          </a:bodyPr>
          <a:lstStyle/>
          <a:p>
            <a:r>
              <a:rPr lang="sr-Latn-RS" dirty="0"/>
              <a:t>Svi đaci sede u klupama. </a:t>
            </a:r>
            <a:r>
              <a:rPr lang="en-US" dirty="0"/>
              <a:t>___________</a:t>
            </a:r>
            <a:r>
              <a:rPr lang="sr-Latn-RS" dirty="0"/>
              <a:t> </a:t>
            </a:r>
          </a:p>
          <a:p>
            <a:r>
              <a:rPr lang="sr-Latn-RS" dirty="0"/>
              <a:t>Nastavnik stoji ispred đaka.</a:t>
            </a:r>
            <a:r>
              <a:rPr lang="en-US" dirty="0"/>
              <a:t> _________</a:t>
            </a:r>
            <a:endParaRPr lang="sr-Latn-RS" dirty="0"/>
          </a:p>
          <a:p>
            <a:r>
              <a:rPr lang="sr-Latn-RS" dirty="0"/>
              <a:t>Iza nastavnika nalazi se na zidu velika školska ploča. </a:t>
            </a:r>
            <a:r>
              <a:rPr lang="en-US" dirty="0"/>
              <a:t>_________</a:t>
            </a:r>
            <a:endParaRPr lang="sr-Latn-RS" dirty="0"/>
          </a:p>
          <a:p>
            <a:r>
              <a:rPr lang="sr-Latn-RS" dirty="0"/>
              <a:t>Nastavnik piše po tabli kredom. </a:t>
            </a:r>
            <a:r>
              <a:rPr lang="en-US" dirty="0"/>
              <a:t>_____________</a:t>
            </a:r>
            <a:endParaRPr lang="sr-Latn-RS" dirty="0"/>
          </a:p>
          <a:p>
            <a:r>
              <a:rPr lang="sr-Latn-RS" dirty="0"/>
              <a:t>Pod klupom je đačka torba. </a:t>
            </a:r>
            <a:r>
              <a:rPr lang="en-US" dirty="0"/>
              <a:t>______________</a:t>
            </a:r>
            <a:endParaRPr lang="sr-Latn-RS" dirty="0"/>
          </a:p>
          <a:p>
            <a:r>
              <a:rPr lang="sr-Latn-RS" dirty="0"/>
              <a:t>Neki đaci je zapisuju bez greške.  </a:t>
            </a:r>
            <a:r>
              <a:rPr lang="en-US" dirty="0"/>
              <a:t>___________</a:t>
            </a:r>
          </a:p>
        </p:txBody>
      </p:sp>
    </p:spTree>
    <p:extLst>
      <p:ext uri="{BB962C8B-B14F-4D97-AF65-F5344CB8AC3E}">
        <p14:creationId xmlns:p14="http://schemas.microsoft.com/office/powerpoint/2010/main" val="3948722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446BB0-9C17-4ACD-0627-C079C1296680}"/>
              </a:ext>
            </a:extLst>
          </p:cNvPr>
          <p:cNvSpPr>
            <a:spLocks noGrp="1"/>
          </p:cNvSpPr>
          <p:nvPr>
            <p:ph type="title"/>
          </p:nvPr>
        </p:nvSpPr>
        <p:spPr>
          <a:xfrm>
            <a:off x="517869" y="976160"/>
            <a:ext cx="8686800" cy="1186015"/>
          </a:xfrm>
        </p:spPr>
        <p:txBody>
          <a:bodyPr>
            <a:normAutofit/>
          </a:bodyPr>
          <a:lstStyle/>
          <a:p>
            <a:r>
              <a:rPr lang="en-US" dirty="0"/>
              <a:t>MOJA STAN</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8D730B-71FA-674A-14E9-1DCA99F2F76A}"/>
              </a:ext>
            </a:extLst>
          </p:cNvPr>
          <p:cNvSpPr>
            <a:spLocks noGrp="1"/>
          </p:cNvSpPr>
          <p:nvPr>
            <p:ph idx="1"/>
          </p:nvPr>
        </p:nvSpPr>
        <p:spPr>
          <a:xfrm>
            <a:off x="563590" y="2249535"/>
            <a:ext cx="8686799" cy="3016294"/>
          </a:xfrm>
        </p:spPr>
        <p:txBody>
          <a:bodyPr>
            <a:normAutofit/>
          </a:bodyPr>
          <a:lstStyle/>
          <a:p>
            <a:r>
              <a:rPr lang="en-US" dirty="0"/>
              <a:t>Find translation and answer the following questions:</a:t>
            </a:r>
          </a:p>
          <a:p>
            <a:endParaRPr lang="en-US" dirty="0"/>
          </a:p>
          <a:p>
            <a:pPr marL="457200" indent="-457200">
              <a:buAutoNum type="arabicPeriod"/>
            </a:pPr>
            <a:r>
              <a:rPr lang="sr-Latn-RS" dirty="0"/>
              <a:t>Šta je pored lifta, a šta je ispod lifta?</a:t>
            </a:r>
          </a:p>
          <a:p>
            <a:pPr marL="457200" indent="-457200">
              <a:buAutoNum type="arabicPeriod"/>
            </a:pPr>
            <a:r>
              <a:rPr lang="sr-Latn-RS" dirty="0"/>
              <a:t>Šta je pored spavaće sobe?</a:t>
            </a:r>
          </a:p>
          <a:p>
            <a:pPr marL="457200" indent="-457200">
              <a:buAutoNum type="arabicPeriod"/>
            </a:pPr>
            <a:r>
              <a:rPr lang="sr-Latn-RS" dirty="0"/>
              <a:t>Šta je ispred kuhinje?</a:t>
            </a:r>
          </a:p>
          <a:p>
            <a:pPr marL="457200" indent="-457200">
              <a:buAutoNum type="arabicPeriod"/>
            </a:pPr>
            <a:r>
              <a:rPr lang="sr-Latn-RS" dirty="0"/>
              <a:t>Šta je na zidu?</a:t>
            </a:r>
            <a:endParaRPr lang="en-US" dirty="0"/>
          </a:p>
        </p:txBody>
      </p:sp>
    </p:spTree>
    <p:extLst>
      <p:ext uri="{BB962C8B-B14F-4D97-AF65-F5344CB8AC3E}">
        <p14:creationId xmlns:p14="http://schemas.microsoft.com/office/powerpoint/2010/main" val="77513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313F90-1BC6-E835-C872-BFBEABFE788C}"/>
              </a:ext>
            </a:extLst>
          </p:cNvPr>
          <p:cNvSpPr>
            <a:spLocks noGrp="1"/>
          </p:cNvSpPr>
          <p:nvPr>
            <p:ph type="title"/>
          </p:nvPr>
        </p:nvSpPr>
        <p:spPr>
          <a:xfrm>
            <a:off x="517869" y="976160"/>
            <a:ext cx="8686800" cy="843115"/>
          </a:xfrm>
        </p:spPr>
        <p:txBody>
          <a:bodyPr>
            <a:normAutofit fontScale="90000"/>
          </a:bodyPr>
          <a:lstStyle/>
          <a:p>
            <a:r>
              <a:rPr lang="sr-Latn-RS" dirty="0" err="1"/>
              <a:t>homework</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F65265-0273-79C5-2B12-1FD8EABD8E46}"/>
              </a:ext>
            </a:extLst>
          </p:cNvPr>
          <p:cNvSpPr>
            <a:spLocks noGrp="1"/>
          </p:cNvSpPr>
          <p:nvPr>
            <p:ph idx="1"/>
          </p:nvPr>
        </p:nvSpPr>
        <p:spPr>
          <a:xfrm>
            <a:off x="517869" y="1905000"/>
            <a:ext cx="8978556" cy="4283864"/>
          </a:xfrm>
        </p:spPr>
        <p:txBody>
          <a:bodyPr>
            <a:normAutofit fontScale="62500" lnSpcReduction="20000"/>
          </a:bodyPr>
          <a:lstStyle/>
          <a:p>
            <a:r>
              <a:rPr lang="en-US" b="0" i="0" dirty="0">
                <a:solidFill>
                  <a:srgbClr val="FF0000"/>
                </a:solidFill>
                <a:effectLst/>
                <a:latin typeface="-apple-system"/>
              </a:rPr>
              <a:t>Thursday</a:t>
            </a:r>
            <a:r>
              <a:rPr lang="sr-Latn-RS" dirty="0"/>
              <a:t>- </a:t>
            </a:r>
            <a:r>
              <a:rPr lang="sr-Latn-RS" dirty="0" err="1"/>
              <a:t>Textbook</a:t>
            </a:r>
            <a:r>
              <a:rPr lang="sr-Latn-RS" dirty="0"/>
              <a:t>, </a:t>
            </a:r>
            <a:r>
              <a:rPr lang="sr-Latn-RS" dirty="0" err="1"/>
              <a:t>Lesson</a:t>
            </a:r>
            <a:r>
              <a:rPr lang="sr-Latn-RS" dirty="0"/>
              <a:t> 4, </a:t>
            </a:r>
            <a:r>
              <a:rPr lang="sr-Latn-RS" dirty="0" err="1"/>
              <a:t>Vježba</a:t>
            </a:r>
            <a:r>
              <a:rPr lang="sr-Latn-RS" dirty="0"/>
              <a:t> 3 i 4- </a:t>
            </a:r>
            <a:r>
              <a:rPr lang="sr-Latn-RS" dirty="0" err="1"/>
              <a:t>page</a:t>
            </a:r>
            <a:r>
              <a:rPr lang="sr-Latn-RS" dirty="0"/>
              <a:t> 23</a:t>
            </a:r>
          </a:p>
          <a:p>
            <a:r>
              <a:rPr lang="sr-Latn-RS" dirty="0" err="1"/>
              <a:t>Flip</a:t>
            </a:r>
            <a:r>
              <a:rPr lang="sr-Latn-RS" dirty="0"/>
              <a:t>- </a:t>
            </a:r>
            <a:r>
              <a:rPr lang="sr-Latn-RS" dirty="0" err="1"/>
              <a:t>Friday</a:t>
            </a:r>
            <a:r>
              <a:rPr lang="sr-Latn-RS" dirty="0"/>
              <a:t>, video</a:t>
            </a:r>
          </a:p>
          <a:p>
            <a:pPr algn="l"/>
            <a:r>
              <a:rPr lang="en-US" b="0" i="0" dirty="0">
                <a:solidFill>
                  <a:srgbClr val="495057"/>
                </a:solidFill>
                <a:effectLst/>
                <a:latin typeface="-apple-system"/>
              </a:rPr>
              <a:t>Describe a room/apartment/space using prepositions and cases we practiced. Include:</a:t>
            </a:r>
          </a:p>
          <a:p>
            <a:pPr algn="l"/>
            <a:r>
              <a:rPr lang="en-US" b="0" i="0" dirty="0">
                <a:solidFill>
                  <a:srgbClr val="495057"/>
                </a:solidFill>
                <a:effectLst/>
                <a:latin typeface="-apple-system"/>
              </a:rPr>
              <a:t>Flip- Friday, video</a:t>
            </a:r>
          </a:p>
          <a:p>
            <a:pPr algn="l"/>
            <a:r>
              <a:rPr lang="en-US" b="0" i="0" dirty="0">
                <a:solidFill>
                  <a:srgbClr val="495057"/>
                </a:solidFill>
                <a:effectLst/>
                <a:latin typeface="-apple-system"/>
              </a:rPr>
              <a:t>Use at least 5 prepositions.</a:t>
            </a:r>
          </a:p>
          <a:p>
            <a:pPr algn="l"/>
            <a:r>
              <a:rPr lang="en-US" b="0" i="0" dirty="0">
                <a:solidFill>
                  <a:srgbClr val="495057"/>
                </a:solidFill>
                <a:effectLst/>
                <a:latin typeface="-apple-system"/>
              </a:rPr>
              <a:t>Use at lest once a noun/adj. in genitive</a:t>
            </a:r>
          </a:p>
          <a:p>
            <a:pPr algn="l"/>
            <a:r>
              <a:rPr lang="en-US" b="0" i="0" dirty="0">
                <a:solidFill>
                  <a:srgbClr val="495057"/>
                </a:solidFill>
                <a:effectLst/>
                <a:latin typeface="-apple-system"/>
              </a:rPr>
              <a:t>Use at lest once a noun/adj. in accusative</a:t>
            </a:r>
          </a:p>
          <a:p>
            <a:pPr algn="l"/>
            <a:r>
              <a:rPr lang="en-US" b="0" i="0" dirty="0">
                <a:solidFill>
                  <a:srgbClr val="495057"/>
                </a:solidFill>
                <a:effectLst/>
                <a:latin typeface="-apple-system"/>
              </a:rPr>
              <a:t>Use at lest twice a noun/adj. in dative</a:t>
            </a:r>
          </a:p>
          <a:p>
            <a:pPr algn="l"/>
            <a:r>
              <a:rPr lang="en-US" b="0" i="0" dirty="0">
                <a:solidFill>
                  <a:srgbClr val="495057"/>
                </a:solidFill>
                <a:effectLst/>
                <a:latin typeface="-apple-system"/>
              </a:rPr>
              <a:t>Use at lest twice a noun/adj. in locative</a:t>
            </a:r>
          </a:p>
          <a:p>
            <a:pPr algn="l"/>
            <a:r>
              <a:rPr lang="en-US" b="0" i="0" dirty="0">
                <a:solidFill>
                  <a:srgbClr val="495057"/>
                </a:solidFill>
                <a:effectLst/>
                <a:latin typeface="-apple-system"/>
              </a:rPr>
              <a:t>Use at lest twice a noun/adj. In instrumental</a:t>
            </a:r>
          </a:p>
          <a:p>
            <a:br>
              <a:rPr lang="en-US" dirty="0"/>
            </a:br>
            <a:r>
              <a:rPr lang="sr-Latn-RS" dirty="0" err="1">
                <a:solidFill>
                  <a:srgbClr val="FF0000"/>
                </a:solidFill>
              </a:rPr>
              <a:t>Saturday</a:t>
            </a:r>
            <a:r>
              <a:rPr lang="sr-Latn-RS" dirty="0"/>
              <a:t>, </a:t>
            </a:r>
            <a:r>
              <a:rPr lang="sr-Latn-RS" dirty="0" err="1"/>
              <a:t>questions</a:t>
            </a:r>
            <a:r>
              <a:rPr lang="sr-Latn-RS" dirty="0"/>
              <a:t>. </a:t>
            </a:r>
            <a:r>
              <a:rPr lang="sr-Latn-RS" dirty="0" err="1">
                <a:solidFill>
                  <a:srgbClr val="FF0000"/>
                </a:solidFill>
              </a:rPr>
              <a:t>Sunday</a:t>
            </a:r>
            <a:r>
              <a:rPr lang="sr-Latn-RS" dirty="0"/>
              <a:t>, </a:t>
            </a:r>
            <a:r>
              <a:rPr lang="sr-Latn-RS" dirty="0" err="1"/>
              <a:t>answers</a:t>
            </a:r>
            <a:r>
              <a:rPr lang="sr-Latn-RS" dirty="0"/>
              <a:t>. </a:t>
            </a:r>
          </a:p>
          <a:p>
            <a:r>
              <a:rPr lang="sr-Latn-RS" dirty="0" err="1">
                <a:solidFill>
                  <a:srgbClr val="FF0000"/>
                </a:solidFill>
              </a:rPr>
              <a:t>Monday</a:t>
            </a:r>
            <a:r>
              <a:rPr lang="sr-Latn-RS" dirty="0">
                <a:solidFill>
                  <a:srgbClr val="FF0000"/>
                </a:solidFill>
              </a:rPr>
              <a:t>, </a:t>
            </a:r>
            <a:r>
              <a:rPr lang="sr-Latn-RS" dirty="0" err="1"/>
              <a:t>movie</a:t>
            </a:r>
            <a:r>
              <a:rPr lang="sr-Latn-RS" dirty="0"/>
              <a:t> </a:t>
            </a:r>
            <a:r>
              <a:rPr lang="sr-Latn-RS" dirty="0" err="1"/>
              <a:t>reccomendations</a:t>
            </a:r>
            <a:r>
              <a:rPr lang="sr-Latn-RS" dirty="0"/>
              <a:t>. </a:t>
            </a:r>
          </a:p>
          <a:p>
            <a:r>
              <a:rPr lang="sr-Latn-RS" dirty="0"/>
              <a:t>Start </a:t>
            </a:r>
            <a:r>
              <a:rPr lang="sr-Latn-RS" dirty="0" err="1"/>
              <a:t>preparing</a:t>
            </a:r>
            <a:r>
              <a:rPr lang="sr-Latn-RS" dirty="0"/>
              <a:t> </a:t>
            </a:r>
            <a:r>
              <a:rPr lang="sr-Latn-RS" dirty="0" err="1"/>
              <a:t>for</a:t>
            </a:r>
            <a:r>
              <a:rPr lang="sr-Latn-RS" dirty="0"/>
              <a:t> </a:t>
            </a:r>
            <a:r>
              <a:rPr lang="sr-Latn-RS" dirty="0" err="1"/>
              <a:t>Wrap</a:t>
            </a:r>
            <a:r>
              <a:rPr lang="sr-Latn-RS" dirty="0"/>
              <a:t> </a:t>
            </a:r>
            <a:r>
              <a:rPr lang="sr-Latn-RS" dirty="0" err="1"/>
              <a:t>up</a:t>
            </a:r>
            <a:r>
              <a:rPr lang="sr-Latn-RS" dirty="0"/>
              <a:t> test on </a:t>
            </a:r>
            <a:r>
              <a:rPr lang="sr-Latn-RS" dirty="0" err="1"/>
              <a:t>Tuesday</a:t>
            </a:r>
            <a:r>
              <a:rPr lang="sr-Latn-RS" dirty="0"/>
              <a:t>. </a:t>
            </a:r>
            <a:endParaRPr lang="en-US" dirty="0"/>
          </a:p>
        </p:txBody>
      </p:sp>
    </p:spTree>
    <p:extLst>
      <p:ext uri="{BB962C8B-B14F-4D97-AF65-F5344CB8AC3E}">
        <p14:creationId xmlns:p14="http://schemas.microsoft.com/office/powerpoint/2010/main" val="307526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FA5857-1F7F-0165-30CD-905D6E2720B0}"/>
              </a:ext>
            </a:extLst>
          </p:cNvPr>
          <p:cNvSpPr>
            <a:spLocks noGrp="1"/>
          </p:cNvSpPr>
          <p:nvPr>
            <p:ph type="title"/>
          </p:nvPr>
        </p:nvSpPr>
        <p:spPr>
          <a:xfrm>
            <a:off x="517869" y="657369"/>
            <a:ext cx="11465584" cy="1527279"/>
          </a:xfrm>
        </p:spPr>
        <p:txBody>
          <a:bodyPr>
            <a:normAutofit fontScale="90000"/>
          </a:bodyPr>
          <a:lstStyle/>
          <a:p>
            <a:r>
              <a:rPr lang="sr-Latn-RS" dirty="0" err="1"/>
              <a:t>Highlight</a:t>
            </a:r>
            <a:r>
              <a:rPr lang="sr-Latn-RS" dirty="0"/>
              <a:t> </a:t>
            </a:r>
            <a:r>
              <a:rPr lang="sr-Latn-RS" dirty="0" err="1"/>
              <a:t>the</a:t>
            </a:r>
            <a:r>
              <a:rPr lang="sr-Latn-RS" dirty="0"/>
              <a:t> </a:t>
            </a:r>
            <a:r>
              <a:rPr lang="sr-Latn-RS" dirty="0" err="1"/>
              <a:t>prepositions</a:t>
            </a:r>
            <a:r>
              <a:rPr lang="sr-Latn-RS" dirty="0"/>
              <a:t> </a:t>
            </a:r>
            <a:r>
              <a:rPr lang="sr-Latn-RS" dirty="0" err="1"/>
              <a:t>and</a:t>
            </a:r>
            <a:r>
              <a:rPr lang="sr-Latn-RS" dirty="0"/>
              <a:t> </a:t>
            </a:r>
            <a:r>
              <a:rPr lang="sr-Latn-RS" dirty="0" err="1"/>
              <a:t>write</a:t>
            </a:r>
            <a:r>
              <a:rPr lang="sr-Latn-RS" dirty="0"/>
              <a:t> </a:t>
            </a:r>
            <a:r>
              <a:rPr lang="sr-Latn-RS" dirty="0" err="1"/>
              <a:t>the</a:t>
            </a:r>
            <a:r>
              <a:rPr lang="sr-Latn-RS" dirty="0"/>
              <a:t> </a:t>
            </a:r>
            <a:r>
              <a:rPr lang="sr-Latn-RS" dirty="0" err="1"/>
              <a:t>meaning</a:t>
            </a:r>
            <a:r>
              <a:rPr lang="sr-Latn-RS" dirty="0"/>
              <a:t> in </a:t>
            </a:r>
            <a:r>
              <a:rPr lang="sr-Latn-RS" dirty="0" err="1"/>
              <a:t>conversation</a:t>
            </a:r>
            <a:r>
              <a:rPr lang="sr-Latn-RS" dirty="0"/>
              <a:t> from </a:t>
            </a:r>
            <a:r>
              <a:rPr lang="sr-Latn-RS" dirty="0" err="1"/>
              <a:t>Lesson</a:t>
            </a:r>
            <a:r>
              <a:rPr lang="sr-Latn-RS" dirty="0"/>
              <a:t> 4</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0B1C38-0C33-8546-B081-8A4ABC4A2518}"/>
              </a:ext>
            </a:extLst>
          </p:cNvPr>
          <p:cNvSpPr>
            <a:spLocks noGrp="1"/>
          </p:cNvSpPr>
          <p:nvPr>
            <p:ph idx="1"/>
          </p:nvPr>
        </p:nvSpPr>
        <p:spPr>
          <a:xfrm>
            <a:off x="517869" y="3172570"/>
            <a:ext cx="8686799" cy="3016294"/>
          </a:xfrm>
        </p:spPr>
        <p:txBody>
          <a:bodyPr>
            <a:normAutofit/>
          </a:bodyPr>
          <a:lstStyle/>
          <a:p>
            <a:r>
              <a:rPr lang="sr-Latn-RS" dirty="0"/>
              <a:t>Svi đaci sede</a:t>
            </a:r>
            <a:r>
              <a:rPr lang="sr-Latn-RS" dirty="0">
                <a:highlight>
                  <a:srgbClr val="FFFF00"/>
                </a:highlight>
              </a:rPr>
              <a:t> u </a:t>
            </a:r>
            <a:r>
              <a:rPr lang="sr-Latn-RS" dirty="0"/>
              <a:t>klupama. </a:t>
            </a:r>
            <a:r>
              <a:rPr lang="en-US" i="1" dirty="0"/>
              <a:t>in</a:t>
            </a:r>
          </a:p>
          <a:p>
            <a:r>
              <a:rPr lang="sr-Latn-RS" dirty="0"/>
              <a:t>Nastavnik stoji </a:t>
            </a:r>
            <a:r>
              <a:rPr lang="sr-Latn-RS" dirty="0">
                <a:highlight>
                  <a:srgbClr val="FFFF00"/>
                </a:highlight>
              </a:rPr>
              <a:t>ispred </a:t>
            </a:r>
            <a:r>
              <a:rPr lang="sr-Latn-RS" dirty="0"/>
              <a:t>đaka.</a:t>
            </a:r>
            <a:r>
              <a:rPr lang="en-US" dirty="0"/>
              <a:t> </a:t>
            </a:r>
            <a:r>
              <a:rPr lang="en-US" i="1" dirty="0"/>
              <a:t>In front </a:t>
            </a:r>
          </a:p>
          <a:p>
            <a:r>
              <a:rPr lang="sr-Latn-RS" dirty="0"/>
              <a:t>Iza nastavnika nalazi se </a:t>
            </a:r>
            <a:r>
              <a:rPr lang="sr-Latn-RS" dirty="0">
                <a:highlight>
                  <a:srgbClr val="FFFF00"/>
                </a:highlight>
              </a:rPr>
              <a:t>na</a:t>
            </a:r>
            <a:r>
              <a:rPr lang="sr-Latn-RS" dirty="0"/>
              <a:t> zidu velika školska ploča. </a:t>
            </a:r>
            <a:r>
              <a:rPr lang="en-US" i="1" dirty="0"/>
              <a:t>On/at</a:t>
            </a:r>
            <a:endParaRPr lang="sr-Latn-RS" dirty="0"/>
          </a:p>
          <a:p>
            <a:r>
              <a:rPr lang="sr-Latn-RS" dirty="0"/>
              <a:t>Nastavnik piše </a:t>
            </a:r>
            <a:r>
              <a:rPr lang="sr-Latn-RS" dirty="0">
                <a:highlight>
                  <a:srgbClr val="FFFF00"/>
                </a:highlight>
              </a:rPr>
              <a:t>po</a:t>
            </a:r>
            <a:r>
              <a:rPr lang="sr-Latn-RS" dirty="0"/>
              <a:t> tabli kredom. </a:t>
            </a:r>
            <a:r>
              <a:rPr lang="en-US" i="1" dirty="0"/>
              <a:t>On</a:t>
            </a:r>
            <a:endParaRPr lang="sr-Latn-RS" i="1" dirty="0"/>
          </a:p>
          <a:p>
            <a:r>
              <a:rPr lang="sr-Latn-RS" dirty="0">
                <a:highlight>
                  <a:srgbClr val="FFFF00"/>
                </a:highlight>
              </a:rPr>
              <a:t>Pod</a:t>
            </a:r>
            <a:r>
              <a:rPr lang="sr-Latn-RS" dirty="0"/>
              <a:t> klupom je đačka torba. </a:t>
            </a:r>
            <a:r>
              <a:rPr lang="en-US" i="1" dirty="0"/>
              <a:t>Under</a:t>
            </a:r>
          </a:p>
          <a:p>
            <a:r>
              <a:rPr lang="sr-Latn-RS" dirty="0"/>
              <a:t>Neki đaci je zapisuju </a:t>
            </a:r>
            <a:r>
              <a:rPr lang="sr-Latn-RS" dirty="0">
                <a:highlight>
                  <a:srgbClr val="FFFF00"/>
                </a:highlight>
              </a:rPr>
              <a:t>bez </a:t>
            </a:r>
            <a:r>
              <a:rPr lang="sr-Latn-RS" dirty="0"/>
              <a:t>greške. </a:t>
            </a:r>
            <a:r>
              <a:rPr lang="en-US" i="1" dirty="0"/>
              <a:t>Without </a:t>
            </a:r>
            <a:endParaRPr lang="en-US" dirty="0"/>
          </a:p>
        </p:txBody>
      </p:sp>
    </p:spTree>
    <p:extLst>
      <p:ext uri="{BB962C8B-B14F-4D97-AF65-F5344CB8AC3E}">
        <p14:creationId xmlns:p14="http://schemas.microsoft.com/office/powerpoint/2010/main" val="112321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C0FF12-5B87-7AF1-9A93-613A4132A58C}"/>
              </a:ext>
            </a:extLst>
          </p:cNvPr>
          <p:cNvSpPr>
            <a:spLocks noGrp="1"/>
          </p:cNvSpPr>
          <p:nvPr>
            <p:ph type="title"/>
          </p:nvPr>
        </p:nvSpPr>
        <p:spPr>
          <a:xfrm>
            <a:off x="517870" y="1807083"/>
            <a:ext cx="5021182" cy="4870457"/>
          </a:xfrm>
        </p:spPr>
        <p:txBody>
          <a:bodyPr/>
          <a:lstStyle/>
          <a:p>
            <a:r>
              <a:rPr lang="en-US" dirty="0" err="1"/>
              <a:t>Pade</a:t>
            </a:r>
            <a:r>
              <a:rPr lang="sr-Latn-RS" dirty="0" err="1"/>
              <a:t>ži</a:t>
            </a:r>
            <a:r>
              <a:rPr lang="sr-Latn-RS" dirty="0"/>
              <a:t> sa predlozima</a:t>
            </a:r>
            <a:endParaRPr lang="en-US" dirty="0"/>
          </a:p>
        </p:txBody>
      </p:sp>
    </p:spTree>
    <p:extLst>
      <p:ext uri="{BB962C8B-B14F-4D97-AF65-F5344CB8AC3E}">
        <p14:creationId xmlns:p14="http://schemas.microsoft.com/office/powerpoint/2010/main" val="83901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BAC98-F02A-F014-3198-8EC79BD8F91A}"/>
              </a:ext>
            </a:extLst>
          </p:cNvPr>
          <p:cNvSpPr>
            <a:spLocks noGrp="1"/>
          </p:cNvSpPr>
          <p:nvPr>
            <p:ph type="title"/>
          </p:nvPr>
        </p:nvSpPr>
        <p:spPr>
          <a:xfrm>
            <a:off x="517868" y="976160"/>
            <a:ext cx="11045481" cy="1138390"/>
          </a:xfrm>
        </p:spPr>
        <p:txBody>
          <a:bodyPr>
            <a:normAutofit/>
          </a:bodyPr>
          <a:lstStyle/>
          <a:p>
            <a:r>
              <a:rPr lang="sr-Latn-RS" dirty="0" err="1"/>
              <a:t>Prepositions</a:t>
            </a:r>
            <a:r>
              <a:rPr lang="sr-Latn-RS" dirty="0"/>
              <a:t> </a:t>
            </a:r>
            <a:r>
              <a:rPr lang="sr-Latn-RS" dirty="0" err="1"/>
              <a:t>with</a:t>
            </a:r>
            <a:r>
              <a:rPr lang="sr-Latn-RS" dirty="0"/>
              <a:t> genitive </a:t>
            </a:r>
            <a:r>
              <a:rPr lang="sr-Latn-RS" dirty="0" err="1"/>
              <a:t>case</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7D5845-3CE8-8609-6DB8-CD0982790DDB}"/>
              </a:ext>
            </a:extLst>
          </p:cNvPr>
          <p:cNvSpPr>
            <a:spLocks noGrp="1"/>
          </p:cNvSpPr>
          <p:nvPr>
            <p:ph idx="1"/>
          </p:nvPr>
        </p:nvSpPr>
        <p:spPr>
          <a:xfrm>
            <a:off x="517869" y="2352675"/>
            <a:ext cx="10616856" cy="3836189"/>
          </a:xfrm>
        </p:spPr>
        <p:txBody>
          <a:bodyPr>
            <a:normAutofit/>
          </a:bodyPr>
          <a:lstStyle/>
          <a:p>
            <a:r>
              <a:rPr lang="sr-Latn-RS" dirty="0"/>
              <a:t>BEZ – </a:t>
            </a:r>
            <a:r>
              <a:rPr lang="sr-Latn-RS" dirty="0" err="1"/>
              <a:t>without</a:t>
            </a:r>
            <a:r>
              <a:rPr lang="sr-Latn-RS" dirty="0"/>
              <a:t> </a:t>
            </a:r>
          </a:p>
          <a:p>
            <a:r>
              <a:rPr lang="sr-Latn-RS" dirty="0" err="1"/>
              <a:t>Ex</a:t>
            </a:r>
            <a:r>
              <a:rPr lang="sr-Latn-RS" dirty="0"/>
              <a:t>. Hoćemo čaj </a:t>
            </a:r>
            <a:r>
              <a:rPr lang="sr-Latn-RS" dirty="0">
                <a:solidFill>
                  <a:srgbClr val="FF0000"/>
                </a:solidFill>
              </a:rPr>
              <a:t>bez</a:t>
            </a:r>
            <a:r>
              <a:rPr lang="sr-Latn-RS" dirty="0"/>
              <a:t> šećera. </a:t>
            </a:r>
          </a:p>
          <a:p>
            <a:r>
              <a:rPr lang="en-US" dirty="0"/>
              <a:t>__________________________</a:t>
            </a:r>
          </a:p>
          <a:p>
            <a:endParaRPr lang="en-US" dirty="0"/>
          </a:p>
          <a:p>
            <a:r>
              <a:rPr lang="en-US" dirty="0"/>
              <a:t>IZ-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(use this preposition to say that you are from a particular city/village/country)</a:t>
            </a:r>
          </a:p>
          <a:p>
            <a:r>
              <a:rPr lang="en-US" sz="1800" dirty="0">
                <a:latin typeface="Times New Roman" panose="02020603050405020304" pitchFamily="18" charset="0"/>
                <a:ea typeface="Calibri" panose="020F0502020204030204" pitchFamily="34" charset="0"/>
                <a:cs typeface="Times New Roman" panose="02020603050405020304" pitchFamily="18" charset="0"/>
              </a:rPr>
              <a:t>A: </a:t>
            </a:r>
            <a:r>
              <a:rPr lang="en-US" sz="1800" dirty="0" err="1">
                <a:latin typeface="Times New Roman" panose="02020603050405020304" pitchFamily="18" charset="0"/>
                <a:ea typeface="Calibri" panose="020F0502020204030204" pitchFamily="34" charset="0"/>
                <a:cs typeface="Times New Roman" panose="02020603050405020304" pitchFamily="18" charset="0"/>
              </a:rPr>
              <a:t>Odakle</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si</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800" dirty="0">
                <a:latin typeface="Times New Roman" panose="02020603050405020304" pitchFamily="18" charset="0"/>
                <a:ea typeface="Calibri" panose="020F0502020204030204" pitchFamily="34" charset="0"/>
                <a:cs typeface="Times New Roman" panose="02020603050405020304" pitchFamily="18" charset="0"/>
              </a:rPr>
              <a:t>: Ja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sam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iz</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sr-Latn-RS" sz="1800" dirty="0">
                <a:latin typeface="Times New Roman" panose="02020603050405020304" pitchFamily="18" charset="0"/>
                <a:ea typeface="Calibri" panose="020F0502020204030204" pitchFamily="34" charset="0"/>
                <a:cs typeface="Times New Roman" panose="02020603050405020304" pitchFamily="18" charset="0"/>
              </a:rPr>
              <a:t>Kruševca. Odakle ste vi?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sr-Latn-R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r-Latn-RS" dirty="0"/>
          </a:p>
        </p:txBody>
      </p:sp>
    </p:spTree>
    <p:extLst>
      <p:ext uri="{BB962C8B-B14F-4D97-AF65-F5344CB8AC3E}">
        <p14:creationId xmlns:p14="http://schemas.microsoft.com/office/powerpoint/2010/main" val="233306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BAC98-F02A-F014-3198-8EC79BD8F91A}"/>
              </a:ext>
            </a:extLst>
          </p:cNvPr>
          <p:cNvSpPr>
            <a:spLocks noGrp="1"/>
          </p:cNvSpPr>
          <p:nvPr>
            <p:ph type="title"/>
          </p:nvPr>
        </p:nvSpPr>
        <p:spPr>
          <a:xfrm>
            <a:off x="517868" y="976160"/>
            <a:ext cx="11045481" cy="1138390"/>
          </a:xfrm>
        </p:spPr>
        <p:txBody>
          <a:bodyPr>
            <a:normAutofit/>
          </a:bodyPr>
          <a:lstStyle/>
          <a:p>
            <a:r>
              <a:rPr lang="sr-Latn-RS" dirty="0" err="1"/>
              <a:t>Prepositions</a:t>
            </a:r>
            <a:r>
              <a:rPr lang="sr-Latn-RS" dirty="0"/>
              <a:t> </a:t>
            </a:r>
            <a:r>
              <a:rPr lang="sr-Latn-RS" dirty="0" err="1"/>
              <a:t>with</a:t>
            </a:r>
            <a:r>
              <a:rPr lang="sr-Latn-RS" dirty="0"/>
              <a:t> genitive </a:t>
            </a:r>
            <a:r>
              <a:rPr lang="sr-Latn-RS" dirty="0" err="1"/>
              <a:t>case</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7D5845-3CE8-8609-6DB8-CD0982790DDB}"/>
              </a:ext>
            </a:extLst>
          </p:cNvPr>
          <p:cNvSpPr>
            <a:spLocks noGrp="1"/>
          </p:cNvSpPr>
          <p:nvPr>
            <p:ph idx="1"/>
          </p:nvPr>
        </p:nvSpPr>
        <p:spPr>
          <a:xfrm>
            <a:off x="517869" y="2352675"/>
            <a:ext cx="10616856" cy="3836189"/>
          </a:xfrm>
        </p:spPr>
        <p:txBody>
          <a:bodyPr>
            <a:normAutofit fontScale="85000" lnSpcReduction="20000"/>
          </a:bodyPr>
          <a:lstStyle/>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by- when it is not used with the verbs of motion. It always implies somebody’s place.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babe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djeda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čita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piše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će.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Mi pijemo kafu/kavu i rakiju kod Mehmeda i Sanele.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pPr marL="0" marR="0">
              <a:lnSpc>
                <a:spcPct val="107000"/>
              </a:lnSpc>
              <a:spcBef>
                <a:spcPts val="0"/>
              </a:spcBef>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OD – DO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from…to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 idem od Urbane do </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Čikaga.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Od Njujorka do Los Anđelesa se putuje četiri sata.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Od Bostona do Sarajeva je daleko.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Ja radim od sedam do tri.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r-Latn-RS" dirty="0"/>
          </a:p>
        </p:txBody>
      </p:sp>
    </p:spTree>
    <p:extLst>
      <p:ext uri="{BB962C8B-B14F-4D97-AF65-F5344CB8AC3E}">
        <p14:creationId xmlns:p14="http://schemas.microsoft.com/office/powerpoint/2010/main" val="130364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BAC98-F02A-F014-3198-8EC79BD8F91A}"/>
              </a:ext>
            </a:extLst>
          </p:cNvPr>
          <p:cNvSpPr>
            <a:spLocks noGrp="1"/>
          </p:cNvSpPr>
          <p:nvPr>
            <p:ph type="title"/>
          </p:nvPr>
        </p:nvSpPr>
        <p:spPr>
          <a:xfrm>
            <a:off x="517868" y="976160"/>
            <a:ext cx="11045481" cy="1138390"/>
          </a:xfrm>
        </p:spPr>
        <p:txBody>
          <a:bodyPr>
            <a:normAutofit/>
          </a:bodyPr>
          <a:lstStyle/>
          <a:p>
            <a:r>
              <a:rPr lang="sr-Latn-RS" dirty="0" err="1"/>
              <a:t>Prepositions</a:t>
            </a:r>
            <a:r>
              <a:rPr lang="sr-Latn-RS" dirty="0"/>
              <a:t> </a:t>
            </a:r>
            <a:r>
              <a:rPr lang="sr-Latn-RS" dirty="0" err="1"/>
              <a:t>with</a:t>
            </a:r>
            <a:r>
              <a:rPr lang="sr-Latn-RS" dirty="0"/>
              <a:t> genitive </a:t>
            </a:r>
            <a:r>
              <a:rPr lang="sr-Latn-RS" dirty="0" err="1"/>
              <a:t>case</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7D5845-3CE8-8609-6DB8-CD0982790DDB}"/>
              </a:ext>
            </a:extLst>
          </p:cNvPr>
          <p:cNvSpPr>
            <a:spLocks noGrp="1"/>
          </p:cNvSpPr>
          <p:nvPr>
            <p:ph idx="1"/>
          </p:nvPr>
        </p:nvSpPr>
        <p:spPr>
          <a:xfrm>
            <a:off x="517869" y="2352675"/>
            <a:ext cx="10616856" cy="3836189"/>
          </a:xfrm>
        </p:spPr>
        <p:txBody>
          <a:bodyPr>
            <a:normAutofit/>
          </a:bodyPr>
          <a:lstStyle/>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PORED, DO</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next</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to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Ja sam do prozora, a ti si pored mene.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Pored Jovane sedi/</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sjedi</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Marija, a do Marije njihov drug.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ISPRED</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front </a:t>
            </a:r>
            <a:r>
              <a:rPr lang="sr-Latn-R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IZA</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sr-Latn-R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behind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Ispred kuće raste veliko drvo.                         Iza ovog automobila je jedna mala mačka.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r-Latn-RS" dirty="0"/>
          </a:p>
        </p:txBody>
      </p:sp>
    </p:spTree>
    <p:extLst>
      <p:ext uri="{BB962C8B-B14F-4D97-AF65-F5344CB8AC3E}">
        <p14:creationId xmlns:p14="http://schemas.microsoft.com/office/powerpoint/2010/main" val="147637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BAC98-F02A-F014-3198-8EC79BD8F91A}"/>
              </a:ext>
            </a:extLst>
          </p:cNvPr>
          <p:cNvSpPr>
            <a:spLocks noGrp="1"/>
          </p:cNvSpPr>
          <p:nvPr>
            <p:ph type="title"/>
          </p:nvPr>
        </p:nvSpPr>
        <p:spPr>
          <a:xfrm>
            <a:off x="517868" y="976160"/>
            <a:ext cx="11045481" cy="1138390"/>
          </a:xfrm>
        </p:spPr>
        <p:txBody>
          <a:bodyPr>
            <a:normAutofit/>
          </a:bodyPr>
          <a:lstStyle/>
          <a:p>
            <a:r>
              <a:rPr lang="sr-Latn-RS" dirty="0" err="1"/>
              <a:t>Prepositions</a:t>
            </a:r>
            <a:r>
              <a:rPr lang="sr-Latn-RS" dirty="0"/>
              <a:t> </a:t>
            </a:r>
            <a:r>
              <a:rPr lang="sr-Latn-RS" dirty="0" err="1"/>
              <a:t>with</a:t>
            </a:r>
            <a:r>
              <a:rPr lang="sr-Latn-RS" dirty="0"/>
              <a:t> genitive </a:t>
            </a:r>
            <a:r>
              <a:rPr lang="sr-Latn-RS" dirty="0" err="1"/>
              <a:t>case</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7D5845-3CE8-8609-6DB8-CD0982790DDB}"/>
              </a:ext>
            </a:extLst>
          </p:cNvPr>
          <p:cNvSpPr>
            <a:spLocks noGrp="1"/>
          </p:cNvSpPr>
          <p:nvPr>
            <p:ph idx="1"/>
          </p:nvPr>
        </p:nvSpPr>
        <p:spPr>
          <a:xfrm>
            <a:off x="517869" y="2352675"/>
            <a:ext cx="10616856" cy="3836189"/>
          </a:xfrm>
        </p:spPr>
        <p:txBody>
          <a:bodyPr>
            <a:normAutofit/>
          </a:bodyPr>
          <a:lstStyle/>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PRE </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(S)/</a:t>
            </a: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PRIJE</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(BC) -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before</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POSLE/POSLIJE – </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after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Pre časa (S)/Prije časa (B)/ Prije sata (C) idem u kafić.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Posle/Poslije tenisa idem u teretanu.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r-Latn-RS" dirty="0"/>
          </a:p>
        </p:txBody>
      </p:sp>
    </p:spTree>
    <p:extLst>
      <p:ext uri="{BB962C8B-B14F-4D97-AF65-F5344CB8AC3E}">
        <p14:creationId xmlns:p14="http://schemas.microsoft.com/office/powerpoint/2010/main" val="221625744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F3837"/>
      </a:dk2>
      <a:lt2>
        <a:srgbClr val="E8E7E2"/>
      </a:lt2>
      <a:accent1>
        <a:srgbClr val="294FE7"/>
      </a:accent1>
      <a:accent2>
        <a:srgbClr val="178DD5"/>
      </a:accent2>
      <a:accent3>
        <a:srgbClr val="20B6B1"/>
      </a:accent3>
      <a:accent4>
        <a:srgbClr val="14B96F"/>
      </a:accent4>
      <a:accent5>
        <a:srgbClr val="21BB35"/>
      </a:accent5>
      <a:accent6>
        <a:srgbClr val="44BB14"/>
      </a:accent6>
      <a:hlink>
        <a:srgbClr val="31944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397</TotalTime>
  <Words>1705</Words>
  <Application>Microsoft Office PowerPoint</Application>
  <PresentationFormat>Widescreen</PresentationFormat>
  <Paragraphs>178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-apple-system</vt:lpstr>
      <vt:lpstr>Arial</vt:lpstr>
      <vt:lpstr>Bierstadt</vt:lpstr>
      <vt:lpstr>Times New Roman</vt:lpstr>
      <vt:lpstr>GestaltVTI</vt:lpstr>
      <vt:lpstr>Predlozi</vt:lpstr>
      <vt:lpstr>Šta su predolozi?</vt:lpstr>
      <vt:lpstr>Highlight the prepositions and write the meaning in conversation from Lesson 4</vt:lpstr>
      <vt:lpstr>Highlight the prepositions and write the meaning in conversation from Lesson 4</vt:lpstr>
      <vt:lpstr>Padeži sa predlozima</vt:lpstr>
      <vt:lpstr>Prepositions with genitive case</vt:lpstr>
      <vt:lpstr>Prepositions with genitive case</vt:lpstr>
      <vt:lpstr>Prepositions with genitive case</vt:lpstr>
      <vt:lpstr>Prepositions with genitive case</vt:lpstr>
      <vt:lpstr>Answer the questions</vt:lpstr>
      <vt:lpstr>Accusative case with prepostions</vt:lpstr>
      <vt:lpstr>NA and U come after the verbs of motion</vt:lpstr>
      <vt:lpstr>PowerPoint Presentation</vt:lpstr>
      <vt:lpstr>Review. Make meaningful sentences by using correct froms of the following words. All verbs, nouns, adjectives are given in their basic forms!  </vt:lpstr>
      <vt:lpstr>Review. Make meaningful sentences by using correct froms of the following words. All verbs, nouns, adjectives are given in their basic forms!  </vt:lpstr>
      <vt:lpstr>Preposition combination with genitv and akuzativ</vt:lpstr>
      <vt:lpstr>Prepositions that mean from: Iz, sad, od</vt:lpstr>
      <vt:lpstr>Pair U/IZ</vt:lpstr>
      <vt:lpstr>Pair na/sa</vt:lpstr>
      <vt:lpstr>Pair kod/od</vt:lpstr>
      <vt:lpstr>Dative with prepositions</vt:lpstr>
      <vt:lpstr>LOCATIVE ALWAYS GOES WITH PREPOSITIONS</vt:lpstr>
      <vt:lpstr>Preposition O:</vt:lpstr>
      <vt:lpstr>Po “on or along the surface of smth”</vt:lpstr>
      <vt:lpstr>U (in, at), NA (on, at) </vt:lpstr>
      <vt:lpstr>Locative na/u</vt:lpstr>
      <vt:lpstr>INSTRUMENTAL</vt:lpstr>
      <vt:lpstr>S/Sa- with</vt:lpstr>
      <vt:lpstr>PowerPoint Presentation</vt:lpstr>
      <vt:lpstr>MOJA STAN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Predlozi</dc:title>
  <dc:creator>Pavlovic, Tamara</dc:creator>
  <cp:lastModifiedBy>Pavlovic, Tamara</cp:lastModifiedBy>
  <cp:revision>1</cp:revision>
  <dcterms:created xsi:type="dcterms:W3CDTF">2023-09-20T20:33:52Z</dcterms:created>
  <dcterms:modified xsi:type="dcterms:W3CDTF">2023-09-21T03:10:58Z</dcterms:modified>
</cp:coreProperties>
</file>