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71" r:id="rId6"/>
    <p:sldId id="295" r:id="rId7"/>
    <p:sldId id="296" r:id="rId8"/>
    <p:sldId id="294" r:id="rId9"/>
    <p:sldId id="297" r:id="rId10"/>
    <p:sldId id="272" r:id="rId11"/>
    <p:sldId id="273" r:id="rId12"/>
    <p:sldId id="293" r:id="rId13"/>
    <p:sldId id="298" r:id="rId14"/>
    <p:sldId id="299" r:id="rId15"/>
    <p:sldId id="302" r:id="rId16"/>
    <p:sldId id="303" r:id="rId17"/>
    <p:sldId id="304" r:id="rId18"/>
    <p:sldId id="300" r:id="rId19"/>
    <p:sldId id="305" r:id="rId20"/>
    <p:sldId id="301" r:id="rId21"/>
    <p:sldId id="306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47BD1-E837-4878-AA42-732215CDA81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744E6-73F6-44FF-9706-D585EF0A1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Adjectives for THR</a:t>
          </a:r>
        </a:p>
      </dgm:t>
    </dgm:pt>
    <dgm:pt modelId="{86CCECEF-B44B-4456-A1B8-0C454B480521}" type="parTrans" cxnId="{B659F010-2644-4592-A00B-A820A3670D0F}">
      <dgm:prSet/>
      <dgm:spPr/>
      <dgm:t>
        <a:bodyPr/>
        <a:lstStyle/>
        <a:p>
          <a:endParaRPr lang="en-US"/>
        </a:p>
      </dgm:t>
    </dgm:pt>
    <dgm:pt modelId="{2F93CB94-B3F0-40CF-B61F-A58E5B2EC503}" type="sibTrans" cxnId="{B659F010-2644-4592-A00B-A820A3670D0F}">
      <dgm:prSet/>
      <dgm:spPr/>
      <dgm:t>
        <a:bodyPr/>
        <a:lstStyle/>
        <a:p>
          <a:endParaRPr lang="en-US"/>
        </a:p>
      </dgm:t>
    </dgm:pt>
    <dgm:pt modelId="{008D509F-A33E-486E-9C4A-5434CD81D68C}">
      <dgm:prSet/>
      <dgm:spPr/>
      <dgm:t>
        <a:bodyPr/>
        <a:lstStyle/>
        <a:p>
          <a:pPr>
            <a:lnSpc>
              <a:spcPct val="100000"/>
            </a:lnSpc>
          </a:pPr>
          <a:r>
            <a:rPr lang="sr-Latn-RS" dirty="0" err="1"/>
            <a:t>Recommendations</a:t>
          </a:r>
          <a:endParaRPr lang="en-US" dirty="0"/>
        </a:p>
      </dgm:t>
    </dgm:pt>
    <dgm:pt modelId="{37FEB6A5-9CDC-4006-A49A-703D708B4AFE}" type="parTrans" cxnId="{1EEEAC15-51BA-47D2-8F4B-9946C7DA478A}">
      <dgm:prSet/>
      <dgm:spPr/>
      <dgm:t>
        <a:bodyPr/>
        <a:lstStyle/>
        <a:p>
          <a:endParaRPr lang="en-US"/>
        </a:p>
      </dgm:t>
    </dgm:pt>
    <dgm:pt modelId="{1D8A6DD8-2692-4DCD-9450-DB06F299A89B}" type="sibTrans" cxnId="{1EEEAC15-51BA-47D2-8F4B-9946C7DA478A}">
      <dgm:prSet/>
      <dgm:spPr/>
      <dgm:t>
        <a:bodyPr/>
        <a:lstStyle/>
        <a:p>
          <a:endParaRPr lang="en-US"/>
        </a:p>
      </dgm:t>
    </dgm:pt>
    <dgm:pt modelId="{558D9C8B-88EC-462E-A062-8BC86302B2DB}" type="pres">
      <dgm:prSet presAssocID="{E9C47BD1-E837-4878-AA42-732215CDA810}" presName="root" presStyleCnt="0">
        <dgm:presLayoutVars>
          <dgm:dir/>
          <dgm:resizeHandles val="exact"/>
        </dgm:presLayoutVars>
      </dgm:prSet>
      <dgm:spPr/>
    </dgm:pt>
    <dgm:pt modelId="{E3528DCE-E6DB-443F-9CA0-960ACDC3CE50}" type="pres">
      <dgm:prSet presAssocID="{95B744E6-73F6-44FF-9706-D585EF0A18C1}" presName="compNode" presStyleCnt="0"/>
      <dgm:spPr/>
    </dgm:pt>
    <dgm:pt modelId="{F1BEBE4A-3F07-4F33-B1E9-7FB26A5382E7}" type="pres">
      <dgm:prSet presAssocID="{95B744E6-73F6-44FF-9706-D585EF0A18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B07735-59D7-49EE-A0A2-C46A117D23B7}" type="pres">
      <dgm:prSet presAssocID="{95B744E6-73F6-44FF-9706-D585EF0A18C1}" presName="spaceRect" presStyleCnt="0"/>
      <dgm:spPr/>
    </dgm:pt>
    <dgm:pt modelId="{DFA8279F-AF6B-4D4E-B340-5CBA0D8EC499}" type="pres">
      <dgm:prSet presAssocID="{95B744E6-73F6-44FF-9706-D585EF0A18C1}" presName="textRect" presStyleLbl="revTx" presStyleIdx="0" presStyleCnt="2">
        <dgm:presLayoutVars>
          <dgm:chMax val="1"/>
          <dgm:chPref val="1"/>
        </dgm:presLayoutVars>
      </dgm:prSet>
      <dgm:spPr/>
    </dgm:pt>
    <dgm:pt modelId="{033906DA-E2D1-493F-8598-086C78D430CF}" type="pres">
      <dgm:prSet presAssocID="{2F93CB94-B3F0-40CF-B61F-A58E5B2EC503}" presName="sibTrans" presStyleCnt="0"/>
      <dgm:spPr/>
    </dgm:pt>
    <dgm:pt modelId="{BC81C908-69B1-48AD-9725-8DE6C6B60533}" type="pres">
      <dgm:prSet presAssocID="{008D509F-A33E-486E-9C4A-5434CD81D68C}" presName="compNode" presStyleCnt="0"/>
      <dgm:spPr/>
    </dgm:pt>
    <dgm:pt modelId="{76EB988A-1066-4556-A421-E7C9FDFAC7A5}" type="pres">
      <dgm:prSet presAssocID="{008D509F-A33E-486E-9C4A-5434CD81D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86660B97-8731-49E1-8E78-CD3C18F5013B}" type="pres">
      <dgm:prSet presAssocID="{008D509F-A33E-486E-9C4A-5434CD81D68C}" presName="spaceRect" presStyleCnt="0"/>
      <dgm:spPr/>
    </dgm:pt>
    <dgm:pt modelId="{79AB50DD-4402-4D9F-879C-E8F5C40EC9E5}" type="pres">
      <dgm:prSet presAssocID="{008D509F-A33E-486E-9C4A-5434CD81D6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59F010-2644-4592-A00B-A820A3670D0F}" srcId="{E9C47BD1-E837-4878-AA42-732215CDA810}" destId="{95B744E6-73F6-44FF-9706-D585EF0A18C1}" srcOrd="0" destOrd="0" parTransId="{86CCECEF-B44B-4456-A1B8-0C454B480521}" sibTransId="{2F93CB94-B3F0-40CF-B61F-A58E5B2EC503}"/>
    <dgm:cxn modelId="{1EEEAC15-51BA-47D2-8F4B-9946C7DA478A}" srcId="{E9C47BD1-E837-4878-AA42-732215CDA810}" destId="{008D509F-A33E-486E-9C4A-5434CD81D68C}" srcOrd="1" destOrd="0" parTransId="{37FEB6A5-9CDC-4006-A49A-703D708B4AFE}" sibTransId="{1D8A6DD8-2692-4DCD-9450-DB06F299A89B}"/>
    <dgm:cxn modelId="{B27CCA35-CE58-4BAF-94CE-BEB9934BF4D2}" type="presOf" srcId="{95B744E6-73F6-44FF-9706-D585EF0A18C1}" destId="{DFA8279F-AF6B-4D4E-B340-5CBA0D8EC499}" srcOrd="0" destOrd="0" presId="urn:microsoft.com/office/officeart/2018/2/layout/IconLabelList"/>
    <dgm:cxn modelId="{143E1677-D895-481E-A357-921A82EB0F4F}" type="presOf" srcId="{008D509F-A33E-486E-9C4A-5434CD81D68C}" destId="{79AB50DD-4402-4D9F-879C-E8F5C40EC9E5}" srcOrd="0" destOrd="0" presId="urn:microsoft.com/office/officeart/2018/2/layout/IconLabelList"/>
    <dgm:cxn modelId="{EA5B4F9E-EF93-453D-A8DF-42B4438C65FB}" type="presOf" srcId="{E9C47BD1-E837-4878-AA42-732215CDA810}" destId="{558D9C8B-88EC-462E-A062-8BC86302B2DB}" srcOrd="0" destOrd="0" presId="urn:microsoft.com/office/officeart/2018/2/layout/IconLabelList"/>
    <dgm:cxn modelId="{922EABCB-6447-4112-8493-F0A848B4F1FE}" type="presParOf" srcId="{558D9C8B-88EC-462E-A062-8BC86302B2DB}" destId="{E3528DCE-E6DB-443F-9CA0-960ACDC3CE50}" srcOrd="0" destOrd="0" presId="urn:microsoft.com/office/officeart/2018/2/layout/IconLabelList"/>
    <dgm:cxn modelId="{2E84CCBB-98CE-4DCD-8201-523D7634CAE1}" type="presParOf" srcId="{E3528DCE-E6DB-443F-9CA0-960ACDC3CE50}" destId="{F1BEBE4A-3F07-4F33-B1E9-7FB26A5382E7}" srcOrd="0" destOrd="0" presId="urn:microsoft.com/office/officeart/2018/2/layout/IconLabelList"/>
    <dgm:cxn modelId="{3A6C608B-4F4E-45F5-BE7C-1FC20CDEACD4}" type="presParOf" srcId="{E3528DCE-E6DB-443F-9CA0-960ACDC3CE50}" destId="{81B07735-59D7-49EE-A0A2-C46A117D23B7}" srcOrd="1" destOrd="0" presId="urn:microsoft.com/office/officeart/2018/2/layout/IconLabelList"/>
    <dgm:cxn modelId="{1892A58E-93E7-47CC-86CA-5532FEDA3405}" type="presParOf" srcId="{E3528DCE-E6DB-443F-9CA0-960ACDC3CE50}" destId="{DFA8279F-AF6B-4D4E-B340-5CBA0D8EC499}" srcOrd="2" destOrd="0" presId="urn:microsoft.com/office/officeart/2018/2/layout/IconLabelList"/>
    <dgm:cxn modelId="{F3073EFA-4DC6-4D7D-898B-29A12DC8B085}" type="presParOf" srcId="{558D9C8B-88EC-462E-A062-8BC86302B2DB}" destId="{033906DA-E2D1-493F-8598-086C78D430CF}" srcOrd="1" destOrd="0" presId="urn:microsoft.com/office/officeart/2018/2/layout/IconLabelList"/>
    <dgm:cxn modelId="{1B8C1118-AB14-48C1-9945-E78F1EEE09B3}" type="presParOf" srcId="{558D9C8B-88EC-462E-A062-8BC86302B2DB}" destId="{BC81C908-69B1-48AD-9725-8DE6C6B60533}" srcOrd="2" destOrd="0" presId="urn:microsoft.com/office/officeart/2018/2/layout/IconLabelList"/>
    <dgm:cxn modelId="{67BCC973-08A7-4823-B349-8ED3A46B22D7}" type="presParOf" srcId="{BC81C908-69B1-48AD-9725-8DE6C6B60533}" destId="{76EB988A-1066-4556-A421-E7C9FDFAC7A5}" srcOrd="0" destOrd="0" presId="urn:microsoft.com/office/officeart/2018/2/layout/IconLabelList"/>
    <dgm:cxn modelId="{39F60193-7997-4D7B-BE2F-7E9922831FE7}" type="presParOf" srcId="{BC81C908-69B1-48AD-9725-8DE6C6B60533}" destId="{86660B97-8731-49E1-8E78-CD3C18F5013B}" srcOrd="1" destOrd="0" presId="urn:microsoft.com/office/officeart/2018/2/layout/IconLabelList"/>
    <dgm:cxn modelId="{69F68047-73A7-4290-8BDD-CD2F2EB91BA7}" type="presParOf" srcId="{BC81C908-69B1-48AD-9725-8DE6C6B60533}" destId="{79AB50DD-4402-4D9F-879C-E8F5C40EC9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BE4A-3F07-4F33-B1E9-7FB26A5382E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279F-AF6B-4D4E-B340-5CBA0D8EC49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Adjectives for THR</a:t>
          </a:r>
        </a:p>
      </dsp:txBody>
      <dsp:txXfrm>
        <a:off x="559800" y="3022743"/>
        <a:ext cx="4320000" cy="720000"/>
      </dsp:txXfrm>
    </dsp:sp>
    <dsp:sp modelId="{76EB988A-1066-4556-A421-E7C9FDFAC7A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B50DD-4402-4D9F-879C-E8F5C40EC9E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900" kern="1200" dirty="0" err="1"/>
            <a:t>Recommendations</a:t>
          </a:r>
          <a:endParaRPr lang="en-US" sz="39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B17F4-FAD3-1D8F-0DF5-FBC1AE75F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020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EB4087-07A7-3322-13AE-DDFC13E4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How to talk about your family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+ Grammer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F4A73-4760-9C7B-F959-28BBD61AF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BCS </a:t>
            </a:r>
            <a:r>
              <a:rPr lang="sr-Latn-RS" sz="2200" dirty="0">
                <a:solidFill>
                  <a:srgbClr val="FFFFFF"/>
                </a:solidFill>
              </a:rPr>
              <a:t>2</a:t>
            </a:r>
            <a:r>
              <a:rPr lang="en-US" sz="2200" dirty="0">
                <a:solidFill>
                  <a:srgbClr val="FFFFFF"/>
                </a:solidFill>
              </a:rPr>
              <a:t>01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sr-Latn-RS" dirty="0">
                <a:solidFill>
                  <a:srgbClr val="FF0000"/>
                </a:solidFill>
              </a:rPr>
              <a:t>mportant</a:t>
            </a:r>
            <a:r>
              <a:rPr lang="sr-Latn-RS" dirty="0"/>
              <a:t>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Verb </a:t>
            </a:r>
            <a:r>
              <a:rPr lang="sr-Latn-RS" u="sng" dirty="0">
                <a:solidFill>
                  <a:srgbClr val="FF0000"/>
                </a:solidFill>
              </a:rPr>
              <a:t>not to have</a:t>
            </a:r>
            <a:r>
              <a:rPr lang="en-US" dirty="0"/>
              <a:t>:</a:t>
            </a:r>
            <a:endParaRPr lang="sr-Latn-RS" dirty="0"/>
          </a:p>
          <a:p>
            <a:r>
              <a:rPr lang="sr-Latn-RS" dirty="0"/>
              <a:t>Ja nemam                     Mi nemamo</a:t>
            </a:r>
          </a:p>
          <a:p>
            <a:r>
              <a:rPr lang="sr-Latn-RS" dirty="0"/>
              <a:t>Ti nemaš                        Vi nemate </a:t>
            </a:r>
          </a:p>
          <a:p>
            <a:r>
              <a:rPr lang="sr-Latn-RS" dirty="0"/>
              <a:t>On, Ona, Ono nema     Oni, One, Ona nemaju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to have- </a:t>
            </a:r>
            <a:r>
              <a:rPr lang="en-US" dirty="0" err="1"/>
              <a:t>imati</a:t>
            </a:r>
            <a:r>
              <a:rPr lang="en-US" dirty="0"/>
              <a:t> </a:t>
            </a:r>
          </a:p>
          <a:p>
            <a:r>
              <a:rPr lang="en-US" dirty="0"/>
              <a:t>Not to have- </a:t>
            </a:r>
            <a:r>
              <a:rPr lang="en-US" dirty="0" err="1"/>
              <a:t>nemati</a:t>
            </a:r>
            <a:r>
              <a:rPr lang="en-US" dirty="0"/>
              <a:t> (spelled as one word!!!)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2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Negative form of “to want”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Ja</a:t>
            </a:r>
            <a:r>
              <a:rPr lang="en-US" dirty="0"/>
              <a:t> ne</a:t>
            </a:r>
            <a:r>
              <a:rPr lang="sr-Latn-RS" dirty="0"/>
              <a:t>ću                            Mi nećemo</a:t>
            </a:r>
          </a:p>
          <a:p>
            <a:r>
              <a:rPr lang="sr-Latn-RS" dirty="0"/>
              <a:t>Ti nečeš                           Vi nećete </a:t>
            </a:r>
          </a:p>
          <a:p>
            <a:r>
              <a:rPr lang="sr-Latn-RS" dirty="0"/>
              <a:t>On, Ona, Ono neće        Oni, One, Ona neće</a:t>
            </a:r>
          </a:p>
          <a:p>
            <a:endParaRPr lang="sr-Latn-RS" dirty="0"/>
          </a:p>
          <a:p>
            <a:r>
              <a:rPr lang="sr-Latn-RS" dirty="0"/>
              <a:t>Translates as I don</a:t>
            </a:r>
            <a:r>
              <a:rPr lang="en-US" dirty="0"/>
              <a:t>’</a:t>
            </a:r>
            <a:r>
              <a:rPr lang="sr-Latn-RS" dirty="0"/>
              <a:t>t</a:t>
            </a:r>
            <a:r>
              <a:rPr lang="en-US" dirty="0"/>
              <a:t> want to, you don’t want to, etc.</a:t>
            </a:r>
            <a:r>
              <a:rPr lang="sr-Latn-R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1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385-23B4-DDD7-3578-AF98F705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Vježba</a:t>
            </a:r>
            <a:r>
              <a:rPr lang="sr-Latn-RS" dirty="0"/>
              <a:t> 3- Negative </a:t>
            </a:r>
            <a:r>
              <a:rPr lang="sr-Latn-RS" dirty="0" err="1"/>
              <a:t>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01AC-D451-71A9-5C91-32FF9E56B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In </a:t>
            </a:r>
            <a:r>
              <a:rPr lang="sr-Latn-RS" dirty="0" err="1"/>
              <a:t>google</a:t>
            </a:r>
            <a:r>
              <a:rPr lang="sr-Latn-RS" dirty="0"/>
              <a:t> </a:t>
            </a:r>
            <a:r>
              <a:rPr lang="sr-Latn-RS" dirty="0" err="1"/>
              <a:t>doc</a:t>
            </a:r>
            <a:r>
              <a:rPr lang="sr-Latn-RS" dirty="0"/>
              <a:t> </a:t>
            </a:r>
            <a:r>
              <a:rPr lang="sr-Latn-RS" dirty="0" err="1"/>
              <a:t>write</a:t>
            </a:r>
            <a:r>
              <a:rPr lang="sr-Latn-RS" dirty="0"/>
              <a:t> </a:t>
            </a:r>
            <a:r>
              <a:rPr lang="sr-Latn-RS" dirty="0" err="1"/>
              <a:t>down</a:t>
            </a:r>
            <a:r>
              <a:rPr lang="sr-Latn-RS" dirty="0"/>
              <a:t> negative </a:t>
            </a:r>
            <a:r>
              <a:rPr lang="sr-Latn-RS" dirty="0" err="1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5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F7E5-8DF3-B41A-5BCC-9A0E81B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Adjectives</a:t>
            </a:r>
          </a:p>
        </p:txBody>
      </p:sp>
    </p:spTree>
    <p:extLst>
      <p:ext uri="{BB962C8B-B14F-4D97-AF65-F5344CB8AC3E}">
        <p14:creationId xmlns:p14="http://schemas.microsoft.com/office/powerpoint/2010/main" val="1755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C7F4EE2-AAEE-67A3-2DB4-0003670A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738313"/>
            <a:ext cx="204827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5ECC9E-A2E2-114D-E2F0-6D638C4D4035}"/>
              </a:ext>
            </a:extLst>
          </p:cNvPr>
          <p:cNvGraphicFramePr>
            <a:graphicFrameLocks noGrp="1"/>
          </p:cNvGraphicFramePr>
          <p:nvPr/>
        </p:nvGraphicFramePr>
        <p:xfrm>
          <a:off x="710588" y="643467"/>
          <a:ext cx="10770825" cy="557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184">
                  <a:extLst>
                    <a:ext uri="{9D8B030D-6E8A-4147-A177-3AD203B41FA5}">
                      <a16:colId xmlns:a16="http://schemas.microsoft.com/office/drawing/2014/main" val="794978558"/>
                    </a:ext>
                  </a:extLst>
                </a:gridCol>
                <a:gridCol w="1842516">
                  <a:extLst>
                    <a:ext uri="{9D8B030D-6E8A-4147-A177-3AD203B41FA5}">
                      <a16:colId xmlns:a16="http://schemas.microsoft.com/office/drawing/2014/main" val="3052249773"/>
                    </a:ext>
                  </a:extLst>
                </a:gridCol>
                <a:gridCol w="2002129">
                  <a:extLst>
                    <a:ext uri="{9D8B030D-6E8A-4147-A177-3AD203B41FA5}">
                      <a16:colId xmlns:a16="http://schemas.microsoft.com/office/drawing/2014/main" val="2841812886"/>
                    </a:ext>
                  </a:extLst>
                </a:gridCol>
                <a:gridCol w="5047996">
                  <a:extLst>
                    <a:ext uri="{9D8B030D-6E8A-4147-A177-3AD203B41FA5}">
                      <a16:colId xmlns:a16="http://schemas.microsoft.com/office/drawing/2014/main" val="3076613684"/>
                    </a:ext>
                  </a:extLst>
                </a:gridCol>
              </a:tblGrid>
              <a:tr h="356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883652646"/>
                  </a:ext>
                </a:extLst>
              </a:tr>
              <a:tr h="128970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masculine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 ending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 auto (a new car indefinite form)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Novi auto (the new car definite form 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used as a predicate </a:t>
                      </a:r>
                      <a:r>
                        <a:rPr lang="en-US" sz="1400" u="sng">
                          <a:effectLst/>
                        </a:rPr>
                        <a:t>only zero ending</a:t>
                      </a:r>
                      <a:r>
                        <a:rPr lang="en-US" sz="1400">
                          <a:effectLst/>
                        </a:rPr>
                        <a:t> is possible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je nov.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2958950317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dobar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35305375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veliki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205453409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feminine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Nova godina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Dobra žena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Velika ljubav (F2)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070632361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46906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velika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1675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neuter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 stem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618668971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vruće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400" dirty="0" err="1">
                          <a:effectLst/>
                        </a:rPr>
                        <a:t>After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palatals</a:t>
                      </a:r>
                      <a:r>
                        <a:rPr lang="sr-Latn-RS" sz="1400" dirty="0">
                          <a:effectLst/>
                        </a:rPr>
                        <a:t> j, </a:t>
                      </a:r>
                      <a:r>
                        <a:rPr lang="sr-Latn-RS" sz="1400" dirty="0" err="1">
                          <a:effectLst/>
                        </a:rPr>
                        <a:t>lj</a:t>
                      </a:r>
                      <a:r>
                        <a:rPr lang="sr-Latn-RS" sz="1400" dirty="0">
                          <a:effectLst/>
                        </a:rPr>
                        <a:t>, nj, </a:t>
                      </a:r>
                      <a:r>
                        <a:rPr lang="sr-Latn-RS" sz="1400" dirty="0" err="1">
                          <a:effectLst/>
                        </a:rPr>
                        <a:t>ć,đ</a:t>
                      </a:r>
                      <a:r>
                        <a:rPr lang="sr-Latn-RS" sz="1400" dirty="0">
                          <a:effectLst/>
                        </a:rPr>
                        <a:t>, č, </a:t>
                      </a:r>
                      <a:r>
                        <a:rPr lang="sr-Latn-RS" sz="1400" dirty="0" err="1">
                          <a:effectLst/>
                        </a:rPr>
                        <a:t>ž,š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445710350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naše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402274443"/>
                  </a:ext>
                </a:extLst>
              </a:tr>
              <a:tr h="35678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plural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masculine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Novi, </a:t>
                      </a:r>
                      <a:r>
                        <a:rPr lang="en-US" sz="1400" dirty="0" err="1">
                          <a:effectLst/>
                        </a:rPr>
                        <a:t>dobri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veliki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3564766983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feminine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Nove, dobre, velike (feminine)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Nova, dobra, velika (neuter)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extLst>
                  <a:ext uri="{0D108BD9-81ED-4DB2-BD59-A6C34878D82A}">
                    <a16:rowId xmlns:a16="http://schemas.microsoft.com/office/drawing/2014/main" val="1255738288"/>
                  </a:ext>
                </a:extLst>
              </a:tr>
              <a:tr h="35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neuter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9" marR="16769" marT="16769" marB="1676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2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5AEC-8AE3-552B-9F29-22E1013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D7D9-D0B7-BB5B-D107-6C75E359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Adjectives agree in numbers, gender, and case (!). </a:t>
            </a:r>
          </a:p>
          <a:p>
            <a:r>
              <a:rPr lang="en-US" dirty="0"/>
              <a:t>Determine the number, gender, and case of the adjectives and nouns:</a:t>
            </a:r>
          </a:p>
          <a:p>
            <a:pPr lvl="1"/>
            <a:r>
              <a:rPr lang="en-US" dirty="0" err="1"/>
              <a:t>Vidim</a:t>
            </a:r>
            <a:r>
              <a:rPr lang="en-US" dirty="0"/>
              <a:t> </a:t>
            </a:r>
            <a:r>
              <a:rPr lang="en-US" dirty="0" err="1"/>
              <a:t>dobrog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Vidim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selo</a:t>
            </a:r>
            <a:r>
              <a:rPr lang="en-US" dirty="0"/>
              <a:t>. </a:t>
            </a:r>
          </a:p>
          <a:p>
            <a:r>
              <a:rPr lang="en-US" dirty="0"/>
              <a:t>Adjectives also have definite and indefinite meaning. </a:t>
            </a:r>
          </a:p>
          <a:p>
            <a:pPr lvl="1"/>
            <a:r>
              <a:rPr lang="en-US" dirty="0"/>
              <a:t>They are mostly pronounced differently, except the masculine form. </a:t>
            </a:r>
            <a:endParaRPr lang="sr-Latn-RS" dirty="0"/>
          </a:p>
          <a:p>
            <a:pPr lvl="1"/>
            <a:r>
              <a:rPr lang="sr-Latn-RS" dirty="0" err="1"/>
              <a:t>Masc</a:t>
            </a:r>
            <a:r>
              <a:rPr lang="sr-Latn-RS" dirty="0"/>
              <a:t> </a:t>
            </a:r>
            <a:r>
              <a:rPr lang="sr-Latn-RS" dirty="0" err="1"/>
              <a:t>singualar</a:t>
            </a:r>
            <a:r>
              <a:rPr lang="sr-Latn-RS" dirty="0"/>
              <a:t> </a:t>
            </a:r>
            <a:r>
              <a:rPr lang="sr-Latn-RS" dirty="0" err="1"/>
              <a:t>definite</a:t>
            </a:r>
            <a:r>
              <a:rPr lang="sr-Latn-RS" dirty="0"/>
              <a:t> dobar (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good</a:t>
            </a:r>
            <a:r>
              <a:rPr lang="sr-Latn-RS" dirty="0"/>
              <a:t>)</a:t>
            </a:r>
          </a:p>
          <a:p>
            <a:pPr lvl="1"/>
            <a:r>
              <a:rPr lang="sr-Latn-RS" dirty="0" err="1"/>
              <a:t>Masc</a:t>
            </a:r>
            <a:r>
              <a:rPr lang="sr-Latn-RS" dirty="0"/>
              <a:t> singular </a:t>
            </a:r>
            <a:r>
              <a:rPr lang="sr-Latn-RS" dirty="0" err="1"/>
              <a:t>indefinite</a:t>
            </a:r>
            <a:r>
              <a:rPr lang="sr-Latn-RS" dirty="0"/>
              <a:t> dobri (a </a:t>
            </a:r>
            <a:r>
              <a:rPr lang="sr-Latn-RS" dirty="0" err="1"/>
              <a:t>good</a:t>
            </a:r>
            <a:r>
              <a:rPr lang="sr-Latn-RS" dirty="0"/>
              <a:t>)</a:t>
            </a:r>
            <a:endParaRPr lang="en-US" dirty="0"/>
          </a:p>
          <a:p>
            <a:r>
              <a:rPr lang="en-US" dirty="0"/>
              <a:t>Indefinite adjectives need to be used in two cases: </a:t>
            </a:r>
          </a:p>
          <a:p>
            <a:pPr lvl="1"/>
            <a:r>
              <a:rPr lang="en-US" dirty="0"/>
              <a:t>Predication</a:t>
            </a:r>
          </a:p>
          <a:p>
            <a:pPr lvl="1"/>
            <a:r>
              <a:rPr lang="en-US" dirty="0"/>
              <a:t>After numbers 2,3, 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00FC-3C92-F317-AB18-48AA77AA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Indefinite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6F97-3903-8C2B-A6AA-3F025173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Predication</a:t>
            </a:r>
          </a:p>
          <a:p>
            <a:pPr lvl="1"/>
            <a:r>
              <a:rPr lang="en-US" sz="3600" dirty="0"/>
              <a:t>On je </a:t>
            </a:r>
            <a:r>
              <a:rPr lang="en-US" sz="3600" dirty="0" err="1"/>
              <a:t>dobar</a:t>
            </a:r>
            <a:r>
              <a:rPr lang="en-US" sz="3600" dirty="0"/>
              <a:t>.  (On je </a:t>
            </a:r>
            <a:r>
              <a:rPr lang="en-US" sz="3600" dirty="0" err="1"/>
              <a:t>dobri</a:t>
            </a:r>
            <a:r>
              <a:rPr lang="en-US" sz="3600" dirty="0"/>
              <a:t> is not correct)</a:t>
            </a:r>
          </a:p>
          <a:p>
            <a:pPr lvl="1"/>
            <a:r>
              <a:rPr lang="en-US" sz="3600" dirty="0"/>
              <a:t>Ona je </a:t>
            </a:r>
            <a:r>
              <a:rPr lang="en-US" sz="3600" dirty="0" err="1"/>
              <a:t>mlada</a:t>
            </a:r>
            <a:r>
              <a:rPr lang="en-US" sz="3600" dirty="0"/>
              <a:t>. (vs </a:t>
            </a:r>
            <a:r>
              <a:rPr lang="en-US" sz="3600" dirty="0" err="1"/>
              <a:t>Mlada</a:t>
            </a:r>
            <a:r>
              <a:rPr lang="en-US" sz="3600" dirty="0"/>
              <a:t> </a:t>
            </a:r>
            <a:r>
              <a:rPr lang="sr-Latn-RS" sz="3600" dirty="0"/>
              <a:t>žena radi)</a:t>
            </a:r>
            <a:endParaRPr lang="en-US" sz="3600" dirty="0"/>
          </a:p>
          <a:p>
            <a:pPr lvl="1"/>
            <a:r>
              <a:rPr lang="en-US" sz="3600" dirty="0" err="1"/>
              <a:t>Selo</a:t>
            </a:r>
            <a:r>
              <a:rPr lang="en-US" sz="3600" dirty="0"/>
              <a:t> je </a:t>
            </a:r>
            <a:r>
              <a:rPr lang="en-US" sz="3600" dirty="0" err="1"/>
              <a:t>staro</a:t>
            </a:r>
            <a:r>
              <a:rPr lang="en-US" sz="3600" dirty="0"/>
              <a:t>. </a:t>
            </a:r>
            <a:r>
              <a:rPr lang="sr-Latn-RS" sz="3600" dirty="0"/>
              <a:t>(</a:t>
            </a:r>
            <a:r>
              <a:rPr lang="sr-Latn-RS" sz="3600" dirty="0" err="1"/>
              <a:t>vs</a:t>
            </a:r>
            <a:r>
              <a:rPr lang="sr-Latn-RS" sz="3600" dirty="0"/>
              <a:t> Staro selo je tu)</a:t>
            </a:r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  <a:p>
            <a:pPr marL="457200" lvl="1" indent="0">
              <a:buNone/>
            </a:pP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08191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, </a:t>
            </a:r>
            <a:r>
              <a:rPr lang="en-US" dirty="0" err="1"/>
              <a:t>moj</a:t>
            </a:r>
            <a:r>
              <a:rPr lang="en-US" dirty="0"/>
              <a:t>, </a:t>
            </a:r>
            <a:r>
              <a:rPr lang="sr-Latn-RS" dirty="0"/>
              <a:t>svež</a:t>
            </a:r>
            <a:r>
              <a:rPr lang="en-US" dirty="0"/>
              <a:t>/</a:t>
            </a:r>
            <a:r>
              <a:rPr lang="sr-Latn-RS" dirty="0"/>
              <a:t>svjež</a:t>
            </a:r>
            <a:r>
              <a:rPr lang="en-US" dirty="0"/>
              <a:t>,</a:t>
            </a:r>
            <a:r>
              <a:rPr lang="en-US" dirty="0" err="1"/>
              <a:t>nov</a:t>
            </a:r>
            <a:r>
              <a:rPr lang="en-US" dirty="0"/>
              <a:t>,</a:t>
            </a:r>
            <a:r>
              <a:rPr lang="sr-Latn-RS" dirty="0"/>
              <a:t>naša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On je ..... profesor. </a:t>
            </a:r>
          </a:p>
          <a:p>
            <a:r>
              <a:rPr lang="sr-Latn-RS" dirty="0"/>
              <a:t>Ovo je ..... mama.</a:t>
            </a:r>
          </a:p>
          <a:p>
            <a:r>
              <a:rPr lang="sr-Latn-RS" dirty="0"/>
              <a:t>Ovaj hleb-hljeb-kruh je ...</a:t>
            </a:r>
          </a:p>
          <a:p>
            <a:r>
              <a:rPr lang="sr-Latn-RS" dirty="0"/>
              <a:t>Ovaj auto je ...</a:t>
            </a:r>
          </a:p>
          <a:p>
            <a:r>
              <a:rPr lang="sr-Latn-RS" dirty="0"/>
              <a:t>Ova lampa je stara, ali ovaj kompjuter-kompjutor je ...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9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, </a:t>
            </a:r>
            <a:r>
              <a:rPr lang="en-US" dirty="0" err="1"/>
              <a:t>moj</a:t>
            </a:r>
            <a:r>
              <a:rPr lang="en-US" dirty="0"/>
              <a:t>, </a:t>
            </a:r>
            <a:r>
              <a:rPr lang="sr-Latn-RS" dirty="0"/>
              <a:t>svež</a:t>
            </a:r>
            <a:r>
              <a:rPr lang="en-US" dirty="0"/>
              <a:t>/</a:t>
            </a:r>
            <a:r>
              <a:rPr lang="sr-Latn-RS" dirty="0"/>
              <a:t>svjež</a:t>
            </a:r>
            <a:r>
              <a:rPr lang="en-US" dirty="0"/>
              <a:t>,</a:t>
            </a:r>
            <a:r>
              <a:rPr lang="en-US" dirty="0" err="1"/>
              <a:t>nov</a:t>
            </a:r>
            <a:r>
              <a:rPr lang="en-US" dirty="0"/>
              <a:t>,</a:t>
            </a:r>
            <a:r>
              <a:rPr lang="sr-Latn-RS" dirty="0"/>
              <a:t>naša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On je </a:t>
            </a:r>
            <a:r>
              <a:rPr lang="sr-Latn-RS" dirty="0">
                <a:solidFill>
                  <a:srgbClr val="FF000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obar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profesor. </a:t>
            </a:r>
          </a:p>
          <a:p>
            <a:r>
              <a:rPr lang="sr-Latn-RS" dirty="0"/>
              <a:t>Ovo je </a:t>
            </a:r>
            <a:r>
              <a:rPr lang="sr-Latn-RS" dirty="0">
                <a:solidFill>
                  <a:srgbClr val="FF0000"/>
                </a:solidFill>
              </a:rPr>
              <a:t>naša</a:t>
            </a:r>
            <a:r>
              <a:rPr lang="sr-Latn-RS" dirty="0"/>
              <a:t> mama.</a:t>
            </a:r>
          </a:p>
          <a:p>
            <a:r>
              <a:rPr lang="sr-Latn-RS" dirty="0"/>
              <a:t>Ovaj hleb-hljeb-kruh je </a:t>
            </a:r>
            <a:r>
              <a:rPr lang="sr-Latn-RS" dirty="0">
                <a:solidFill>
                  <a:srgbClr val="FF0000"/>
                </a:solidFill>
              </a:rPr>
              <a:t>svež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svjež</a:t>
            </a:r>
            <a:r>
              <a:rPr lang="sr-Latn-RS" dirty="0"/>
              <a:t>.</a:t>
            </a:r>
            <a:r>
              <a:rPr lang="sr-Latn-RS" dirty="0">
                <a:solidFill>
                  <a:srgbClr val="FF0000"/>
                </a:solidFill>
              </a:rPr>
              <a:t> </a:t>
            </a:r>
          </a:p>
          <a:p>
            <a:r>
              <a:rPr lang="sr-Latn-RS" dirty="0"/>
              <a:t>Ovaj auto je </a:t>
            </a:r>
            <a:r>
              <a:rPr lang="en-US" dirty="0" err="1">
                <a:solidFill>
                  <a:srgbClr val="FF0000"/>
                </a:solidFill>
              </a:rPr>
              <a:t>moj</a:t>
            </a:r>
            <a:r>
              <a:rPr lang="sr-Latn-RS" dirty="0"/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Ova lampa je stara, ali ovaj kompjuter-kompjutor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Nov vs novi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Taj auto je ...</a:t>
            </a:r>
          </a:p>
          <a:p>
            <a:r>
              <a:rPr lang="sr-Latn-RS" dirty="0"/>
              <a:t>Taj kompjuter-kompjutor je ...</a:t>
            </a:r>
          </a:p>
          <a:p>
            <a:r>
              <a:rPr lang="en-US" dirty="0"/>
              <a:t>… </a:t>
            </a:r>
            <a:r>
              <a:rPr lang="en-US" dirty="0" err="1"/>
              <a:t>profesor</a:t>
            </a:r>
            <a:r>
              <a:rPr lang="en-US" dirty="0"/>
              <a:t> je </a:t>
            </a:r>
            <a:r>
              <a:rPr lang="en-US" dirty="0" err="1"/>
              <a:t>stigao</a:t>
            </a:r>
            <a:r>
              <a:rPr lang="en-US" dirty="0"/>
              <a:t> n</a:t>
            </a:r>
            <a:r>
              <a:rPr lang="sr-Latn-RS" dirty="0"/>
              <a:t>a univerzitet</a:t>
            </a:r>
            <a:r>
              <a:rPr lang="en-US" dirty="0"/>
              <a:t>/</a:t>
            </a:r>
            <a:r>
              <a:rPr lang="en-US" dirty="0" err="1"/>
              <a:t>sveu</a:t>
            </a:r>
            <a:r>
              <a:rPr lang="sr-Latn-RS" dirty="0"/>
              <a:t>čilište</a:t>
            </a:r>
            <a:r>
              <a:rPr lang="en-US" dirty="0"/>
              <a:t>.</a:t>
            </a:r>
          </a:p>
          <a:p>
            <a:r>
              <a:rPr lang="en-US" dirty="0"/>
              <a:t>Sutra je …. </a:t>
            </a:r>
            <a:r>
              <a:rPr lang="en-US" dirty="0" err="1"/>
              <a:t>dan.</a:t>
            </a:r>
            <a:endParaRPr lang="en-US" dirty="0"/>
          </a:p>
          <a:p>
            <a:r>
              <a:rPr lang="en-US" dirty="0"/>
              <a:t>Marko je </a:t>
            </a:r>
            <a:r>
              <a:rPr lang="en-US" dirty="0" err="1"/>
              <a:t>kupio</a:t>
            </a:r>
            <a:r>
              <a:rPr lang="en-US" dirty="0"/>
              <a:t> … </a:t>
            </a:r>
            <a:r>
              <a:rPr lang="sr-Latn-RS" dirty="0"/>
              <a:t>šešir.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7688-1036-D9F0-87D8-805D276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Week</a:t>
            </a:r>
            <a:r>
              <a:rPr lang="sr-Latn-RS" dirty="0"/>
              <a:t> </a:t>
            </a:r>
            <a:r>
              <a:rPr lang="sr-Latn-R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96E4-E543-901C-A9F7-ADF6AD49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Film</a:t>
            </a:r>
            <a:r>
              <a:rPr lang="sr-Latn-RS" dirty="0"/>
              <a:t> </a:t>
            </a:r>
            <a:r>
              <a:rPr lang="en-US" dirty="0"/>
              <a:t>vocabulary</a:t>
            </a:r>
          </a:p>
          <a:p>
            <a:r>
              <a:rPr lang="en-US" dirty="0"/>
              <a:t>Adjectives, Questions, and Negative </a:t>
            </a:r>
          </a:p>
          <a:p>
            <a:r>
              <a:rPr lang="en-US" dirty="0"/>
              <a:t>Family vocabulary</a:t>
            </a:r>
          </a:p>
        </p:txBody>
      </p:sp>
    </p:spTree>
    <p:extLst>
      <p:ext uri="{BB962C8B-B14F-4D97-AF65-F5344CB8AC3E}">
        <p14:creationId xmlns:p14="http://schemas.microsoft.com/office/powerpoint/2010/main" val="382120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/ Novi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Taj auto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</a:p>
          <a:p>
            <a:r>
              <a:rPr lang="sr-Latn-RS" dirty="0"/>
              <a:t>Taj kompjuter-kompjutor je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sr-Latn-RS" dirty="0"/>
              <a:t>.</a:t>
            </a:r>
          </a:p>
          <a:p>
            <a:r>
              <a:rPr lang="sr-Latn-RS" dirty="0">
                <a:solidFill>
                  <a:srgbClr val="FF0000"/>
                </a:solidFill>
              </a:rPr>
              <a:t>Novi </a:t>
            </a:r>
            <a:r>
              <a:rPr lang="en-US" dirty="0" err="1"/>
              <a:t>profesor</a:t>
            </a:r>
            <a:r>
              <a:rPr lang="en-US" dirty="0"/>
              <a:t> je </a:t>
            </a:r>
            <a:r>
              <a:rPr lang="en-US" dirty="0" err="1"/>
              <a:t>stigao</a:t>
            </a:r>
            <a:r>
              <a:rPr lang="en-US" dirty="0"/>
              <a:t> n</a:t>
            </a:r>
            <a:r>
              <a:rPr lang="sr-Latn-RS" dirty="0"/>
              <a:t>a univerzitet</a:t>
            </a:r>
            <a:r>
              <a:rPr lang="en-US" dirty="0"/>
              <a:t>/</a:t>
            </a:r>
            <a:r>
              <a:rPr lang="en-US" dirty="0" err="1"/>
              <a:t>sveu</a:t>
            </a:r>
            <a:r>
              <a:rPr lang="sr-Latn-RS" dirty="0"/>
              <a:t>čilište</a:t>
            </a:r>
            <a:r>
              <a:rPr lang="en-US" dirty="0"/>
              <a:t>.</a:t>
            </a:r>
          </a:p>
          <a:p>
            <a:r>
              <a:rPr lang="en-US" dirty="0"/>
              <a:t>Sutra je </a:t>
            </a:r>
            <a:r>
              <a:rPr lang="sr-Latn-RS" dirty="0">
                <a:solidFill>
                  <a:srgbClr val="FF0000"/>
                </a:solidFill>
              </a:rPr>
              <a:t>novi</a:t>
            </a:r>
            <a:r>
              <a:rPr lang="en-US" dirty="0"/>
              <a:t> </a:t>
            </a:r>
            <a:r>
              <a:rPr lang="en-US" dirty="0" err="1"/>
              <a:t>dan.</a:t>
            </a:r>
            <a:endParaRPr lang="en-US" dirty="0"/>
          </a:p>
          <a:p>
            <a:r>
              <a:rPr lang="en-US" dirty="0"/>
              <a:t>Marko je </a:t>
            </a:r>
            <a:r>
              <a:rPr lang="en-US" dirty="0" err="1"/>
              <a:t>kupio</a:t>
            </a:r>
            <a:r>
              <a:rPr lang="en-US" dirty="0"/>
              <a:t> </a:t>
            </a:r>
            <a:r>
              <a:rPr lang="sr-Latn-RS" dirty="0">
                <a:solidFill>
                  <a:srgbClr val="FF0000"/>
                </a:solidFill>
              </a:rPr>
              <a:t>nov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novi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sr-Latn-RS" dirty="0"/>
              <a:t>šešir.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0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CE74-C397-88D2-3DD6-831E7879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Homework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THR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83BE7-E820-11E9-3F68-5508FAF1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0091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73E-2CC3-6946-A085-B5477E39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Moja porodica/obitelj- </a:t>
            </a:r>
            <a:r>
              <a:rPr lang="sr-Latn-RS" dirty="0" err="1"/>
              <a:t>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F687-8EC6-2052-4DD2-097EB385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err="1"/>
              <a:t>Reread</a:t>
            </a:r>
            <a:r>
              <a:rPr lang="sr-Latn-RS" dirty="0"/>
              <a:t>,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underline</a:t>
            </a:r>
            <a:r>
              <a:rPr lang="sr-Latn-RS" dirty="0"/>
              <a:t> </a:t>
            </a:r>
            <a:r>
              <a:rPr lang="en-US" dirty="0"/>
              <a:t>all unfamiliar words that are not on the list. </a:t>
            </a:r>
            <a:endParaRPr lang="sr-Latn-RS" dirty="0"/>
          </a:p>
          <a:p>
            <a:r>
              <a:rPr lang="sr-Latn-RS" dirty="0" err="1"/>
              <a:t>Circle</a:t>
            </a:r>
            <a:r>
              <a:rPr lang="sr-Latn-RS" dirty="0"/>
              <a:t>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words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family</a:t>
            </a:r>
            <a:endParaRPr lang="sr-Latn-RS" dirty="0"/>
          </a:p>
          <a:p>
            <a:r>
              <a:rPr lang="sr-Latn-RS" dirty="0" err="1"/>
              <a:t>Answer</a:t>
            </a:r>
            <a:r>
              <a:rPr lang="sr-Latn-RS" dirty="0"/>
              <a:t> </a:t>
            </a:r>
            <a:r>
              <a:rPr lang="sr-Latn-RS" dirty="0" err="1"/>
              <a:t>following</a:t>
            </a:r>
            <a:r>
              <a:rPr lang="sr-Latn-RS" dirty="0"/>
              <a:t> </a:t>
            </a:r>
            <a:r>
              <a:rPr lang="sr-Latn-RS" dirty="0" err="1"/>
              <a:t>questions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U koju školu ide mlađi brat?</a:t>
            </a:r>
          </a:p>
          <a:p>
            <a:pPr lvl="1"/>
            <a:r>
              <a:rPr lang="sr-Latn-RS" dirty="0"/>
              <a:t>Čime se bavi majka?</a:t>
            </a:r>
          </a:p>
          <a:p>
            <a:pPr lvl="1"/>
            <a:r>
              <a:rPr lang="sr-Latn-RS" dirty="0"/>
              <a:t>Gde žive majčini roditelji?</a:t>
            </a:r>
          </a:p>
          <a:p>
            <a:pPr lvl="1"/>
            <a:r>
              <a:rPr lang="sr-Latn-RS" dirty="0"/>
              <a:t>Ko želi da bude glumica?</a:t>
            </a:r>
          </a:p>
          <a:p>
            <a:pPr lvl="1"/>
            <a:r>
              <a:rPr lang="sr-Latn-RS" dirty="0"/>
              <a:t>U kojoj kući živi najviše ljudi?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B77-94FA-8C67-FE04-16EF493C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Flip</a:t>
            </a:r>
            <a:r>
              <a:rPr lang="sr-Latn-RS" dirty="0"/>
              <a:t> Due </a:t>
            </a:r>
            <a:r>
              <a:rPr lang="sr-Latn-RS" dirty="0" err="1"/>
              <a:t>Friday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31AC-9C56-8617-99C9-5090CDD9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Tell us about your close and/or extended family. Introduce your family members by telling them where they live, what they like and/or what is their profession. Include as much practice vocabulary and grammar structures as you can. 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 free to include pictures, you can cover their faces if you want. 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 questions due Saturday. 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Answers due Sunday. 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Example: Moji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roditelji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žive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Kruševcu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it-IT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Moja mama radi u banci, a tata je penzioner. Sa njima živi moja srednja sestra Milica, i naša mačka Cica. Milica je farmaceutkinja, radi u apoteci. Imam još jednu sestru. Moja najstariji sestra Jelena živi u Kragujevcu sa mužem i sinom. Moj sestrić Dimitrije je veoma sladak i voli da se igra. Jelena je doktorka srpskog jezika i književnosti. Imam porodicu u Beogradu i Paraćinu. Moji stričevi, strine, i sestre od strica žive u Beogradu. Ali moja sestra od strica Ana živi u Londonu. Moja tetka, teča, sestra od tetke, zet, sestrić, sestričina, brat od tetke, snajka i bratanica žive u Paraćinu. Ja nemam porodicu u SAD-u, tamo sam sama. </a:t>
            </a:r>
            <a:endParaRPr lang="en-US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2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FC43-3621-EA2C-EA66-45E599F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Important</a:t>
            </a:r>
            <a:r>
              <a:rPr lang="sr-Latn-RS" dirty="0"/>
              <a:t> </a:t>
            </a:r>
            <a:r>
              <a:rPr lang="sr-Latn-RS" dirty="0" err="1"/>
              <a:t>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F534-DFC9-364D-F0CB-CBF97FB5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Vocab</a:t>
            </a:r>
            <a:r>
              <a:rPr lang="sr-Latn-RS" dirty="0"/>
              <a:t> </a:t>
            </a:r>
            <a:r>
              <a:rPr lang="sr-Latn-RS" dirty="0" err="1"/>
              <a:t>Quiz</a:t>
            </a:r>
            <a:r>
              <a:rPr lang="sr-Latn-RS" dirty="0"/>
              <a:t> 2- </a:t>
            </a:r>
            <a:r>
              <a:rPr lang="sr-Latn-RS" dirty="0" err="1"/>
              <a:t>Lesson</a:t>
            </a:r>
            <a:r>
              <a:rPr lang="sr-Latn-RS" dirty="0"/>
              <a:t> 4-6- </a:t>
            </a:r>
            <a:r>
              <a:rPr lang="sr-Latn-RS" dirty="0" err="1"/>
              <a:t>Octobar</a:t>
            </a:r>
            <a:r>
              <a:rPr lang="sr-Latn-RS" dirty="0"/>
              <a:t> 23</a:t>
            </a:r>
          </a:p>
          <a:p>
            <a:r>
              <a:rPr lang="sr-Latn-RS" dirty="0" err="1"/>
              <a:t>Wrap</a:t>
            </a:r>
            <a:r>
              <a:rPr lang="sr-Latn-RS" dirty="0"/>
              <a:t> </a:t>
            </a:r>
            <a:r>
              <a:rPr lang="sr-Latn-RS" dirty="0" err="1"/>
              <a:t>Up</a:t>
            </a:r>
            <a:r>
              <a:rPr lang="sr-Latn-RS" dirty="0"/>
              <a:t> 2- </a:t>
            </a:r>
            <a:r>
              <a:rPr lang="sr-Latn-RS" dirty="0" err="1"/>
              <a:t>Oct</a:t>
            </a:r>
            <a:r>
              <a:rPr lang="sr-Latn-RS" dirty="0"/>
              <a:t>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2C2C-EF9C-2529-4E82-84E82013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Objectives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ADEB-D194-165F-82A5-1C3597C1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/>
          </a:p>
          <a:p>
            <a:r>
              <a:rPr lang="en-US" dirty="0"/>
              <a:t>Practice comprehension with focus on family</a:t>
            </a:r>
            <a:endParaRPr lang="sr-Latn-RS" dirty="0"/>
          </a:p>
          <a:p>
            <a:r>
              <a:rPr lang="en-US" dirty="0"/>
              <a:t> </a:t>
            </a:r>
            <a:r>
              <a:rPr lang="sr-Latn-RS" dirty="0" err="1"/>
              <a:t>Review</a:t>
            </a:r>
            <a:r>
              <a:rPr lang="sr-Latn-RS" dirty="0"/>
              <a:t> negative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adjectives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3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642-2088-550D-3005-47C6AF9E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Negative forms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97FB-AE36-E9BC-D46C-276291ED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7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/>
              <a:t>Negative forms</a:t>
            </a:r>
            <a:br>
              <a:rPr lang="sr-Latn-R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Are </a:t>
            </a:r>
            <a:r>
              <a:rPr lang="sr-Latn-RS" dirty="0" err="1"/>
              <a:t>formed</a:t>
            </a:r>
            <a:r>
              <a:rPr lang="sr-Latn-RS" dirty="0"/>
              <a:t> </a:t>
            </a:r>
            <a:r>
              <a:rPr lang="sr-Latn-RS" dirty="0" err="1"/>
              <a:t>by</a:t>
            </a:r>
            <a:r>
              <a:rPr lang="sr-Latn-RS" dirty="0"/>
              <a:t> </a:t>
            </a:r>
            <a:r>
              <a:rPr lang="sr-Latn-RS" dirty="0" err="1"/>
              <a:t>adding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</a:t>
            </a:r>
            <a:r>
              <a:rPr lang="sr-Latn-RS" dirty="0" err="1"/>
              <a:t>before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 (</a:t>
            </a:r>
            <a:r>
              <a:rPr lang="sr-Latn-RS" dirty="0" err="1">
                <a:solidFill>
                  <a:srgbClr val="FF0000"/>
                </a:solidFill>
              </a:rPr>
              <a:t>spelled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 err="1">
                <a:solidFill>
                  <a:srgbClr val="FF0000"/>
                </a:solidFill>
              </a:rPr>
              <a:t>separately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from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!!!) </a:t>
            </a:r>
          </a:p>
          <a:p>
            <a:pPr marL="0" indent="0">
              <a:buNone/>
            </a:pPr>
            <a:r>
              <a:rPr lang="sr-Latn-RS" dirty="0"/>
              <a:t>Ja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                   Mi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radimo</a:t>
            </a:r>
          </a:p>
          <a:p>
            <a:pPr marL="0" indent="0">
              <a:buNone/>
            </a:pPr>
            <a:r>
              <a:rPr lang="sr-Latn-RS" dirty="0"/>
              <a:t>Ti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radiš                     Vi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radite </a:t>
            </a:r>
          </a:p>
          <a:p>
            <a:pPr marL="0" indent="0">
              <a:buNone/>
            </a:pPr>
            <a:r>
              <a:rPr lang="sr-Latn-RS" dirty="0" err="1"/>
              <a:t>On,Ona,Ono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    Oni, One, Ona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7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3EF78-F2EE-AF9E-F4DB-262C2925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words are exception?</a:t>
            </a:r>
          </a:p>
        </p:txBody>
      </p:sp>
    </p:spTree>
    <p:extLst>
      <p:ext uri="{BB962C8B-B14F-4D97-AF65-F5344CB8AC3E}">
        <p14:creationId xmlns:p14="http://schemas.microsoft.com/office/powerpoint/2010/main" val="35908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5ECE-7F7C-9950-F69A-886412E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26" y="2295748"/>
            <a:ext cx="5186842" cy="2387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Nisam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Neću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Nemam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763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Present Tense of the verb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I am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He, She, It is</a:t>
            </a:r>
          </a:p>
          <a:p>
            <a:endParaRPr lang="en-US" sz="2000"/>
          </a:p>
          <a:p>
            <a:r>
              <a:rPr lang="en-US" sz="2000"/>
              <a:t>We are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They 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Ja sam </a:t>
            </a:r>
          </a:p>
          <a:p>
            <a:r>
              <a:rPr lang="en-US" sz="2000"/>
              <a:t>Ti si</a:t>
            </a:r>
          </a:p>
          <a:p>
            <a:r>
              <a:rPr lang="en-US" sz="2000"/>
              <a:t>On, Ona, Ono je</a:t>
            </a:r>
          </a:p>
          <a:p>
            <a:endParaRPr lang="en-US" sz="2000"/>
          </a:p>
          <a:p>
            <a:r>
              <a:rPr lang="en-US" sz="2000"/>
              <a:t>Mi smo </a:t>
            </a:r>
          </a:p>
          <a:p>
            <a:r>
              <a:rPr lang="en-US" sz="2000"/>
              <a:t>Vi ste</a:t>
            </a:r>
          </a:p>
          <a:p>
            <a:r>
              <a:rPr lang="en-US" sz="2000"/>
              <a:t>Oni, One, Ona su   </a:t>
            </a:r>
          </a:p>
        </p:txBody>
      </p:sp>
    </p:spTree>
    <p:extLst>
      <p:ext uri="{BB962C8B-B14F-4D97-AF65-F5344CB8AC3E}">
        <p14:creationId xmlns:p14="http://schemas.microsoft.com/office/powerpoint/2010/main" val="3579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Negative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I’m not</a:t>
            </a:r>
          </a:p>
          <a:p>
            <a:r>
              <a:rPr lang="en-US" sz="2000" dirty="0"/>
              <a:t>You’re not</a:t>
            </a:r>
          </a:p>
          <a:p>
            <a:r>
              <a:rPr lang="en-US" sz="2000" dirty="0"/>
              <a:t>He, She, It is not</a:t>
            </a:r>
          </a:p>
          <a:p>
            <a:endParaRPr lang="en-US" sz="2000" dirty="0"/>
          </a:p>
          <a:p>
            <a:r>
              <a:rPr lang="en-US" sz="2000" dirty="0"/>
              <a:t>We are not</a:t>
            </a:r>
          </a:p>
          <a:p>
            <a:r>
              <a:rPr lang="en-US" sz="2000" dirty="0"/>
              <a:t>You’re not</a:t>
            </a:r>
          </a:p>
          <a:p>
            <a:r>
              <a:rPr lang="en-US" sz="2000" dirty="0"/>
              <a:t>They are not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Ja </a:t>
            </a:r>
            <a:r>
              <a:rPr lang="en-US" sz="2000"/>
              <a:t>nisam</a:t>
            </a:r>
            <a:endParaRPr lang="en-US" sz="2000" dirty="0"/>
          </a:p>
          <a:p>
            <a:r>
              <a:rPr lang="en-US" sz="2000" dirty="0"/>
              <a:t>Ti nisi</a:t>
            </a:r>
          </a:p>
          <a:p>
            <a:r>
              <a:rPr lang="en-US" sz="2000" dirty="0"/>
              <a:t>On, Ona, Ono </a:t>
            </a:r>
            <a:r>
              <a:rPr lang="en-US" sz="2000"/>
              <a:t>nije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 </a:t>
            </a:r>
            <a:r>
              <a:rPr lang="en-US" sz="2000"/>
              <a:t>nismo</a:t>
            </a:r>
            <a:endParaRPr lang="en-US" sz="2000" dirty="0"/>
          </a:p>
          <a:p>
            <a:r>
              <a:rPr lang="en-US" sz="2000" dirty="0"/>
              <a:t>Vi </a:t>
            </a:r>
            <a:r>
              <a:rPr lang="en-US" sz="2000"/>
              <a:t>niste</a:t>
            </a:r>
            <a:endParaRPr lang="en-US" sz="2000" dirty="0"/>
          </a:p>
          <a:p>
            <a:r>
              <a:rPr lang="en-US" sz="2000" dirty="0"/>
              <a:t>Oni, One, Ona </a:t>
            </a:r>
            <a:r>
              <a:rPr lang="en-US" sz="2000"/>
              <a:t>nisu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1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976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AvenirNext LT Pro Medium</vt:lpstr>
      <vt:lpstr>Arial</vt:lpstr>
      <vt:lpstr>Avenir Next LT Pro</vt:lpstr>
      <vt:lpstr>Calibri</vt:lpstr>
      <vt:lpstr>Posterama</vt:lpstr>
      <vt:lpstr>Segoe UI Semilight</vt:lpstr>
      <vt:lpstr>Times New Roman</vt:lpstr>
      <vt:lpstr>ExploreVTI</vt:lpstr>
      <vt:lpstr>How to talk about your family + Grammer review</vt:lpstr>
      <vt:lpstr>Week Overview</vt:lpstr>
      <vt:lpstr>Objectives for today</vt:lpstr>
      <vt:lpstr>Negative forms review</vt:lpstr>
      <vt:lpstr>Negative forms </vt:lpstr>
      <vt:lpstr>Which words are exception?</vt:lpstr>
      <vt:lpstr>Nisam Neću Nemam</vt:lpstr>
      <vt:lpstr>Present Tense of the verb to be</vt:lpstr>
      <vt:lpstr>Negative forms</vt:lpstr>
      <vt:lpstr>Important exceptions</vt:lpstr>
      <vt:lpstr>Negative form of “to want”</vt:lpstr>
      <vt:lpstr>Vježba 3- Negative forms</vt:lpstr>
      <vt:lpstr>Adjectives</vt:lpstr>
      <vt:lpstr>PowerPoint Presentation</vt:lpstr>
      <vt:lpstr>Adjectives</vt:lpstr>
      <vt:lpstr>Indefinite forms</vt:lpstr>
      <vt:lpstr>Dobar, visoka, moj, svež/svjež,nov,naša</vt:lpstr>
      <vt:lpstr>Dobar, visoka, moj, svež/svjež,nov,naša</vt:lpstr>
      <vt:lpstr>Nov vs novi</vt:lpstr>
      <vt:lpstr>Nov / Novi</vt:lpstr>
      <vt:lpstr>Homework for THR</vt:lpstr>
      <vt:lpstr>Moja porodica/obitelj- Activities</vt:lpstr>
      <vt:lpstr>Flip Due Friday</vt:lpstr>
      <vt:lpstr>Important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talk about your family + Grammer review</dc:title>
  <dc:creator>Tamara Pavlović</dc:creator>
  <cp:lastModifiedBy>Tamara Pavlović</cp:lastModifiedBy>
  <cp:revision>3</cp:revision>
  <dcterms:created xsi:type="dcterms:W3CDTF">2023-10-11T16:19:47Z</dcterms:created>
  <dcterms:modified xsi:type="dcterms:W3CDTF">2023-10-11T20:09:00Z</dcterms:modified>
</cp:coreProperties>
</file>