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0" r:id="rId7"/>
    <p:sldId id="261" r:id="rId8"/>
    <p:sldId id="278"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2"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7"/>
    <p:restoredTop sz="94679"/>
  </p:normalViewPr>
  <p:slideViewPr>
    <p:cSldViewPr>
      <p:cViewPr varScale="1">
        <p:scale>
          <a:sx n="81" d="100"/>
          <a:sy n="81" d="100"/>
        </p:scale>
        <p:origin x="4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59E7E-BDCC-4AD7-B556-72D5058C814F}"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F02201E3-9E2E-479C-8A80-85131A653F2D}">
      <dgm:prSet/>
      <dgm:spPr/>
      <dgm:t>
        <a:bodyPr/>
        <a:lstStyle/>
        <a:p>
          <a:r>
            <a:rPr lang="en-US" b="1"/>
            <a:t>DO NOT CHANGE</a:t>
          </a:r>
          <a:r>
            <a:rPr lang="en-US"/>
            <a:t>: </a:t>
          </a:r>
        </a:p>
      </dgm:t>
    </dgm:pt>
    <dgm:pt modelId="{23A4B921-BF01-43D0-A4BA-F0ABA0F0E16D}" type="parTrans" cxnId="{2CAFD118-8628-444F-A387-2B64AAFE626A}">
      <dgm:prSet/>
      <dgm:spPr/>
      <dgm:t>
        <a:bodyPr/>
        <a:lstStyle/>
        <a:p>
          <a:endParaRPr lang="en-US"/>
        </a:p>
      </dgm:t>
    </dgm:pt>
    <dgm:pt modelId="{5948FE1F-77F6-4CF9-8F03-AB10A57B568F}" type="sibTrans" cxnId="{2CAFD118-8628-444F-A387-2B64AAFE626A}">
      <dgm:prSet/>
      <dgm:spPr/>
      <dgm:t>
        <a:bodyPr/>
        <a:lstStyle/>
        <a:p>
          <a:endParaRPr lang="en-US"/>
        </a:p>
      </dgm:t>
    </dgm:pt>
    <dgm:pt modelId="{0ACB8E36-1266-4F3B-8002-463BE50A2796}">
      <dgm:prSet/>
      <dgm:spPr/>
      <dgm:t>
        <a:bodyPr/>
        <a:lstStyle/>
        <a:p>
          <a:r>
            <a:rPr lang="sr-Latn-RS" b="1"/>
            <a:t>Neuter nouns   </a:t>
          </a:r>
          <a:endParaRPr lang="en-US"/>
        </a:p>
      </dgm:t>
    </dgm:pt>
    <dgm:pt modelId="{D465EB56-F51B-44C2-A89C-80D511EF493B}" type="parTrans" cxnId="{EA99EC9D-0ABE-4909-8512-B86E8BDE6895}">
      <dgm:prSet/>
      <dgm:spPr/>
      <dgm:t>
        <a:bodyPr/>
        <a:lstStyle/>
        <a:p>
          <a:endParaRPr lang="en-US"/>
        </a:p>
      </dgm:t>
    </dgm:pt>
    <dgm:pt modelId="{421DD168-0D19-4BD5-B4DA-8BA151DE1966}" type="sibTrans" cxnId="{EA99EC9D-0ABE-4909-8512-B86E8BDE6895}">
      <dgm:prSet/>
      <dgm:spPr/>
      <dgm:t>
        <a:bodyPr/>
        <a:lstStyle/>
        <a:p>
          <a:endParaRPr lang="en-US"/>
        </a:p>
      </dgm:t>
    </dgm:pt>
    <dgm:pt modelId="{05026FB5-0C14-4F78-8982-347916ED297F}">
      <dgm:prSet/>
      <dgm:spPr/>
      <dgm:t>
        <a:bodyPr/>
        <a:lstStyle/>
        <a:p>
          <a:r>
            <a:rPr lang="sr-Latn-RS" b="1"/>
            <a:t>Personal pronouns      </a:t>
          </a:r>
          <a:endParaRPr lang="en-US"/>
        </a:p>
      </dgm:t>
    </dgm:pt>
    <dgm:pt modelId="{4479035C-112C-4AB9-987D-BE4BB742D9C4}" type="parTrans" cxnId="{3289DFFB-4DED-43DA-9A79-6D1501660187}">
      <dgm:prSet/>
      <dgm:spPr/>
      <dgm:t>
        <a:bodyPr/>
        <a:lstStyle/>
        <a:p>
          <a:endParaRPr lang="en-US"/>
        </a:p>
      </dgm:t>
    </dgm:pt>
    <dgm:pt modelId="{A6226FB9-1421-4AEF-AFE2-9BDBE3A3CEAA}" type="sibTrans" cxnId="{3289DFFB-4DED-43DA-9A79-6D1501660187}">
      <dgm:prSet/>
      <dgm:spPr/>
      <dgm:t>
        <a:bodyPr/>
        <a:lstStyle/>
        <a:p>
          <a:endParaRPr lang="en-US"/>
        </a:p>
      </dgm:t>
    </dgm:pt>
    <dgm:pt modelId="{37D6CA83-AEAF-43FD-A522-4AA26E351035}">
      <dgm:prSet/>
      <dgm:spPr/>
      <dgm:t>
        <a:bodyPr/>
        <a:lstStyle/>
        <a:p>
          <a:r>
            <a:rPr lang="sr-Latn-RS" b="1"/>
            <a:t>Plural Nouns           </a:t>
          </a:r>
          <a:endParaRPr lang="en-US"/>
        </a:p>
      </dgm:t>
    </dgm:pt>
    <dgm:pt modelId="{E231BBBD-24BA-4190-8D4D-E8FB1FF40817}" type="parTrans" cxnId="{6676615E-139B-4EB5-A62A-69BBCCB9B2A9}">
      <dgm:prSet/>
      <dgm:spPr/>
      <dgm:t>
        <a:bodyPr/>
        <a:lstStyle/>
        <a:p>
          <a:endParaRPr lang="en-US"/>
        </a:p>
      </dgm:t>
    </dgm:pt>
    <dgm:pt modelId="{0A07BE7C-2736-4E09-832C-BC9A38986AAA}" type="sibTrans" cxnId="{6676615E-139B-4EB5-A62A-69BBCCB9B2A9}">
      <dgm:prSet/>
      <dgm:spPr/>
      <dgm:t>
        <a:bodyPr/>
        <a:lstStyle/>
        <a:p>
          <a:endParaRPr lang="en-US"/>
        </a:p>
      </dgm:t>
    </dgm:pt>
    <dgm:pt modelId="{C9E880C1-FBFF-4B3C-97D1-156C8B764066}">
      <dgm:prSet/>
      <dgm:spPr/>
      <dgm:t>
        <a:bodyPr/>
        <a:lstStyle/>
        <a:p>
          <a:r>
            <a:rPr lang="sr-Latn-RS" b="1"/>
            <a:t>Foreign names </a:t>
          </a:r>
          <a:endParaRPr lang="en-US"/>
        </a:p>
      </dgm:t>
    </dgm:pt>
    <dgm:pt modelId="{A41ED62C-B09C-4BC5-B098-659878DBCD51}" type="parTrans" cxnId="{64FC1851-5FF7-4696-82AD-5FD7F071D572}">
      <dgm:prSet/>
      <dgm:spPr/>
      <dgm:t>
        <a:bodyPr/>
        <a:lstStyle/>
        <a:p>
          <a:endParaRPr lang="en-US"/>
        </a:p>
      </dgm:t>
    </dgm:pt>
    <dgm:pt modelId="{E1813A4B-DBD6-4154-8D1B-053B102651E5}" type="sibTrans" cxnId="{64FC1851-5FF7-4696-82AD-5FD7F071D572}">
      <dgm:prSet/>
      <dgm:spPr/>
      <dgm:t>
        <a:bodyPr/>
        <a:lstStyle/>
        <a:p>
          <a:endParaRPr lang="en-US"/>
        </a:p>
      </dgm:t>
    </dgm:pt>
    <dgm:pt modelId="{94E0DCB4-D517-4351-840C-B07B0233261E}">
      <dgm:prSet/>
      <dgm:spPr/>
      <dgm:t>
        <a:bodyPr/>
        <a:lstStyle/>
        <a:p>
          <a:r>
            <a:rPr lang="en-US" b="1"/>
            <a:t>Feminine nouns</a:t>
          </a:r>
          <a:endParaRPr lang="en-US"/>
        </a:p>
      </dgm:t>
    </dgm:pt>
    <dgm:pt modelId="{54BF3D53-A6FB-4D76-8E21-BAC8F21AB4C9}" type="parTrans" cxnId="{74D305DE-36B8-4644-8A09-B4991ACC6FE4}">
      <dgm:prSet/>
      <dgm:spPr/>
      <dgm:t>
        <a:bodyPr/>
        <a:lstStyle/>
        <a:p>
          <a:endParaRPr lang="en-US"/>
        </a:p>
      </dgm:t>
    </dgm:pt>
    <dgm:pt modelId="{7FA3755E-ADE3-474D-98B8-44B2B83EE313}" type="sibTrans" cxnId="{74D305DE-36B8-4644-8A09-B4991ACC6FE4}">
      <dgm:prSet/>
      <dgm:spPr/>
      <dgm:t>
        <a:bodyPr/>
        <a:lstStyle/>
        <a:p>
          <a:endParaRPr lang="en-US"/>
        </a:p>
      </dgm:t>
    </dgm:pt>
    <dgm:pt modelId="{2DDD1842-87F1-484D-ABE5-D3E65FF39D69}">
      <dgm:prSet/>
      <dgm:spPr/>
      <dgm:t>
        <a:bodyPr/>
        <a:lstStyle/>
        <a:p>
          <a:r>
            <a:rPr lang="sr-Latn-RS"/>
            <a:t>The vocative ending for most polisyllabic</a:t>
          </a:r>
          <a:r>
            <a:rPr lang="sr-Latn-RS" b="1"/>
            <a:t> nouns ending in –ica is –e: </a:t>
          </a:r>
          <a:endParaRPr lang="en-US"/>
        </a:p>
      </dgm:t>
    </dgm:pt>
    <dgm:pt modelId="{0EB4BF5D-D616-46E6-A7D1-A21375346703}" type="parTrans" cxnId="{8A2A570A-E8EC-415B-8A04-73A307AEC551}">
      <dgm:prSet/>
      <dgm:spPr/>
      <dgm:t>
        <a:bodyPr/>
        <a:lstStyle/>
        <a:p>
          <a:endParaRPr lang="en-US"/>
        </a:p>
      </dgm:t>
    </dgm:pt>
    <dgm:pt modelId="{23462786-E5F1-4807-8C7B-50CA851C278D}" type="sibTrans" cxnId="{8A2A570A-E8EC-415B-8A04-73A307AEC551}">
      <dgm:prSet/>
      <dgm:spPr/>
      <dgm:t>
        <a:bodyPr/>
        <a:lstStyle/>
        <a:p>
          <a:endParaRPr lang="en-US"/>
        </a:p>
      </dgm:t>
    </dgm:pt>
    <dgm:pt modelId="{C0F557C5-591F-4472-B1A9-EBCCA9CB135B}">
      <dgm:prSet/>
      <dgm:spPr/>
      <dgm:t>
        <a:bodyPr/>
        <a:lstStyle/>
        <a:p>
          <a:r>
            <a:rPr lang="sr-Latn-RS"/>
            <a:t>feminine nouns that change their ending in the vocative case will take </a:t>
          </a:r>
          <a:r>
            <a:rPr lang="sr-Latn-RS" b="1"/>
            <a:t>–o</a:t>
          </a:r>
          <a:r>
            <a:rPr lang="sr-Latn-RS"/>
            <a:t> ending  </a:t>
          </a:r>
          <a:endParaRPr lang="en-US"/>
        </a:p>
      </dgm:t>
    </dgm:pt>
    <dgm:pt modelId="{BF4B31FD-5E70-465A-ACA6-DD2314D0AF2B}" type="parTrans" cxnId="{F6CCF675-1101-42E2-8A1F-2016DF3D1D39}">
      <dgm:prSet/>
      <dgm:spPr/>
      <dgm:t>
        <a:bodyPr/>
        <a:lstStyle/>
        <a:p>
          <a:endParaRPr lang="en-US"/>
        </a:p>
      </dgm:t>
    </dgm:pt>
    <dgm:pt modelId="{669A2096-19A9-401E-8693-8B10BE3BFD77}" type="sibTrans" cxnId="{F6CCF675-1101-42E2-8A1F-2016DF3D1D39}">
      <dgm:prSet/>
      <dgm:spPr/>
      <dgm:t>
        <a:bodyPr/>
        <a:lstStyle/>
        <a:p>
          <a:endParaRPr lang="en-US"/>
        </a:p>
      </dgm:t>
    </dgm:pt>
    <dgm:pt modelId="{DD60839A-61E2-4F97-81CE-CB93E5F09DF6}">
      <dgm:prSet/>
      <dgm:spPr/>
      <dgm:t>
        <a:bodyPr/>
        <a:lstStyle/>
        <a:p>
          <a:r>
            <a:rPr lang="en-US" b="1"/>
            <a:t>Some do not change</a:t>
          </a:r>
          <a:endParaRPr lang="en-US"/>
        </a:p>
      </dgm:t>
    </dgm:pt>
    <dgm:pt modelId="{7D76B596-671C-4E9A-82BF-6445111B1387}" type="parTrans" cxnId="{51B0D975-3278-45DC-B017-B3703450DFC4}">
      <dgm:prSet/>
      <dgm:spPr/>
      <dgm:t>
        <a:bodyPr/>
        <a:lstStyle/>
        <a:p>
          <a:endParaRPr lang="en-US"/>
        </a:p>
      </dgm:t>
    </dgm:pt>
    <dgm:pt modelId="{466CEA12-180D-4F97-9EFA-AB7F0C123841}" type="sibTrans" cxnId="{51B0D975-3278-45DC-B017-B3703450DFC4}">
      <dgm:prSet/>
      <dgm:spPr/>
      <dgm:t>
        <a:bodyPr/>
        <a:lstStyle/>
        <a:p>
          <a:endParaRPr lang="en-US"/>
        </a:p>
      </dgm:t>
    </dgm:pt>
    <dgm:pt modelId="{BE1B1DEA-D4A4-4D9E-9310-9506EF74E842}">
      <dgm:prSet/>
      <dgm:spPr/>
      <dgm:t>
        <a:bodyPr/>
        <a:lstStyle/>
        <a:p>
          <a:r>
            <a:rPr lang="sr-Latn-RS" b="1"/>
            <a:t>F2 nouns: -i</a:t>
          </a:r>
          <a:endParaRPr lang="en-US"/>
        </a:p>
      </dgm:t>
    </dgm:pt>
    <dgm:pt modelId="{630FBD05-EE62-4C4D-BD36-3EC3EAEB9F47}" type="parTrans" cxnId="{5D756D19-34F8-405F-AB91-A192110ECCEA}">
      <dgm:prSet/>
      <dgm:spPr/>
      <dgm:t>
        <a:bodyPr/>
        <a:lstStyle/>
        <a:p>
          <a:endParaRPr lang="en-US"/>
        </a:p>
      </dgm:t>
    </dgm:pt>
    <dgm:pt modelId="{ADF95D54-0AFE-46B9-A7B8-557DC355E1B3}" type="sibTrans" cxnId="{5D756D19-34F8-405F-AB91-A192110ECCEA}">
      <dgm:prSet/>
      <dgm:spPr/>
      <dgm:t>
        <a:bodyPr/>
        <a:lstStyle/>
        <a:p>
          <a:endParaRPr lang="en-US"/>
        </a:p>
      </dgm:t>
    </dgm:pt>
    <dgm:pt modelId="{FEB3F86F-5EA5-4832-9E7A-212775A6EA00}">
      <dgm:prSet/>
      <dgm:spPr/>
      <dgm:t>
        <a:bodyPr/>
        <a:lstStyle/>
        <a:p>
          <a:r>
            <a:rPr lang="en-US" b="1"/>
            <a:t>Masculine nouns</a:t>
          </a:r>
          <a:endParaRPr lang="en-US"/>
        </a:p>
      </dgm:t>
    </dgm:pt>
    <dgm:pt modelId="{A7BD5842-6AB2-47CA-A2DE-C2B379309BCE}" type="parTrans" cxnId="{CAD9552E-1815-422C-8EAF-10CD7FFA1B0D}">
      <dgm:prSet/>
      <dgm:spPr/>
      <dgm:t>
        <a:bodyPr/>
        <a:lstStyle/>
        <a:p>
          <a:endParaRPr lang="en-US"/>
        </a:p>
      </dgm:t>
    </dgm:pt>
    <dgm:pt modelId="{67D62BD1-5AF7-4748-B6CA-0FD030DAEBCE}" type="sibTrans" cxnId="{CAD9552E-1815-422C-8EAF-10CD7FFA1B0D}">
      <dgm:prSet/>
      <dgm:spPr/>
      <dgm:t>
        <a:bodyPr/>
        <a:lstStyle/>
        <a:p>
          <a:endParaRPr lang="en-US"/>
        </a:p>
      </dgm:t>
    </dgm:pt>
    <dgm:pt modelId="{7DB032AF-8149-4290-9500-5B9EEB6DAFA6}">
      <dgm:prSet/>
      <dgm:spPr/>
      <dgm:t>
        <a:bodyPr/>
        <a:lstStyle/>
        <a:p>
          <a:r>
            <a:rPr lang="sr-Latn-RS" b="1"/>
            <a:t>-e is added to non-palatal (hard) stems: </a:t>
          </a:r>
          <a:endParaRPr lang="en-US"/>
        </a:p>
      </dgm:t>
    </dgm:pt>
    <dgm:pt modelId="{B20383E8-8A72-4A69-BE45-B37ABBDECAF9}" type="parTrans" cxnId="{A9759502-A23D-424C-B202-26AF9DE32AF0}">
      <dgm:prSet/>
      <dgm:spPr/>
      <dgm:t>
        <a:bodyPr/>
        <a:lstStyle/>
        <a:p>
          <a:endParaRPr lang="en-US"/>
        </a:p>
      </dgm:t>
    </dgm:pt>
    <dgm:pt modelId="{AD08E32A-5C8F-4467-A166-2566D9FE327B}" type="sibTrans" cxnId="{A9759502-A23D-424C-B202-26AF9DE32AF0}">
      <dgm:prSet/>
      <dgm:spPr/>
      <dgm:t>
        <a:bodyPr/>
        <a:lstStyle/>
        <a:p>
          <a:endParaRPr lang="en-US"/>
        </a:p>
      </dgm:t>
    </dgm:pt>
    <dgm:pt modelId="{5613E53E-C668-4302-A737-D6EBA8E66AB3}">
      <dgm:prSet/>
      <dgm:spPr/>
      <dgm:t>
        <a:bodyPr/>
        <a:lstStyle/>
        <a:p>
          <a:r>
            <a:rPr lang="sr-Latn-RS" b="1"/>
            <a:t>–u is added to palatal (soft) stems in č, ć, đ, lj, nj, š, ž</a:t>
          </a:r>
          <a:endParaRPr lang="en-US"/>
        </a:p>
      </dgm:t>
    </dgm:pt>
    <dgm:pt modelId="{9C987CF1-0865-465B-8328-842036B9429A}" type="parTrans" cxnId="{D69C293A-1303-4F42-8B70-21393A3ECADE}">
      <dgm:prSet/>
      <dgm:spPr/>
      <dgm:t>
        <a:bodyPr/>
        <a:lstStyle/>
        <a:p>
          <a:endParaRPr lang="en-US"/>
        </a:p>
      </dgm:t>
    </dgm:pt>
    <dgm:pt modelId="{A91A85B1-9E78-43F7-B169-6A16F7CEC8B0}" type="sibTrans" cxnId="{D69C293A-1303-4F42-8B70-21393A3ECADE}">
      <dgm:prSet/>
      <dgm:spPr/>
      <dgm:t>
        <a:bodyPr/>
        <a:lstStyle/>
        <a:p>
          <a:endParaRPr lang="en-US"/>
        </a:p>
      </dgm:t>
    </dgm:pt>
    <dgm:pt modelId="{B1B8FFEF-C13F-4EAA-A3E8-4623039E5970}" type="pres">
      <dgm:prSet presAssocID="{23C59E7E-BDCC-4AD7-B556-72D5058C814F}" presName="linear" presStyleCnt="0">
        <dgm:presLayoutVars>
          <dgm:dir/>
          <dgm:animLvl val="lvl"/>
          <dgm:resizeHandles val="exact"/>
        </dgm:presLayoutVars>
      </dgm:prSet>
      <dgm:spPr/>
    </dgm:pt>
    <dgm:pt modelId="{3813E163-2C4C-49B6-83C8-DE250B2A57F4}" type="pres">
      <dgm:prSet presAssocID="{F02201E3-9E2E-479C-8A80-85131A653F2D}" presName="parentLin" presStyleCnt="0"/>
      <dgm:spPr/>
    </dgm:pt>
    <dgm:pt modelId="{24B769D4-5832-49EA-ABA5-B57E06975FC5}" type="pres">
      <dgm:prSet presAssocID="{F02201E3-9E2E-479C-8A80-85131A653F2D}" presName="parentLeftMargin" presStyleLbl="node1" presStyleIdx="0" presStyleCnt="3"/>
      <dgm:spPr/>
    </dgm:pt>
    <dgm:pt modelId="{BAEEB10E-6D63-4568-87EA-015890E7CCC8}" type="pres">
      <dgm:prSet presAssocID="{F02201E3-9E2E-479C-8A80-85131A653F2D}" presName="parentText" presStyleLbl="node1" presStyleIdx="0" presStyleCnt="3">
        <dgm:presLayoutVars>
          <dgm:chMax val="0"/>
          <dgm:bulletEnabled val="1"/>
        </dgm:presLayoutVars>
      </dgm:prSet>
      <dgm:spPr/>
    </dgm:pt>
    <dgm:pt modelId="{A87F3D23-3342-4535-A731-F7D52F719FD1}" type="pres">
      <dgm:prSet presAssocID="{F02201E3-9E2E-479C-8A80-85131A653F2D}" presName="negativeSpace" presStyleCnt="0"/>
      <dgm:spPr/>
    </dgm:pt>
    <dgm:pt modelId="{CBC56CBD-3D01-488A-91C5-33065219FA93}" type="pres">
      <dgm:prSet presAssocID="{F02201E3-9E2E-479C-8A80-85131A653F2D}" presName="childText" presStyleLbl="conFgAcc1" presStyleIdx="0" presStyleCnt="3">
        <dgm:presLayoutVars>
          <dgm:bulletEnabled val="1"/>
        </dgm:presLayoutVars>
      </dgm:prSet>
      <dgm:spPr/>
    </dgm:pt>
    <dgm:pt modelId="{151913FA-296E-4D40-8D5F-ADE684E1255C}" type="pres">
      <dgm:prSet presAssocID="{5948FE1F-77F6-4CF9-8F03-AB10A57B568F}" presName="spaceBetweenRectangles" presStyleCnt="0"/>
      <dgm:spPr/>
    </dgm:pt>
    <dgm:pt modelId="{782ECB3D-22C6-4997-9A4E-FBA6DF0C2A9D}" type="pres">
      <dgm:prSet presAssocID="{94E0DCB4-D517-4351-840C-B07B0233261E}" presName="parentLin" presStyleCnt="0"/>
      <dgm:spPr/>
    </dgm:pt>
    <dgm:pt modelId="{C3BB9F4C-E439-4E26-8DF9-8C120537D4F3}" type="pres">
      <dgm:prSet presAssocID="{94E0DCB4-D517-4351-840C-B07B0233261E}" presName="parentLeftMargin" presStyleLbl="node1" presStyleIdx="0" presStyleCnt="3"/>
      <dgm:spPr/>
    </dgm:pt>
    <dgm:pt modelId="{F3919A38-E057-4F52-B095-83ECE3B3852E}" type="pres">
      <dgm:prSet presAssocID="{94E0DCB4-D517-4351-840C-B07B0233261E}" presName="parentText" presStyleLbl="node1" presStyleIdx="1" presStyleCnt="3">
        <dgm:presLayoutVars>
          <dgm:chMax val="0"/>
          <dgm:bulletEnabled val="1"/>
        </dgm:presLayoutVars>
      </dgm:prSet>
      <dgm:spPr/>
    </dgm:pt>
    <dgm:pt modelId="{D1A9341B-28D0-49C8-8157-CF633E640B14}" type="pres">
      <dgm:prSet presAssocID="{94E0DCB4-D517-4351-840C-B07B0233261E}" presName="negativeSpace" presStyleCnt="0"/>
      <dgm:spPr/>
    </dgm:pt>
    <dgm:pt modelId="{BE061DBB-F438-4EBD-AF58-6449DA3233F1}" type="pres">
      <dgm:prSet presAssocID="{94E0DCB4-D517-4351-840C-B07B0233261E}" presName="childText" presStyleLbl="conFgAcc1" presStyleIdx="1" presStyleCnt="3">
        <dgm:presLayoutVars>
          <dgm:bulletEnabled val="1"/>
        </dgm:presLayoutVars>
      </dgm:prSet>
      <dgm:spPr/>
    </dgm:pt>
    <dgm:pt modelId="{26722C9C-D6E0-459A-AE61-3CF5A2E38F76}" type="pres">
      <dgm:prSet presAssocID="{7FA3755E-ADE3-474D-98B8-44B2B83EE313}" presName="spaceBetweenRectangles" presStyleCnt="0"/>
      <dgm:spPr/>
    </dgm:pt>
    <dgm:pt modelId="{FFE40D82-A77D-4572-80B3-61C7FC436869}" type="pres">
      <dgm:prSet presAssocID="{FEB3F86F-5EA5-4832-9E7A-212775A6EA00}" presName="parentLin" presStyleCnt="0"/>
      <dgm:spPr/>
    </dgm:pt>
    <dgm:pt modelId="{1F2A1647-38A5-4E50-BC3F-10AA3CDAD52D}" type="pres">
      <dgm:prSet presAssocID="{FEB3F86F-5EA5-4832-9E7A-212775A6EA00}" presName="parentLeftMargin" presStyleLbl="node1" presStyleIdx="1" presStyleCnt="3"/>
      <dgm:spPr/>
    </dgm:pt>
    <dgm:pt modelId="{36D4E8D4-2E00-4397-A93F-E47ACCA2ABAC}" type="pres">
      <dgm:prSet presAssocID="{FEB3F86F-5EA5-4832-9E7A-212775A6EA00}" presName="parentText" presStyleLbl="node1" presStyleIdx="2" presStyleCnt="3">
        <dgm:presLayoutVars>
          <dgm:chMax val="0"/>
          <dgm:bulletEnabled val="1"/>
        </dgm:presLayoutVars>
      </dgm:prSet>
      <dgm:spPr/>
    </dgm:pt>
    <dgm:pt modelId="{C3122E94-26FA-47F4-89CE-58FFA7B546F6}" type="pres">
      <dgm:prSet presAssocID="{FEB3F86F-5EA5-4832-9E7A-212775A6EA00}" presName="negativeSpace" presStyleCnt="0"/>
      <dgm:spPr/>
    </dgm:pt>
    <dgm:pt modelId="{3ED7A106-28F3-4BB1-B80A-1841A7E878EE}" type="pres">
      <dgm:prSet presAssocID="{FEB3F86F-5EA5-4832-9E7A-212775A6EA00}" presName="childText" presStyleLbl="conFgAcc1" presStyleIdx="2" presStyleCnt="3">
        <dgm:presLayoutVars>
          <dgm:bulletEnabled val="1"/>
        </dgm:presLayoutVars>
      </dgm:prSet>
      <dgm:spPr/>
    </dgm:pt>
  </dgm:ptLst>
  <dgm:cxnLst>
    <dgm:cxn modelId="{A9759502-A23D-424C-B202-26AF9DE32AF0}" srcId="{FEB3F86F-5EA5-4832-9E7A-212775A6EA00}" destId="{7DB032AF-8149-4290-9500-5B9EEB6DAFA6}" srcOrd="0" destOrd="0" parTransId="{B20383E8-8A72-4A69-BE45-B37ABBDECAF9}" sibTransId="{AD08E32A-5C8F-4467-A166-2566D9FE327B}"/>
    <dgm:cxn modelId="{8A2A570A-E8EC-415B-8A04-73A307AEC551}" srcId="{94E0DCB4-D517-4351-840C-B07B0233261E}" destId="{2DDD1842-87F1-484D-ABE5-D3E65FF39D69}" srcOrd="0" destOrd="0" parTransId="{0EB4BF5D-D616-46E6-A7D1-A21375346703}" sibTransId="{23462786-E5F1-4807-8C7B-50CA851C278D}"/>
    <dgm:cxn modelId="{B8F7B40D-F32A-44F1-8C7C-36997FD4EE82}" type="presOf" srcId="{BE1B1DEA-D4A4-4D9E-9310-9506EF74E842}" destId="{BE061DBB-F438-4EBD-AF58-6449DA3233F1}" srcOrd="0" destOrd="3" presId="urn:microsoft.com/office/officeart/2005/8/layout/list1"/>
    <dgm:cxn modelId="{2CAFD118-8628-444F-A387-2B64AAFE626A}" srcId="{23C59E7E-BDCC-4AD7-B556-72D5058C814F}" destId="{F02201E3-9E2E-479C-8A80-85131A653F2D}" srcOrd="0" destOrd="0" parTransId="{23A4B921-BF01-43D0-A4BA-F0ABA0F0E16D}" sibTransId="{5948FE1F-77F6-4CF9-8F03-AB10A57B568F}"/>
    <dgm:cxn modelId="{5D756D19-34F8-405F-AB91-A192110ECCEA}" srcId="{94E0DCB4-D517-4351-840C-B07B0233261E}" destId="{BE1B1DEA-D4A4-4D9E-9310-9506EF74E842}" srcOrd="3" destOrd="0" parTransId="{630FBD05-EE62-4C4D-BD36-3EC3EAEB9F47}" sibTransId="{ADF95D54-0AFE-46B9-A7B8-557DC355E1B3}"/>
    <dgm:cxn modelId="{CAD9552E-1815-422C-8EAF-10CD7FFA1B0D}" srcId="{23C59E7E-BDCC-4AD7-B556-72D5058C814F}" destId="{FEB3F86F-5EA5-4832-9E7A-212775A6EA00}" srcOrd="2" destOrd="0" parTransId="{A7BD5842-6AB2-47CA-A2DE-C2B379309BCE}" sibTransId="{67D62BD1-5AF7-4748-B6CA-0FD030DAEBCE}"/>
    <dgm:cxn modelId="{A1E75934-7E99-49D0-A4E8-EACD2A89BF3B}" type="presOf" srcId="{FEB3F86F-5EA5-4832-9E7A-212775A6EA00}" destId="{1F2A1647-38A5-4E50-BC3F-10AA3CDAD52D}" srcOrd="0" destOrd="0" presId="urn:microsoft.com/office/officeart/2005/8/layout/list1"/>
    <dgm:cxn modelId="{D69C293A-1303-4F42-8B70-21393A3ECADE}" srcId="{FEB3F86F-5EA5-4832-9E7A-212775A6EA00}" destId="{5613E53E-C668-4302-A737-D6EBA8E66AB3}" srcOrd="1" destOrd="0" parTransId="{9C987CF1-0865-465B-8328-842036B9429A}" sibTransId="{A91A85B1-9E78-43F7-B169-6A16F7CEC8B0}"/>
    <dgm:cxn modelId="{56DF9D5C-3CD1-48FC-A89D-A05415AB7F50}" type="presOf" srcId="{94E0DCB4-D517-4351-840C-B07B0233261E}" destId="{C3BB9F4C-E439-4E26-8DF9-8C120537D4F3}" srcOrd="0" destOrd="0" presId="urn:microsoft.com/office/officeart/2005/8/layout/list1"/>
    <dgm:cxn modelId="{6676615E-139B-4EB5-A62A-69BBCCB9B2A9}" srcId="{F02201E3-9E2E-479C-8A80-85131A653F2D}" destId="{37D6CA83-AEAF-43FD-A522-4AA26E351035}" srcOrd="2" destOrd="0" parTransId="{E231BBBD-24BA-4190-8D4D-E8FB1FF40817}" sibTransId="{0A07BE7C-2736-4E09-832C-BC9A38986AAA}"/>
    <dgm:cxn modelId="{4FA55B43-6488-4958-A19C-6A928FCA4106}" type="presOf" srcId="{23C59E7E-BDCC-4AD7-B556-72D5058C814F}" destId="{B1B8FFEF-C13F-4EAA-A3E8-4623039E5970}" srcOrd="0" destOrd="0" presId="urn:microsoft.com/office/officeart/2005/8/layout/list1"/>
    <dgm:cxn modelId="{E19A6666-F2F4-4CF7-B2E5-B3B162C9B58A}" type="presOf" srcId="{0ACB8E36-1266-4F3B-8002-463BE50A2796}" destId="{CBC56CBD-3D01-488A-91C5-33065219FA93}" srcOrd="0" destOrd="0" presId="urn:microsoft.com/office/officeart/2005/8/layout/list1"/>
    <dgm:cxn modelId="{64FC1851-5FF7-4696-82AD-5FD7F071D572}" srcId="{F02201E3-9E2E-479C-8A80-85131A653F2D}" destId="{C9E880C1-FBFF-4B3C-97D1-156C8B764066}" srcOrd="3" destOrd="0" parTransId="{A41ED62C-B09C-4BC5-B098-659878DBCD51}" sibTransId="{E1813A4B-DBD6-4154-8D1B-053B102651E5}"/>
    <dgm:cxn modelId="{D8689F51-DEE5-4011-B398-D2060D8EA0AE}" type="presOf" srcId="{DD60839A-61E2-4F97-81CE-CB93E5F09DF6}" destId="{BE061DBB-F438-4EBD-AF58-6449DA3233F1}" srcOrd="0" destOrd="2" presId="urn:microsoft.com/office/officeart/2005/8/layout/list1"/>
    <dgm:cxn modelId="{51B0D975-3278-45DC-B017-B3703450DFC4}" srcId="{94E0DCB4-D517-4351-840C-B07B0233261E}" destId="{DD60839A-61E2-4F97-81CE-CB93E5F09DF6}" srcOrd="2" destOrd="0" parTransId="{7D76B596-671C-4E9A-82BF-6445111B1387}" sibTransId="{466CEA12-180D-4F97-9EFA-AB7F0C123841}"/>
    <dgm:cxn modelId="{F6CCF675-1101-42E2-8A1F-2016DF3D1D39}" srcId="{94E0DCB4-D517-4351-840C-B07B0233261E}" destId="{C0F557C5-591F-4472-B1A9-EBCCA9CB135B}" srcOrd="1" destOrd="0" parTransId="{BF4B31FD-5E70-465A-ACA6-DD2314D0AF2B}" sibTransId="{669A2096-19A9-401E-8693-8B10BE3BFD77}"/>
    <dgm:cxn modelId="{9A343083-6891-4F54-B372-61B0F3D20250}" type="presOf" srcId="{2DDD1842-87F1-484D-ABE5-D3E65FF39D69}" destId="{BE061DBB-F438-4EBD-AF58-6449DA3233F1}" srcOrd="0" destOrd="0" presId="urn:microsoft.com/office/officeart/2005/8/layout/list1"/>
    <dgm:cxn modelId="{56CA4F8C-A439-4681-A0B7-87AE7FDAEFEF}" type="presOf" srcId="{C9E880C1-FBFF-4B3C-97D1-156C8B764066}" destId="{CBC56CBD-3D01-488A-91C5-33065219FA93}" srcOrd="0" destOrd="3" presId="urn:microsoft.com/office/officeart/2005/8/layout/list1"/>
    <dgm:cxn modelId="{CF85A890-A3B5-478A-8375-FADFB88FBA39}" type="presOf" srcId="{7DB032AF-8149-4290-9500-5B9EEB6DAFA6}" destId="{3ED7A106-28F3-4BB1-B80A-1841A7E878EE}" srcOrd="0" destOrd="0" presId="urn:microsoft.com/office/officeart/2005/8/layout/list1"/>
    <dgm:cxn modelId="{1536ED9C-E7CB-420C-8162-5A35BF975819}" type="presOf" srcId="{C0F557C5-591F-4472-B1A9-EBCCA9CB135B}" destId="{BE061DBB-F438-4EBD-AF58-6449DA3233F1}" srcOrd="0" destOrd="1" presId="urn:microsoft.com/office/officeart/2005/8/layout/list1"/>
    <dgm:cxn modelId="{EA99EC9D-0ABE-4909-8512-B86E8BDE6895}" srcId="{F02201E3-9E2E-479C-8A80-85131A653F2D}" destId="{0ACB8E36-1266-4F3B-8002-463BE50A2796}" srcOrd="0" destOrd="0" parTransId="{D465EB56-F51B-44C2-A89C-80D511EF493B}" sibTransId="{421DD168-0D19-4BD5-B4DA-8BA151DE1966}"/>
    <dgm:cxn modelId="{ADE787AF-9C09-4C19-96B7-04DAF015ED3D}" type="presOf" srcId="{05026FB5-0C14-4F78-8982-347916ED297F}" destId="{CBC56CBD-3D01-488A-91C5-33065219FA93}" srcOrd="0" destOrd="1" presId="urn:microsoft.com/office/officeart/2005/8/layout/list1"/>
    <dgm:cxn modelId="{F181D6B8-A889-4B06-BF3E-00C993901681}" type="presOf" srcId="{F02201E3-9E2E-479C-8A80-85131A653F2D}" destId="{BAEEB10E-6D63-4568-87EA-015890E7CCC8}" srcOrd="1" destOrd="0" presId="urn:microsoft.com/office/officeart/2005/8/layout/list1"/>
    <dgm:cxn modelId="{F46C46C2-7586-42E0-9CC0-B59AC2EED07E}" type="presOf" srcId="{5613E53E-C668-4302-A737-D6EBA8E66AB3}" destId="{3ED7A106-28F3-4BB1-B80A-1841A7E878EE}" srcOrd="0" destOrd="1" presId="urn:microsoft.com/office/officeart/2005/8/layout/list1"/>
    <dgm:cxn modelId="{35D292C5-9A52-43C4-B394-93B209228B2F}" type="presOf" srcId="{37D6CA83-AEAF-43FD-A522-4AA26E351035}" destId="{CBC56CBD-3D01-488A-91C5-33065219FA93}" srcOrd="0" destOrd="2" presId="urn:microsoft.com/office/officeart/2005/8/layout/list1"/>
    <dgm:cxn modelId="{E205A9CF-BB03-4ACA-9EA2-6EED3BBBDB8A}" type="presOf" srcId="{94E0DCB4-D517-4351-840C-B07B0233261E}" destId="{F3919A38-E057-4F52-B095-83ECE3B3852E}" srcOrd="1" destOrd="0" presId="urn:microsoft.com/office/officeart/2005/8/layout/list1"/>
    <dgm:cxn modelId="{B12F05D4-F6B8-48FE-86C2-4B36C4E85AE9}" type="presOf" srcId="{F02201E3-9E2E-479C-8A80-85131A653F2D}" destId="{24B769D4-5832-49EA-ABA5-B57E06975FC5}" srcOrd="0" destOrd="0" presId="urn:microsoft.com/office/officeart/2005/8/layout/list1"/>
    <dgm:cxn modelId="{712724D9-290C-471E-8DA4-20D51F491C74}" type="presOf" srcId="{FEB3F86F-5EA5-4832-9E7A-212775A6EA00}" destId="{36D4E8D4-2E00-4397-A93F-E47ACCA2ABAC}" srcOrd="1" destOrd="0" presId="urn:microsoft.com/office/officeart/2005/8/layout/list1"/>
    <dgm:cxn modelId="{74D305DE-36B8-4644-8A09-B4991ACC6FE4}" srcId="{23C59E7E-BDCC-4AD7-B556-72D5058C814F}" destId="{94E0DCB4-D517-4351-840C-B07B0233261E}" srcOrd="1" destOrd="0" parTransId="{54BF3D53-A6FB-4D76-8E21-BAC8F21AB4C9}" sibTransId="{7FA3755E-ADE3-474D-98B8-44B2B83EE313}"/>
    <dgm:cxn modelId="{3289DFFB-4DED-43DA-9A79-6D1501660187}" srcId="{F02201E3-9E2E-479C-8A80-85131A653F2D}" destId="{05026FB5-0C14-4F78-8982-347916ED297F}" srcOrd="1" destOrd="0" parTransId="{4479035C-112C-4AB9-987D-BE4BB742D9C4}" sibTransId="{A6226FB9-1421-4AEF-AFE2-9BDBE3A3CEAA}"/>
    <dgm:cxn modelId="{DED4122C-7691-47DE-878F-966DF0E6A118}" type="presParOf" srcId="{B1B8FFEF-C13F-4EAA-A3E8-4623039E5970}" destId="{3813E163-2C4C-49B6-83C8-DE250B2A57F4}" srcOrd="0" destOrd="0" presId="urn:microsoft.com/office/officeart/2005/8/layout/list1"/>
    <dgm:cxn modelId="{D2E1B37B-9BF5-4680-9D10-0231B73808DA}" type="presParOf" srcId="{3813E163-2C4C-49B6-83C8-DE250B2A57F4}" destId="{24B769D4-5832-49EA-ABA5-B57E06975FC5}" srcOrd="0" destOrd="0" presId="urn:microsoft.com/office/officeart/2005/8/layout/list1"/>
    <dgm:cxn modelId="{9A6C2F27-8DA1-47E6-8EE6-A093B381525B}" type="presParOf" srcId="{3813E163-2C4C-49B6-83C8-DE250B2A57F4}" destId="{BAEEB10E-6D63-4568-87EA-015890E7CCC8}" srcOrd="1" destOrd="0" presId="urn:microsoft.com/office/officeart/2005/8/layout/list1"/>
    <dgm:cxn modelId="{205005A9-CD25-4BCA-8DDB-8EC2C37A22E1}" type="presParOf" srcId="{B1B8FFEF-C13F-4EAA-A3E8-4623039E5970}" destId="{A87F3D23-3342-4535-A731-F7D52F719FD1}" srcOrd="1" destOrd="0" presId="urn:microsoft.com/office/officeart/2005/8/layout/list1"/>
    <dgm:cxn modelId="{B3E65B7F-C8D0-48CB-B6DD-60A638B9A941}" type="presParOf" srcId="{B1B8FFEF-C13F-4EAA-A3E8-4623039E5970}" destId="{CBC56CBD-3D01-488A-91C5-33065219FA93}" srcOrd="2" destOrd="0" presId="urn:microsoft.com/office/officeart/2005/8/layout/list1"/>
    <dgm:cxn modelId="{A132967F-C74C-41BA-A75F-3B39179891AC}" type="presParOf" srcId="{B1B8FFEF-C13F-4EAA-A3E8-4623039E5970}" destId="{151913FA-296E-4D40-8D5F-ADE684E1255C}" srcOrd="3" destOrd="0" presId="urn:microsoft.com/office/officeart/2005/8/layout/list1"/>
    <dgm:cxn modelId="{688192DE-9CF7-4C07-919E-DD672E80ED89}" type="presParOf" srcId="{B1B8FFEF-C13F-4EAA-A3E8-4623039E5970}" destId="{782ECB3D-22C6-4997-9A4E-FBA6DF0C2A9D}" srcOrd="4" destOrd="0" presId="urn:microsoft.com/office/officeart/2005/8/layout/list1"/>
    <dgm:cxn modelId="{A82FA339-E48C-4E09-A721-E30B0B8C57EF}" type="presParOf" srcId="{782ECB3D-22C6-4997-9A4E-FBA6DF0C2A9D}" destId="{C3BB9F4C-E439-4E26-8DF9-8C120537D4F3}" srcOrd="0" destOrd="0" presId="urn:microsoft.com/office/officeart/2005/8/layout/list1"/>
    <dgm:cxn modelId="{5B2F3F09-F219-4427-8211-B3EE9E39E42C}" type="presParOf" srcId="{782ECB3D-22C6-4997-9A4E-FBA6DF0C2A9D}" destId="{F3919A38-E057-4F52-B095-83ECE3B3852E}" srcOrd="1" destOrd="0" presId="urn:microsoft.com/office/officeart/2005/8/layout/list1"/>
    <dgm:cxn modelId="{DF6271A3-65CE-436F-A583-523DB8011B3E}" type="presParOf" srcId="{B1B8FFEF-C13F-4EAA-A3E8-4623039E5970}" destId="{D1A9341B-28D0-49C8-8157-CF633E640B14}" srcOrd="5" destOrd="0" presId="urn:microsoft.com/office/officeart/2005/8/layout/list1"/>
    <dgm:cxn modelId="{C59A4CAA-B09C-40A8-AA2E-AE88B5A5C069}" type="presParOf" srcId="{B1B8FFEF-C13F-4EAA-A3E8-4623039E5970}" destId="{BE061DBB-F438-4EBD-AF58-6449DA3233F1}" srcOrd="6" destOrd="0" presId="urn:microsoft.com/office/officeart/2005/8/layout/list1"/>
    <dgm:cxn modelId="{0D607595-7CEF-4A19-9D59-4421E7403BCA}" type="presParOf" srcId="{B1B8FFEF-C13F-4EAA-A3E8-4623039E5970}" destId="{26722C9C-D6E0-459A-AE61-3CF5A2E38F76}" srcOrd="7" destOrd="0" presId="urn:microsoft.com/office/officeart/2005/8/layout/list1"/>
    <dgm:cxn modelId="{CF7051C9-4F64-4EC9-9ADC-28F5ABB79421}" type="presParOf" srcId="{B1B8FFEF-C13F-4EAA-A3E8-4623039E5970}" destId="{FFE40D82-A77D-4572-80B3-61C7FC436869}" srcOrd="8" destOrd="0" presId="urn:microsoft.com/office/officeart/2005/8/layout/list1"/>
    <dgm:cxn modelId="{6D90F11F-9114-45AF-8D00-C60DE49ADED2}" type="presParOf" srcId="{FFE40D82-A77D-4572-80B3-61C7FC436869}" destId="{1F2A1647-38A5-4E50-BC3F-10AA3CDAD52D}" srcOrd="0" destOrd="0" presId="urn:microsoft.com/office/officeart/2005/8/layout/list1"/>
    <dgm:cxn modelId="{F36766AE-32F5-4575-86DA-1E11DC2522B8}" type="presParOf" srcId="{FFE40D82-A77D-4572-80B3-61C7FC436869}" destId="{36D4E8D4-2E00-4397-A93F-E47ACCA2ABAC}" srcOrd="1" destOrd="0" presId="urn:microsoft.com/office/officeart/2005/8/layout/list1"/>
    <dgm:cxn modelId="{CCCF2152-1A39-4B94-8025-ECC22FE25580}" type="presParOf" srcId="{B1B8FFEF-C13F-4EAA-A3E8-4623039E5970}" destId="{C3122E94-26FA-47F4-89CE-58FFA7B546F6}" srcOrd="9" destOrd="0" presId="urn:microsoft.com/office/officeart/2005/8/layout/list1"/>
    <dgm:cxn modelId="{CAC1216A-5FE0-4CC4-B6BA-4B09C754E236}" type="presParOf" srcId="{B1B8FFEF-C13F-4EAA-A3E8-4623039E5970}" destId="{3ED7A106-28F3-4BB1-B80A-1841A7E878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56CBD-3D01-488A-91C5-33065219FA93}">
      <dsp:nvSpPr>
        <dsp:cNvPr id="0" name=""/>
        <dsp:cNvSpPr/>
      </dsp:nvSpPr>
      <dsp:spPr>
        <a:xfrm>
          <a:off x="0" y="262271"/>
          <a:ext cx="5115491" cy="13702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sr-Latn-RS" sz="1500" b="1" kern="1200"/>
            <a:t>Neuter nouns   </a:t>
          </a:r>
          <a:endParaRPr lang="en-US" sz="1500" kern="1200"/>
        </a:p>
        <a:p>
          <a:pPr marL="114300" lvl="1" indent="-114300" algn="l" defTabSz="666750">
            <a:lnSpc>
              <a:spcPct val="90000"/>
            </a:lnSpc>
            <a:spcBef>
              <a:spcPct val="0"/>
            </a:spcBef>
            <a:spcAft>
              <a:spcPct val="15000"/>
            </a:spcAft>
            <a:buChar char="•"/>
          </a:pPr>
          <a:r>
            <a:rPr lang="sr-Latn-RS" sz="1500" b="1" kern="1200"/>
            <a:t>Personal pronouns      </a:t>
          </a:r>
          <a:endParaRPr lang="en-US" sz="1500" kern="1200"/>
        </a:p>
        <a:p>
          <a:pPr marL="114300" lvl="1" indent="-114300" algn="l" defTabSz="666750">
            <a:lnSpc>
              <a:spcPct val="90000"/>
            </a:lnSpc>
            <a:spcBef>
              <a:spcPct val="0"/>
            </a:spcBef>
            <a:spcAft>
              <a:spcPct val="15000"/>
            </a:spcAft>
            <a:buChar char="•"/>
          </a:pPr>
          <a:r>
            <a:rPr lang="sr-Latn-RS" sz="1500" b="1" kern="1200"/>
            <a:t>Plural Nouns           </a:t>
          </a:r>
          <a:endParaRPr lang="en-US" sz="1500" kern="1200"/>
        </a:p>
        <a:p>
          <a:pPr marL="114300" lvl="1" indent="-114300" algn="l" defTabSz="666750">
            <a:lnSpc>
              <a:spcPct val="90000"/>
            </a:lnSpc>
            <a:spcBef>
              <a:spcPct val="0"/>
            </a:spcBef>
            <a:spcAft>
              <a:spcPct val="15000"/>
            </a:spcAft>
            <a:buChar char="•"/>
          </a:pPr>
          <a:r>
            <a:rPr lang="sr-Latn-RS" sz="1500" b="1" kern="1200"/>
            <a:t>Foreign names </a:t>
          </a:r>
          <a:endParaRPr lang="en-US" sz="1500" kern="1200"/>
        </a:p>
      </dsp:txBody>
      <dsp:txXfrm>
        <a:off x="0" y="262271"/>
        <a:ext cx="5115491" cy="1370250"/>
      </dsp:txXfrm>
    </dsp:sp>
    <dsp:sp modelId="{BAEEB10E-6D63-4568-87EA-015890E7CCC8}">
      <dsp:nvSpPr>
        <dsp:cNvPr id="0" name=""/>
        <dsp:cNvSpPr/>
      </dsp:nvSpPr>
      <dsp:spPr>
        <a:xfrm>
          <a:off x="255774" y="40871"/>
          <a:ext cx="3580843"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b="1" kern="1200"/>
            <a:t>DO NOT CHANGE</a:t>
          </a:r>
          <a:r>
            <a:rPr lang="en-US" sz="1500" kern="1200"/>
            <a:t>: </a:t>
          </a:r>
        </a:p>
      </dsp:txBody>
      <dsp:txXfrm>
        <a:off x="277390" y="62487"/>
        <a:ext cx="3537611" cy="399568"/>
      </dsp:txXfrm>
    </dsp:sp>
    <dsp:sp modelId="{BE061DBB-F438-4EBD-AF58-6449DA3233F1}">
      <dsp:nvSpPr>
        <dsp:cNvPr id="0" name=""/>
        <dsp:cNvSpPr/>
      </dsp:nvSpPr>
      <dsp:spPr>
        <a:xfrm>
          <a:off x="0" y="1934921"/>
          <a:ext cx="5115491" cy="17955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sr-Latn-RS" sz="1500" kern="1200"/>
            <a:t>The vocative ending for most polisyllabic</a:t>
          </a:r>
          <a:r>
            <a:rPr lang="sr-Latn-RS" sz="1500" b="1" kern="1200"/>
            <a:t> nouns ending in –ica is –e: </a:t>
          </a:r>
          <a:endParaRPr lang="en-US" sz="1500" kern="1200"/>
        </a:p>
        <a:p>
          <a:pPr marL="114300" lvl="1" indent="-114300" algn="l" defTabSz="666750">
            <a:lnSpc>
              <a:spcPct val="90000"/>
            </a:lnSpc>
            <a:spcBef>
              <a:spcPct val="0"/>
            </a:spcBef>
            <a:spcAft>
              <a:spcPct val="15000"/>
            </a:spcAft>
            <a:buChar char="•"/>
          </a:pPr>
          <a:r>
            <a:rPr lang="sr-Latn-RS" sz="1500" kern="1200"/>
            <a:t>feminine nouns that change their ending in the vocative case will take </a:t>
          </a:r>
          <a:r>
            <a:rPr lang="sr-Latn-RS" sz="1500" b="1" kern="1200"/>
            <a:t>–o</a:t>
          </a:r>
          <a:r>
            <a:rPr lang="sr-Latn-RS" sz="1500" kern="1200"/>
            <a:t> ending  </a:t>
          </a:r>
          <a:endParaRPr lang="en-US" sz="1500" kern="1200"/>
        </a:p>
        <a:p>
          <a:pPr marL="114300" lvl="1" indent="-114300" algn="l" defTabSz="666750">
            <a:lnSpc>
              <a:spcPct val="90000"/>
            </a:lnSpc>
            <a:spcBef>
              <a:spcPct val="0"/>
            </a:spcBef>
            <a:spcAft>
              <a:spcPct val="15000"/>
            </a:spcAft>
            <a:buChar char="•"/>
          </a:pPr>
          <a:r>
            <a:rPr lang="en-US" sz="1500" b="1" kern="1200"/>
            <a:t>Some do not change</a:t>
          </a:r>
          <a:endParaRPr lang="en-US" sz="1500" kern="1200"/>
        </a:p>
        <a:p>
          <a:pPr marL="114300" lvl="1" indent="-114300" algn="l" defTabSz="666750">
            <a:lnSpc>
              <a:spcPct val="90000"/>
            </a:lnSpc>
            <a:spcBef>
              <a:spcPct val="0"/>
            </a:spcBef>
            <a:spcAft>
              <a:spcPct val="15000"/>
            </a:spcAft>
            <a:buChar char="•"/>
          </a:pPr>
          <a:r>
            <a:rPr lang="sr-Latn-RS" sz="1500" b="1" kern="1200"/>
            <a:t>F2 nouns: -i</a:t>
          </a:r>
          <a:endParaRPr lang="en-US" sz="1500" kern="1200"/>
        </a:p>
      </dsp:txBody>
      <dsp:txXfrm>
        <a:off x="0" y="1934921"/>
        <a:ext cx="5115491" cy="1795500"/>
      </dsp:txXfrm>
    </dsp:sp>
    <dsp:sp modelId="{F3919A38-E057-4F52-B095-83ECE3B3852E}">
      <dsp:nvSpPr>
        <dsp:cNvPr id="0" name=""/>
        <dsp:cNvSpPr/>
      </dsp:nvSpPr>
      <dsp:spPr>
        <a:xfrm>
          <a:off x="255774" y="1713521"/>
          <a:ext cx="3580843"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b="1" kern="1200"/>
            <a:t>Feminine nouns</a:t>
          </a:r>
          <a:endParaRPr lang="en-US" sz="1500" kern="1200"/>
        </a:p>
      </dsp:txBody>
      <dsp:txXfrm>
        <a:off x="277390" y="1735137"/>
        <a:ext cx="3537611" cy="399568"/>
      </dsp:txXfrm>
    </dsp:sp>
    <dsp:sp modelId="{3ED7A106-28F3-4BB1-B80A-1841A7E878EE}">
      <dsp:nvSpPr>
        <dsp:cNvPr id="0" name=""/>
        <dsp:cNvSpPr/>
      </dsp:nvSpPr>
      <dsp:spPr>
        <a:xfrm>
          <a:off x="0" y="4032821"/>
          <a:ext cx="5115491" cy="874125"/>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sr-Latn-RS" sz="1500" b="1" kern="1200"/>
            <a:t>-e is added to non-palatal (hard) stems: </a:t>
          </a:r>
          <a:endParaRPr lang="en-US" sz="1500" kern="1200"/>
        </a:p>
        <a:p>
          <a:pPr marL="114300" lvl="1" indent="-114300" algn="l" defTabSz="666750">
            <a:lnSpc>
              <a:spcPct val="90000"/>
            </a:lnSpc>
            <a:spcBef>
              <a:spcPct val="0"/>
            </a:spcBef>
            <a:spcAft>
              <a:spcPct val="15000"/>
            </a:spcAft>
            <a:buChar char="•"/>
          </a:pPr>
          <a:r>
            <a:rPr lang="sr-Latn-RS" sz="1500" b="1" kern="1200"/>
            <a:t>–u is added to palatal (soft) stems in č, ć, đ, lj, nj, š, ž</a:t>
          </a:r>
          <a:endParaRPr lang="en-US" sz="1500" kern="1200"/>
        </a:p>
      </dsp:txBody>
      <dsp:txXfrm>
        <a:off x="0" y="4032821"/>
        <a:ext cx="5115491" cy="874125"/>
      </dsp:txXfrm>
    </dsp:sp>
    <dsp:sp modelId="{36D4E8D4-2E00-4397-A93F-E47ACCA2ABAC}">
      <dsp:nvSpPr>
        <dsp:cNvPr id="0" name=""/>
        <dsp:cNvSpPr/>
      </dsp:nvSpPr>
      <dsp:spPr>
        <a:xfrm>
          <a:off x="255774" y="3811421"/>
          <a:ext cx="3580843"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b="1" kern="1200"/>
            <a:t>Masculine nouns</a:t>
          </a:r>
          <a:endParaRPr lang="en-US" sz="1500" kern="1200"/>
        </a:p>
      </dsp:txBody>
      <dsp:txXfrm>
        <a:off x="277390" y="3833037"/>
        <a:ext cx="3537611"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8208C2-666B-47C6-8812-2F8F31847867}"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228563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208C2-666B-47C6-8812-2F8F31847867}"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310727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208C2-666B-47C6-8812-2F8F31847867}"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418462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208C2-666B-47C6-8812-2F8F31847867}"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4032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208C2-666B-47C6-8812-2F8F31847867}"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2418955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8208C2-666B-47C6-8812-2F8F31847867}"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260108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8208C2-666B-47C6-8812-2F8F31847867}"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191459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8208C2-666B-47C6-8812-2F8F31847867}"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29209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208C2-666B-47C6-8812-2F8F31847867}"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221951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208C2-666B-47C6-8812-2F8F31847867}"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46732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208C2-666B-47C6-8812-2F8F31847867}"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B8831-A82F-423A-80AF-A9430C18E71D}" type="slidenum">
              <a:rPr lang="en-US" smtClean="0"/>
              <a:t>‹#›</a:t>
            </a:fld>
            <a:endParaRPr lang="en-US"/>
          </a:p>
        </p:txBody>
      </p:sp>
    </p:spTree>
    <p:extLst>
      <p:ext uri="{BB962C8B-B14F-4D97-AF65-F5344CB8AC3E}">
        <p14:creationId xmlns:p14="http://schemas.microsoft.com/office/powerpoint/2010/main" val="248796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208C2-666B-47C6-8812-2F8F31847867}" type="datetimeFigureOut">
              <a:rPr lang="en-US" smtClean="0"/>
              <a:t>10/16/2023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B8831-A82F-423A-80AF-A9430C18E71D}" type="slidenum">
              <a:rPr lang="en-US" smtClean="0"/>
              <a:t>‹#›</a:t>
            </a:fld>
            <a:endParaRPr lang="en-US"/>
          </a:p>
        </p:txBody>
      </p:sp>
    </p:spTree>
    <p:extLst>
      <p:ext uri="{BB962C8B-B14F-4D97-AF65-F5344CB8AC3E}">
        <p14:creationId xmlns:p14="http://schemas.microsoft.com/office/powerpoint/2010/main" val="118285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6090045" y="1346200"/>
            <a:ext cx="5624118" cy="3284538"/>
          </a:xfrm>
        </p:spPr>
        <p:txBody>
          <a:bodyPr anchor="b">
            <a:normAutofit/>
          </a:bodyPr>
          <a:lstStyle/>
          <a:p>
            <a:pPr algn="l"/>
            <a:r>
              <a:rPr lang="en-US" dirty="0" err="1"/>
              <a:t>Vokativ</a:t>
            </a:r>
            <a:endParaRPr lang="en-US"/>
          </a:p>
        </p:txBody>
      </p:sp>
      <p:sp>
        <p:nvSpPr>
          <p:cNvPr id="3" name="Subtitle 2"/>
          <p:cNvSpPr>
            <a:spLocks noGrp="1"/>
          </p:cNvSpPr>
          <p:nvPr>
            <p:ph type="subTitle" idx="1"/>
          </p:nvPr>
        </p:nvSpPr>
        <p:spPr>
          <a:xfrm>
            <a:off x="6096369" y="4630738"/>
            <a:ext cx="5617794" cy="1150937"/>
          </a:xfrm>
        </p:spPr>
        <p:txBody>
          <a:bodyPr anchor="t">
            <a:normAutofit/>
          </a:bodyPr>
          <a:lstStyle/>
          <a:p>
            <a:pPr algn="l"/>
            <a:r>
              <a:rPr lang="en-US" dirty="0"/>
              <a:t> Vocative Case</a:t>
            </a:r>
            <a:endParaRPr lang="en-US"/>
          </a:p>
        </p:txBody>
      </p:sp>
      <p:sp>
        <p:nvSpPr>
          <p:cNvPr id="11"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Erdmännchenfamilie Ausschau haltend">
            <a:extLst>
              <a:ext uri="{FF2B5EF4-FFF2-40B4-BE49-F238E27FC236}">
                <a16:creationId xmlns:a16="http://schemas.microsoft.com/office/drawing/2014/main" id="{77862CCA-660E-6466-8D7F-E1E6244B2BEE}"/>
              </a:ext>
            </a:extLst>
          </p:cNvPr>
          <p:cNvPicPr>
            <a:picLocks noChangeAspect="1"/>
          </p:cNvPicPr>
          <p:nvPr/>
        </p:nvPicPr>
        <p:blipFill rotWithShape="1">
          <a:blip r:embed="rId2"/>
          <a:srcRect l="30038" r="16255"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4846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Singular F2 Nouns </a:t>
            </a:r>
          </a:p>
        </p:txBody>
      </p:sp>
      <p:sp>
        <p:nvSpPr>
          <p:cNvPr id="3" name="Content Placeholder 2"/>
          <p:cNvSpPr>
            <a:spLocks noGrp="1"/>
          </p:cNvSpPr>
          <p:nvPr>
            <p:ph idx="1"/>
          </p:nvPr>
        </p:nvSpPr>
        <p:spPr>
          <a:xfrm>
            <a:off x="838200" y="2586789"/>
            <a:ext cx="10515600" cy="3590174"/>
          </a:xfrm>
        </p:spPr>
        <p:txBody>
          <a:bodyPr>
            <a:normAutofit/>
          </a:bodyPr>
          <a:lstStyle/>
          <a:p>
            <a:r>
              <a:rPr lang="en-US" sz="2200"/>
              <a:t>In order to form the vocative case</a:t>
            </a:r>
            <a:r>
              <a:rPr lang="en-US" sz="2200" b="1"/>
              <a:t> </a:t>
            </a:r>
            <a:r>
              <a:rPr lang="en-US" sz="2200"/>
              <a:t>from </a:t>
            </a:r>
            <a:r>
              <a:rPr lang="en-US" sz="2200" b="1"/>
              <a:t>F2 feminine nouns </a:t>
            </a:r>
            <a:r>
              <a:rPr lang="en-US" sz="2200"/>
              <a:t>(ending in consonant: </a:t>
            </a:r>
            <a:r>
              <a:rPr lang="sr-Latn-CS" sz="2200"/>
              <a:t>noć, ljubav, bol, so</a:t>
            </a:r>
            <a:r>
              <a:rPr lang="en-US" sz="2200"/>
              <a:t>/sol, radost, mladost, starost, pamet) add </a:t>
            </a:r>
            <a:r>
              <a:rPr lang="en-US" sz="2200" b="1"/>
              <a:t>-i</a:t>
            </a:r>
            <a:r>
              <a:rPr lang="en-US" sz="2200"/>
              <a:t>  to the nominative form: </a:t>
            </a:r>
          </a:p>
          <a:p>
            <a:pPr>
              <a:buFont typeface="Wingdings" pitchFamily="2" charset="2"/>
              <a:buChar char="ü"/>
            </a:pPr>
            <a:r>
              <a:rPr lang="en-US" sz="2200"/>
              <a:t>Ljubavi moja! My love!</a:t>
            </a:r>
          </a:p>
          <a:p>
            <a:pPr>
              <a:buFont typeface="Wingdings" pitchFamily="2" charset="2"/>
              <a:buChar char="ü"/>
            </a:pPr>
            <a:r>
              <a:rPr lang="en-US" sz="2200"/>
              <a:t>O, noći ! Oh, night!</a:t>
            </a:r>
          </a:p>
          <a:p>
            <a:pPr>
              <a:buFont typeface="Wingdings" pitchFamily="2" charset="2"/>
              <a:buChar char="ü"/>
            </a:pPr>
            <a:r>
              <a:rPr lang="en-US" sz="2200"/>
              <a:t>O, mladosti srećna! Oh, happy youth!</a:t>
            </a:r>
          </a:p>
          <a:p>
            <a:pPr marL="0" indent="0">
              <a:buNone/>
            </a:pPr>
            <a:endParaRPr lang="en-US" sz="2200"/>
          </a:p>
        </p:txBody>
      </p:sp>
    </p:spTree>
    <p:extLst>
      <p:ext uri="{BB962C8B-B14F-4D97-AF65-F5344CB8AC3E}">
        <p14:creationId xmlns:p14="http://schemas.microsoft.com/office/powerpoint/2010/main" val="53262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Masculine Nouns</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en-US" sz="2200" b="1"/>
              <a:t>Masculine nouns ending in consonant</a:t>
            </a:r>
            <a:r>
              <a:rPr lang="en-US" sz="2200"/>
              <a:t> add </a:t>
            </a:r>
            <a:r>
              <a:rPr lang="en-US" sz="2200" b="1"/>
              <a:t>-e</a:t>
            </a:r>
            <a:r>
              <a:rPr lang="en-US" sz="2200"/>
              <a:t> or </a:t>
            </a:r>
            <a:r>
              <a:rPr lang="en-US" sz="2200" b="1"/>
              <a:t>–u</a:t>
            </a:r>
            <a:r>
              <a:rPr lang="en-US" sz="2200"/>
              <a:t> to form the vocative. </a:t>
            </a:r>
          </a:p>
          <a:p>
            <a:pPr marL="0" indent="0">
              <a:buNone/>
            </a:pPr>
            <a:r>
              <a:rPr lang="en-US" sz="2200"/>
              <a:t>-</a:t>
            </a:r>
            <a:r>
              <a:rPr lang="en-US" sz="2200" b="1"/>
              <a:t>e</a:t>
            </a:r>
            <a:r>
              <a:rPr lang="en-US" sz="2200"/>
              <a:t> is added to </a:t>
            </a:r>
            <a:r>
              <a:rPr lang="en-US" sz="2200" b="1"/>
              <a:t>non-palatal (hard) stems</a:t>
            </a:r>
            <a:r>
              <a:rPr lang="en-US" sz="2200"/>
              <a:t>: </a:t>
            </a:r>
          </a:p>
          <a:p>
            <a:pPr marL="0" indent="0">
              <a:buNone/>
            </a:pPr>
            <a:r>
              <a:rPr lang="en-US" sz="2200"/>
              <a:t>Gospodine, doktore, Milane, Petre, brate, Aleksandre, sine, etc.  </a:t>
            </a:r>
          </a:p>
          <a:p>
            <a:pPr marL="0" indent="0">
              <a:buNone/>
            </a:pPr>
            <a:r>
              <a:rPr lang="en-US" sz="2200"/>
              <a:t>Be aware that before you add the ‘e’ stem- some final consonants morph: (K:Č, alternation: K, G, H+E=Č,Ž,Š)  </a:t>
            </a:r>
          </a:p>
          <a:p>
            <a:r>
              <a:rPr lang="en-US" sz="2200"/>
              <a:t> </a:t>
            </a:r>
            <a:r>
              <a:rPr lang="en-US" sz="2200" b="1"/>
              <a:t>–k, -c</a:t>
            </a:r>
            <a:r>
              <a:rPr lang="en-US" sz="2200"/>
              <a:t> are replaced by </a:t>
            </a:r>
            <a:r>
              <a:rPr lang="en-US" sz="2200" b="1"/>
              <a:t>č</a:t>
            </a:r>
            <a:r>
              <a:rPr lang="en-US" sz="2200"/>
              <a:t> :</a:t>
            </a:r>
            <a:r>
              <a:rPr lang="sr-Latn-CS" sz="2200"/>
              <a:t>čov</a:t>
            </a:r>
            <a:r>
              <a:rPr lang="en-US" sz="2200"/>
              <a:t>(j)</a:t>
            </a:r>
            <a:r>
              <a:rPr lang="sr-Latn-CS" sz="2200"/>
              <a:t>ek-čoveče/čovječe, otac- oče </a:t>
            </a:r>
          </a:p>
          <a:p>
            <a:r>
              <a:rPr lang="en-US" sz="2200"/>
              <a:t>- </a:t>
            </a:r>
            <a:r>
              <a:rPr lang="en-US" sz="2200" b="1"/>
              <a:t>g</a:t>
            </a:r>
            <a:r>
              <a:rPr lang="en-US" sz="2200"/>
              <a:t> and -</a:t>
            </a:r>
            <a:r>
              <a:rPr lang="en-US" sz="2200" b="1"/>
              <a:t>z</a:t>
            </a:r>
            <a:r>
              <a:rPr lang="en-US" sz="2200"/>
              <a:t> are replaced by </a:t>
            </a:r>
            <a:r>
              <a:rPr lang="en-US" sz="2200" b="1"/>
              <a:t>ž</a:t>
            </a:r>
            <a:r>
              <a:rPr lang="en-US" sz="2200"/>
              <a:t> :drug- druže, knez- kneže</a:t>
            </a:r>
          </a:p>
          <a:p>
            <a:r>
              <a:rPr lang="en-US" sz="2200"/>
              <a:t>-</a:t>
            </a:r>
            <a:r>
              <a:rPr lang="en-US" sz="2200" b="1"/>
              <a:t>h</a:t>
            </a:r>
            <a:r>
              <a:rPr lang="en-US" sz="2200"/>
              <a:t> is replaced by </a:t>
            </a:r>
            <a:r>
              <a:rPr lang="en-US" sz="2200" b="1"/>
              <a:t>š</a:t>
            </a:r>
            <a:r>
              <a:rPr lang="en-US" sz="2200"/>
              <a:t>: siromah- siromaše (siromahu also allowed), duh- duše</a:t>
            </a:r>
          </a:p>
          <a:p>
            <a:pPr marL="0" indent="0">
              <a:buNone/>
            </a:pPr>
            <a:r>
              <a:rPr lang="en-US" sz="2200"/>
              <a:t> </a:t>
            </a:r>
          </a:p>
          <a:p>
            <a:endParaRPr lang="en-US" sz="2200"/>
          </a:p>
        </p:txBody>
      </p:sp>
    </p:spTree>
    <p:extLst>
      <p:ext uri="{BB962C8B-B14F-4D97-AF65-F5344CB8AC3E}">
        <p14:creationId xmlns:p14="http://schemas.microsoft.com/office/powerpoint/2010/main" val="351509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Soft palatal stems</a:t>
            </a:r>
          </a:p>
        </p:txBody>
      </p:sp>
      <p:sp>
        <p:nvSpPr>
          <p:cNvPr id="3" name="Content Placeholder 2"/>
          <p:cNvSpPr>
            <a:spLocks noGrp="1"/>
          </p:cNvSpPr>
          <p:nvPr>
            <p:ph idx="1"/>
          </p:nvPr>
        </p:nvSpPr>
        <p:spPr>
          <a:xfrm>
            <a:off x="838200" y="2586789"/>
            <a:ext cx="10515600" cy="3590174"/>
          </a:xfrm>
        </p:spPr>
        <p:txBody>
          <a:bodyPr>
            <a:normAutofit/>
          </a:bodyPr>
          <a:lstStyle/>
          <a:p>
            <a:pPr>
              <a:lnSpc>
                <a:spcPct val="90000"/>
              </a:lnSpc>
            </a:pPr>
            <a:r>
              <a:rPr lang="en-US" sz="2200"/>
              <a:t>To </a:t>
            </a:r>
            <a:r>
              <a:rPr lang="en-US" sz="2200" b="1"/>
              <a:t>soft palatal stems (č, ć, đ, lj, nj, š, ž, j)  add –u</a:t>
            </a:r>
            <a:r>
              <a:rPr lang="en-US" sz="2200"/>
              <a:t>  </a:t>
            </a:r>
          </a:p>
          <a:p>
            <a:pPr marL="0" indent="0">
              <a:lnSpc>
                <a:spcPct val="90000"/>
              </a:lnSpc>
              <a:buNone/>
            </a:pPr>
            <a:r>
              <a:rPr lang="sr-Latn-CS" sz="2200"/>
              <a:t>Peva</a:t>
            </a:r>
            <a:r>
              <a:rPr lang="sr-Latn-RS" sz="2200"/>
              <a:t>č/ pjevač: pevaču/ pjevaču (singer)</a:t>
            </a:r>
            <a:r>
              <a:rPr lang="en-US" sz="2200"/>
              <a:t> </a:t>
            </a:r>
          </a:p>
          <a:p>
            <a:pPr marL="0" indent="0">
              <a:lnSpc>
                <a:spcPct val="90000"/>
              </a:lnSpc>
              <a:buNone/>
            </a:pPr>
            <a:r>
              <a:rPr lang="sr-Latn-CS" sz="2200"/>
              <a:t>Mladić-Mladiću (young man) </a:t>
            </a:r>
            <a:endParaRPr lang="en-US" sz="2200"/>
          </a:p>
          <a:p>
            <a:pPr marL="0" indent="0">
              <a:lnSpc>
                <a:spcPct val="90000"/>
              </a:lnSpc>
              <a:buNone/>
            </a:pPr>
            <a:r>
              <a:rPr lang="sr-Latn-RS" sz="2200"/>
              <a:t>Vođ: vođu </a:t>
            </a:r>
            <a:r>
              <a:rPr lang="en-US" sz="2200"/>
              <a:t>(archaic form for leader) </a:t>
            </a:r>
          </a:p>
          <a:p>
            <a:pPr marL="0" indent="0">
              <a:lnSpc>
                <a:spcPct val="90000"/>
              </a:lnSpc>
              <a:buNone/>
            </a:pPr>
            <a:r>
              <a:rPr lang="en-US" sz="2200"/>
              <a:t>Kralj: kralju (king) </a:t>
            </a:r>
            <a:r>
              <a:rPr lang="sr-Latn-CS" sz="2200"/>
              <a:t> </a:t>
            </a:r>
            <a:endParaRPr lang="en-US" sz="2200"/>
          </a:p>
          <a:p>
            <a:pPr marL="0" indent="0">
              <a:lnSpc>
                <a:spcPct val="90000"/>
              </a:lnSpc>
              <a:buNone/>
            </a:pPr>
            <a:r>
              <a:rPr lang="sr-Latn-CS" sz="2200"/>
              <a:t>Konj-konju (idiomatic: derogative for people)</a:t>
            </a:r>
            <a:r>
              <a:rPr lang="en-US" sz="2200"/>
              <a:t> </a:t>
            </a:r>
            <a:r>
              <a:rPr lang="sr-Latn-CS" sz="2200"/>
              <a:t> </a:t>
            </a:r>
            <a:endParaRPr lang="en-US" sz="2200"/>
          </a:p>
          <a:p>
            <a:pPr marL="0" indent="0">
              <a:lnSpc>
                <a:spcPct val="90000"/>
              </a:lnSpc>
              <a:buNone/>
            </a:pPr>
            <a:r>
              <a:rPr lang="sr-Latn-RS" sz="2200"/>
              <a:t>Đilkoš- Đilkošu </a:t>
            </a:r>
            <a:r>
              <a:rPr lang="en-US" sz="2200"/>
              <a:t>-</a:t>
            </a:r>
            <a:r>
              <a:rPr lang="sr-Latn-RS" sz="2200"/>
              <a:t> older for vagabound </a:t>
            </a:r>
            <a:endParaRPr lang="en-US" sz="2200"/>
          </a:p>
          <a:p>
            <a:pPr marL="0" indent="0">
              <a:lnSpc>
                <a:spcPct val="90000"/>
              </a:lnSpc>
              <a:buNone/>
            </a:pPr>
            <a:r>
              <a:rPr lang="sr-Latn-RS" sz="2200"/>
              <a:t>Morž- moržu  </a:t>
            </a:r>
            <a:r>
              <a:rPr lang="en-US" sz="2200"/>
              <a:t>-</a:t>
            </a:r>
            <a:r>
              <a:rPr lang="sr-Latn-RS" sz="2200"/>
              <a:t>walrus </a:t>
            </a:r>
            <a:r>
              <a:rPr lang="en-US" sz="2200"/>
              <a:t> </a:t>
            </a:r>
            <a:r>
              <a:rPr lang="sr-Latn-RS" sz="2200"/>
              <a:t>idiomatic: derogator</a:t>
            </a:r>
            <a:r>
              <a:rPr lang="en-US" sz="2200"/>
              <a:t>y for lazy people (don’t use it!</a:t>
            </a:r>
            <a:r>
              <a:rPr lang="sr-Latn-RS" sz="2200"/>
              <a:t>)</a:t>
            </a:r>
            <a:endParaRPr lang="en-US" sz="2200"/>
          </a:p>
          <a:p>
            <a:pPr marL="0" indent="0">
              <a:lnSpc>
                <a:spcPct val="90000"/>
              </a:lnSpc>
              <a:buNone/>
            </a:pPr>
            <a:r>
              <a:rPr lang="sr-Latn-CS" sz="2200"/>
              <a:t>Noj- noju (ostrich) –idiomatic derogatory for people with longer necks</a:t>
            </a:r>
            <a:endParaRPr lang="en-US" sz="2200"/>
          </a:p>
        </p:txBody>
      </p:sp>
    </p:spTree>
    <p:extLst>
      <p:ext uri="{BB962C8B-B14F-4D97-AF65-F5344CB8AC3E}">
        <p14:creationId xmlns:p14="http://schemas.microsoft.com/office/powerpoint/2010/main" val="373704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doublets</a:t>
            </a:r>
          </a:p>
        </p:txBody>
      </p:sp>
      <p:sp>
        <p:nvSpPr>
          <p:cNvPr id="3" name="Content Placeholder 2"/>
          <p:cNvSpPr>
            <a:spLocks noGrp="1"/>
          </p:cNvSpPr>
          <p:nvPr>
            <p:ph idx="1"/>
          </p:nvPr>
        </p:nvSpPr>
        <p:spPr>
          <a:xfrm>
            <a:off x="838200" y="2586789"/>
            <a:ext cx="10515600" cy="3590174"/>
          </a:xfrm>
        </p:spPr>
        <p:txBody>
          <a:bodyPr>
            <a:normAutofit/>
          </a:bodyPr>
          <a:lstStyle/>
          <a:p>
            <a:r>
              <a:rPr lang="sr-Latn-CS" sz="2200"/>
              <a:t>After the stem final palatals č, ž, š and after </a:t>
            </a:r>
            <a:r>
              <a:rPr lang="en-US" sz="2200"/>
              <a:t>“</a:t>
            </a:r>
            <a:r>
              <a:rPr lang="sr-Latn-CS" sz="2200"/>
              <a:t>r</a:t>
            </a:r>
            <a:r>
              <a:rPr lang="en-US" sz="2200"/>
              <a:t>”</a:t>
            </a:r>
            <a:r>
              <a:rPr lang="sr-Latn-CS" sz="2200"/>
              <a:t> </a:t>
            </a:r>
            <a:r>
              <a:rPr lang="sr-Latn-CS" sz="2200" b="1"/>
              <a:t>doublets </a:t>
            </a:r>
            <a:r>
              <a:rPr lang="sr-Latn-CS" sz="2200"/>
              <a:t>are possible:</a:t>
            </a:r>
            <a:endParaRPr lang="en-US" sz="2200"/>
          </a:p>
          <a:p>
            <a:pPr>
              <a:buFont typeface="Wingdings" pitchFamily="2" charset="2"/>
              <a:buChar char="ü"/>
            </a:pPr>
            <a:r>
              <a:rPr lang="sr-Latn-CS" sz="2200"/>
              <a:t>Puže- </a:t>
            </a:r>
            <a:r>
              <a:rPr lang="sr-Latn-CS" sz="2200" u="sng"/>
              <a:t>pužu</a:t>
            </a:r>
            <a:r>
              <a:rPr lang="sr-Latn-CS" sz="2200"/>
              <a:t>, </a:t>
            </a:r>
            <a:r>
              <a:rPr lang="sr-Latn-CS" sz="2200" u="sng"/>
              <a:t>Miloše</a:t>
            </a:r>
            <a:r>
              <a:rPr lang="sr-Latn-CS" sz="2200"/>
              <a:t>- Milošu (in epic poetry), </a:t>
            </a:r>
            <a:r>
              <a:rPr lang="sr-Latn-CS" sz="2200" u="sng"/>
              <a:t>care</a:t>
            </a:r>
            <a:r>
              <a:rPr lang="sr-Latn-CS" sz="2200"/>
              <a:t>- caru, </a:t>
            </a:r>
            <a:r>
              <a:rPr lang="sr-Latn-CS" sz="2200" u="sng"/>
              <a:t>poštare</a:t>
            </a:r>
            <a:r>
              <a:rPr lang="sr-Latn-CS" sz="2200"/>
              <a:t>- poštaru </a:t>
            </a:r>
            <a:endParaRPr lang="en-US" sz="2200"/>
          </a:p>
          <a:p>
            <a:pPr marL="0" indent="0">
              <a:buNone/>
            </a:pPr>
            <a:r>
              <a:rPr lang="sr-Latn-CS" sz="2200"/>
              <a:t> </a:t>
            </a:r>
            <a:endParaRPr lang="en-US" sz="2200"/>
          </a:p>
          <a:p>
            <a:r>
              <a:rPr lang="sr-Latn-CS" sz="2200"/>
              <a:t>The underlined words are modern usage. Remenber those!!!</a:t>
            </a:r>
            <a:endParaRPr lang="en-US" sz="2200"/>
          </a:p>
          <a:p>
            <a:endParaRPr lang="en-US" sz="2200"/>
          </a:p>
        </p:txBody>
      </p:sp>
    </p:spTree>
    <p:extLst>
      <p:ext uri="{BB962C8B-B14F-4D97-AF65-F5344CB8AC3E}">
        <p14:creationId xmlns:p14="http://schemas.microsoft.com/office/powerpoint/2010/main" val="109726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sr-Latn-CS" sz="5400">
                <a:solidFill>
                  <a:srgbClr val="FFFFFF"/>
                </a:solidFill>
              </a:rPr>
              <a:t>Feminine nouns in -A </a:t>
            </a:r>
            <a:endParaRPr lang="en-US" sz="5400">
              <a:solidFill>
                <a:srgbClr val="FFFFFF"/>
              </a:solidFill>
            </a:endParaRPr>
          </a:p>
        </p:txBody>
      </p:sp>
      <p:sp>
        <p:nvSpPr>
          <p:cNvPr id="3" name="Content Placeholder 2"/>
          <p:cNvSpPr>
            <a:spLocks noGrp="1"/>
          </p:cNvSpPr>
          <p:nvPr>
            <p:ph idx="1"/>
          </p:nvPr>
        </p:nvSpPr>
        <p:spPr>
          <a:xfrm>
            <a:off x="838200" y="2586789"/>
            <a:ext cx="10515600" cy="3590174"/>
          </a:xfrm>
        </p:spPr>
        <p:txBody>
          <a:bodyPr>
            <a:normAutofit/>
          </a:bodyPr>
          <a:lstStyle/>
          <a:p>
            <a:r>
              <a:rPr lang="sr-Latn-CS" sz="2200"/>
              <a:t>The vocative ending for most </a:t>
            </a:r>
            <a:r>
              <a:rPr lang="sr-Latn-CS" sz="2200" b="1"/>
              <a:t>polysyllabic nouns</a:t>
            </a:r>
            <a:r>
              <a:rPr lang="sr-Latn-CS" sz="2200"/>
              <a:t> ending in </a:t>
            </a:r>
            <a:r>
              <a:rPr lang="sr-Latn-CS" sz="2200" b="1"/>
              <a:t>–ica</a:t>
            </a:r>
            <a:r>
              <a:rPr lang="sr-Latn-CS" sz="2200"/>
              <a:t> is </a:t>
            </a:r>
            <a:r>
              <a:rPr lang="sr-Latn-CS" sz="2200" b="1"/>
              <a:t>–e</a:t>
            </a:r>
            <a:r>
              <a:rPr lang="sr-Latn-CS" sz="2200"/>
              <a:t>: </a:t>
            </a:r>
            <a:endParaRPr lang="en-US" sz="2200"/>
          </a:p>
          <a:p>
            <a:pPr marL="0" indent="0">
              <a:buNone/>
            </a:pPr>
            <a:r>
              <a:rPr lang="en-US" sz="2200"/>
              <a:t>-</a:t>
            </a:r>
            <a:r>
              <a:rPr lang="sr-Latn-CS" sz="2200"/>
              <a:t>Milica: Milice (female personal name)</a:t>
            </a:r>
            <a:endParaRPr lang="en-US" sz="2200"/>
          </a:p>
          <a:p>
            <a:pPr marL="0" indent="0">
              <a:buNone/>
            </a:pPr>
            <a:r>
              <a:rPr lang="en-US" sz="2200"/>
              <a:t>-</a:t>
            </a:r>
            <a:r>
              <a:rPr lang="sr-Latn-CS" sz="2200"/>
              <a:t>učiteljica: učiteljice (a female teacher in elementary school during the first four years)</a:t>
            </a:r>
          </a:p>
          <a:p>
            <a:pPr marL="0" indent="0">
              <a:buNone/>
            </a:pPr>
            <a:r>
              <a:rPr lang="sr-Latn-CS" sz="2200"/>
              <a:t> </a:t>
            </a:r>
            <a:r>
              <a:rPr lang="en-US" sz="2200"/>
              <a:t>-</a:t>
            </a:r>
            <a:r>
              <a:rPr lang="sr-Latn-CS" sz="2200"/>
              <a:t>nastavnica: nastavnice (feamle teacher in elementary school during the final four years)</a:t>
            </a:r>
          </a:p>
          <a:p>
            <a:pPr marL="0" indent="0">
              <a:buNone/>
            </a:pPr>
            <a:r>
              <a:rPr lang="sr-Latn-CS" sz="2200"/>
              <a:t>-studentica: studentice</a:t>
            </a:r>
            <a:endParaRPr lang="en-US" sz="2200"/>
          </a:p>
          <a:p>
            <a:pPr marL="0" indent="0">
              <a:buNone/>
            </a:pPr>
            <a:r>
              <a:rPr lang="en-US" sz="2200"/>
              <a:t>-</a:t>
            </a:r>
            <a:r>
              <a:rPr lang="sr-Latn-CS" sz="2200"/>
              <a:t>gospo</a:t>
            </a:r>
            <a:r>
              <a:rPr lang="sr-Latn-RS" sz="2200"/>
              <a:t>đ</a:t>
            </a:r>
            <a:r>
              <a:rPr lang="sr-Latn-CS" sz="2200"/>
              <a:t>ica: gospo</a:t>
            </a:r>
            <a:r>
              <a:rPr lang="sr-Latn-RS" sz="2200"/>
              <a:t>đ</a:t>
            </a:r>
            <a:r>
              <a:rPr lang="sr-Latn-CS" sz="2200"/>
              <a:t>ice (miss</a:t>
            </a:r>
            <a:r>
              <a:rPr lang="en-US" sz="2200"/>
              <a:t> BS</a:t>
            </a:r>
            <a:r>
              <a:rPr lang="sr-Latn-CS" sz="2200"/>
              <a:t>)</a:t>
            </a:r>
            <a:r>
              <a:rPr lang="en-US" sz="2200"/>
              <a:t>/gospodi</a:t>
            </a:r>
            <a:r>
              <a:rPr lang="sr-Latn-RS" sz="2200"/>
              <a:t>čna</a:t>
            </a:r>
            <a:r>
              <a:rPr lang="en-US" sz="2200"/>
              <a:t> (C)</a:t>
            </a:r>
          </a:p>
          <a:p>
            <a:pPr marL="0" indent="0">
              <a:buNone/>
            </a:pPr>
            <a:r>
              <a:rPr lang="en-US" sz="2200"/>
              <a:t>-</a:t>
            </a:r>
            <a:r>
              <a:rPr lang="sr-Latn-CS" sz="2200"/>
              <a:t>Jovica: Jovice (masculine personal name)</a:t>
            </a:r>
            <a:endParaRPr lang="en-US" sz="2200"/>
          </a:p>
          <a:p>
            <a:endParaRPr lang="en-US" sz="2200"/>
          </a:p>
        </p:txBody>
      </p:sp>
    </p:spTree>
    <p:extLst>
      <p:ext uri="{BB962C8B-B14F-4D97-AF65-F5344CB8AC3E}">
        <p14:creationId xmlns:p14="http://schemas.microsoft.com/office/powerpoint/2010/main" val="33714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Feminine nouns in –A:</a:t>
            </a:r>
          </a:p>
        </p:txBody>
      </p:sp>
      <p:sp>
        <p:nvSpPr>
          <p:cNvPr id="3" name="Content Placeholder 2"/>
          <p:cNvSpPr>
            <a:spLocks noGrp="1"/>
          </p:cNvSpPr>
          <p:nvPr>
            <p:ph idx="1"/>
          </p:nvPr>
        </p:nvSpPr>
        <p:spPr>
          <a:xfrm>
            <a:off x="838200" y="2586789"/>
            <a:ext cx="10515600" cy="3590174"/>
          </a:xfrm>
        </p:spPr>
        <p:txBody>
          <a:bodyPr>
            <a:normAutofit/>
          </a:bodyPr>
          <a:lstStyle/>
          <a:p>
            <a:pPr marL="0" indent="0">
              <a:lnSpc>
                <a:spcPct val="90000"/>
              </a:lnSpc>
              <a:buNone/>
            </a:pPr>
            <a:r>
              <a:rPr lang="sr-Latn-CS" sz="1900"/>
              <a:t>Otherwise, all feminine nouns that change their ending in the vocative case will take an </a:t>
            </a:r>
            <a:r>
              <a:rPr lang="sr-Latn-CS" sz="1900" b="1"/>
              <a:t>–o </a:t>
            </a:r>
            <a:r>
              <a:rPr lang="sr-Latn-CS" sz="1900"/>
              <a:t>ending</a:t>
            </a:r>
            <a:r>
              <a:rPr lang="en-US" sz="1900"/>
              <a:t>: </a:t>
            </a:r>
          </a:p>
          <a:p>
            <a:pPr marL="0" indent="0">
              <a:lnSpc>
                <a:spcPct val="90000"/>
              </a:lnSpc>
              <a:buNone/>
            </a:pPr>
            <a:r>
              <a:rPr lang="en-US" sz="1900"/>
              <a:t>-</a:t>
            </a:r>
            <a:r>
              <a:rPr lang="sr-Latn-CS" sz="1900"/>
              <a:t>Gospođa: gospođo (Mrs.) </a:t>
            </a:r>
            <a:endParaRPr lang="en-US" sz="1900"/>
          </a:p>
          <a:p>
            <a:pPr marL="0" indent="0">
              <a:lnSpc>
                <a:spcPct val="90000"/>
              </a:lnSpc>
              <a:buNone/>
            </a:pPr>
            <a:r>
              <a:rPr lang="en-US" sz="1900"/>
              <a:t>-</a:t>
            </a:r>
            <a:r>
              <a:rPr lang="sr-Latn-CS" sz="1900"/>
              <a:t>Majka: majko </a:t>
            </a:r>
            <a:r>
              <a:rPr lang="en-US" sz="1900"/>
              <a:t>;  (mama does not change!)</a:t>
            </a:r>
          </a:p>
          <a:p>
            <a:pPr marL="0" indent="0">
              <a:lnSpc>
                <a:spcPct val="90000"/>
              </a:lnSpc>
              <a:buNone/>
            </a:pPr>
            <a:r>
              <a:rPr lang="en-US" sz="1900"/>
              <a:t>-</a:t>
            </a:r>
            <a:r>
              <a:rPr lang="sr-Latn-CS" sz="1900"/>
              <a:t>Žena: ženo</a:t>
            </a:r>
            <a:r>
              <a:rPr lang="en-US" sz="1900"/>
              <a:t>; </a:t>
            </a:r>
            <a:r>
              <a:rPr lang="sr-Latn-CS" sz="1900"/>
              <a:t>Sestra: sestro</a:t>
            </a:r>
            <a:r>
              <a:rPr lang="en-US" sz="1900"/>
              <a:t>; </a:t>
            </a:r>
          </a:p>
          <a:p>
            <a:pPr marL="0" indent="0">
              <a:lnSpc>
                <a:spcPct val="90000"/>
              </a:lnSpc>
              <a:buNone/>
            </a:pPr>
            <a:r>
              <a:rPr lang="sr-Latn-CS" sz="1900"/>
              <a:t>Ćerka: ćerko </a:t>
            </a:r>
            <a:r>
              <a:rPr lang="en-US" sz="1900"/>
              <a:t>same as k</a:t>
            </a:r>
            <a:r>
              <a:rPr lang="sr-Latn-CS" sz="1900"/>
              <a:t>ćerka:</a:t>
            </a:r>
            <a:r>
              <a:rPr lang="en-US" sz="1900"/>
              <a:t>k</a:t>
            </a:r>
            <a:r>
              <a:rPr lang="sr-Latn-CS" sz="1900"/>
              <a:t>ćerko</a:t>
            </a:r>
            <a:r>
              <a:rPr lang="en-US" sz="1900"/>
              <a:t>; </a:t>
            </a:r>
            <a:r>
              <a:rPr lang="sr-Latn-CS" sz="1900"/>
              <a:t>Baka:bako (grandma)</a:t>
            </a:r>
            <a:r>
              <a:rPr lang="en-US" sz="1900"/>
              <a:t>; </a:t>
            </a:r>
          </a:p>
          <a:p>
            <a:pPr marL="0" indent="0">
              <a:lnSpc>
                <a:spcPct val="90000"/>
              </a:lnSpc>
              <a:buNone/>
            </a:pPr>
            <a:r>
              <a:rPr lang="sr-Latn-CS" sz="1900"/>
              <a:t>Devojka/djevojka:</a:t>
            </a:r>
            <a:r>
              <a:rPr lang="en-US" sz="1900"/>
              <a:t> </a:t>
            </a:r>
            <a:r>
              <a:rPr lang="sr-Latn-CS" sz="1900"/>
              <a:t>devojko/</a:t>
            </a:r>
            <a:r>
              <a:rPr lang="en-US" sz="1900"/>
              <a:t>d</a:t>
            </a:r>
            <a:r>
              <a:rPr lang="sr-Latn-CS" sz="1900"/>
              <a:t>jevojko,</a:t>
            </a:r>
            <a:endParaRPr lang="en-US" sz="1900"/>
          </a:p>
          <a:p>
            <a:pPr marL="0" indent="0">
              <a:lnSpc>
                <a:spcPct val="90000"/>
              </a:lnSpc>
              <a:buNone/>
            </a:pPr>
            <a:r>
              <a:rPr lang="sr-Latn-CS" sz="1900"/>
              <a:t>Zemlja: zemljo (country (state), soil)</a:t>
            </a:r>
            <a:endParaRPr lang="en-US" sz="1900"/>
          </a:p>
          <a:p>
            <a:pPr marL="0" indent="0">
              <a:lnSpc>
                <a:spcPct val="90000"/>
              </a:lnSpc>
              <a:buNone/>
            </a:pPr>
            <a:r>
              <a:rPr lang="sr-Latn-CS" sz="1900"/>
              <a:t>Ruža: Ružo –Rosa </a:t>
            </a:r>
            <a:endParaRPr lang="en-US" sz="1900"/>
          </a:p>
          <a:p>
            <a:pPr marL="0" indent="0">
              <a:lnSpc>
                <a:spcPct val="90000"/>
              </a:lnSpc>
              <a:buNone/>
            </a:pPr>
            <a:r>
              <a:rPr lang="sr-Latn-CS" sz="1900"/>
              <a:t>Deca/djeca: deco/ djeco (remember that deca/djeca is an ex</a:t>
            </a:r>
            <a:r>
              <a:rPr lang="en-US" sz="1900"/>
              <a:t>c</a:t>
            </a:r>
            <a:r>
              <a:rPr lang="sr-Latn-CS" sz="1900"/>
              <a:t>eption since it has plural that behaves like feminine singular noun (like </a:t>
            </a:r>
            <a:r>
              <a:rPr lang="en-US" sz="1900"/>
              <a:t>“</a:t>
            </a:r>
            <a:r>
              <a:rPr lang="sr-Latn-CS" sz="1900"/>
              <a:t>Žena</a:t>
            </a:r>
            <a:r>
              <a:rPr lang="en-US" sz="1900"/>
              <a:t>”</a:t>
            </a:r>
            <a:r>
              <a:rPr lang="sr-Latn-CS" sz="1900"/>
              <a:t> type) with plural verb agreement)</a:t>
            </a:r>
            <a:endParaRPr lang="en-US" sz="1900"/>
          </a:p>
          <a:p>
            <a:pPr marL="0" indent="0">
              <a:lnSpc>
                <a:spcPct val="90000"/>
              </a:lnSpc>
              <a:buNone/>
            </a:pPr>
            <a:r>
              <a:rPr lang="sr-Latn-CS" sz="1900"/>
              <a:t>Example in vocative case: Deco/ djeco, </a:t>
            </a:r>
            <a:r>
              <a:rPr lang="sr-Latn-RS" sz="1900"/>
              <a:t>dođite ovamo. Children, come here!</a:t>
            </a:r>
            <a:endParaRPr lang="en-US" sz="1900"/>
          </a:p>
          <a:p>
            <a:pPr>
              <a:lnSpc>
                <a:spcPct val="90000"/>
              </a:lnSpc>
            </a:pPr>
            <a:endParaRPr lang="en-US" sz="1900"/>
          </a:p>
        </p:txBody>
      </p:sp>
    </p:spTree>
    <p:extLst>
      <p:ext uri="{BB962C8B-B14F-4D97-AF65-F5344CB8AC3E}">
        <p14:creationId xmlns:p14="http://schemas.microsoft.com/office/powerpoint/2010/main" val="35922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Masculine nouns in -a</a:t>
            </a:r>
          </a:p>
        </p:txBody>
      </p:sp>
      <p:sp>
        <p:nvSpPr>
          <p:cNvPr id="3" name="Content Placeholder 2"/>
          <p:cNvSpPr>
            <a:spLocks noGrp="1"/>
          </p:cNvSpPr>
          <p:nvPr>
            <p:ph idx="1"/>
          </p:nvPr>
        </p:nvSpPr>
        <p:spPr>
          <a:xfrm>
            <a:off x="838200" y="2586789"/>
            <a:ext cx="10515600" cy="3590174"/>
          </a:xfrm>
        </p:spPr>
        <p:txBody>
          <a:bodyPr>
            <a:normAutofit/>
          </a:bodyPr>
          <a:lstStyle/>
          <a:p>
            <a:r>
              <a:rPr lang="sr-Latn-CS" sz="2200"/>
              <a:t>This group includes plural </a:t>
            </a:r>
            <a:r>
              <a:rPr lang="sr-Latn-CS" sz="2200" b="1"/>
              <a:t>nouns in –a with masculine meaning </a:t>
            </a:r>
            <a:r>
              <a:rPr lang="sr-Latn-CS" sz="2200"/>
              <a:t>:</a:t>
            </a:r>
            <a:endParaRPr lang="en-US" sz="2200"/>
          </a:p>
          <a:p>
            <a:r>
              <a:rPr lang="sr-Latn-CS" sz="2200"/>
              <a:t>Gospoda: gospodo</a:t>
            </a:r>
            <a:r>
              <a:rPr lang="en-US" sz="2200"/>
              <a:t>* </a:t>
            </a:r>
            <a:r>
              <a:rPr lang="sr-Latn-CS" sz="2200"/>
              <a:t>gentlemen</a:t>
            </a:r>
            <a:endParaRPr lang="en-US" sz="2200"/>
          </a:p>
          <a:p>
            <a:r>
              <a:rPr lang="sr-Latn-CS" sz="2200"/>
              <a:t>Braća: braćo</a:t>
            </a:r>
            <a:r>
              <a:rPr lang="en-US" sz="2200"/>
              <a:t> brothers</a:t>
            </a:r>
          </a:p>
          <a:p>
            <a:r>
              <a:rPr lang="sr-Latn-CS" sz="2200"/>
              <a:t>Šaljivdžija: šaljivdžijo (joker) (singular)</a:t>
            </a:r>
            <a:endParaRPr lang="en-US" sz="2200"/>
          </a:p>
          <a:p>
            <a:pPr marL="0" indent="0">
              <a:buNone/>
            </a:pPr>
            <a:r>
              <a:rPr lang="en-US" sz="2200"/>
              <a:t>*stress change</a:t>
            </a:r>
          </a:p>
          <a:p>
            <a:pPr marL="0" indent="0">
              <a:buNone/>
            </a:pPr>
            <a:r>
              <a:rPr lang="sr-Latn-CS" sz="2200"/>
              <a:t> </a:t>
            </a:r>
            <a:endParaRPr lang="en-US" sz="2200"/>
          </a:p>
          <a:p>
            <a:endParaRPr lang="en-US" sz="2200"/>
          </a:p>
        </p:txBody>
      </p:sp>
    </p:spTree>
    <p:extLst>
      <p:ext uri="{BB962C8B-B14F-4D97-AF65-F5344CB8AC3E}">
        <p14:creationId xmlns:p14="http://schemas.microsoft.com/office/powerpoint/2010/main" val="380758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Nouns with no change in vocative</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sr-Latn-CS" sz="2000"/>
              <a:t>Quite a </a:t>
            </a:r>
            <a:r>
              <a:rPr lang="sr-Latn-CS" sz="2000" b="1"/>
              <a:t>few feminine and masculine nouns in -a</a:t>
            </a:r>
            <a:r>
              <a:rPr lang="sr-Latn-CS" sz="2000"/>
              <a:t> (especially personal names) do not change in vocative, that is, they </a:t>
            </a:r>
            <a:r>
              <a:rPr lang="sr-Latn-CS" sz="2000" b="1"/>
              <a:t>keep</a:t>
            </a:r>
            <a:r>
              <a:rPr lang="sr-Latn-CS" sz="2000"/>
              <a:t> their </a:t>
            </a:r>
            <a:r>
              <a:rPr lang="sr-Latn-CS" sz="2000" b="1"/>
              <a:t>nominative form</a:t>
            </a:r>
            <a:r>
              <a:rPr lang="sr-Latn-CS" sz="2000"/>
              <a:t>: </a:t>
            </a:r>
            <a:endParaRPr lang="en-US" sz="2000"/>
          </a:p>
          <a:p>
            <a:pPr marL="0" indent="0">
              <a:buNone/>
            </a:pPr>
            <a:r>
              <a:rPr lang="sr-Latn-CS" sz="2000"/>
              <a:t>Feminine nouns in </a:t>
            </a:r>
            <a:r>
              <a:rPr lang="sr-Latn-CS" sz="2000" b="1"/>
              <a:t>-a</a:t>
            </a:r>
            <a:r>
              <a:rPr lang="sr-Latn-CS" sz="2000"/>
              <a:t> with masculine meaning:</a:t>
            </a:r>
            <a:r>
              <a:rPr lang="en-US" sz="2000"/>
              <a:t> </a:t>
            </a:r>
            <a:r>
              <a:rPr lang="sr-Latn-CS" sz="2000"/>
              <a:t> </a:t>
            </a:r>
            <a:endParaRPr lang="en-US" sz="2000"/>
          </a:p>
          <a:p>
            <a:pPr marL="0" indent="0">
              <a:buNone/>
            </a:pPr>
            <a:r>
              <a:rPr lang="sr-Latn-CS" sz="2000"/>
              <a:t>tata (dady), sudija (judge), deda (Serbian, grandfather), Note:</a:t>
            </a:r>
            <a:endParaRPr lang="en-US" sz="2000"/>
          </a:p>
          <a:p>
            <a:pPr>
              <a:buFont typeface="Wingdings" pitchFamily="2" charset="2"/>
              <a:buChar char="ü"/>
            </a:pPr>
            <a:r>
              <a:rPr lang="en-US" sz="2000"/>
              <a:t>judge</a:t>
            </a:r>
            <a:r>
              <a:rPr lang="sr-Latn-CS" sz="2000"/>
              <a:t>: In Croatian the form is sudac (masculine noun) and the vocative form is unchanged: sudac</a:t>
            </a:r>
            <a:endParaRPr lang="en-US" sz="2000"/>
          </a:p>
          <a:p>
            <a:pPr>
              <a:buFont typeface="Wingdings" pitchFamily="2" charset="2"/>
              <a:buChar char="ü"/>
            </a:pPr>
            <a:r>
              <a:rPr lang="en-US" sz="2000"/>
              <a:t>grandfather</a:t>
            </a:r>
            <a:r>
              <a:rPr lang="sr-Latn-CS" sz="2000"/>
              <a:t>: in Croatian and Bosnian the noun grandfather is djed (regular masculine noun) with vocative form djede  </a:t>
            </a:r>
            <a:endParaRPr lang="en-US" sz="2000"/>
          </a:p>
          <a:p>
            <a:pPr marL="0" indent="0">
              <a:buNone/>
            </a:pPr>
            <a:r>
              <a:rPr lang="sr-Latn-CS" sz="2000"/>
              <a:t>Kolega-colleague </a:t>
            </a:r>
            <a:endParaRPr lang="en-US" sz="2000"/>
          </a:p>
          <a:p>
            <a:pPr marL="0" indent="0">
              <a:buNone/>
            </a:pPr>
            <a:r>
              <a:rPr lang="sr-Latn-CS" sz="2000"/>
              <a:t>Gazda-landlord </a:t>
            </a:r>
            <a:endParaRPr lang="en-US" sz="2000"/>
          </a:p>
          <a:p>
            <a:pPr marL="0" indent="0">
              <a:buNone/>
            </a:pPr>
            <a:r>
              <a:rPr lang="sr-Latn-CS" sz="2000"/>
              <a:t>Komšija (Serbian/Bosnian): neighbor </a:t>
            </a:r>
            <a:r>
              <a:rPr lang="en-US" sz="2000"/>
              <a:t>; Croatian: susjed (no change)</a:t>
            </a:r>
            <a:r>
              <a:rPr lang="sr-Latn-CS" sz="2000"/>
              <a:t> </a:t>
            </a:r>
            <a:endParaRPr lang="en-US" sz="2000"/>
          </a:p>
          <a:p>
            <a:endParaRPr lang="en-US" sz="2000"/>
          </a:p>
        </p:txBody>
      </p:sp>
    </p:spTree>
    <p:extLst>
      <p:ext uri="{BB962C8B-B14F-4D97-AF65-F5344CB8AC3E}">
        <p14:creationId xmlns:p14="http://schemas.microsoft.com/office/powerpoint/2010/main" val="20727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pPr>
              <a:lnSpc>
                <a:spcPct val="90000"/>
              </a:lnSpc>
            </a:pPr>
            <a:r>
              <a:rPr lang="sr-Latn-CS" sz="3800" b="1">
                <a:solidFill>
                  <a:srgbClr val="FFFFFF"/>
                </a:solidFill>
              </a:rPr>
              <a:t>NO CHANGE </a:t>
            </a:r>
            <a:r>
              <a:rPr lang="sr-Latn-CS" sz="3800">
                <a:solidFill>
                  <a:srgbClr val="FFFFFF"/>
                </a:solidFill>
              </a:rPr>
              <a:t>in vocative for these feminine nouns: </a:t>
            </a:r>
            <a:br>
              <a:rPr lang="en-US" sz="3800">
                <a:solidFill>
                  <a:srgbClr val="FFFFFF"/>
                </a:solidFill>
              </a:rPr>
            </a:br>
            <a:endParaRPr lang="en-US" sz="3800">
              <a:solidFill>
                <a:srgbClr val="FFFFFF"/>
              </a:solidFill>
            </a:endParaRP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sr-Latn-CS" sz="2200"/>
              <a:t>mama, baba (grandmother) (however, the form baka (grandma) in vocative case changes to bako!!!)  tetka (aunt)</a:t>
            </a:r>
            <a:endParaRPr lang="en-US" sz="2200"/>
          </a:p>
          <a:p>
            <a:pPr marL="0" indent="0">
              <a:buNone/>
            </a:pPr>
            <a:r>
              <a:rPr lang="sr-Latn-CS" sz="2200"/>
              <a:t>female personal names: Sanja, Tijana, Ljiljana, Marija, Vera/Vjera, Branka, Dijana, Marina, Jasmina, Milena, Aleksandra, Jovana, Ana, Biljana, etc. </a:t>
            </a:r>
            <a:endParaRPr lang="en-US" sz="2200"/>
          </a:p>
          <a:p>
            <a:pPr marL="0" indent="0">
              <a:buNone/>
            </a:pPr>
            <a:r>
              <a:rPr lang="sr-Latn-CS" sz="2200"/>
              <a:t> </a:t>
            </a:r>
            <a:endParaRPr lang="en-US" sz="2200"/>
          </a:p>
          <a:p>
            <a:pPr marL="0" indent="0">
              <a:buNone/>
            </a:pPr>
            <a:r>
              <a:rPr lang="sr-Latn-CS" sz="2200"/>
              <a:t>Masculine personal names: Nikola, Ilija, Saša, Vanja     </a:t>
            </a:r>
            <a:endParaRPr lang="en-US" sz="2200"/>
          </a:p>
          <a:p>
            <a:pPr marL="0" indent="0">
              <a:buNone/>
            </a:pPr>
            <a:r>
              <a:rPr lang="sr-Latn-CS" sz="2200"/>
              <a:t> </a:t>
            </a:r>
            <a:endParaRPr lang="en-US" sz="2200"/>
          </a:p>
          <a:p>
            <a:endParaRPr lang="en-US" sz="2200"/>
          </a:p>
        </p:txBody>
      </p:sp>
    </p:spTree>
    <p:extLst>
      <p:ext uri="{BB962C8B-B14F-4D97-AF65-F5344CB8AC3E}">
        <p14:creationId xmlns:p14="http://schemas.microsoft.com/office/powerpoint/2010/main" val="49045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Neuter nouns</a:t>
            </a:r>
          </a:p>
        </p:txBody>
      </p:sp>
      <p:sp>
        <p:nvSpPr>
          <p:cNvPr id="3" name="Content Placeholder 2"/>
          <p:cNvSpPr>
            <a:spLocks noGrp="1"/>
          </p:cNvSpPr>
          <p:nvPr>
            <p:ph idx="1"/>
          </p:nvPr>
        </p:nvSpPr>
        <p:spPr>
          <a:xfrm>
            <a:off x="838200" y="2586789"/>
            <a:ext cx="10515600" cy="3590174"/>
          </a:xfrm>
        </p:spPr>
        <p:txBody>
          <a:bodyPr>
            <a:normAutofit/>
          </a:bodyPr>
          <a:lstStyle/>
          <a:p>
            <a:r>
              <a:rPr lang="sr-Latn-CS" sz="2200"/>
              <a:t>In addition to the large number of feminine and masculine nouns in –a, </a:t>
            </a:r>
            <a:r>
              <a:rPr lang="sr-Latn-CS" sz="2200" b="1"/>
              <a:t>all neuter nouns</a:t>
            </a:r>
            <a:r>
              <a:rPr lang="sr-Latn-CS" sz="2200"/>
              <a:t> (selo, polje) and </a:t>
            </a:r>
            <a:r>
              <a:rPr lang="sr-Latn-CS" sz="2200" b="1"/>
              <a:t>all masculine nouns ending in –o</a:t>
            </a:r>
            <a:r>
              <a:rPr lang="sr-Latn-CS" sz="2200"/>
              <a:t> (Marko) or –</a:t>
            </a:r>
            <a:r>
              <a:rPr lang="sr-Latn-CS" sz="2200" b="1"/>
              <a:t>e</a:t>
            </a:r>
            <a:r>
              <a:rPr lang="sr-Latn-CS" sz="2200"/>
              <a:t> (Pavle, Stipe, Ivo), </a:t>
            </a:r>
            <a:r>
              <a:rPr lang="sr-Latn-CS" sz="2200" b="1"/>
              <a:t>use</a:t>
            </a:r>
            <a:r>
              <a:rPr lang="sr-Latn-CS" sz="2200"/>
              <a:t> the </a:t>
            </a:r>
            <a:r>
              <a:rPr lang="sr-Latn-CS" sz="2200" b="1"/>
              <a:t>nominative form</a:t>
            </a:r>
            <a:r>
              <a:rPr lang="sr-Latn-CS" sz="2200"/>
              <a:t> for direct address.</a:t>
            </a:r>
            <a:endParaRPr lang="en-US" sz="2200"/>
          </a:p>
          <a:p>
            <a:endParaRPr lang="en-US" sz="2200"/>
          </a:p>
        </p:txBody>
      </p:sp>
    </p:spTree>
    <p:extLst>
      <p:ext uri="{BB962C8B-B14F-4D97-AF65-F5344CB8AC3E}">
        <p14:creationId xmlns:p14="http://schemas.microsoft.com/office/powerpoint/2010/main" val="267206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9" y="2228850"/>
            <a:ext cx="10146541" cy="1096912"/>
          </a:xfrm>
        </p:spPr>
        <p:txBody>
          <a:bodyPr anchor="b">
            <a:normAutofit/>
          </a:bodyPr>
          <a:lstStyle/>
          <a:p>
            <a:r>
              <a:rPr lang="en-US" sz="4000"/>
              <a:t>meaning</a:t>
            </a:r>
          </a:p>
        </p:txBody>
      </p:sp>
      <p:pic>
        <p:nvPicPr>
          <p:cNvPr id="7" name="Graphic 6" descr="Translate">
            <a:extLst>
              <a:ext uri="{FF2B5EF4-FFF2-40B4-BE49-F238E27FC236}">
                <a16:creationId xmlns:a16="http://schemas.microsoft.com/office/drawing/2014/main" id="{541EE825-08BC-E527-36E7-AC0BC2C1A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592" y="1097104"/>
            <a:ext cx="995221" cy="995221"/>
          </a:xfrm>
          <a:prstGeom prst="rect">
            <a:avLst/>
          </a:prstGeom>
        </p:spPr>
      </p:pic>
      <p:sp>
        <p:nvSpPr>
          <p:cNvPr id="3" name="Content Placeholder 2"/>
          <p:cNvSpPr>
            <a:spLocks noGrp="1"/>
          </p:cNvSpPr>
          <p:nvPr>
            <p:ph idx="1"/>
          </p:nvPr>
        </p:nvSpPr>
        <p:spPr>
          <a:xfrm>
            <a:off x="838200" y="3532241"/>
            <a:ext cx="10144180" cy="2203206"/>
          </a:xfrm>
        </p:spPr>
        <p:txBody>
          <a:bodyPr anchor="t">
            <a:normAutofit/>
          </a:bodyPr>
          <a:lstStyle/>
          <a:p>
            <a:r>
              <a:rPr lang="en-US" sz="2000"/>
              <a:t>A vocative case is a case of direct address. Etymology is Latin: verb </a:t>
            </a:r>
            <a:r>
              <a:rPr lang="en-US" sz="2000" i="1"/>
              <a:t>vocare</a:t>
            </a:r>
            <a:r>
              <a:rPr lang="en-US" sz="2000"/>
              <a:t> means to call  (zvati) </a:t>
            </a:r>
          </a:p>
          <a:p>
            <a:endParaRPr lang="en-US" sz="2000"/>
          </a:p>
        </p:txBody>
      </p:sp>
    </p:spTree>
    <p:extLst>
      <p:ext uri="{BB962C8B-B14F-4D97-AF65-F5344CB8AC3E}">
        <p14:creationId xmlns:p14="http://schemas.microsoft.com/office/powerpoint/2010/main" val="2024052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Personal Pronouns</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sr-Latn-CS" sz="2200" b="1"/>
              <a:t>All personal pronouns (ti, vi, etc.) also do not change in vocative case</a:t>
            </a:r>
            <a:r>
              <a:rPr lang="sr-Latn-CS" sz="2200"/>
              <a:t>.</a:t>
            </a:r>
            <a:endParaRPr lang="en-US" sz="2200"/>
          </a:p>
          <a:p>
            <a:pPr marL="0" indent="0">
              <a:buNone/>
            </a:pPr>
            <a:r>
              <a:rPr lang="sr-Latn-CS" sz="2200"/>
              <a:t> </a:t>
            </a:r>
            <a:endParaRPr lang="en-US" sz="2200"/>
          </a:p>
          <a:p>
            <a:pPr marL="0" indent="0">
              <a:buNone/>
            </a:pPr>
            <a:r>
              <a:rPr lang="sr-Latn-CS" sz="2200"/>
              <a:t>Hej, ti, dodji ovamo! Hey you, come here!</a:t>
            </a:r>
            <a:endParaRPr lang="en-US" sz="2200"/>
          </a:p>
          <a:p>
            <a:pPr marL="0" indent="0">
              <a:buNone/>
            </a:pPr>
            <a:r>
              <a:rPr lang="sr-Latn-CS" sz="2200"/>
              <a:t>Vi, mladi ljudi, kupite mi koka-kolu! </a:t>
            </a:r>
            <a:endParaRPr lang="en-US" sz="2200"/>
          </a:p>
          <a:p>
            <a:pPr marL="0" indent="0">
              <a:buNone/>
            </a:pPr>
            <a:endParaRPr lang="en-US" sz="2200"/>
          </a:p>
        </p:txBody>
      </p:sp>
    </p:spTree>
    <p:extLst>
      <p:ext uri="{BB962C8B-B14F-4D97-AF65-F5344CB8AC3E}">
        <p14:creationId xmlns:p14="http://schemas.microsoft.com/office/powerpoint/2010/main" val="333972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Foreign names</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sr-Latn-CS" sz="2200" b="1"/>
              <a:t>Names of foreign origin</a:t>
            </a:r>
            <a:r>
              <a:rPr lang="sr-Latn-CS" sz="2200"/>
              <a:t> tend to keep their nominative form, although there are some, very few (male names) exceptions. </a:t>
            </a:r>
            <a:endParaRPr lang="en-US" sz="2200"/>
          </a:p>
          <a:p>
            <a:pPr marL="0" indent="0">
              <a:buNone/>
            </a:pPr>
            <a:r>
              <a:rPr lang="sr-Latn-CS" sz="2200"/>
              <a:t>-Rebeka, Ketrin, Roza, Barbara, En, etc. (Female names do not change in vocative)</a:t>
            </a:r>
            <a:endParaRPr lang="en-US" sz="2200"/>
          </a:p>
          <a:p>
            <a:pPr marL="0" indent="0">
              <a:buNone/>
            </a:pPr>
            <a:r>
              <a:rPr lang="sr-Latn-CS" sz="2200"/>
              <a:t>-Džordž, Salvatore, Žan, Mišel, Pjer, Domeniko, etc.</a:t>
            </a:r>
            <a:r>
              <a:rPr lang="en-US" sz="2200"/>
              <a:t> </a:t>
            </a:r>
            <a:r>
              <a:rPr lang="sr-Latn-CS" sz="2200"/>
              <a:t> </a:t>
            </a:r>
            <a:endParaRPr lang="en-US" sz="2200"/>
          </a:p>
          <a:p>
            <a:pPr marL="0" indent="0">
              <a:buNone/>
            </a:pPr>
            <a:endParaRPr lang="en-US" sz="2200"/>
          </a:p>
        </p:txBody>
      </p:sp>
    </p:spTree>
    <p:extLst>
      <p:ext uri="{BB962C8B-B14F-4D97-AF65-F5344CB8AC3E}">
        <p14:creationId xmlns:p14="http://schemas.microsoft.com/office/powerpoint/2010/main" val="371745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pPr>
              <a:lnSpc>
                <a:spcPct val="90000"/>
              </a:lnSpc>
            </a:pPr>
            <a:r>
              <a:rPr lang="en-US" sz="4200">
                <a:solidFill>
                  <a:srgbClr val="FFFFFF"/>
                </a:solidFill>
              </a:rPr>
              <a:t>Masculine foreign names that can change in vocative case</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sr-Latn-CS" sz="2200"/>
              <a:t>Some rare examples of change in vocative case (note that these are only masculine names) and that they are doublets:</a:t>
            </a:r>
            <a:r>
              <a:rPr lang="en-US" sz="2200"/>
              <a:t> </a:t>
            </a:r>
            <a:r>
              <a:rPr lang="sr-Latn-CS" sz="2200"/>
              <a:t> </a:t>
            </a:r>
            <a:endParaRPr lang="en-US" sz="2200"/>
          </a:p>
          <a:p>
            <a:pPr marL="0" indent="0">
              <a:buNone/>
            </a:pPr>
            <a:r>
              <a:rPr lang="sr-Latn-CS" sz="2200"/>
              <a:t>John in vocative can be either Džon or Džone </a:t>
            </a:r>
            <a:endParaRPr lang="en-US" sz="2200"/>
          </a:p>
          <a:p>
            <a:pPr marL="0" indent="0">
              <a:buNone/>
            </a:pPr>
            <a:r>
              <a:rPr lang="sr-Latn-CS" sz="2200"/>
              <a:t>Tom in vocative can be either Tom or Tome</a:t>
            </a:r>
            <a:endParaRPr lang="en-US" sz="2200"/>
          </a:p>
          <a:p>
            <a:pPr marL="0" indent="0">
              <a:buNone/>
            </a:pPr>
            <a:r>
              <a:rPr lang="sr-Latn-CS" sz="2200"/>
              <a:t>Ethan in vocative can be either Itan or Itane</a:t>
            </a:r>
            <a:endParaRPr lang="en-US" sz="2200"/>
          </a:p>
          <a:p>
            <a:pPr marL="0" indent="0">
              <a:buNone/>
            </a:pPr>
            <a:r>
              <a:rPr lang="sr-Latn-CS" sz="2200"/>
              <a:t>Sebastian in vocative can be either Sebastijan or Sebastijane</a:t>
            </a:r>
            <a:endParaRPr lang="en-US" sz="2200"/>
          </a:p>
          <a:p>
            <a:pPr marL="0" indent="0">
              <a:buNone/>
            </a:pPr>
            <a:r>
              <a:rPr lang="sr-Latn-CS" sz="2200"/>
              <a:t>Michael  in vocative can be either Majkl or Majkle</a:t>
            </a:r>
            <a:endParaRPr lang="en-US" sz="2200"/>
          </a:p>
          <a:p>
            <a:pPr marL="0" indent="0">
              <a:buNone/>
            </a:pPr>
            <a:r>
              <a:rPr lang="sr-Latn-CS" sz="2200"/>
              <a:t>Jim in vocative can be either Džim or  Džime </a:t>
            </a:r>
            <a:endParaRPr lang="en-US" sz="2200"/>
          </a:p>
          <a:p>
            <a:pPr marL="0" indent="0">
              <a:buNone/>
            </a:pPr>
            <a:r>
              <a:rPr lang="sr-Latn-CS" sz="2200"/>
              <a:t>Richard in vocative can be either Ričarde or Ričard</a:t>
            </a:r>
            <a:endParaRPr lang="en-US" sz="2200"/>
          </a:p>
          <a:p>
            <a:endParaRPr lang="en-US" sz="2200"/>
          </a:p>
        </p:txBody>
      </p:sp>
    </p:spTree>
    <p:extLst>
      <p:ext uri="{BB962C8B-B14F-4D97-AF65-F5344CB8AC3E}">
        <p14:creationId xmlns:p14="http://schemas.microsoft.com/office/powerpoint/2010/main" val="220381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Some exceptions:</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sr-Latn-CS" sz="2200"/>
              <a:t>Exceptionally, </a:t>
            </a:r>
            <a:r>
              <a:rPr lang="sr-Latn-CS" sz="2200" b="1"/>
              <a:t>personal names and nicknames with two syllables and rising stress</a:t>
            </a:r>
            <a:r>
              <a:rPr lang="sr-Latn-CS" sz="2200"/>
              <a:t> in the nominative singular have vocative forms in </a:t>
            </a:r>
            <a:r>
              <a:rPr lang="sr-Latn-CS" sz="2200" b="1"/>
              <a:t>-o</a:t>
            </a:r>
            <a:r>
              <a:rPr lang="sr-Latn-CS" sz="2200"/>
              <a:t>; their </a:t>
            </a:r>
            <a:r>
              <a:rPr lang="sr-Latn-CS" sz="2200" b="1"/>
              <a:t>stress in the vocative changes to long falling</a:t>
            </a:r>
            <a:r>
              <a:rPr lang="sr-Latn-CS" sz="2200"/>
              <a:t>:</a:t>
            </a:r>
            <a:r>
              <a:rPr lang="sr-Latn-CS" sz="2200" b="1"/>
              <a:t> </a:t>
            </a:r>
            <a:r>
              <a:rPr lang="sr-Latn-CS" sz="2200"/>
              <a:t> </a:t>
            </a:r>
            <a:endParaRPr lang="en-US" sz="2200"/>
          </a:p>
          <a:p>
            <a:pPr marL="0" indent="0">
              <a:buNone/>
            </a:pPr>
            <a:r>
              <a:rPr lang="sr-Latn-CS" sz="2200"/>
              <a:t>Nom: Neda Mira Rada Desa  Mika Pera Nada</a:t>
            </a:r>
            <a:endParaRPr lang="en-US" sz="2200"/>
          </a:p>
          <a:p>
            <a:pPr marL="0" indent="0">
              <a:buNone/>
            </a:pPr>
            <a:r>
              <a:rPr lang="sr-Latn-CS" sz="2200"/>
              <a:t>Voc:  </a:t>
            </a:r>
            <a:r>
              <a:rPr lang="en-US" sz="2200"/>
              <a:t> </a:t>
            </a:r>
            <a:r>
              <a:rPr lang="sr-Latn-CS" sz="2200"/>
              <a:t>Nedo</a:t>
            </a:r>
            <a:r>
              <a:rPr lang="en-US" sz="2200"/>
              <a:t> </a:t>
            </a:r>
            <a:r>
              <a:rPr lang="sr-Latn-CS" sz="2200"/>
              <a:t>Miro Rado Deso Miko Pero Nado</a:t>
            </a:r>
            <a:r>
              <a:rPr lang="en-US" sz="2200"/>
              <a:t>, </a:t>
            </a:r>
            <a:r>
              <a:rPr lang="sr-Latn-CS" sz="2200"/>
              <a:t>  etc.</a:t>
            </a:r>
            <a:endParaRPr lang="en-US" sz="2200"/>
          </a:p>
          <a:p>
            <a:pPr marL="0" indent="0">
              <a:buNone/>
            </a:pPr>
            <a:endParaRPr lang="en-US" sz="2200"/>
          </a:p>
        </p:txBody>
      </p:sp>
    </p:spTree>
    <p:extLst>
      <p:ext uri="{BB962C8B-B14F-4D97-AF65-F5344CB8AC3E}">
        <p14:creationId xmlns:p14="http://schemas.microsoft.com/office/powerpoint/2010/main" val="3656823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6C4D-C484-1062-C8DF-7A45E94C4BED}"/>
              </a:ext>
            </a:extLst>
          </p:cNvPr>
          <p:cNvSpPr>
            <a:spLocks noGrp="1"/>
          </p:cNvSpPr>
          <p:nvPr>
            <p:ph type="title"/>
          </p:nvPr>
        </p:nvSpPr>
        <p:spPr/>
        <p:txBody>
          <a:bodyPr/>
          <a:lstStyle/>
          <a:p>
            <a:r>
              <a:rPr lang="en-US" dirty="0" err="1"/>
              <a:t>Excercises</a:t>
            </a:r>
            <a:endParaRPr lang="en-US" dirty="0"/>
          </a:p>
        </p:txBody>
      </p:sp>
      <p:sp>
        <p:nvSpPr>
          <p:cNvPr id="3" name="Content Placeholder 2">
            <a:extLst>
              <a:ext uri="{FF2B5EF4-FFF2-40B4-BE49-F238E27FC236}">
                <a16:creationId xmlns:a16="http://schemas.microsoft.com/office/drawing/2014/main" id="{07171BF5-153A-2FEE-531F-5D1A60DEC5F0}"/>
              </a:ext>
            </a:extLst>
          </p:cNvPr>
          <p:cNvSpPr>
            <a:spLocks noGrp="1"/>
          </p:cNvSpPr>
          <p:nvPr>
            <p:ph idx="1"/>
          </p:nvPr>
        </p:nvSpPr>
        <p:spPr/>
        <p:txBody>
          <a:bodyPr/>
          <a:lstStyle/>
          <a:p>
            <a:r>
              <a:rPr lang="en-US" dirty="0"/>
              <a:t>Google Doc- underline vocative </a:t>
            </a:r>
          </a:p>
        </p:txBody>
      </p:sp>
    </p:spTree>
    <p:extLst>
      <p:ext uri="{BB962C8B-B14F-4D97-AF65-F5344CB8AC3E}">
        <p14:creationId xmlns:p14="http://schemas.microsoft.com/office/powerpoint/2010/main" val="349862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4A092-45FD-A07E-DFBB-140F1E51ADE3}"/>
              </a:ext>
            </a:extLst>
          </p:cNvPr>
          <p:cNvSpPr>
            <a:spLocks noGrp="1"/>
          </p:cNvSpPr>
          <p:nvPr>
            <p:ph type="title"/>
          </p:nvPr>
        </p:nvSpPr>
        <p:spPr>
          <a:xfrm>
            <a:off x="841248" y="502920"/>
            <a:ext cx="10509504" cy="1975104"/>
          </a:xfrm>
        </p:spPr>
        <p:txBody>
          <a:bodyPr anchor="b">
            <a:normAutofit/>
          </a:bodyPr>
          <a:lstStyle/>
          <a:p>
            <a:pPr>
              <a:lnSpc>
                <a:spcPct val="90000"/>
              </a:lnSpc>
            </a:pPr>
            <a:r>
              <a:rPr lang="en-US" sz="4200"/>
              <a:t>Some examples of vocative case in English language: </a:t>
            </a:r>
            <a:br>
              <a:rPr lang="en-US" sz="4200"/>
            </a:br>
            <a:endParaRPr lang="en-US" sz="420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099B551-2CDE-84FF-1432-D807DA4D7684}"/>
              </a:ext>
            </a:extLst>
          </p:cNvPr>
          <p:cNvSpPr>
            <a:spLocks noGrp="1"/>
          </p:cNvSpPr>
          <p:nvPr>
            <p:ph idx="1"/>
          </p:nvPr>
        </p:nvSpPr>
        <p:spPr>
          <a:xfrm>
            <a:off x="841248" y="3328416"/>
            <a:ext cx="10509504" cy="2715768"/>
          </a:xfrm>
        </p:spPr>
        <p:txBody>
          <a:bodyPr>
            <a:normAutofit/>
          </a:bodyPr>
          <a:lstStyle/>
          <a:p>
            <a:r>
              <a:rPr lang="en-US" sz="2200"/>
              <a:t>1. I don't know, </a:t>
            </a:r>
            <a:r>
              <a:rPr lang="en-US" sz="2200" i="1" u="sng"/>
              <a:t>Mary</a:t>
            </a:r>
            <a:r>
              <a:rPr lang="en-US" sz="2200"/>
              <a:t>.  </a:t>
            </a:r>
          </a:p>
          <a:p>
            <a:r>
              <a:rPr lang="en-US" sz="2200"/>
              <a:t>Here, Mary is a vocative form indicating the party who is being addressed, as opposed to the sentence “I don't know Mary,” where Mary is the direct object of the verb "know." </a:t>
            </a:r>
          </a:p>
          <a:p>
            <a:r>
              <a:rPr lang="en-US" sz="2200"/>
              <a:t>2.</a:t>
            </a:r>
            <a:r>
              <a:rPr lang="en-US" sz="2200" i="1" u="sng"/>
              <a:t> Hey you</a:t>
            </a:r>
            <a:r>
              <a:rPr lang="en-US" sz="2200"/>
              <a:t>, is this your book? </a:t>
            </a:r>
          </a:p>
          <a:p>
            <a:r>
              <a:rPr lang="en-US" sz="2200"/>
              <a:t>3. </a:t>
            </a:r>
            <a:r>
              <a:rPr lang="en-US" sz="2200" i="1" u="sng"/>
              <a:t>Ladies and gentlemen</a:t>
            </a:r>
            <a:r>
              <a:rPr lang="en-US" sz="2200"/>
              <a:t>, allow me to open this discussion….</a:t>
            </a:r>
          </a:p>
          <a:p>
            <a:endParaRPr lang="en-US" sz="2200"/>
          </a:p>
        </p:txBody>
      </p:sp>
    </p:spTree>
    <p:extLst>
      <p:ext uri="{BB962C8B-B14F-4D97-AF65-F5344CB8AC3E}">
        <p14:creationId xmlns:p14="http://schemas.microsoft.com/office/powerpoint/2010/main" val="186996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8891A-EAB9-3620-93C9-A1C88BE0763E}"/>
              </a:ext>
            </a:extLst>
          </p:cNvPr>
          <p:cNvSpPr>
            <a:spLocks noGrp="1"/>
          </p:cNvSpPr>
          <p:nvPr>
            <p:ph type="title"/>
          </p:nvPr>
        </p:nvSpPr>
        <p:spPr>
          <a:xfrm>
            <a:off x="838200" y="365125"/>
            <a:ext cx="10515600" cy="1325563"/>
          </a:xfrm>
        </p:spPr>
        <p:txBody>
          <a:bodyPr>
            <a:normAutofit/>
          </a:bodyPr>
          <a:lstStyle/>
          <a:p>
            <a:r>
              <a:rPr lang="en-US" sz="5400" dirty="0"/>
              <a:t>More example</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dirty="0"/>
              <a:t>4. I'll see you next Tuesday, </a:t>
            </a:r>
            <a:r>
              <a:rPr lang="en-US" sz="2200" i="1" u="sng" dirty="0"/>
              <a:t>Michael</a:t>
            </a:r>
            <a:r>
              <a:rPr lang="en-US" sz="2200" dirty="0"/>
              <a:t>!  </a:t>
            </a:r>
          </a:p>
          <a:p>
            <a:r>
              <a:rPr lang="en-US" sz="2200" dirty="0"/>
              <a:t>5. And that, </a:t>
            </a:r>
            <a:r>
              <a:rPr lang="en-US" sz="2200" i="1" u="sng" dirty="0"/>
              <a:t>your Honor</a:t>
            </a:r>
            <a:r>
              <a:rPr lang="en-US" sz="2200" dirty="0"/>
              <a:t>, concludes our case. (The judge is being addressed as “your Honor”.)  </a:t>
            </a:r>
          </a:p>
          <a:p>
            <a:r>
              <a:rPr lang="en-US" sz="2200" dirty="0"/>
              <a:t>6. </a:t>
            </a:r>
            <a:r>
              <a:rPr lang="en-US" sz="2200" i="1" u="sng" dirty="0"/>
              <a:t>John</a:t>
            </a:r>
            <a:r>
              <a:rPr lang="en-US" sz="2200" dirty="0"/>
              <a:t>, you would know all about that wouldn't you, </a:t>
            </a:r>
            <a:r>
              <a:rPr lang="en-US" sz="2200" i="1" u="sng" dirty="0"/>
              <a:t>you little adventurer</a:t>
            </a:r>
            <a:r>
              <a:rPr lang="en-US" sz="2200" dirty="0"/>
              <a:t>? </a:t>
            </a:r>
          </a:p>
          <a:p>
            <a:pPr marL="0" indent="0">
              <a:buNone/>
            </a:pPr>
            <a:r>
              <a:rPr lang="en-US" sz="2200" dirty="0"/>
              <a:t>(“John” is being addressed by his name and as “you little adventurer”. Both “John” and “you little adventurer” are in the vocative case.)  </a:t>
            </a:r>
          </a:p>
          <a:p>
            <a:r>
              <a:rPr lang="en-US" sz="2200" dirty="0"/>
              <a:t> 7. You too, </a:t>
            </a:r>
            <a:r>
              <a:rPr lang="en-US" sz="2200" i="1" u="sng" dirty="0"/>
              <a:t>Brutus</a:t>
            </a:r>
            <a:r>
              <a:rPr lang="en-US" sz="2200" dirty="0"/>
              <a:t>!   </a:t>
            </a:r>
          </a:p>
          <a:p>
            <a:r>
              <a:rPr lang="en-US" sz="2200" dirty="0"/>
              <a:t>8. Where have you been, </a:t>
            </a:r>
            <a:r>
              <a:rPr lang="en-US" sz="2200" i="1" u="sng" dirty="0"/>
              <a:t>Charlie</a:t>
            </a:r>
            <a:r>
              <a:rPr lang="en-US" sz="2200" dirty="0"/>
              <a:t>?  </a:t>
            </a:r>
          </a:p>
          <a:p>
            <a:r>
              <a:rPr lang="en-US" sz="2200" i="1" dirty="0"/>
              <a:t>9</a:t>
            </a:r>
            <a:r>
              <a:rPr lang="en-US" sz="2200" i="1" u="sng" dirty="0"/>
              <a:t>. Jonathan</a:t>
            </a:r>
            <a:r>
              <a:rPr lang="en-US" sz="2200" dirty="0"/>
              <a:t>, do not forget your shower gel!</a:t>
            </a:r>
          </a:p>
          <a:p>
            <a:endParaRPr lang="en-US" sz="2200" dirty="0"/>
          </a:p>
        </p:txBody>
      </p:sp>
    </p:spTree>
    <p:extLst>
      <p:ext uri="{BB962C8B-B14F-4D97-AF65-F5344CB8AC3E}">
        <p14:creationId xmlns:p14="http://schemas.microsoft.com/office/powerpoint/2010/main" val="4866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dirty="0"/>
              <a:t>Pay attention to the marker words </a:t>
            </a:r>
            <a:r>
              <a:rPr lang="en-US" sz="2200" dirty="0">
                <a:solidFill>
                  <a:srgbClr val="FF0000"/>
                </a:solidFill>
              </a:rPr>
              <a:t>Hey, Hi, Hello </a:t>
            </a:r>
            <a:r>
              <a:rPr lang="en-US" sz="2200" dirty="0"/>
              <a:t>(used for direct address, and commas separating the vocative expressions)</a:t>
            </a:r>
          </a:p>
          <a:p>
            <a:r>
              <a:rPr lang="en-US" sz="2200" dirty="0"/>
              <a:t>Although it has been lost by many modern Indo-European languages, some languages have retained the vocative case to this day, such as: Modern Greek, Albanian, Baltic languages (Lithuanian  and Latvian) Slavic languages (Polish, Czech, BCS, Macedonian, Bulgarian), etc.</a:t>
            </a:r>
          </a:p>
          <a:p>
            <a:endParaRPr lang="en-US" sz="2200" dirty="0"/>
          </a:p>
        </p:txBody>
      </p:sp>
    </p:spTree>
    <p:extLst>
      <p:ext uri="{BB962C8B-B14F-4D97-AF65-F5344CB8AC3E}">
        <p14:creationId xmlns:p14="http://schemas.microsoft.com/office/powerpoint/2010/main" val="170297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a:solidFill>
                  <a:srgbClr val="FFFFFF"/>
                </a:solidFill>
              </a:rPr>
              <a:t>English</a:t>
            </a:r>
          </a:p>
        </p:txBody>
      </p:sp>
      <p:sp>
        <p:nvSpPr>
          <p:cNvPr id="3" name="Content Placeholder 2"/>
          <p:cNvSpPr>
            <a:spLocks noGrp="1"/>
          </p:cNvSpPr>
          <p:nvPr>
            <p:ph idx="1"/>
          </p:nvPr>
        </p:nvSpPr>
        <p:spPr>
          <a:xfrm>
            <a:off x="838200" y="2586789"/>
            <a:ext cx="10515600" cy="3590174"/>
          </a:xfrm>
        </p:spPr>
        <p:txBody>
          <a:bodyPr>
            <a:normAutofit/>
          </a:bodyPr>
          <a:lstStyle/>
          <a:p>
            <a:pPr marL="0" indent="0">
              <a:buNone/>
            </a:pPr>
            <a:r>
              <a:rPr lang="en-US" sz="2200"/>
              <a:t>Modern English lacks a formal (morphological) vocative case. English commonly uses the nominative case for vocative expressions, but sets them off from the rest of the sentences with pauses as interjections (rendered in writing as commas). Historically, or in poetic or rhetorical speech, the vocative role in English may also be shown by prefacing the noun or noun phrase with the English word "O". This is often seen in the King James Version of the Bible: for example, "O ye of little faith" (in Matthew 8:26).</a:t>
            </a:r>
          </a:p>
        </p:txBody>
      </p:sp>
    </p:spTree>
    <p:extLst>
      <p:ext uri="{BB962C8B-B14F-4D97-AF65-F5344CB8AC3E}">
        <p14:creationId xmlns:p14="http://schemas.microsoft.com/office/powerpoint/2010/main" val="250016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t> Vocative Case in BSC</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dirty="0"/>
              <a:t>Vocative forms are commonly used in addressing people and animals, rather than inanimate objects. Still, sometimes in anger or despair one might employ the vocative to vent anger or similar feelings directly at the “offending” inanimate object. Thus, in theory at least, all BCS nouns have vocative forms. </a:t>
            </a:r>
          </a:p>
          <a:p>
            <a:r>
              <a:rPr lang="en-US" sz="2200" dirty="0"/>
              <a:t>In writing, the vocative case is </a:t>
            </a:r>
            <a:r>
              <a:rPr lang="en-US" sz="2200" b="1" dirty="0"/>
              <a:t>ALWAYS</a:t>
            </a:r>
            <a:r>
              <a:rPr lang="en-US" sz="2200" dirty="0"/>
              <a:t> separated by </a:t>
            </a:r>
            <a:r>
              <a:rPr lang="en-US" sz="2200" b="1" dirty="0"/>
              <a:t>commas</a:t>
            </a:r>
            <a:r>
              <a:rPr lang="en-US" sz="2200" dirty="0"/>
              <a:t>!!!</a:t>
            </a:r>
          </a:p>
          <a:p>
            <a:endParaRPr lang="en-US" sz="2200" dirty="0"/>
          </a:p>
        </p:txBody>
      </p:sp>
    </p:spTree>
    <p:extLst>
      <p:ext uri="{BB962C8B-B14F-4D97-AF65-F5344CB8AC3E}">
        <p14:creationId xmlns:p14="http://schemas.microsoft.com/office/powerpoint/2010/main" val="399813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C6E97B0-F598-4025-8A8D-E05BCEDABE57}"/>
              </a:ext>
            </a:extLst>
          </p:cNvPr>
          <p:cNvSpPr>
            <a:spLocks noGrp="1"/>
          </p:cNvSpPr>
          <p:nvPr>
            <p:ph type="title"/>
          </p:nvPr>
        </p:nvSpPr>
        <p:spPr>
          <a:xfrm>
            <a:off x="804672" y="2023236"/>
            <a:ext cx="3659777" cy="2820908"/>
          </a:xfrm>
        </p:spPr>
        <p:txBody>
          <a:bodyPr>
            <a:normAutofit/>
          </a:bodyPr>
          <a:lstStyle/>
          <a:p>
            <a:r>
              <a:rPr lang="en-US" sz="4000">
                <a:solidFill>
                  <a:schemeClr val="tx2"/>
                </a:solidFill>
              </a:rPr>
              <a:t>How to make vocative</a:t>
            </a:r>
          </a:p>
        </p:txBody>
      </p:sp>
      <p:graphicFrame>
        <p:nvGraphicFramePr>
          <p:cNvPr id="5" name="Content Placeholder 2">
            <a:extLst>
              <a:ext uri="{FF2B5EF4-FFF2-40B4-BE49-F238E27FC236}">
                <a16:creationId xmlns:a16="http://schemas.microsoft.com/office/drawing/2014/main" id="{ED25E356-2B2E-5693-F473-94FEFD26DDE2}"/>
              </a:ext>
            </a:extLst>
          </p:cNvPr>
          <p:cNvGraphicFramePr>
            <a:graphicFrameLocks noGrp="1"/>
          </p:cNvGraphicFramePr>
          <p:nvPr>
            <p:ph idx="1"/>
            <p:extLst>
              <p:ext uri="{D42A27DB-BD31-4B8C-83A1-F6EECF244321}">
                <p14:modId xmlns:p14="http://schemas.microsoft.com/office/powerpoint/2010/main" val="292491449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21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pPr>
              <a:lnSpc>
                <a:spcPct val="90000"/>
              </a:lnSpc>
            </a:pPr>
            <a:r>
              <a:rPr lang="en-US" sz="4200">
                <a:solidFill>
                  <a:srgbClr val="FFFFFF"/>
                </a:solidFill>
              </a:rPr>
              <a:t>Forms of the vocative case are as follows:</a:t>
            </a:r>
            <a:br>
              <a:rPr lang="en-US" sz="4200">
                <a:solidFill>
                  <a:srgbClr val="FFFFFF"/>
                </a:solidFill>
              </a:rPr>
            </a:br>
            <a:endParaRPr lang="en-US" sz="4200">
              <a:solidFill>
                <a:srgbClr val="FFFFFF"/>
              </a:solidFill>
            </a:endParaRPr>
          </a:p>
        </p:txBody>
      </p:sp>
      <p:sp>
        <p:nvSpPr>
          <p:cNvPr id="3" name="Content Placeholder 2"/>
          <p:cNvSpPr>
            <a:spLocks noGrp="1"/>
          </p:cNvSpPr>
          <p:nvPr>
            <p:ph idx="1"/>
          </p:nvPr>
        </p:nvSpPr>
        <p:spPr>
          <a:xfrm>
            <a:off x="838200" y="2586789"/>
            <a:ext cx="10515600" cy="3590174"/>
          </a:xfrm>
        </p:spPr>
        <p:txBody>
          <a:bodyPr>
            <a:normAutofit/>
          </a:bodyPr>
          <a:lstStyle/>
          <a:p>
            <a:r>
              <a:rPr lang="en-US" sz="2200" b="1"/>
              <a:t>Plural Nouns:</a:t>
            </a:r>
            <a:r>
              <a:rPr lang="en-US" sz="2200"/>
              <a:t> </a:t>
            </a:r>
          </a:p>
          <a:p>
            <a:pPr marL="0" indent="0">
              <a:buNone/>
            </a:pPr>
            <a:r>
              <a:rPr lang="en-US" sz="2200" b="1"/>
              <a:t>Nouns with regular plural forms use the nominative plural</a:t>
            </a:r>
            <a:r>
              <a:rPr lang="en-US" sz="2200"/>
              <a:t> as the form for direct address in vocative case: </a:t>
            </a:r>
          </a:p>
          <a:p>
            <a:pPr>
              <a:buFont typeface="Wingdings" pitchFamily="2" charset="2"/>
              <a:buChar char="ü"/>
            </a:pPr>
            <a:r>
              <a:rPr lang="en-US" sz="2200"/>
              <a:t>Dragi studenti i studentkinje/studentice, …  Dear students, ….</a:t>
            </a:r>
          </a:p>
          <a:p>
            <a:pPr>
              <a:buFont typeface="Wingdings" pitchFamily="2" charset="2"/>
              <a:buChar char="ü"/>
            </a:pPr>
            <a:r>
              <a:rPr lang="en-US" sz="2200"/>
              <a:t>Naši dragi gosti, … Our dear guests…</a:t>
            </a:r>
          </a:p>
          <a:p>
            <a:pPr>
              <a:buFont typeface="Wingdings" pitchFamily="2" charset="2"/>
              <a:buChar char="ü"/>
            </a:pPr>
            <a:r>
              <a:rPr lang="en-US" sz="2200"/>
              <a:t>Poštovane kolege i koleginice/kolegice,... Respected colleagues… </a:t>
            </a:r>
          </a:p>
          <a:p>
            <a:pPr marL="0" indent="0">
              <a:buNone/>
            </a:pPr>
            <a:r>
              <a:rPr lang="en-US" sz="2200"/>
              <a:t> </a:t>
            </a:r>
          </a:p>
        </p:txBody>
      </p:sp>
    </p:spTree>
    <p:extLst>
      <p:ext uri="{BB962C8B-B14F-4D97-AF65-F5344CB8AC3E}">
        <p14:creationId xmlns:p14="http://schemas.microsoft.com/office/powerpoint/2010/main" val="389328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1787</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Meiryo</vt:lpstr>
      <vt:lpstr>Arial</vt:lpstr>
      <vt:lpstr>Calibri</vt:lpstr>
      <vt:lpstr>Wingdings</vt:lpstr>
      <vt:lpstr>Office Theme</vt:lpstr>
      <vt:lpstr>Vokativ</vt:lpstr>
      <vt:lpstr>meaning</vt:lpstr>
      <vt:lpstr>Some examples of vocative case in English language:  </vt:lpstr>
      <vt:lpstr>More example</vt:lpstr>
      <vt:lpstr>.</vt:lpstr>
      <vt:lpstr>English</vt:lpstr>
      <vt:lpstr> Vocative Case in BSC</vt:lpstr>
      <vt:lpstr>How to make vocative</vt:lpstr>
      <vt:lpstr>Forms of the vocative case are as follows: </vt:lpstr>
      <vt:lpstr>Singular F2 Nouns </vt:lpstr>
      <vt:lpstr>Masculine Nouns</vt:lpstr>
      <vt:lpstr>Soft palatal stems</vt:lpstr>
      <vt:lpstr>doublets</vt:lpstr>
      <vt:lpstr>Feminine nouns in -A </vt:lpstr>
      <vt:lpstr>Feminine nouns in –A:</vt:lpstr>
      <vt:lpstr>Masculine nouns in -a</vt:lpstr>
      <vt:lpstr>Nouns with no change in vocative</vt:lpstr>
      <vt:lpstr>NO CHANGE in vocative for these feminine nouns:  </vt:lpstr>
      <vt:lpstr>Neuter nouns</vt:lpstr>
      <vt:lpstr>Personal Pronouns</vt:lpstr>
      <vt:lpstr>Foreign names</vt:lpstr>
      <vt:lpstr>Masculine foreign names that can change in vocative case</vt:lpstr>
      <vt:lpstr>Some exceptions:</vt:lpstr>
      <vt:lpstr>Excercises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Vokativ</dc:title>
  <dc:creator>vilinkonjic</dc:creator>
  <cp:lastModifiedBy>Tamara Pavlović</cp:lastModifiedBy>
  <cp:revision>16</cp:revision>
  <dcterms:created xsi:type="dcterms:W3CDTF">2013-11-03T02:17:30Z</dcterms:created>
  <dcterms:modified xsi:type="dcterms:W3CDTF">2023-10-16T15:51:24Z</dcterms:modified>
</cp:coreProperties>
</file>