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8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AE97-335B-4CD2-A6FF-0215BC60343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63C37-71A0-4573-A145-21CE42B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Zbirne imenice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Collective nouns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3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Collective nouns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a collective noun is the name of a number (or collection) of people or things taken together and spoken of as one whole. In English some such nouns are: pride (of lions), team, group, government, etc. In BSC the collective nouns are frequent and the verbal agreement is always in singular.</a:t>
            </a:r>
          </a:p>
          <a:p>
            <a:pPr>
              <a:lnSpc>
                <a:spcPct val="90000"/>
              </a:lnSpc>
            </a:pPr>
            <a:endParaRPr lang="en-US" sz="27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03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Regular collective 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b="1" dirty="0" err="1">
                <a:solidFill>
                  <a:schemeClr val="bg1"/>
                </a:solidFill>
              </a:rPr>
              <a:t>Porodica</a:t>
            </a:r>
            <a:r>
              <a:rPr lang="en-US" sz="2000" b="1" dirty="0">
                <a:solidFill>
                  <a:schemeClr val="bg1"/>
                </a:solidFill>
              </a:rPr>
              <a:t>/</a:t>
            </a:r>
            <a:r>
              <a:rPr lang="en-US" sz="2000" b="1" dirty="0" err="1">
                <a:solidFill>
                  <a:schemeClr val="bg1"/>
                </a:solidFill>
              </a:rPr>
              <a:t>obitelj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feminine sg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Moj</a:t>
            </a:r>
            <a:r>
              <a:rPr lang="en-US" sz="2000" dirty="0">
                <a:solidFill>
                  <a:srgbClr val="FF0000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porodica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obitelj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ima</a:t>
            </a:r>
            <a:r>
              <a:rPr lang="en-US" sz="2000" dirty="0">
                <a:solidFill>
                  <a:schemeClr val="bg1"/>
                </a:solidFill>
              </a:rPr>
              <a:t> 6 </a:t>
            </a:r>
            <a:r>
              <a:rPr lang="sr-Latn-RS" sz="2000" dirty="0">
                <a:solidFill>
                  <a:schemeClr val="bg1"/>
                </a:solidFill>
              </a:rPr>
              <a:t>članova.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Idem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porodic</a:t>
            </a:r>
            <a:r>
              <a:rPr lang="en-US" sz="2000" dirty="0" err="1">
                <a:solidFill>
                  <a:srgbClr val="FF0000"/>
                </a:solidFill>
              </a:rPr>
              <a:t>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obitelji</a:t>
            </a:r>
            <a:r>
              <a:rPr lang="en-US" sz="2000" dirty="0">
                <a:solidFill>
                  <a:schemeClr val="bg1"/>
                </a:solidFill>
              </a:rPr>
              <a:t> u </a:t>
            </a:r>
            <a:r>
              <a:rPr lang="en-US" sz="2000" dirty="0" err="1">
                <a:solidFill>
                  <a:schemeClr val="bg1"/>
                </a:solidFill>
              </a:rPr>
              <a:t>Njujork</a:t>
            </a:r>
            <a:r>
              <a:rPr lang="en-US" sz="2000" dirty="0">
                <a:solidFill>
                  <a:schemeClr val="bg1"/>
                </a:solidFill>
              </a:rPr>
              <a:t>/New York.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b="1" dirty="0" err="1">
                <a:solidFill>
                  <a:schemeClr val="bg1"/>
                </a:solidFill>
              </a:rPr>
              <a:t>Grupa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fem. sg: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Ova </a:t>
            </a:r>
            <a:r>
              <a:rPr lang="en-US" sz="2000" dirty="0" err="1">
                <a:solidFill>
                  <a:schemeClr val="bg1"/>
                </a:solidFill>
              </a:rPr>
              <a:t>grupa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sr-Latn-RS" sz="2000" dirty="0">
                <a:solidFill>
                  <a:schemeClr val="bg1"/>
                </a:solidFill>
              </a:rPr>
              <a:t>je vredna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vrijedna</a:t>
            </a:r>
            <a:r>
              <a:rPr lang="sr-Latn-RS" sz="2000" dirty="0">
                <a:solidFill>
                  <a:schemeClr val="bg1"/>
                </a:solidFill>
              </a:rPr>
              <a:t> i </a:t>
            </a:r>
            <a:r>
              <a:rPr lang="en-US" sz="2000" dirty="0" err="1">
                <a:solidFill>
                  <a:schemeClr val="bg1"/>
                </a:solidFill>
              </a:rPr>
              <a:t>odli</a:t>
            </a:r>
            <a:r>
              <a:rPr lang="sr-Latn-RS" sz="2000" dirty="0" err="1">
                <a:solidFill>
                  <a:schemeClr val="bg1"/>
                </a:solidFill>
              </a:rPr>
              <a:t>čno</a:t>
            </a:r>
            <a:r>
              <a:rPr lang="sr-Latn-RS" sz="2000" dirty="0">
                <a:solidFill>
                  <a:schemeClr val="bg1"/>
                </a:solidFill>
              </a:rPr>
              <a:t> radi.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b="1" dirty="0" err="1">
                <a:solidFill>
                  <a:schemeClr val="bg1"/>
                </a:solidFill>
              </a:rPr>
              <a:t>Vlada</a:t>
            </a:r>
            <a:r>
              <a:rPr lang="en-US" sz="2000" dirty="0">
                <a:solidFill>
                  <a:schemeClr val="bg1"/>
                </a:solidFill>
              </a:rPr>
              <a:t>-government; authorities; </a:t>
            </a:r>
            <a:r>
              <a:rPr lang="en-US" sz="2000" dirty="0">
                <a:solidFill>
                  <a:srgbClr val="FF0000"/>
                </a:solidFill>
              </a:rPr>
              <a:t>fem; sg</a:t>
            </a:r>
          </a:p>
          <a:p>
            <a:pPr>
              <a:lnSpc>
                <a:spcPct val="90000"/>
              </a:lnSpc>
            </a:pPr>
            <a:r>
              <a:rPr lang="sr-Latn-RS" sz="2000" dirty="0">
                <a:solidFill>
                  <a:schemeClr val="bg1"/>
                </a:solidFill>
              </a:rPr>
              <a:t>Američka vlada je donela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sr-Latn-RS" sz="2000" dirty="0" err="1">
                <a:solidFill>
                  <a:schemeClr val="bg1"/>
                </a:solidFill>
              </a:rPr>
              <a:t>donijela</a:t>
            </a:r>
            <a:r>
              <a:rPr lang="sr-Latn-RS" sz="2000" dirty="0">
                <a:solidFill>
                  <a:schemeClr val="bg1"/>
                </a:solidFill>
              </a:rPr>
              <a:t> novi imigracioni zakon. 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</a:rPr>
              <a:t>Tim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masc. sg </a:t>
            </a:r>
            <a:r>
              <a:rPr lang="en-US" sz="2000" dirty="0">
                <a:solidFill>
                  <a:schemeClr val="bg1"/>
                </a:solidFill>
              </a:rPr>
              <a:t>(team):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Tim </a:t>
            </a:r>
            <a:r>
              <a:rPr lang="sr-Latn-RS" sz="2000" dirty="0">
                <a:solidFill>
                  <a:schemeClr val="bg1"/>
                </a:solidFill>
              </a:rPr>
              <a:t>naučnika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sr-Latn-RS" sz="2000" dirty="0">
                <a:solidFill>
                  <a:schemeClr val="bg1"/>
                </a:solidFill>
              </a:rPr>
              <a:t> znanstvenika je otputovao za Ameriku. 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endParaRPr lang="sr-Latn-R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r>
              <a:rPr lang="sr-Latn-RS" b="1">
                <a:solidFill>
                  <a:schemeClr val="bg1"/>
                </a:solidFill>
              </a:rPr>
              <a:t>Voće</a:t>
            </a:r>
            <a:r>
              <a:rPr lang="en-US" b="1">
                <a:solidFill>
                  <a:schemeClr val="bg1"/>
                </a:solidFill>
              </a:rPr>
              <a:t>;</a:t>
            </a:r>
            <a:r>
              <a:rPr lang="sr-Latn-RS" b="1">
                <a:solidFill>
                  <a:schemeClr val="bg1"/>
                </a:solidFill>
              </a:rPr>
              <a:t> povrće</a:t>
            </a:r>
            <a:r>
              <a:rPr lang="en-US" b="1">
                <a:solidFill>
                  <a:schemeClr val="bg1"/>
                </a:solidFill>
              </a:rPr>
              <a:t>;</a:t>
            </a:r>
            <a:r>
              <a:rPr lang="sr-Latn-RS" b="1">
                <a:solidFill>
                  <a:schemeClr val="bg1"/>
                </a:solidFill>
              </a:rPr>
              <a:t> grožđe 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sr-Latn-RS" sz="3000" b="1" dirty="0">
                <a:solidFill>
                  <a:schemeClr val="bg1"/>
                </a:solidFill>
              </a:rPr>
              <a:t>Voće </a:t>
            </a:r>
            <a:r>
              <a:rPr lang="sr-Latn-RS" sz="3000" dirty="0">
                <a:solidFill>
                  <a:schemeClr val="bg1"/>
                </a:solidFill>
              </a:rPr>
              <a:t>-</a:t>
            </a:r>
            <a:r>
              <a:rPr lang="sr-Latn-RS" sz="3000" dirty="0" err="1">
                <a:solidFill>
                  <a:schemeClr val="bg1"/>
                </a:solidFill>
              </a:rPr>
              <a:t>fruit</a:t>
            </a:r>
            <a:r>
              <a:rPr lang="sr-Latn-RS" sz="3000" dirty="0">
                <a:solidFill>
                  <a:schemeClr val="bg1"/>
                </a:solidFill>
              </a:rPr>
              <a:t> – </a:t>
            </a:r>
            <a:r>
              <a:rPr lang="sr-Latn-RS" sz="3000" dirty="0" err="1">
                <a:solidFill>
                  <a:srgbClr val="FF0000"/>
                </a:solidFill>
              </a:rPr>
              <a:t>neuter</a:t>
            </a:r>
            <a:r>
              <a:rPr lang="sr-Latn-RS" sz="3000" dirty="0">
                <a:solidFill>
                  <a:srgbClr val="FF0000"/>
                </a:solidFill>
              </a:rPr>
              <a:t> </a:t>
            </a:r>
            <a:r>
              <a:rPr lang="sr-Latn-RS" sz="3000" dirty="0" err="1">
                <a:solidFill>
                  <a:srgbClr val="FF0000"/>
                </a:solidFill>
              </a:rPr>
              <a:t>sg</a:t>
            </a:r>
            <a:r>
              <a:rPr lang="sr-Latn-RS" sz="3000" dirty="0">
                <a:solidFill>
                  <a:srgbClr val="FF0000"/>
                </a:solidFill>
              </a:rPr>
              <a:t>  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sr-Latn-RS" sz="3000" dirty="0">
                <a:solidFill>
                  <a:schemeClr val="bg1"/>
                </a:solidFill>
              </a:rPr>
              <a:t>Voće je ukusno i lepo/</a:t>
            </a:r>
            <a:r>
              <a:rPr lang="sr-Latn-RS" sz="3000" dirty="0" err="1">
                <a:solidFill>
                  <a:schemeClr val="bg1"/>
                </a:solidFill>
              </a:rPr>
              <a:t>lijepo</a:t>
            </a:r>
            <a:r>
              <a:rPr lang="sr-Latn-RS" sz="3000" dirty="0">
                <a:solidFill>
                  <a:schemeClr val="bg1"/>
                </a:solidFill>
              </a:rPr>
              <a:t>.  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sr-Latn-RS" sz="3000" b="1" dirty="0">
                <a:solidFill>
                  <a:schemeClr val="bg1"/>
                </a:solidFill>
              </a:rPr>
              <a:t>Povrće</a:t>
            </a:r>
            <a:r>
              <a:rPr lang="sr-Latn-RS" sz="3000" dirty="0">
                <a:solidFill>
                  <a:schemeClr val="bg1"/>
                </a:solidFill>
              </a:rPr>
              <a:t> –</a:t>
            </a:r>
            <a:r>
              <a:rPr lang="sr-Latn-RS" sz="3000" dirty="0" err="1">
                <a:solidFill>
                  <a:schemeClr val="bg1"/>
                </a:solidFill>
              </a:rPr>
              <a:t>vegetables</a:t>
            </a:r>
            <a:r>
              <a:rPr lang="sr-Latn-RS" sz="3000" dirty="0">
                <a:solidFill>
                  <a:schemeClr val="bg1"/>
                </a:solidFill>
              </a:rPr>
              <a:t> 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sr-Latn-RS" sz="3000" dirty="0">
                <a:solidFill>
                  <a:schemeClr val="bg1"/>
                </a:solidFill>
              </a:rPr>
              <a:t>Povrće je sveže/</a:t>
            </a:r>
            <a:r>
              <a:rPr lang="sr-Latn-RS" sz="3000" dirty="0" err="1">
                <a:solidFill>
                  <a:schemeClr val="bg1"/>
                </a:solidFill>
              </a:rPr>
              <a:t>svježe</a:t>
            </a:r>
            <a:r>
              <a:rPr lang="sr-Latn-RS" sz="3000" dirty="0">
                <a:solidFill>
                  <a:schemeClr val="bg1"/>
                </a:solidFill>
              </a:rPr>
              <a:t> i ukusno. 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sr-Latn-RS" sz="3000" b="1" dirty="0">
                <a:solidFill>
                  <a:schemeClr val="bg1"/>
                </a:solidFill>
              </a:rPr>
              <a:t>Grožđe</a:t>
            </a:r>
            <a:r>
              <a:rPr lang="sr-Latn-RS" sz="3000" dirty="0">
                <a:solidFill>
                  <a:schemeClr val="bg1"/>
                </a:solidFill>
              </a:rPr>
              <a:t>-</a:t>
            </a:r>
            <a:r>
              <a:rPr lang="sr-Latn-RS" sz="3000" dirty="0" err="1">
                <a:solidFill>
                  <a:schemeClr val="bg1"/>
                </a:solidFill>
              </a:rPr>
              <a:t>grapes</a:t>
            </a:r>
            <a:r>
              <a:rPr lang="sr-Latn-RS" sz="3000" dirty="0">
                <a:solidFill>
                  <a:schemeClr val="bg1"/>
                </a:solidFill>
              </a:rPr>
              <a:t> </a:t>
            </a:r>
            <a:r>
              <a:rPr lang="sr-Latn-RS" sz="3000" dirty="0" err="1">
                <a:solidFill>
                  <a:schemeClr val="bg1"/>
                </a:solidFill>
              </a:rPr>
              <a:t>neuter</a:t>
            </a:r>
            <a:r>
              <a:rPr lang="sr-Latn-RS" sz="3000" dirty="0">
                <a:solidFill>
                  <a:schemeClr val="bg1"/>
                </a:solidFill>
              </a:rPr>
              <a:t> </a:t>
            </a:r>
            <a:r>
              <a:rPr lang="sr-Latn-RS" sz="3000" dirty="0" err="1">
                <a:solidFill>
                  <a:schemeClr val="bg1"/>
                </a:solidFill>
              </a:rPr>
              <a:t>sg</a:t>
            </a:r>
            <a:r>
              <a:rPr lang="sr-Latn-RS" sz="3000" dirty="0">
                <a:solidFill>
                  <a:schemeClr val="bg1"/>
                </a:solidFill>
              </a:rPr>
              <a:t>.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sr-Latn-RS" sz="3000" dirty="0">
                <a:solidFill>
                  <a:schemeClr val="bg1"/>
                </a:solidFill>
              </a:rPr>
              <a:t>Grožđe je divno</a:t>
            </a:r>
            <a:r>
              <a:rPr lang="en-US" sz="3000" dirty="0">
                <a:solidFill>
                  <a:schemeClr val="bg1"/>
                </a:solidFill>
              </a:rPr>
              <a:t>/</a:t>
            </a:r>
            <a:r>
              <a:rPr lang="en-US" sz="3000" dirty="0" err="1">
                <a:solidFill>
                  <a:schemeClr val="bg1"/>
                </a:solidFill>
              </a:rPr>
              <a:t>krasno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sr-Latn-RS" sz="3000" dirty="0">
                <a:solidFill>
                  <a:schemeClr val="bg1"/>
                </a:solidFill>
              </a:rPr>
              <a:t>i ukusno. 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3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r>
              <a:rPr lang="sr-Latn-RS" b="1">
                <a:solidFill>
                  <a:schemeClr val="bg1"/>
                </a:solidFill>
              </a:rPr>
              <a:t>Cveće/cvijeće</a:t>
            </a:r>
            <a:r>
              <a:rPr lang="sr-Latn-RS">
                <a:solidFill>
                  <a:schemeClr val="bg1"/>
                </a:solidFill>
              </a:rPr>
              <a:t> -flowers– neuter sg   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000" dirty="0">
                <a:solidFill>
                  <a:schemeClr val="bg1"/>
                </a:solidFill>
              </a:rPr>
              <a:t>Cveće/ </a:t>
            </a:r>
            <a:r>
              <a:rPr lang="sr-Latn-RS" sz="2000" dirty="0" err="1">
                <a:solidFill>
                  <a:schemeClr val="bg1"/>
                </a:solidFill>
              </a:rPr>
              <a:t>cvijeće</a:t>
            </a:r>
            <a:r>
              <a:rPr lang="sr-Latn-RS" sz="2000" dirty="0">
                <a:solidFill>
                  <a:schemeClr val="bg1"/>
                </a:solidFill>
              </a:rPr>
              <a:t> je božanstveno. </a:t>
            </a:r>
            <a:r>
              <a:rPr lang="sr-Latn-RS" sz="2000" dirty="0" err="1">
                <a:solidFill>
                  <a:schemeClr val="bg1"/>
                </a:solidFill>
              </a:rPr>
              <a:t>Flowers</a:t>
            </a:r>
            <a:r>
              <a:rPr lang="sr-Latn-RS" sz="2000" dirty="0">
                <a:solidFill>
                  <a:schemeClr val="bg1"/>
                </a:solidFill>
              </a:rPr>
              <a:t> are divine (in BCS </a:t>
            </a:r>
            <a:r>
              <a:rPr lang="sr-Latn-RS" sz="2000" dirty="0" err="1">
                <a:solidFill>
                  <a:schemeClr val="bg1"/>
                </a:solidFill>
              </a:rPr>
              <a:t>literal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sr-Latn-RS" sz="2000" dirty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Flowers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b="1" i="1" dirty="0">
                <a:solidFill>
                  <a:schemeClr val="bg1"/>
                </a:solidFill>
              </a:rPr>
              <a:t>IS</a:t>
            </a:r>
            <a:r>
              <a:rPr lang="sr-Latn-RS" sz="2000" dirty="0">
                <a:solidFill>
                  <a:schemeClr val="bg1"/>
                </a:solidFill>
              </a:rPr>
              <a:t> divine.)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2000" dirty="0" err="1">
                <a:solidFill>
                  <a:schemeClr val="bg1"/>
                </a:solidFill>
              </a:rPr>
              <a:t>Use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noun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b="1" dirty="0">
                <a:solidFill>
                  <a:schemeClr val="bg1"/>
                </a:solidFill>
              </a:rPr>
              <a:t>cveće/</a:t>
            </a:r>
            <a:r>
              <a:rPr lang="sr-Latn-RS" sz="2000" b="1" dirty="0" err="1">
                <a:solidFill>
                  <a:schemeClr val="bg1"/>
                </a:solidFill>
              </a:rPr>
              <a:t>cvijeće</a:t>
            </a:r>
            <a:r>
              <a:rPr lang="sr-Latn-RS" sz="2000" b="1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if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the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actual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individual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flowers</a:t>
            </a:r>
            <a:r>
              <a:rPr lang="sr-Latn-RS" sz="2000" dirty="0">
                <a:solidFill>
                  <a:schemeClr val="bg1"/>
                </a:solidFill>
              </a:rPr>
              <a:t> are </a:t>
            </a:r>
            <a:r>
              <a:rPr lang="sr-Latn-RS" sz="2000" dirty="0" err="1">
                <a:solidFill>
                  <a:schemeClr val="bg1"/>
                </a:solidFill>
              </a:rPr>
              <a:t>uncountable</a:t>
            </a:r>
            <a:r>
              <a:rPr lang="sr-Latn-RS" sz="2000" dirty="0">
                <a:solidFill>
                  <a:schemeClr val="bg1"/>
                </a:solidFill>
              </a:rPr>
              <a:t> (</a:t>
            </a:r>
            <a:r>
              <a:rPr lang="sr-Latn-RS" sz="2000" dirty="0" err="1">
                <a:solidFill>
                  <a:schemeClr val="bg1"/>
                </a:solidFill>
              </a:rPr>
              <a:t>like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those</a:t>
            </a:r>
            <a:r>
              <a:rPr lang="sr-Latn-RS" sz="2000" dirty="0">
                <a:solidFill>
                  <a:schemeClr val="bg1"/>
                </a:solidFill>
              </a:rPr>
              <a:t> in </a:t>
            </a:r>
            <a:r>
              <a:rPr lang="sr-Latn-RS" sz="2000" dirty="0" err="1">
                <a:solidFill>
                  <a:schemeClr val="bg1"/>
                </a:solidFill>
              </a:rPr>
              <a:t>the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fields</a:t>
            </a:r>
            <a:r>
              <a:rPr lang="sr-Latn-RS" sz="2000" dirty="0">
                <a:solidFill>
                  <a:schemeClr val="bg1"/>
                </a:solidFill>
              </a:rPr>
              <a:t>, </a:t>
            </a:r>
            <a:r>
              <a:rPr lang="sr-Latn-RS" sz="2000" dirty="0" err="1">
                <a:solidFill>
                  <a:schemeClr val="bg1"/>
                </a:solidFill>
              </a:rPr>
              <a:t>gardens</a:t>
            </a:r>
            <a:r>
              <a:rPr lang="sr-Latn-RS" sz="2000" dirty="0">
                <a:solidFill>
                  <a:schemeClr val="bg1"/>
                </a:solidFill>
              </a:rPr>
              <a:t>, </a:t>
            </a:r>
            <a:r>
              <a:rPr lang="sr-Latn-RS" sz="2000" dirty="0" err="1">
                <a:solidFill>
                  <a:schemeClr val="bg1"/>
                </a:solidFill>
              </a:rPr>
              <a:t>or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large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bouquets</a:t>
            </a:r>
            <a:r>
              <a:rPr lang="sr-Latn-RS" sz="2000" dirty="0">
                <a:solidFill>
                  <a:schemeClr val="bg1"/>
                </a:solidFill>
              </a:rPr>
              <a:t>) 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2000" u="sng" dirty="0" err="1">
                <a:solidFill>
                  <a:schemeClr val="bg1"/>
                </a:solidFill>
              </a:rPr>
              <a:t>If</a:t>
            </a:r>
            <a:r>
              <a:rPr lang="sr-Latn-RS" sz="2000" u="sng" dirty="0">
                <a:solidFill>
                  <a:schemeClr val="bg1"/>
                </a:solidFill>
              </a:rPr>
              <a:t> </a:t>
            </a:r>
            <a:r>
              <a:rPr lang="sr-Latn-RS" sz="2000" u="sng" dirty="0" err="1">
                <a:solidFill>
                  <a:schemeClr val="bg1"/>
                </a:solidFill>
              </a:rPr>
              <a:t>you</a:t>
            </a:r>
            <a:r>
              <a:rPr lang="sr-Latn-RS" sz="2000" u="sng" dirty="0">
                <a:solidFill>
                  <a:schemeClr val="bg1"/>
                </a:solidFill>
              </a:rPr>
              <a:t> </a:t>
            </a:r>
            <a:r>
              <a:rPr lang="sr-Latn-RS" sz="2000" u="sng" dirty="0" err="1">
                <a:solidFill>
                  <a:schemeClr val="bg1"/>
                </a:solidFill>
              </a:rPr>
              <a:t>can</a:t>
            </a:r>
            <a:r>
              <a:rPr lang="sr-Latn-RS" sz="2000" u="sng" dirty="0">
                <a:solidFill>
                  <a:schemeClr val="bg1"/>
                </a:solidFill>
              </a:rPr>
              <a:t> </a:t>
            </a:r>
            <a:r>
              <a:rPr lang="sr-Latn-RS" sz="2000" u="sng" dirty="0" err="1">
                <a:solidFill>
                  <a:schemeClr val="bg1"/>
                </a:solidFill>
              </a:rPr>
              <a:t>count</a:t>
            </a:r>
            <a:r>
              <a:rPr lang="sr-Latn-RS" sz="2000" u="sng" dirty="0">
                <a:solidFill>
                  <a:schemeClr val="bg1"/>
                </a:solidFill>
              </a:rPr>
              <a:t> </a:t>
            </a:r>
            <a:r>
              <a:rPr lang="sr-Latn-RS" sz="2000" u="sng" dirty="0" err="1">
                <a:solidFill>
                  <a:schemeClr val="bg1"/>
                </a:solidFill>
              </a:rPr>
              <a:t>the</a:t>
            </a:r>
            <a:r>
              <a:rPr lang="sr-Latn-RS" sz="2000" u="sng" dirty="0">
                <a:solidFill>
                  <a:schemeClr val="bg1"/>
                </a:solidFill>
              </a:rPr>
              <a:t> </a:t>
            </a:r>
            <a:r>
              <a:rPr lang="sr-Latn-RS" sz="2000" u="sng" dirty="0" err="1">
                <a:solidFill>
                  <a:schemeClr val="bg1"/>
                </a:solidFill>
              </a:rPr>
              <a:t>number</a:t>
            </a:r>
            <a:r>
              <a:rPr lang="sr-Latn-RS" sz="2000" u="sng" dirty="0">
                <a:solidFill>
                  <a:schemeClr val="bg1"/>
                </a:solidFill>
              </a:rPr>
              <a:t> </a:t>
            </a:r>
            <a:r>
              <a:rPr lang="sr-Latn-RS" sz="2000" u="sng" dirty="0" err="1">
                <a:solidFill>
                  <a:schemeClr val="bg1"/>
                </a:solidFill>
              </a:rPr>
              <a:t>of</a:t>
            </a:r>
            <a:r>
              <a:rPr lang="sr-Latn-RS" sz="2000" u="sng" dirty="0">
                <a:solidFill>
                  <a:schemeClr val="bg1"/>
                </a:solidFill>
              </a:rPr>
              <a:t> </a:t>
            </a:r>
            <a:r>
              <a:rPr lang="sr-Latn-RS" sz="2000" u="sng" dirty="0" err="1">
                <a:solidFill>
                  <a:schemeClr val="bg1"/>
                </a:solidFill>
              </a:rPr>
              <a:t>flowers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then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use</a:t>
            </a:r>
            <a:r>
              <a:rPr lang="sr-Latn-RS" sz="2000" dirty="0">
                <a:solidFill>
                  <a:schemeClr val="bg1"/>
                </a:solidFill>
              </a:rPr>
              <a:t> plural </a:t>
            </a:r>
            <a:r>
              <a:rPr lang="sr-Latn-RS" sz="2000" b="1" dirty="0">
                <a:solidFill>
                  <a:schemeClr val="bg1"/>
                </a:solidFill>
              </a:rPr>
              <a:t>cvetovi/cvjetovi</a:t>
            </a:r>
            <a:r>
              <a:rPr lang="sr-Latn-R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sz="2000" dirty="0">
                <a:solidFill>
                  <a:schemeClr val="bg1"/>
                </a:solidFill>
              </a:rPr>
              <a:t>Ova vaza ima 12  cvetova/cvjetova. </a:t>
            </a:r>
            <a:r>
              <a:rPr lang="sr-Latn-RS" sz="2000" dirty="0" err="1">
                <a:solidFill>
                  <a:schemeClr val="bg1"/>
                </a:solidFill>
              </a:rPr>
              <a:t>This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vase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has</a:t>
            </a:r>
            <a:r>
              <a:rPr lang="sr-Latn-RS" sz="2000" dirty="0">
                <a:solidFill>
                  <a:schemeClr val="bg1"/>
                </a:solidFill>
              </a:rPr>
              <a:t> 12 </a:t>
            </a:r>
            <a:r>
              <a:rPr lang="sr-Latn-RS" sz="2000" dirty="0" err="1">
                <a:solidFill>
                  <a:schemeClr val="bg1"/>
                </a:solidFill>
              </a:rPr>
              <a:t>flowers</a:t>
            </a:r>
            <a:r>
              <a:rPr lang="sr-Latn-R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sz="2000" dirty="0">
                <a:solidFill>
                  <a:schemeClr val="bg1"/>
                </a:solidFill>
              </a:rPr>
              <a:t>Mama ima 36 cvetova/cvjetova u bašti/vrtu. </a:t>
            </a:r>
            <a:r>
              <a:rPr lang="sr-Latn-RS" sz="2000" dirty="0" err="1">
                <a:solidFill>
                  <a:schemeClr val="bg1"/>
                </a:solidFill>
              </a:rPr>
              <a:t>My</a:t>
            </a:r>
            <a:r>
              <a:rPr lang="sr-Latn-RS" sz="2000" dirty="0">
                <a:solidFill>
                  <a:schemeClr val="bg1"/>
                </a:solidFill>
              </a:rPr>
              <a:t> mom </a:t>
            </a:r>
            <a:r>
              <a:rPr lang="sr-Latn-RS" sz="2000" dirty="0" err="1">
                <a:solidFill>
                  <a:schemeClr val="bg1"/>
                </a:solidFill>
              </a:rPr>
              <a:t>has</a:t>
            </a:r>
            <a:r>
              <a:rPr lang="sr-Latn-RS" sz="2000" dirty="0">
                <a:solidFill>
                  <a:schemeClr val="bg1"/>
                </a:solidFill>
              </a:rPr>
              <a:t> 36 </a:t>
            </a:r>
            <a:r>
              <a:rPr lang="sr-Latn-RS" sz="2000" dirty="0" err="1">
                <a:solidFill>
                  <a:schemeClr val="bg1"/>
                </a:solidFill>
              </a:rPr>
              <a:t>flowers</a:t>
            </a:r>
            <a:r>
              <a:rPr lang="sr-Latn-RS" sz="2000" dirty="0">
                <a:solidFill>
                  <a:schemeClr val="bg1"/>
                </a:solidFill>
              </a:rPr>
              <a:t> in </a:t>
            </a:r>
            <a:r>
              <a:rPr lang="sr-Latn-RS" sz="2000" dirty="0" err="1">
                <a:solidFill>
                  <a:schemeClr val="bg1"/>
                </a:solidFill>
              </a:rPr>
              <a:t>her</a:t>
            </a:r>
            <a:r>
              <a:rPr lang="sr-Latn-RS" sz="2000" dirty="0">
                <a:solidFill>
                  <a:schemeClr val="bg1"/>
                </a:solidFill>
              </a:rPr>
              <a:t> </a:t>
            </a:r>
            <a:r>
              <a:rPr lang="sr-Latn-RS" sz="2000" dirty="0" err="1">
                <a:solidFill>
                  <a:schemeClr val="bg1"/>
                </a:solidFill>
              </a:rPr>
              <a:t>garden</a:t>
            </a:r>
            <a:r>
              <a:rPr lang="sr-Latn-R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6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r>
              <a:rPr lang="sr-Latn-RS" b="1">
                <a:solidFill>
                  <a:schemeClr val="bg1"/>
                </a:solidFill>
              </a:rPr>
              <a:t>Lišće</a:t>
            </a:r>
            <a:r>
              <a:rPr lang="en-US" b="1">
                <a:solidFill>
                  <a:schemeClr val="bg1"/>
                </a:solidFill>
              </a:rPr>
              <a:t>/</a:t>
            </a:r>
            <a:r>
              <a:rPr lang="sr-Latn-RS" b="1">
                <a:solidFill>
                  <a:schemeClr val="bg1"/>
                </a:solidFill>
              </a:rPr>
              <a:t> listovi</a:t>
            </a:r>
            <a:r>
              <a:rPr lang="en-US" b="1">
                <a:solidFill>
                  <a:schemeClr val="bg1"/>
                </a:solidFill>
              </a:rPr>
              <a:t>; </a:t>
            </a:r>
            <a:r>
              <a:rPr lang="sr-Latn-RS" b="1">
                <a:solidFill>
                  <a:schemeClr val="bg1"/>
                </a:solidFill>
              </a:rPr>
              <a:t>Drveće</a:t>
            </a:r>
            <a:r>
              <a:rPr lang="en-US" b="1">
                <a:solidFill>
                  <a:schemeClr val="bg1"/>
                </a:solidFill>
              </a:rPr>
              <a:t>/</a:t>
            </a:r>
            <a:r>
              <a:rPr lang="sr-Latn-RS" b="1">
                <a:solidFill>
                  <a:schemeClr val="bg1"/>
                </a:solidFill>
              </a:rPr>
              <a:t> drveta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sr-Latn-RS" sz="1800">
                <a:solidFill>
                  <a:schemeClr val="bg1"/>
                </a:solidFill>
              </a:rPr>
              <a:t>List- leaf  </a:t>
            </a:r>
            <a:r>
              <a:rPr lang="en-US" sz="1800">
                <a:solidFill>
                  <a:schemeClr val="bg1"/>
                </a:solidFill>
              </a:rPr>
              <a:t>;</a:t>
            </a:r>
            <a:r>
              <a:rPr lang="sr-Latn-RS" sz="1800">
                <a:solidFill>
                  <a:schemeClr val="bg1"/>
                </a:solidFill>
              </a:rPr>
              <a:t> </a:t>
            </a:r>
            <a:r>
              <a:rPr lang="sr-Latn-RS" sz="1800" b="1">
                <a:solidFill>
                  <a:schemeClr val="bg1"/>
                </a:solidFill>
              </a:rPr>
              <a:t>Lišće</a:t>
            </a:r>
            <a:r>
              <a:rPr lang="sr-Latn-RS" sz="1800">
                <a:solidFill>
                  <a:schemeClr val="bg1"/>
                </a:solidFill>
              </a:rPr>
              <a:t>- leaves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1800">
                <a:solidFill>
                  <a:schemeClr val="bg1"/>
                </a:solidFill>
              </a:rPr>
              <a:t>The same rule applies as for cveće/ cvijeće type. If you cannot count the leaves use the form lišće. 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1800">
                <a:solidFill>
                  <a:schemeClr val="bg1"/>
                </a:solidFill>
              </a:rPr>
              <a:t>Lišće je lepo</a:t>
            </a:r>
            <a:r>
              <a:rPr lang="en-US" sz="1800">
                <a:solidFill>
                  <a:schemeClr val="bg1"/>
                </a:solidFill>
              </a:rPr>
              <a:t>/lijepo</a:t>
            </a:r>
            <a:r>
              <a:rPr lang="sr-Latn-RS" sz="1800">
                <a:solidFill>
                  <a:schemeClr val="bg1"/>
                </a:solidFill>
              </a:rPr>
              <a:t> i zeleno. Neuter sg noun 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1800" u="sng">
                <a:solidFill>
                  <a:schemeClr val="bg1"/>
                </a:solidFill>
              </a:rPr>
              <a:t>If you can count the leaves</a:t>
            </a:r>
            <a:r>
              <a:rPr lang="sr-Latn-RS" sz="1800">
                <a:solidFill>
                  <a:schemeClr val="bg1"/>
                </a:solidFill>
              </a:rPr>
              <a:t> use the form </a:t>
            </a:r>
            <a:r>
              <a:rPr lang="sr-Latn-RS" sz="1800" b="1">
                <a:solidFill>
                  <a:schemeClr val="bg1"/>
                </a:solidFill>
              </a:rPr>
              <a:t>listovi</a:t>
            </a:r>
            <a:r>
              <a:rPr lang="sr-Latn-RS" sz="1800">
                <a:solidFill>
                  <a:schemeClr val="bg1"/>
                </a:solidFill>
              </a:rPr>
              <a:t>.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1800">
                <a:solidFill>
                  <a:schemeClr val="bg1"/>
                </a:solidFill>
              </a:rPr>
              <a:t>Listovi su lepi</a:t>
            </a:r>
            <a:r>
              <a:rPr lang="fr-CA" sz="1800">
                <a:solidFill>
                  <a:schemeClr val="bg1"/>
                </a:solidFill>
              </a:rPr>
              <a:t>/</a:t>
            </a:r>
            <a:r>
              <a:rPr lang="sr-Latn-RS" sz="1800">
                <a:solidFill>
                  <a:schemeClr val="bg1"/>
                </a:solidFill>
              </a:rPr>
              <a:t>lijepi. Regular masculine pl. noun 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sr-Latn-RS" sz="1800" b="1">
                <a:solidFill>
                  <a:schemeClr val="bg1"/>
                </a:solidFill>
              </a:rPr>
              <a:t>Drveće-</a:t>
            </a:r>
            <a:r>
              <a:rPr lang="sr-Latn-RS" sz="1800">
                <a:solidFill>
                  <a:schemeClr val="bg1"/>
                </a:solidFill>
              </a:rPr>
              <a:t> trees is also collective neuter sg noun.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1800">
                <a:solidFill>
                  <a:schemeClr val="bg1"/>
                </a:solidFill>
              </a:rPr>
              <a:t>Drveće je visoko i zeleno. The trees are tall and green.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1800" u="sng">
                <a:solidFill>
                  <a:schemeClr val="bg1"/>
                </a:solidFill>
              </a:rPr>
              <a:t>If you can count the trees</a:t>
            </a:r>
            <a:r>
              <a:rPr lang="sr-Latn-RS" sz="1800">
                <a:solidFill>
                  <a:schemeClr val="bg1"/>
                </a:solidFill>
              </a:rPr>
              <a:t> you can use the plural </a:t>
            </a:r>
            <a:r>
              <a:rPr lang="sr-Latn-RS" sz="1800" b="1">
                <a:solidFill>
                  <a:schemeClr val="bg1"/>
                </a:solidFill>
              </a:rPr>
              <a:t>drveta</a:t>
            </a:r>
            <a:r>
              <a:rPr lang="sr-Latn-RS" sz="1800">
                <a:solidFill>
                  <a:schemeClr val="bg1"/>
                </a:solidFill>
              </a:rPr>
              <a:t> which behaves like noun of deca/djeca type (feminine sg with plural verbal agreement.) 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sz="1800">
                <a:solidFill>
                  <a:schemeClr val="bg1"/>
                </a:solidFill>
              </a:rPr>
              <a:t>Ova tri visoka drveta su lepa/lijepa. 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416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Zbirne imenice </vt:lpstr>
      <vt:lpstr>Collective nouns</vt:lpstr>
      <vt:lpstr>Regular collective nouns</vt:lpstr>
      <vt:lpstr>Voće; povrće; grožđe  </vt:lpstr>
      <vt:lpstr>Cveće/cvijeće -flowers– neuter sg    </vt:lpstr>
      <vt:lpstr>Lišće/ listovi; Drveće/ drveta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Zbirne imenice</dc:title>
  <dc:creator>vilinkonjic</dc:creator>
  <cp:lastModifiedBy>Tamara Pavlović</cp:lastModifiedBy>
  <cp:revision>15</cp:revision>
  <dcterms:created xsi:type="dcterms:W3CDTF">2013-11-10T16:07:04Z</dcterms:created>
  <dcterms:modified xsi:type="dcterms:W3CDTF">2023-11-27T04:25:31Z</dcterms:modified>
</cp:coreProperties>
</file>