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61" r:id="rId6"/>
    <p:sldId id="265" r:id="rId7"/>
    <p:sldId id="287" r:id="rId8"/>
    <p:sldId id="266" r:id="rId9"/>
    <p:sldId id="267" r:id="rId10"/>
    <p:sldId id="262" r:id="rId11"/>
    <p:sldId id="263" r:id="rId12"/>
    <p:sldId id="264" r:id="rId13"/>
    <p:sldId id="268" r:id="rId14"/>
    <p:sldId id="269" r:id="rId15"/>
    <p:sldId id="270" r:id="rId16"/>
    <p:sldId id="271" r:id="rId17"/>
    <p:sldId id="272" r:id="rId18"/>
    <p:sldId id="273" r:id="rId19"/>
    <p:sldId id="288" r:id="rId20"/>
    <p:sldId id="289" r:id="rId21"/>
    <p:sldId id="290" r:id="rId22"/>
    <p:sldId id="274" r:id="rId23"/>
    <p:sldId id="291" r:id="rId24"/>
    <p:sldId id="275" r:id="rId25"/>
    <p:sldId id="276" r:id="rId26"/>
    <p:sldId id="277" r:id="rId27"/>
    <p:sldId id="292" r:id="rId28"/>
    <p:sldId id="278" r:id="rId29"/>
    <p:sldId id="293" r:id="rId30"/>
    <p:sldId id="279" r:id="rId31"/>
    <p:sldId id="280" r:id="rId32"/>
    <p:sldId id="294" r:id="rId33"/>
    <p:sldId id="281" r:id="rId34"/>
    <p:sldId id="282" r:id="rId35"/>
    <p:sldId id="283" r:id="rId36"/>
    <p:sldId id="285" r:id="rId37"/>
    <p:sldId id="295" r:id="rId38"/>
    <p:sldId id="296" r:id="rId39"/>
    <p:sldId id="286" r:id="rId40"/>
    <p:sldId id="259" r:id="rId41"/>
    <p:sldId id="297" r:id="rId42"/>
    <p:sldId id="298" r:id="rId43"/>
    <p:sldId id="299" r:id="rId44"/>
    <p:sldId id="300" r:id="rId45"/>
    <p:sldId id="301" r:id="rId46"/>
    <p:sldId id="302" r:id="rId47"/>
    <p:sldId id="303" r:id="rId48"/>
    <p:sldId id="304" r:id="rId49"/>
    <p:sldId id="306" r:id="rId50"/>
    <p:sldId id="307" r:id="rId51"/>
    <p:sldId id="308" r:id="rId52"/>
    <p:sldId id="309" r:id="rId53"/>
    <p:sldId id="311" r:id="rId54"/>
    <p:sldId id="310" r:id="rId55"/>
    <p:sldId id="312" r:id="rId56"/>
    <p:sldId id="313" r:id="rId57"/>
    <p:sldId id="314" r:id="rId58"/>
    <p:sldId id="315" r:id="rId59"/>
    <p:sldId id="316" r:id="rId60"/>
    <p:sldId id="317"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5FD7DC-1E57-4639-A51F-18D655BE50B0}"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96976802-6A47-43CE-8372-CF82DE07A0D9}">
      <dgm:prSet/>
      <dgm:spPr/>
      <dgm:t>
        <a:bodyPr/>
        <a:lstStyle/>
        <a:p>
          <a:r>
            <a:rPr lang="sr-Latn-RS" dirty="0"/>
            <a:t>Ujutru jedem doručak/doručkujem. </a:t>
          </a:r>
          <a:endParaRPr lang="en-US" dirty="0"/>
        </a:p>
      </dgm:t>
    </dgm:pt>
    <dgm:pt modelId="{B111E4F8-849B-48CB-8E4C-2F66C8DD9CC3}" type="parTrans" cxnId="{11702156-92F4-4C5F-87A9-3C7B34827044}">
      <dgm:prSet/>
      <dgm:spPr/>
      <dgm:t>
        <a:bodyPr/>
        <a:lstStyle/>
        <a:p>
          <a:endParaRPr lang="en-US"/>
        </a:p>
      </dgm:t>
    </dgm:pt>
    <dgm:pt modelId="{6414A1BD-8041-49A9-8B17-54DAFA62A8A1}" type="sibTrans" cxnId="{11702156-92F4-4C5F-87A9-3C7B34827044}">
      <dgm:prSet/>
      <dgm:spPr/>
      <dgm:t>
        <a:bodyPr/>
        <a:lstStyle/>
        <a:p>
          <a:endParaRPr lang="en-US"/>
        </a:p>
      </dgm:t>
    </dgm:pt>
    <dgm:pt modelId="{758BA63C-02EE-4111-B50C-1982C7902D5F}">
      <dgm:prSet/>
      <dgm:spPr/>
      <dgm:t>
        <a:bodyPr/>
        <a:lstStyle/>
        <a:p>
          <a:r>
            <a:rPr lang="sr-Latn-RS"/>
            <a:t>Prepodne imam čas. </a:t>
          </a:r>
          <a:endParaRPr lang="en-US"/>
        </a:p>
      </dgm:t>
    </dgm:pt>
    <dgm:pt modelId="{D90DCEEA-6F46-4E2B-B25D-4CB052000B46}" type="parTrans" cxnId="{2EA6DCF5-4CF9-48E0-A3C0-62D3A76FE23C}">
      <dgm:prSet/>
      <dgm:spPr/>
      <dgm:t>
        <a:bodyPr/>
        <a:lstStyle/>
        <a:p>
          <a:endParaRPr lang="en-US"/>
        </a:p>
      </dgm:t>
    </dgm:pt>
    <dgm:pt modelId="{A99FCEBB-8FDB-460C-9A89-8056B447E550}" type="sibTrans" cxnId="{2EA6DCF5-4CF9-48E0-A3C0-62D3A76FE23C}">
      <dgm:prSet/>
      <dgm:spPr/>
      <dgm:t>
        <a:bodyPr/>
        <a:lstStyle/>
        <a:p>
          <a:endParaRPr lang="en-US"/>
        </a:p>
      </dgm:t>
    </dgm:pt>
    <dgm:pt modelId="{05A730B2-2E5C-4068-A85A-B5E45E1E5DDC}">
      <dgm:prSet/>
      <dgm:spPr/>
      <dgm:t>
        <a:bodyPr/>
        <a:lstStyle/>
        <a:p>
          <a:r>
            <a:rPr lang="sr-Latn-RS"/>
            <a:t>Popodne jedem ručak/ručam. </a:t>
          </a:r>
          <a:endParaRPr lang="en-US"/>
        </a:p>
      </dgm:t>
    </dgm:pt>
    <dgm:pt modelId="{52F130A6-4F73-4AD3-88D1-2C2D9381E818}" type="parTrans" cxnId="{E6AFD0B4-31A9-4B6D-87CC-D16F351BABA4}">
      <dgm:prSet/>
      <dgm:spPr/>
      <dgm:t>
        <a:bodyPr/>
        <a:lstStyle/>
        <a:p>
          <a:endParaRPr lang="en-US"/>
        </a:p>
      </dgm:t>
    </dgm:pt>
    <dgm:pt modelId="{ED53FC0B-8101-424F-A9CB-39AD6FE336B7}" type="sibTrans" cxnId="{E6AFD0B4-31A9-4B6D-87CC-D16F351BABA4}">
      <dgm:prSet/>
      <dgm:spPr/>
      <dgm:t>
        <a:bodyPr/>
        <a:lstStyle/>
        <a:p>
          <a:endParaRPr lang="en-US"/>
        </a:p>
      </dgm:t>
    </dgm:pt>
    <dgm:pt modelId="{D1761EB4-FDD8-4C19-B85B-6643AF905FD9}">
      <dgm:prSet/>
      <dgm:spPr/>
      <dgm:t>
        <a:bodyPr/>
        <a:lstStyle/>
        <a:p>
          <a:r>
            <a:rPr lang="sr-Latn-RS"/>
            <a:t>Uveče jedem večeru/večera. </a:t>
          </a:r>
          <a:endParaRPr lang="en-US"/>
        </a:p>
      </dgm:t>
    </dgm:pt>
    <dgm:pt modelId="{32F3A8E6-417A-458F-B13A-800B4CC3575A}" type="parTrans" cxnId="{77ADB883-8B3A-4BB3-A4C9-71B7E5E4A49C}">
      <dgm:prSet/>
      <dgm:spPr/>
      <dgm:t>
        <a:bodyPr/>
        <a:lstStyle/>
        <a:p>
          <a:endParaRPr lang="en-US"/>
        </a:p>
      </dgm:t>
    </dgm:pt>
    <dgm:pt modelId="{E20F140D-2344-4A09-B50B-2A8B1CD94158}" type="sibTrans" cxnId="{77ADB883-8B3A-4BB3-A4C9-71B7E5E4A49C}">
      <dgm:prSet/>
      <dgm:spPr/>
      <dgm:t>
        <a:bodyPr/>
        <a:lstStyle/>
        <a:p>
          <a:endParaRPr lang="en-US"/>
        </a:p>
      </dgm:t>
    </dgm:pt>
    <dgm:pt modelId="{88AFB2D2-99CB-45DD-9858-DCB3F5740E2A}">
      <dgm:prSet/>
      <dgm:spPr/>
      <dgm:t>
        <a:bodyPr/>
        <a:lstStyle/>
        <a:p>
          <a:r>
            <a:rPr lang="sr-Latn-RS"/>
            <a:t>Noću spavam. </a:t>
          </a:r>
          <a:endParaRPr lang="en-US"/>
        </a:p>
      </dgm:t>
    </dgm:pt>
    <dgm:pt modelId="{0B4DBADE-6A74-4494-B151-2DE2AEB612CF}" type="parTrans" cxnId="{5154460B-B25A-4806-960E-9C0B38130106}">
      <dgm:prSet/>
      <dgm:spPr/>
      <dgm:t>
        <a:bodyPr/>
        <a:lstStyle/>
        <a:p>
          <a:endParaRPr lang="en-US"/>
        </a:p>
      </dgm:t>
    </dgm:pt>
    <dgm:pt modelId="{5D70181D-AC37-48FE-A655-4869C22CE83C}" type="sibTrans" cxnId="{5154460B-B25A-4806-960E-9C0B38130106}">
      <dgm:prSet/>
      <dgm:spPr/>
      <dgm:t>
        <a:bodyPr/>
        <a:lstStyle/>
        <a:p>
          <a:endParaRPr lang="en-US"/>
        </a:p>
      </dgm:t>
    </dgm:pt>
    <dgm:pt modelId="{FA96ED39-257E-45C8-81B9-5A6354EFB13C}" type="pres">
      <dgm:prSet presAssocID="{F85FD7DC-1E57-4639-A51F-18D655BE50B0}" presName="outerComposite" presStyleCnt="0">
        <dgm:presLayoutVars>
          <dgm:chMax val="5"/>
          <dgm:dir/>
          <dgm:resizeHandles val="exact"/>
        </dgm:presLayoutVars>
      </dgm:prSet>
      <dgm:spPr/>
    </dgm:pt>
    <dgm:pt modelId="{D3FA50DF-F0EF-4EE7-B2C8-418D6DF35878}" type="pres">
      <dgm:prSet presAssocID="{F85FD7DC-1E57-4639-A51F-18D655BE50B0}" presName="dummyMaxCanvas" presStyleCnt="0">
        <dgm:presLayoutVars/>
      </dgm:prSet>
      <dgm:spPr/>
    </dgm:pt>
    <dgm:pt modelId="{C1106745-916E-4604-9458-6D7474BF1F04}" type="pres">
      <dgm:prSet presAssocID="{F85FD7DC-1E57-4639-A51F-18D655BE50B0}" presName="FiveNodes_1" presStyleLbl="node1" presStyleIdx="0" presStyleCnt="5">
        <dgm:presLayoutVars>
          <dgm:bulletEnabled val="1"/>
        </dgm:presLayoutVars>
      </dgm:prSet>
      <dgm:spPr/>
    </dgm:pt>
    <dgm:pt modelId="{FC9FD75F-65FC-45AA-99CA-B945B2E09C16}" type="pres">
      <dgm:prSet presAssocID="{F85FD7DC-1E57-4639-A51F-18D655BE50B0}" presName="FiveNodes_2" presStyleLbl="node1" presStyleIdx="1" presStyleCnt="5">
        <dgm:presLayoutVars>
          <dgm:bulletEnabled val="1"/>
        </dgm:presLayoutVars>
      </dgm:prSet>
      <dgm:spPr/>
    </dgm:pt>
    <dgm:pt modelId="{3074670D-081F-479A-AF39-BA438C0E6867}" type="pres">
      <dgm:prSet presAssocID="{F85FD7DC-1E57-4639-A51F-18D655BE50B0}" presName="FiveNodes_3" presStyleLbl="node1" presStyleIdx="2" presStyleCnt="5">
        <dgm:presLayoutVars>
          <dgm:bulletEnabled val="1"/>
        </dgm:presLayoutVars>
      </dgm:prSet>
      <dgm:spPr/>
    </dgm:pt>
    <dgm:pt modelId="{5B647040-643A-47A0-BF09-E1077DC93221}" type="pres">
      <dgm:prSet presAssocID="{F85FD7DC-1E57-4639-A51F-18D655BE50B0}" presName="FiveNodes_4" presStyleLbl="node1" presStyleIdx="3" presStyleCnt="5">
        <dgm:presLayoutVars>
          <dgm:bulletEnabled val="1"/>
        </dgm:presLayoutVars>
      </dgm:prSet>
      <dgm:spPr/>
    </dgm:pt>
    <dgm:pt modelId="{FA7F1146-CFFC-401E-A1EB-436F8CC61BE2}" type="pres">
      <dgm:prSet presAssocID="{F85FD7DC-1E57-4639-A51F-18D655BE50B0}" presName="FiveNodes_5" presStyleLbl="node1" presStyleIdx="4" presStyleCnt="5">
        <dgm:presLayoutVars>
          <dgm:bulletEnabled val="1"/>
        </dgm:presLayoutVars>
      </dgm:prSet>
      <dgm:spPr/>
    </dgm:pt>
    <dgm:pt modelId="{5E477FE7-BD05-4BF8-9EAF-6B1B6EF3B354}" type="pres">
      <dgm:prSet presAssocID="{F85FD7DC-1E57-4639-A51F-18D655BE50B0}" presName="FiveConn_1-2" presStyleLbl="fgAccFollowNode1" presStyleIdx="0" presStyleCnt="4">
        <dgm:presLayoutVars>
          <dgm:bulletEnabled val="1"/>
        </dgm:presLayoutVars>
      </dgm:prSet>
      <dgm:spPr/>
    </dgm:pt>
    <dgm:pt modelId="{719CF27A-5B62-407B-99AC-2A22F26531B1}" type="pres">
      <dgm:prSet presAssocID="{F85FD7DC-1E57-4639-A51F-18D655BE50B0}" presName="FiveConn_2-3" presStyleLbl="fgAccFollowNode1" presStyleIdx="1" presStyleCnt="4">
        <dgm:presLayoutVars>
          <dgm:bulletEnabled val="1"/>
        </dgm:presLayoutVars>
      </dgm:prSet>
      <dgm:spPr/>
    </dgm:pt>
    <dgm:pt modelId="{3EA3A5E7-EB2E-4FA6-9B44-5F927CA4A9CA}" type="pres">
      <dgm:prSet presAssocID="{F85FD7DC-1E57-4639-A51F-18D655BE50B0}" presName="FiveConn_3-4" presStyleLbl="fgAccFollowNode1" presStyleIdx="2" presStyleCnt="4">
        <dgm:presLayoutVars>
          <dgm:bulletEnabled val="1"/>
        </dgm:presLayoutVars>
      </dgm:prSet>
      <dgm:spPr/>
    </dgm:pt>
    <dgm:pt modelId="{51B98E16-5710-4D17-865E-B8A1A234C84A}" type="pres">
      <dgm:prSet presAssocID="{F85FD7DC-1E57-4639-A51F-18D655BE50B0}" presName="FiveConn_4-5" presStyleLbl="fgAccFollowNode1" presStyleIdx="3" presStyleCnt="4">
        <dgm:presLayoutVars>
          <dgm:bulletEnabled val="1"/>
        </dgm:presLayoutVars>
      </dgm:prSet>
      <dgm:spPr/>
    </dgm:pt>
    <dgm:pt modelId="{0A8F6517-4040-4734-970E-4D784AEB2617}" type="pres">
      <dgm:prSet presAssocID="{F85FD7DC-1E57-4639-A51F-18D655BE50B0}" presName="FiveNodes_1_text" presStyleLbl="node1" presStyleIdx="4" presStyleCnt="5">
        <dgm:presLayoutVars>
          <dgm:bulletEnabled val="1"/>
        </dgm:presLayoutVars>
      </dgm:prSet>
      <dgm:spPr/>
    </dgm:pt>
    <dgm:pt modelId="{2B05F1ED-3BBB-4718-B86A-9005B2FDAD09}" type="pres">
      <dgm:prSet presAssocID="{F85FD7DC-1E57-4639-A51F-18D655BE50B0}" presName="FiveNodes_2_text" presStyleLbl="node1" presStyleIdx="4" presStyleCnt="5">
        <dgm:presLayoutVars>
          <dgm:bulletEnabled val="1"/>
        </dgm:presLayoutVars>
      </dgm:prSet>
      <dgm:spPr/>
    </dgm:pt>
    <dgm:pt modelId="{8C5E1358-5864-4701-8447-18AB26C68846}" type="pres">
      <dgm:prSet presAssocID="{F85FD7DC-1E57-4639-A51F-18D655BE50B0}" presName="FiveNodes_3_text" presStyleLbl="node1" presStyleIdx="4" presStyleCnt="5">
        <dgm:presLayoutVars>
          <dgm:bulletEnabled val="1"/>
        </dgm:presLayoutVars>
      </dgm:prSet>
      <dgm:spPr/>
    </dgm:pt>
    <dgm:pt modelId="{04ED2A2C-A449-4665-B8FE-8ED0E6761E00}" type="pres">
      <dgm:prSet presAssocID="{F85FD7DC-1E57-4639-A51F-18D655BE50B0}" presName="FiveNodes_4_text" presStyleLbl="node1" presStyleIdx="4" presStyleCnt="5">
        <dgm:presLayoutVars>
          <dgm:bulletEnabled val="1"/>
        </dgm:presLayoutVars>
      </dgm:prSet>
      <dgm:spPr/>
    </dgm:pt>
    <dgm:pt modelId="{4CC3BA14-7F3F-4B30-8F2A-63DD907ADA04}" type="pres">
      <dgm:prSet presAssocID="{F85FD7DC-1E57-4639-A51F-18D655BE50B0}" presName="FiveNodes_5_text" presStyleLbl="node1" presStyleIdx="4" presStyleCnt="5">
        <dgm:presLayoutVars>
          <dgm:bulletEnabled val="1"/>
        </dgm:presLayoutVars>
      </dgm:prSet>
      <dgm:spPr/>
    </dgm:pt>
  </dgm:ptLst>
  <dgm:cxnLst>
    <dgm:cxn modelId="{22BAD505-E32B-4884-8176-8670EB2938E2}" type="presOf" srcId="{E20F140D-2344-4A09-B50B-2A8B1CD94158}" destId="{51B98E16-5710-4D17-865E-B8A1A234C84A}" srcOrd="0" destOrd="0" presId="urn:microsoft.com/office/officeart/2005/8/layout/vProcess5"/>
    <dgm:cxn modelId="{5154460B-B25A-4806-960E-9C0B38130106}" srcId="{F85FD7DC-1E57-4639-A51F-18D655BE50B0}" destId="{88AFB2D2-99CB-45DD-9858-DCB3F5740E2A}" srcOrd="4" destOrd="0" parTransId="{0B4DBADE-6A74-4494-B151-2DE2AEB612CF}" sibTransId="{5D70181D-AC37-48FE-A655-4869C22CE83C}"/>
    <dgm:cxn modelId="{BD913522-110E-4D2F-9053-23572BDBF9D9}" type="presOf" srcId="{D1761EB4-FDD8-4C19-B85B-6643AF905FD9}" destId="{5B647040-643A-47A0-BF09-E1077DC93221}" srcOrd="0" destOrd="0" presId="urn:microsoft.com/office/officeart/2005/8/layout/vProcess5"/>
    <dgm:cxn modelId="{30601423-58D5-4D7A-B768-829EBE2EB048}" type="presOf" srcId="{05A730B2-2E5C-4068-A85A-B5E45E1E5DDC}" destId="{8C5E1358-5864-4701-8447-18AB26C68846}" srcOrd="1" destOrd="0" presId="urn:microsoft.com/office/officeart/2005/8/layout/vProcess5"/>
    <dgm:cxn modelId="{9B75C225-E4ED-4DCA-94F2-13DA12072580}" type="presOf" srcId="{88AFB2D2-99CB-45DD-9858-DCB3F5740E2A}" destId="{4CC3BA14-7F3F-4B30-8F2A-63DD907ADA04}" srcOrd="1" destOrd="0" presId="urn:microsoft.com/office/officeart/2005/8/layout/vProcess5"/>
    <dgm:cxn modelId="{2DBB252E-6F1E-4A52-B06B-BFD034C0241E}" type="presOf" srcId="{05A730B2-2E5C-4068-A85A-B5E45E1E5DDC}" destId="{3074670D-081F-479A-AF39-BA438C0E6867}" srcOrd="0" destOrd="0" presId="urn:microsoft.com/office/officeart/2005/8/layout/vProcess5"/>
    <dgm:cxn modelId="{1D8F7C2F-C7D9-4BD6-A0B7-38D7209D7204}" type="presOf" srcId="{6414A1BD-8041-49A9-8B17-54DAFA62A8A1}" destId="{5E477FE7-BD05-4BF8-9EAF-6B1B6EF3B354}" srcOrd="0" destOrd="0" presId="urn:microsoft.com/office/officeart/2005/8/layout/vProcess5"/>
    <dgm:cxn modelId="{32228141-0665-4230-AD98-6B22948CD222}" type="presOf" srcId="{A99FCEBB-8FDB-460C-9A89-8056B447E550}" destId="{719CF27A-5B62-407B-99AC-2A22F26531B1}" srcOrd="0" destOrd="0" presId="urn:microsoft.com/office/officeart/2005/8/layout/vProcess5"/>
    <dgm:cxn modelId="{16135743-4D7D-4860-A7F3-08D11311BAB5}" type="presOf" srcId="{ED53FC0B-8101-424F-A9CB-39AD6FE336B7}" destId="{3EA3A5E7-EB2E-4FA6-9B44-5F927CA4A9CA}" srcOrd="0" destOrd="0" presId="urn:microsoft.com/office/officeart/2005/8/layout/vProcess5"/>
    <dgm:cxn modelId="{ADD4C04F-A122-489C-9ED0-425DE1DEBF7B}" type="presOf" srcId="{D1761EB4-FDD8-4C19-B85B-6643AF905FD9}" destId="{04ED2A2C-A449-4665-B8FE-8ED0E6761E00}" srcOrd="1" destOrd="0" presId="urn:microsoft.com/office/officeart/2005/8/layout/vProcess5"/>
    <dgm:cxn modelId="{F23AA751-2B46-4173-ABE5-C66474965915}" type="presOf" srcId="{758BA63C-02EE-4111-B50C-1982C7902D5F}" destId="{FC9FD75F-65FC-45AA-99CA-B945B2E09C16}" srcOrd="0" destOrd="0" presId="urn:microsoft.com/office/officeart/2005/8/layout/vProcess5"/>
    <dgm:cxn modelId="{11702156-92F4-4C5F-87A9-3C7B34827044}" srcId="{F85FD7DC-1E57-4639-A51F-18D655BE50B0}" destId="{96976802-6A47-43CE-8372-CF82DE07A0D9}" srcOrd="0" destOrd="0" parTransId="{B111E4F8-849B-48CB-8E4C-2F66C8DD9CC3}" sibTransId="{6414A1BD-8041-49A9-8B17-54DAFA62A8A1}"/>
    <dgm:cxn modelId="{77ADB883-8B3A-4BB3-A4C9-71B7E5E4A49C}" srcId="{F85FD7DC-1E57-4639-A51F-18D655BE50B0}" destId="{D1761EB4-FDD8-4C19-B85B-6643AF905FD9}" srcOrd="3" destOrd="0" parTransId="{32F3A8E6-417A-458F-B13A-800B4CC3575A}" sibTransId="{E20F140D-2344-4A09-B50B-2A8B1CD94158}"/>
    <dgm:cxn modelId="{C7A4A8B3-8C98-42EF-A641-9438CBC41D29}" type="presOf" srcId="{F85FD7DC-1E57-4639-A51F-18D655BE50B0}" destId="{FA96ED39-257E-45C8-81B9-5A6354EFB13C}" srcOrd="0" destOrd="0" presId="urn:microsoft.com/office/officeart/2005/8/layout/vProcess5"/>
    <dgm:cxn modelId="{E6AFD0B4-31A9-4B6D-87CC-D16F351BABA4}" srcId="{F85FD7DC-1E57-4639-A51F-18D655BE50B0}" destId="{05A730B2-2E5C-4068-A85A-B5E45E1E5DDC}" srcOrd="2" destOrd="0" parTransId="{52F130A6-4F73-4AD3-88D1-2C2D9381E818}" sibTransId="{ED53FC0B-8101-424F-A9CB-39AD6FE336B7}"/>
    <dgm:cxn modelId="{27AEAFCC-D378-4D47-ADB8-697C22F5F2DB}" type="presOf" srcId="{96976802-6A47-43CE-8372-CF82DE07A0D9}" destId="{C1106745-916E-4604-9458-6D7474BF1F04}" srcOrd="0" destOrd="0" presId="urn:microsoft.com/office/officeart/2005/8/layout/vProcess5"/>
    <dgm:cxn modelId="{41B3A1F4-612B-4B81-BBB2-996AEF637FC3}" type="presOf" srcId="{88AFB2D2-99CB-45DD-9858-DCB3F5740E2A}" destId="{FA7F1146-CFFC-401E-A1EB-436F8CC61BE2}" srcOrd="0" destOrd="0" presId="urn:microsoft.com/office/officeart/2005/8/layout/vProcess5"/>
    <dgm:cxn modelId="{2EA6DCF5-4CF9-48E0-A3C0-62D3A76FE23C}" srcId="{F85FD7DC-1E57-4639-A51F-18D655BE50B0}" destId="{758BA63C-02EE-4111-B50C-1982C7902D5F}" srcOrd="1" destOrd="0" parTransId="{D90DCEEA-6F46-4E2B-B25D-4CB052000B46}" sibTransId="{A99FCEBB-8FDB-460C-9A89-8056B447E550}"/>
    <dgm:cxn modelId="{5E9910F6-F41A-4781-B574-EDD35597AD68}" type="presOf" srcId="{96976802-6A47-43CE-8372-CF82DE07A0D9}" destId="{0A8F6517-4040-4734-970E-4D784AEB2617}" srcOrd="1" destOrd="0" presId="urn:microsoft.com/office/officeart/2005/8/layout/vProcess5"/>
    <dgm:cxn modelId="{F0A725F9-AD58-4122-AEEE-621FFA45AF9B}" type="presOf" srcId="{758BA63C-02EE-4111-B50C-1982C7902D5F}" destId="{2B05F1ED-3BBB-4718-B86A-9005B2FDAD09}" srcOrd="1" destOrd="0" presId="urn:microsoft.com/office/officeart/2005/8/layout/vProcess5"/>
    <dgm:cxn modelId="{56A81F47-B31C-446A-8731-45999AB27922}" type="presParOf" srcId="{FA96ED39-257E-45C8-81B9-5A6354EFB13C}" destId="{D3FA50DF-F0EF-4EE7-B2C8-418D6DF35878}" srcOrd="0" destOrd="0" presId="urn:microsoft.com/office/officeart/2005/8/layout/vProcess5"/>
    <dgm:cxn modelId="{6E8E93C9-C887-4B1E-ACB9-B25785192CBA}" type="presParOf" srcId="{FA96ED39-257E-45C8-81B9-5A6354EFB13C}" destId="{C1106745-916E-4604-9458-6D7474BF1F04}" srcOrd="1" destOrd="0" presId="urn:microsoft.com/office/officeart/2005/8/layout/vProcess5"/>
    <dgm:cxn modelId="{335C31A5-DF5A-47AE-9EA9-23139ADF951B}" type="presParOf" srcId="{FA96ED39-257E-45C8-81B9-5A6354EFB13C}" destId="{FC9FD75F-65FC-45AA-99CA-B945B2E09C16}" srcOrd="2" destOrd="0" presId="urn:microsoft.com/office/officeart/2005/8/layout/vProcess5"/>
    <dgm:cxn modelId="{B6555FEF-F11C-48C3-967D-997B4A6BB7CF}" type="presParOf" srcId="{FA96ED39-257E-45C8-81B9-5A6354EFB13C}" destId="{3074670D-081F-479A-AF39-BA438C0E6867}" srcOrd="3" destOrd="0" presId="urn:microsoft.com/office/officeart/2005/8/layout/vProcess5"/>
    <dgm:cxn modelId="{04AC495A-1469-4653-9BF8-55C3BDE47BD7}" type="presParOf" srcId="{FA96ED39-257E-45C8-81B9-5A6354EFB13C}" destId="{5B647040-643A-47A0-BF09-E1077DC93221}" srcOrd="4" destOrd="0" presId="urn:microsoft.com/office/officeart/2005/8/layout/vProcess5"/>
    <dgm:cxn modelId="{96378AEE-F939-410D-A678-45F604417B7D}" type="presParOf" srcId="{FA96ED39-257E-45C8-81B9-5A6354EFB13C}" destId="{FA7F1146-CFFC-401E-A1EB-436F8CC61BE2}" srcOrd="5" destOrd="0" presId="urn:microsoft.com/office/officeart/2005/8/layout/vProcess5"/>
    <dgm:cxn modelId="{BBF35A25-3901-44EA-B0EE-B187931CED96}" type="presParOf" srcId="{FA96ED39-257E-45C8-81B9-5A6354EFB13C}" destId="{5E477FE7-BD05-4BF8-9EAF-6B1B6EF3B354}" srcOrd="6" destOrd="0" presId="urn:microsoft.com/office/officeart/2005/8/layout/vProcess5"/>
    <dgm:cxn modelId="{3ED1316B-AB5C-4CED-BFB2-9E26A9FD0184}" type="presParOf" srcId="{FA96ED39-257E-45C8-81B9-5A6354EFB13C}" destId="{719CF27A-5B62-407B-99AC-2A22F26531B1}" srcOrd="7" destOrd="0" presId="urn:microsoft.com/office/officeart/2005/8/layout/vProcess5"/>
    <dgm:cxn modelId="{87C21399-1972-461C-A345-20C4B30222C4}" type="presParOf" srcId="{FA96ED39-257E-45C8-81B9-5A6354EFB13C}" destId="{3EA3A5E7-EB2E-4FA6-9B44-5F927CA4A9CA}" srcOrd="8" destOrd="0" presId="urn:microsoft.com/office/officeart/2005/8/layout/vProcess5"/>
    <dgm:cxn modelId="{EF9B1DEB-6747-4BEF-9B6E-73F0B672F05D}" type="presParOf" srcId="{FA96ED39-257E-45C8-81B9-5A6354EFB13C}" destId="{51B98E16-5710-4D17-865E-B8A1A234C84A}" srcOrd="9" destOrd="0" presId="urn:microsoft.com/office/officeart/2005/8/layout/vProcess5"/>
    <dgm:cxn modelId="{9CA4F468-18CC-4538-9A6C-81835587553E}" type="presParOf" srcId="{FA96ED39-257E-45C8-81B9-5A6354EFB13C}" destId="{0A8F6517-4040-4734-970E-4D784AEB2617}" srcOrd="10" destOrd="0" presId="urn:microsoft.com/office/officeart/2005/8/layout/vProcess5"/>
    <dgm:cxn modelId="{A3207569-EB56-4FCB-B863-464E13247282}" type="presParOf" srcId="{FA96ED39-257E-45C8-81B9-5A6354EFB13C}" destId="{2B05F1ED-3BBB-4718-B86A-9005B2FDAD09}" srcOrd="11" destOrd="0" presId="urn:microsoft.com/office/officeart/2005/8/layout/vProcess5"/>
    <dgm:cxn modelId="{E0F3337E-676F-47FD-A859-7340085D85E0}" type="presParOf" srcId="{FA96ED39-257E-45C8-81B9-5A6354EFB13C}" destId="{8C5E1358-5864-4701-8447-18AB26C68846}" srcOrd="12" destOrd="0" presId="urn:microsoft.com/office/officeart/2005/8/layout/vProcess5"/>
    <dgm:cxn modelId="{92C8D41B-4BE1-4D54-97BF-238E67689ED2}" type="presParOf" srcId="{FA96ED39-257E-45C8-81B9-5A6354EFB13C}" destId="{04ED2A2C-A449-4665-B8FE-8ED0E6761E00}" srcOrd="13" destOrd="0" presId="urn:microsoft.com/office/officeart/2005/8/layout/vProcess5"/>
    <dgm:cxn modelId="{032D7C31-C65E-495A-AE3C-77AB16A1BA1B}" type="presParOf" srcId="{FA96ED39-257E-45C8-81B9-5A6354EFB13C}" destId="{4CC3BA14-7F3F-4B30-8F2A-63DD907ADA0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06745-916E-4604-9458-6D7474BF1F04}">
      <dsp:nvSpPr>
        <dsp:cNvPr id="0" name=""/>
        <dsp:cNvSpPr/>
      </dsp:nvSpPr>
      <dsp:spPr>
        <a:xfrm>
          <a:off x="0" y="0"/>
          <a:ext cx="8614290" cy="7343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sr-Latn-RS" sz="3000" kern="1200" dirty="0"/>
            <a:t>Ujutru jedem doručak/doručkujem. </a:t>
          </a:r>
          <a:endParaRPr lang="en-US" sz="3000" kern="1200" dirty="0"/>
        </a:p>
      </dsp:txBody>
      <dsp:txXfrm>
        <a:off x="21509" y="21509"/>
        <a:ext cx="7735917" cy="691359"/>
      </dsp:txXfrm>
    </dsp:sp>
    <dsp:sp modelId="{FC9FD75F-65FC-45AA-99CA-B945B2E09C16}">
      <dsp:nvSpPr>
        <dsp:cNvPr id="0" name=""/>
        <dsp:cNvSpPr/>
      </dsp:nvSpPr>
      <dsp:spPr>
        <a:xfrm>
          <a:off x="643274" y="836374"/>
          <a:ext cx="8614290" cy="7343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sr-Latn-RS" sz="3000" kern="1200"/>
            <a:t>Prepodne imam čas. </a:t>
          </a:r>
          <a:endParaRPr lang="en-US" sz="3000" kern="1200"/>
        </a:p>
      </dsp:txBody>
      <dsp:txXfrm>
        <a:off x="664783" y="857883"/>
        <a:ext cx="7450652" cy="691359"/>
      </dsp:txXfrm>
    </dsp:sp>
    <dsp:sp modelId="{3074670D-081F-479A-AF39-BA438C0E6867}">
      <dsp:nvSpPr>
        <dsp:cNvPr id="0" name=""/>
        <dsp:cNvSpPr/>
      </dsp:nvSpPr>
      <dsp:spPr>
        <a:xfrm>
          <a:off x="1286549" y="1672748"/>
          <a:ext cx="8614290" cy="73437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sr-Latn-RS" sz="3000" kern="1200"/>
            <a:t>Popodne jedem ručak/ručam. </a:t>
          </a:r>
          <a:endParaRPr lang="en-US" sz="3000" kern="1200"/>
        </a:p>
      </dsp:txBody>
      <dsp:txXfrm>
        <a:off x="1308058" y="1694257"/>
        <a:ext cx="7450652" cy="691359"/>
      </dsp:txXfrm>
    </dsp:sp>
    <dsp:sp modelId="{5B647040-643A-47A0-BF09-E1077DC93221}">
      <dsp:nvSpPr>
        <dsp:cNvPr id="0" name=""/>
        <dsp:cNvSpPr/>
      </dsp:nvSpPr>
      <dsp:spPr>
        <a:xfrm>
          <a:off x="1929824" y="2509123"/>
          <a:ext cx="8614290" cy="73437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sr-Latn-RS" sz="3000" kern="1200"/>
            <a:t>Uveče jedem večeru/večera. </a:t>
          </a:r>
          <a:endParaRPr lang="en-US" sz="3000" kern="1200"/>
        </a:p>
      </dsp:txBody>
      <dsp:txXfrm>
        <a:off x="1951333" y="2530632"/>
        <a:ext cx="7450652" cy="691359"/>
      </dsp:txXfrm>
    </dsp:sp>
    <dsp:sp modelId="{FA7F1146-CFFC-401E-A1EB-436F8CC61BE2}">
      <dsp:nvSpPr>
        <dsp:cNvPr id="0" name=""/>
        <dsp:cNvSpPr/>
      </dsp:nvSpPr>
      <dsp:spPr>
        <a:xfrm>
          <a:off x="2573099" y="3345497"/>
          <a:ext cx="8614290" cy="7343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sr-Latn-RS" sz="3000" kern="1200"/>
            <a:t>Noću spavam. </a:t>
          </a:r>
          <a:endParaRPr lang="en-US" sz="3000" kern="1200"/>
        </a:p>
      </dsp:txBody>
      <dsp:txXfrm>
        <a:off x="2594608" y="3367006"/>
        <a:ext cx="7450651" cy="691359"/>
      </dsp:txXfrm>
    </dsp:sp>
    <dsp:sp modelId="{5E477FE7-BD05-4BF8-9EAF-6B1B6EF3B354}">
      <dsp:nvSpPr>
        <dsp:cNvPr id="0" name=""/>
        <dsp:cNvSpPr/>
      </dsp:nvSpPr>
      <dsp:spPr>
        <a:xfrm>
          <a:off x="8136944" y="536503"/>
          <a:ext cx="477345" cy="47734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244347" y="536503"/>
        <a:ext cx="262539" cy="359202"/>
      </dsp:txXfrm>
    </dsp:sp>
    <dsp:sp modelId="{719CF27A-5B62-407B-99AC-2A22F26531B1}">
      <dsp:nvSpPr>
        <dsp:cNvPr id="0" name=""/>
        <dsp:cNvSpPr/>
      </dsp:nvSpPr>
      <dsp:spPr>
        <a:xfrm>
          <a:off x="8780219" y="1372877"/>
          <a:ext cx="477345" cy="47734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887622" y="1372877"/>
        <a:ext cx="262539" cy="359202"/>
      </dsp:txXfrm>
    </dsp:sp>
    <dsp:sp modelId="{3EA3A5E7-EB2E-4FA6-9B44-5F927CA4A9CA}">
      <dsp:nvSpPr>
        <dsp:cNvPr id="0" name=""/>
        <dsp:cNvSpPr/>
      </dsp:nvSpPr>
      <dsp:spPr>
        <a:xfrm>
          <a:off x="9423494" y="2197012"/>
          <a:ext cx="477345" cy="477345"/>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530897" y="2197012"/>
        <a:ext cx="262539" cy="359202"/>
      </dsp:txXfrm>
    </dsp:sp>
    <dsp:sp modelId="{51B98E16-5710-4D17-865E-B8A1A234C84A}">
      <dsp:nvSpPr>
        <dsp:cNvPr id="0" name=""/>
        <dsp:cNvSpPr/>
      </dsp:nvSpPr>
      <dsp:spPr>
        <a:xfrm>
          <a:off x="10066769" y="3041546"/>
          <a:ext cx="477345" cy="477345"/>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0174172" y="3041546"/>
        <a:ext cx="262539" cy="3592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9/12/2023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1226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9/12/2023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74183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9/12/2023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7953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9/12/2023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8197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9/12/2023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467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9/12/2023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69985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9/12/2023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569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9/12/2023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5290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9/12/2023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7954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9/12/2023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9821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9/12/2023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0488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9/12/2023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06432814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3.xml"/><Relationship Id="rId1" Type="http://schemas.openxmlformats.org/officeDocument/2006/relationships/video" Target="https://www.youtube.com/embed/BaopgXcDrjM?feature=oembed"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3.xml"/><Relationship Id="rId1" Type="http://schemas.openxmlformats.org/officeDocument/2006/relationships/video" Target="https://www.youtube.com/embed/BYVRjdOmBvE?feature=oembed"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video" Target="https://www.youtube.com/embed/yqm4Pv2qLPs?feature=oembed"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a:extLst>
              <a:ext uri="{FF2B5EF4-FFF2-40B4-BE49-F238E27FC236}">
                <a16:creationId xmlns:a16="http://schemas.microsoft.com/office/drawing/2014/main" id="{08798D6F-8259-37E8-83E4-73B33A0CA83A}"/>
              </a:ext>
            </a:extLst>
          </p:cNvPr>
          <p:cNvPicPr>
            <a:picLocks noChangeAspect="1"/>
          </p:cNvPicPr>
          <p:nvPr/>
        </p:nvPicPr>
        <p:blipFill rotWithShape="1">
          <a:blip r:embed="rId2">
            <a:alphaModFix amt="60000"/>
          </a:blip>
          <a:srcRect r="-1" b="24980"/>
          <a:stretch/>
        </p:blipFill>
        <p:spPr>
          <a:xfrm>
            <a:off x="20" y="-190490"/>
            <a:ext cx="12188921" cy="6857990"/>
          </a:xfrm>
          <a:prstGeom prst="rect">
            <a:avLst/>
          </a:prstGeom>
        </p:spPr>
      </p:pic>
      <p:sp>
        <p:nvSpPr>
          <p:cNvPr id="2" name="Title 1">
            <a:extLst>
              <a:ext uri="{FF2B5EF4-FFF2-40B4-BE49-F238E27FC236}">
                <a16:creationId xmlns:a16="http://schemas.microsoft.com/office/drawing/2014/main" id="{8680D7CE-EA79-98D0-0BA9-3F27DD9F53AD}"/>
              </a:ext>
            </a:extLst>
          </p:cNvPr>
          <p:cNvSpPr>
            <a:spLocks noGrp="1"/>
          </p:cNvSpPr>
          <p:nvPr>
            <p:ph type="ctrTitle"/>
          </p:nvPr>
        </p:nvSpPr>
        <p:spPr>
          <a:xfrm>
            <a:off x="3164583" y="686020"/>
            <a:ext cx="5859787" cy="2742980"/>
          </a:xfrm>
        </p:spPr>
        <p:txBody>
          <a:bodyPr>
            <a:normAutofit/>
          </a:bodyPr>
          <a:lstStyle/>
          <a:p>
            <a:pPr algn="ctr"/>
            <a:r>
              <a:rPr lang="sr-Latn-RS" sz="4200" dirty="0">
                <a:solidFill>
                  <a:srgbClr val="FFFFFF"/>
                </a:solidFill>
              </a:rPr>
              <a:t>Četvrta nedelja</a:t>
            </a:r>
            <a:br>
              <a:rPr lang="sr-Latn-RS" sz="4200" dirty="0">
                <a:solidFill>
                  <a:srgbClr val="FFFFFF"/>
                </a:solidFill>
              </a:rPr>
            </a:br>
            <a:r>
              <a:rPr lang="sr-Latn-RS" sz="4200" dirty="0">
                <a:solidFill>
                  <a:srgbClr val="FFFFFF"/>
                </a:solidFill>
              </a:rPr>
              <a:t>Sreda</a:t>
            </a:r>
            <a:br>
              <a:rPr lang="sr-Latn-RS" sz="4200" dirty="0">
                <a:solidFill>
                  <a:srgbClr val="FFFFFF"/>
                </a:solidFill>
              </a:rPr>
            </a:br>
            <a:r>
              <a:rPr lang="sr-Latn-RS" sz="4200" dirty="0">
                <a:solidFill>
                  <a:srgbClr val="FFFFFF"/>
                </a:solidFill>
              </a:rPr>
              <a:t>Trinaesti Septembar/Rujan</a:t>
            </a:r>
            <a:br>
              <a:rPr lang="sr-Latn-RS" sz="4200" dirty="0">
                <a:solidFill>
                  <a:srgbClr val="FFFFFF"/>
                </a:solidFill>
              </a:rPr>
            </a:br>
            <a:r>
              <a:rPr lang="sr-Latn-RS" sz="4200" dirty="0">
                <a:solidFill>
                  <a:srgbClr val="FFFFFF"/>
                </a:solidFill>
              </a:rPr>
              <a:t>Genitiv</a:t>
            </a:r>
            <a:endParaRPr lang="en-US" sz="4200" dirty="0">
              <a:solidFill>
                <a:srgbClr val="FFFFFF"/>
              </a:solidFill>
            </a:endParaRPr>
          </a:p>
        </p:txBody>
      </p:sp>
      <p:sp>
        <p:nvSpPr>
          <p:cNvPr id="3" name="Subtitle 2">
            <a:extLst>
              <a:ext uri="{FF2B5EF4-FFF2-40B4-BE49-F238E27FC236}">
                <a16:creationId xmlns:a16="http://schemas.microsoft.com/office/drawing/2014/main" id="{19410E20-34DA-BA3E-B53A-24253C7EE9D6}"/>
              </a:ext>
            </a:extLst>
          </p:cNvPr>
          <p:cNvSpPr>
            <a:spLocks noGrp="1"/>
          </p:cNvSpPr>
          <p:nvPr>
            <p:ph type="subTitle" idx="1"/>
          </p:nvPr>
        </p:nvSpPr>
        <p:spPr>
          <a:xfrm>
            <a:off x="3164583" y="3602038"/>
            <a:ext cx="5859787" cy="2569942"/>
          </a:xfrm>
        </p:spPr>
        <p:txBody>
          <a:bodyPr>
            <a:normAutofit/>
          </a:bodyPr>
          <a:lstStyle/>
          <a:p>
            <a:pPr algn="ctr"/>
            <a:r>
              <a:rPr lang="sr-Latn-RS">
                <a:solidFill>
                  <a:srgbClr val="FFFFFF"/>
                </a:solidFill>
              </a:rPr>
              <a:t>Tamara Pavlović BCS 2023</a:t>
            </a:r>
            <a:endParaRPr lang="en-US">
              <a:solidFill>
                <a:srgbClr val="FFFFFF"/>
              </a:solidFill>
            </a:endParaRPr>
          </a:p>
        </p:txBody>
      </p:sp>
      <p:grpSp>
        <p:nvGrpSpPr>
          <p:cNvPr id="11" name="Group 10">
            <a:extLst>
              <a:ext uri="{FF2B5EF4-FFF2-40B4-BE49-F238E27FC236}">
                <a16:creationId xmlns:a16="http://schemas.microsoft.com/office/drawing/2014/main" id="{3A87D413-7BAA-462C-B2E4-D3E7F1B849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7C2E2750-B9DE-455A-B750-2FAFF87D8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A77A1618-AFD3-49E5-A4AC-89FA51FA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DA76DC57-ED9C-40FB-A897-CDD7D6222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6BB714E6-B071-4696-ACD5-A9A96F92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A303CB3D-0086-4A58-BDAE-F18B143EE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AB02D57-74BD-4B38-94E0-EF2F291E0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4288695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733" y="962595"/>
            <a:ext cx="7585969" cy="1134118"/>
          </a:xfrm>
        </p:spPr>
        <p:txBody>
          <a:bodyPr>
            <a:normAutofit fontScale="90000"/>
          </a:bodyPr>
          <a:lstStyle/>
          <a:p>
            <a:r>
              <a:rPr lang="en-US" dirty="0">
                <a:solidFill>
                  <a:srgbClr val="FF0000"/>
                </a:solidFill>
              </a:rPr>
              <a:t>Temporal genitive-genitive of time</a:t>
            </a:r>
            <a:br>
              <a:rPr lang="en-US" dirty="0">
                <a:solidFill>
                  <a:srgbClr val="FF0000"/>
                </a:solidFill>
              </a:rPr>
            </a:br>
            <a:endParaRPr lang="en-US" dirty="0"/>
          </a:p>
        </p:txBody>
      </p:sp>
      <p:sp>
        <p:nvSpPr>
          <p:cNvPr id="3" name="Content Placeholder 2"/>
          <p:cNvSpPr>
            <a:spLocks noGrp="1"/>
          </p:cNvSpPr>
          <p:nvPr>
            <p:ph idx="1"/>
          </p:nvPr>
        </p:nvSpPr>
        <p:spPr/>
        <p:txBody>
          <a:bodyPr>
            <a:normAutofit lnSpcReduction="10000"/>
          </a:bodyPr>
          <a:lstStyle/>
          <a:p>
            <a:r>
              <a:rPr lang="en-US" dirty="0"/>
              <a:t>Used to show the time when something takes place. The noun must be preceded by an attribute or modifier. </a:t>
            </a:r>
            <a:endParaRPr lang="sr-Latn-RS" dirty="0"/>
          </a:p>
          <a:p>
            <a:endParaRPr lang="en-US" dirty="0"/>
          </a:p>
          <a:p>
            <a:r>
              <a:rPr lang="en-US" dirty="0"/>
              <a:t>Marko: </a:t>
            </a:r>
            <a:r>
              <a:rPr lang="en-US" dirty="0" err="1"/>
              <a:t>Kad</a:t>
            </a:r>
            <a:r>
              <a:rPr lang="en-US" dirty="0"/>
              <a:t> </a:t>
            </a:r>
            <a:r>
              <a:rPr lang="en-US" dirty="0" err="1"/>
              <a:t>ima</a:t>
            </a:r>
            <a:r>
              <a:rPr lang="sr-Latn-RS" dirty="0"/>
              <a:t>š test</a:t>
            </a:r>
            <a:r>
              <a:rPr lang="en-US" dirty="0"/>
              <a:t>? </a:t>
            </a:r>
          </a:p>
          <a:p>
            <a:r>
              <a:rPr lang="en-US" dirty="0" err="1"/>
              <a:t>Mirza</a:t>
            </a:r>
            <a:r>
              <a:rPr lang="en-US" dirty="0"/>
              <a:t>: </a:t>
            </a:r>
            <a:r>
              <a:rPr lang="en-US" dirty="0" err="1">
                <a:solidFill>
                  <a:srgbClr val="FF0000"/>
                </a:solidFill>
              </a:rPr>
              <a:t>Prvog</a:t>
            </a:r>
            <a:r>
              <a:rPr lang="en-US" dirty="0">
                <a:solidFill>
                  <a:srgbClr val="FF0000"/>
                </a:solidFill>
              </a:rPr>
              <a:t> </a:t>
            </a:r>
            <a:r>
              <a:rPr lang="en-US" dirty="0" err="1">
                <a:solidFill>
                  <a:srgbClr val="FF0000"/>
                </a:solidFill>
              </a:rPr>
              <a:t>januara</a:t>
            </a:r>
            <a:r>
              <a:rPr lang="en-US" dirty="0">
                <a:solidFill>
                  <a:srgbClr val="FF0000"/>
                </a:solidFill>
              </a:rPr>
              <a:t>/</a:t>
            </a:r>
            <a:r>
              <a:rPr lang="en-US" dirty="0" err="1">
                <a:solidFill>
                  <a:srgbClr val="FF0000"/>
                </a:solidFill>
              </a:rPr>
              <a:t>sije</a:t>
            </a:r>
            <a:r>
              <a:rPr lang="sr-Latn-RS" dirty="0">
                <a:solidFill>
                  <a:srgbClr val="FF0000"/>
                </a:solidFill>
              </a:rPr>
              <a:t>čnja</a:t>
            </a:r>
            <a:r>
              <a:rPr lang="en-US" dirty="0"/>
              <a:t>.</a:t>
            </a:r>
            <a:r>
              <a:rPr lang="sr-Latn-RS" dirty="0"/>
              <a:t> </a:t>
            </a:r>
          </a:p>
          <a:p>
            <a:endParaRPr lang="sr-Latn-RS" dirty="0"/>
          </a:p>
          <a:p>
            <a:r>
              <a:rPr lang="sr-Latn-RS" dirty="0"/>
              <a:t>Kad počinje semestar</a:t>
            </a:r>
            <a:r>
              <a:rPr lang="en-US" dirty="0"/>
              <a:t>?</a:t>
            </a:r>
            <a:endParaRPr lang="sr-Latn-RS" dirty="0"/>
          </a:p>
          <a:p>
            <a:r>
              <a:rPr lang="sr-Latn-RS" dirty="0">
                <a:solidFill>
                  <a:srgbClr val="FF0000"/>
                </a:solidFill>
              </a:rPr>
              <a:t>Dvadeset</a:t>
            </a:r>
            <a:r>
              <a:rPr lang="en-US" dirty="0">
                <a:solidFill>
                  <a:srgbClr val="FF0000"/>
                </a:solidFill>
              </a:rPr>
              <a:t> </a:t>
            </a:r>
            <a:r>
              <a:rPr lang="sr-Latn-RS" dirty="0">
                <a:solidFill>
                  <a:srgbClr val="FF0000"/>
                </a:solidFill>
              </a:rPr>
              <a:t>šestog avgusta</a:t>
            </a:r>
            <a:r>
              <a:rPr lang="en-US" dirty="0">
                <a:solidFill>
                  <a:srgbClr val="FF0000"/>
                </a:solidFill>
              </a:rPr>
              <a:t>/</a:t>
            </a:r>
            <a:r>
              <a:rPr lang="sr-Latn-RS" dirty="0">
                <a:solidFill>
                  <a:srgbClr val="FF0000"/>
                </a:solidFill>
              </a:rPr>
              <a:t>kolovoza</a:t>
            </a:r>
            <a:r>
              <a:rPr lang="en-US" dirty="0"/>
              <a:t>?</a:t>
            </a:r>
            <a:endParaRPr lang="sr-Latn-RS" dirty="0"/>
          </a:p>
          <a:p>
            <a:endParaRPr lang="en-US" dirty="0"/>
          </a:p>
          <a:p>
            <a:r>
              <a:rPr lang="en-US" dirty="0" err="1"/>
              <a:t>Kad</a:t>
            </a:r>
            <a:r>
              <a:rPr lang="en-US" dirty="0"/>
              <a:t> ide</a:t>
            </a:r>
            <a:r>
              <a:rPr lang="sr-Latn-RS" dirty="0"/>
              <a:t>š na utakmicu</a:t>
            </a:r>
            <a:r>
              <a:rPr lang="en-US" dirty="0"/>
              <a:t>?</a:t>
            </a:r>
            <a:endParaRPr lang="sr-Latn-RS" dirty="0"/>
          </a:p>
          <a:p>
            <a:r>
              <a:rPr lang="sr-Latn-RS" dirty="0">
                <a:solidFill>
                  <a:srgbClr val="FF0000"/>
                </a:solidFill>
              </a:rPr>
              <a:t>Ove subote </a:t>
            </a:r>
            <a:r>
              <a:rPr lang="sr-Latn-RS" dirty="0"/>
              <a:t>idem na utakmicu.</a:t>
            </a:r>
            <a:endParaRPr lang="en-US" dirty="0"/>
          </a:p>
          <a:p>
            <a:endParaRPr lang="en-US" dirty="0"/>
          </a:p>
        </p:txBody>
      </p:sp>
    </p:spTree>
    <p:extLst>
      <p:ext uri="{BB962C8B-B14F-4D97-AF65-F5344CB8AC3E}">
        <p14:creationId xmlns:p14="http://schemas.microsoft.com/office/powerpoint/2010/main" val="68768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t>
            </a:r>
            <a:r>
              <a:rPr lang="sr-Latn-RS" dirty="0"/>
              <a:t>ć</a:t>
            </a:r>
            <a:r>
              <a:rPr lang="en-US" dirty="0" err="1"/>
              <a:t>ati</a:t>
            </a:r>
            <a:r>
              <a:rPr lang="en-US" dirty="0"/>
              <a:t> se /</a:t>
            </a:r>
            <a:r>
              <a:rPr lang="en-US" dirty="0" err="1"/>
              <a:t>sje</a:t>
            </a:r>
            <a:r>
              <a:rPr lang="sr-Latn-RS" dirty="0"/>
              <a:t>ć</a:t>
            </a:r>
            <a:r>
              <a:rPr lang="en-US" dirty="0" err="1"/>
              <a:t>ati</a:t>
            </a:r>
            <a:r>
              <a:rPr lang="en-US" dirty="0"/>
              <a:t> se + genitive</a:t>
            </a:r>
          </a:p>
        </p:txBody>
      </p:sp>
      <p:sp>
        <p:nvSpPr>
          <p:cNvPr id="3" name="Content Placeholder 2"/>
          <p:cNvSpPr>
            <a:spLocks noGrp="1"/>
          </p:cNvSpPr>
          <p:nvPr>
            <p:ph idx="1"/>
          </p:nvPr>
        </p:nvSpPr>
        <p:spPr/>
        <p:txBody>
          <a:bodyPr/>
          <a:lstStyle/>
          <a:p>
            <a:r>
              <a:rPr lang="en-US" dirty="0"/>
              <a:t>Genitive is followed numerous verbs, especially those with -se (not all “se” verbs will take genitive!)</a:t>
            </a:r>
          </a:p>
          <a:p>
            <a:r>
              <a:rPr lang="en-US" dirty="0"/>
              <a:t>Se</a:t>
            </a:r>
            <a:r>
              <a:rPr lang="sr-Latn-RS" dirty="0"/>
              <a:t>ć</a:t>
            </a:r>
            <a:r>
              <a:rPr lang="en-US" dirty="0" err="1"/>
              <a:t>ati</a:t>
            </a:r>
            <a:r>
              <a:rPr lang="en-US" dirty="0"/>
              <a:t> se /</a:t>
            </a:r>
            <a:r>
              <a:rPr lang="en-US" dirty="0" err="1"/>
              <a:t>sje</a:t>
            </a:r>
            <a:r>
              <a:rPr lang="sr-Latn-RS" dirty="0"/>
              <a:t>ć</a:t>
            </a:r>
            <a:r>
              <a:rPr lang="en-US" dirty="0" err="1"/>
              <a:t>ati</a:t>
            </a:r>
            <a:r>
              <a:rPr lang="en-US" dirty="0"/>
              <a:t> se –to remember</a:t>
            </a:r>
          </a:p>
          <a:p>
            <a:r>
              <a:rPr lang="en-US" dirty="0"/>
              <a:t>Se</a:t>
            </a:r>
            <a:r>
              <a:rPr lang="sr-Latn-RS" dirty="0"/>
              <a:t>ć</a:t>
            </a:r>
            <a:r>
              <a:rPr lang="en-US" dirty="0"/>
              <a:t>am se /</a:t>
            </a:r>
            <a:r>
              <a:rPr lang="en-US" dirty="0" err="1"/>
              <a:t>sje</a:t>
            </a:r>
            <a:r>
              <a:rPr lang="sr-Latn-RS" dirty="0"/>
              <a:t>ć</a:t>
            </a:r>
            <a:r>
              <a:rPr lang="en-US" dirty="0"/>
              <a:t>am se </a:t>
            </a:r>
            <a:r>
              <a:rPr lang="en-US" dirty="0" err="1">
                <a:solidFill>
                  <a:srgbClr val="FF0000"/>
                </a:solidFill>
              </a:rPr>
              <a:t>detinjstva</a:t>
            </a:r>
            <a:r>
              <a:rPr lang="en-US" dirty="0">
                <a:solidFill>
                  <a:srgbClr val="FF0000"/>
                </a:solidFill>
              </a:rPr>
              <a:t>/</a:t>
            </a:r>
            <a:r>
              <a:rPr lang="en-US" dirty="0" err="1">
                <a:solidFill>
                  <a:srgbClr val="FF0000"/>
                </a:solidFill>
              </a:rPr>
              <a:t>djetinjstva</a:t>
            </a:r>
            <a:r>
              <a:rPr lang="en-US" dirty="0"/>
              <a:t>. </a:t>
            </a:r>
          </a:p>
          <a:p>
            <a:r>
              <a:rPr lang="en-US" dirty="0"/>
              <a:t>I remember my childhood. </a:t>
            </a:r>
          </a:p>
          <a:p>
            <a:r>
              <a:rPr lang="en-US" dirty="0"/>
              <a:t>Se</a:t>
            </a:r>
            <a:r>
              <a:rPr lang="sr-Latn-RS" dirty="0"/>
              <a:t>ć</a:t>
            </a:r>
            <a:r>
              <a:rPr lang="en-US" dirty="0"/>
              <a:t>am se /</a:t>
            </a:r>
            <a:r>
              <a:rPr lang="en-US" dirty="0" err="1"/>
              <a:t>sje</a:t>
            </a:r>
            <a:r>
              <a:rPr lang="sr-Latn-RS" dirty="0"/>
              <a:t>ć</a:t>
            </a:r>
            <a:r>
              <a:rPr lang="en-US" dirty="0"/>
              <a:t>am se </a:t>
            </a:r>
            <a:r>
              <a:rPr lang="en-US" dirty="0" err="1">
                <a:solidFill>
                  <a:srgbClr val="FF0000"/>
                </a:solidFill>
              </a:rPr>
              <a:t>mog</a:t>
            </a:r>
            <a:r>
              <a:rPr lang="en-US" dirty="0">
                <a:solidFill>
                  <a:srgbClr val="FF0000"/>
                </a:solidFill>
              </a:rPr>
              <a:t> </a:t>
            </a:r>
            <a:r>
              <a:rPr lang="en-US" dirty="0" err="1">
                <a:solidFill>
                  <a:srgbClr val="FF0000"/>
                </a:solidFill>
              </a:rPr>
              <a:t>dede</a:t>
            </a:r>
            <a:r>
              <a:rPr lang="en-US" dirty="0">
                <a:solidFill>
                  <a:srgbClr val="FF0000"/>
                </a:solidFill>
              </a:rPr>
              <a:t>/</a:t>
            </a:r>
            <a:r>
              <a:rPr lang="en-US" dirty="0" err="1">
                <a:solidFill>
                  <a:srgbClr val="FF0000"/>
                </a:solidFill>
              </a:rPr>
              <a:t>djeda</a:t>
            </a:r>
            <a:r>
              <a:rPr lang="en-US" dirty="0"/>
              <a:t>. </a:t>
            </a:r>
          </a:p>
          <a:p>
            <a:endParaRPr lang="en-US" dirty="0"/>
          </a:p>
        </p:txBody>
      </p:sp>
    </p:spTree>
    <p:extLst>
      <p:ext uri="{BB962C8B-B14F-4D97-AF65-F5344CB8AC3E}">
        <p14:creationId xmlns:p14="http://schemas.microsoft.com/office/powerpoint/2010/main" val="3788507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Genitive case with prepositions</a:t>
            </a:r>
          </a:p>
        </p:txBody>
      </p:sp>
      <p:sp>
        <p:nvSpPr>
          <p:cNvPr id="3" name="Content Placeholder 2"/>
          <p:cNvSpPr>
            <a:spLocks noGrp="1"/>
          </p:cNvSpPr>
          <p:nvPr>
            <p:ph idx="1"/>
          </p:nvPr>
        </p:nvSpPr>
        <p:spPr>
          <a:xfrm>
            <a:off x="635493" y="2399927"/>
            <a:ext cx="6582052" cy="3790024"/>
          </a:xfrm>
        </p:spPr>
        <p:txBody>
          <a:bodyPr/>
          <a:lstStyle/>
          <a:p>
            <a:r>
              <a:rPr lang="en-US" dirty="0"/>
              <a:t>Followed by over 200 variations</a:t>
            </a:r>
          </a:p>
          <a:p>
            <a:pPr>
              <a:buFont typeface="Wingdings" pitchFamily="2" charset="2"/>
              <a:buChar char="Ø"/>
            </a:pPr>
            <a:r>
              <a:rPr lang="en-US" dirty="0">
                <a:solidFill>
                  <a:srgbClr val="FF0000"/>
                </a:solidFill>
              </a:rPr>
              <a:t>DO</a:t>
            </a:r>
            <a:r>
              <a:rPr lang="en-US" dirty="0"/>
              <a:t> (up to, until, till</a:t>
            </a:r>
            <a:r>
              <a:rPr lang="sr-Latn-RS" dirty="0"/>
              <a:t>, beside, </a:t>
            </a:r>
            <a:r>
              <a:rPr lang="sr-Latn-RS" dirty="0" err="1"/>
              <a:t>by</a:t>
            </a:r>
            <a:r>
              <a:rPr lang="en-US" dirty="0"/>
              <a:t>)</a:t>
            </a:r>
            <a:endParaRPr lang="sr-Latn-RS" dirty="0"/>
          </a:p>
          <a:p>
            <a:pPr>
              <a:buFont typeface="Wingdings" pitchFamily="2" charset="2"/>
              <a:buChar char="Ø"/>
            </a:pPr>
            <a:endParaRPr lang="sr-Latn-RS" dirty="0"/>
          </a:p>
          <a:p>
            <a:pPr marL="0" indent="0">
              <a:buNone/>
            </a:pPr>
            <a:r>
              <a:rPr lang="sr-Latn-RS" dirty="0"/>
              <a:t>Primeri:</a:t>
            </a:r>
            <a:endParaRPr lang="en-US" dirty="0"/>
          </a:p>
          <a:p>
            <a:r>
              <a:rPr lang="en-US" dirty="0"/>
              <a:t>Idem do </a:t>
            </a:r>
            <a:r>
              <a:rPr lang="en-US" dirty="0" err="1">
                <a:solidFill>
                  <a:srgbClr val="FF0000"/>
                </a:solidFill>
              </a:rPr>
              <a:t>reke</a:t>
            </a:r>
            <a:r>
              <a:rPr lang="en-US" dirty="0">
                <a:solidFill>
                  <a:srgbClr val="FF0000"/>
                </a:solidFill>
              </a:rPr>
              <a:t>/</a:t>
            </a:r>
            <a:r>
              <a:rPr lang="en-US" dirty="0" err="1">
                <a:solidFill>
                  <a:srgbClr val="FF0000"/>
                </a:solidFill>
              </a:rPr>
              <a:t>rijeke</a:t>
            </a:r>
            <a:r>
              <a:rPr lang="en-US" dirty="0"/>
              <a:t>. </a:t>
            </a:r>
            <a:r>
              <a:rPr lang="sr-Latn-RS" dirty="0"/>
              <a:t>I am going up to the river.</a:t>
            </a:r>
            <a:endParaRPr lang="en-US" dirty="0"/>
          </a:p>
          <a:p>
            <a:r>
              <a:rPr lang="en-US" dirty="0"/>
              <a:t>Do </a:t>
            </a:r>
            <a:r>
              <a:rPr lang="en-US" dirty="0" err="1">
                <a:solidFill>
                  <a:srgbClr val="FF0000"/>
                </a:solidFill>
              </a:rPr>
              <a:t>zime</a:t>
            </a:r>
            <a:r>
              <a:rPr lang="en-US" dirty="0"/>
              <a:t> </a:t>
            </a:r>
            <a:r>
              <a:rPr lang="en-US" dirty="0" err="1"/>
              <a:t>ima</a:t>
            </a:r>
            <a:r>
              <a:rPr lang="en-US" dirty="0"/>
              <a:t> </a:t>
            </a:r>
            <a:r>
              <a:rPr lang="en-US" dirty="0" err="1"/>
              <a:t>vremena</a:t>
            </a:r>
            <a:r>
              <a:rPr lang="en-US" dirty="0"/>
              <a:t>. There is time until winter. </a:t>
            </a:r>
          </a:p>
          <a:p>
            <a:r>
              <a:rPr lang="sr-Latn-RS" dirty="0"/>
              <a:t>Kiša će padati d</a:t>
            </a:r>
            <a:r>
              <a:rPr lang="en-US" dirty="0"/>
              <a:t>o </a:t>
            </a:r>
            <a:r>
              <a:rPr lang="en-US" dirty="0" err="1">
                <a:solidFill>
                  <a:srgbClr val="FF0000"/>
                </a:solidFill>
              </a:rPr>
              <a:t>kraja</a:t>
            </a:r>
            <a:r>
              <a:rPr lang="en-US" dirty="0">
                <a:solidFill>
                  <a:srgbClr val="FF0000"/>
                </a:solidFill>
              </a:rPr>
              <a:t> </a:t>
            </a:r>
            <a:r>
              <a:rPr lang="en-US" dirty="0" err="1">
                <a:solidFill>
                  <a:srgbClr val="FF0000"/>
                </a:solidFill>
              </a:rPr>
              <a:t>avgusta</a:t>
            </a:r>
            <a:r>
              <a:rPr lang="en-US" dirty="0">
                <a:solidFill>
                  <a:srgbClr val="FF0000"/>
                </a:solidFill>
              </a:rPr>
              <a:t>/</a:t>
            </a:r>
            <a:r>
              <a:rPr lang="en-US" dirty="0" err="1">
                <a:solidFill>
                  <a:srgbClr val="FF0000"/>
                </a:solidFill>
              </a:rPr>
              <a:t>kolovoza</a:t>
            </a:r>
            <a:r>
              <a:rPr lang="en-US" dirty="0"/>
              <a:t>.  </a:t>
            </a:r>
            <a:r>
              <a:rPr lang="sr-Latn-RS" dirty="0"/>
              <a:t>It is going to rain until the end of August. </a:t>
            </a:r>
          </a:p>
          <a:p>
            <a:r>
              <a:rPr lang="sr-Latn-RS" dirty="0"/>
              <a:t>On sedi</a:t>
            </a:r>
            <a:r>
              <a:rPr lang="en-US" dirty="0"/>
              <a:t>/</a:t>
            </a:r>
            <a:r>
              <a:rPr lang="sr-Latn-RS" dirty="0"/>
              <a:t>sjedi do </a:t>
            </a:r>
            <a:r>
              <a:rPr lang="sr-Latn-RS" dirty="0">
                <a:solidFill>
                  <a:srgbClr val="FF0000"/>
                </a:solidFill>
              </a:rPr>
              <a:t>nje</a:t>
            </a:r>
            <a:r>
              <a:rPr lang="sr-Latn-RS" dirty="0"/>
              <a:t>. He is sitting beside her.  </a:t>
            </a:r>
            <a:endParaRPr lang="en-US" dirty="0"/>
          </a:p>
          <a:p>
            <a:endParaRPr lang="en-US" dirty="0"/>
          </a:p>
        </p:txBody>
      </p:sp>
    </p:spTree>
    <p:extLst>
      <p:ext uri="{BB962C8B-B14F-4D97-AF65-F5344CB8AC3E}">
        <p14:creationId xmlns:p14="http://schemas.microsoft.com/office/powerpoint/2010/main" val="1883329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a:solidFill>
                  <a:srgbClr val="FF0000"/>
                </a:solidFill>
              </a:rPr>
              <a:t>OD</a:t>
            </a:r>
            <a:r>
              <a:rPr lang="en-US" dirty="0"/>
              <a:t> from,</a:t>
            </a:r>
            <a:r>
              <a:rPr lang="sr-Latn-RS" dirty="0"/>
              <a:t> of (origin),</a:t>
            </a:r>
            <a:r>
              <a:rPr lang="en-US" dirty="0"/>
              <a:t> away from</a:t>
            </a:r>
            <a:endParaRPr lang="sr-Latn-RS" dirty="0"/>
          </a:p>
          <a:p>
            <a:pPr marL="0" indent="0">
              <a:buNone/>
            </a:pPr>
            <a:endParaRPr lang="sr-Latn-RS" dirty="0"/>
          </a:p>
          <a:p>
            <a:r>
              <a:rPr lang="sr-Latn-RS" dirty="0"/>
              <a:t>Pismo od majke. A letter from mother.</a:t>
            </a:r>
          </a:p>
          <a:p>
            <a:r>
              <a:rPr lang="sr-Latn-RS" dirty="0"/>
              <a:t>Milkšejk od čokolade. </a:t>
            </a:r>
            <a:r>
              <a:rPr lang="en-US" dirty="0"/>
              <a:t>A chocolate milkshake. </a:t>
            </a:r>
          </a:p>
          <a:p>
            <a:r>
              <a:rPr lang="en-US" dirty="0" err="1"/>
              <a:t>Ona</a:t>
            </a:r>
            <a:r>
              <a:rPr lang="en-US" dirty="0"/>
              <a:t> </a:t>
            </a:r>
            <a:r>
              <a:rPr lang="en-US" dirty="0" err="1"/>
              <a:t>odlazi</a:t>
            </a:r>
            <a:r>
              <a:rPr lang="en-US" dirty="0"/>
              <a:t> od </a:t>
            </a:r>
            <a:r>
              <a:rPr lang="sr-Latn-RS" dirty="0"/>
              <a:t>kuće. She is leaving (going away from) the house.</a:t>
            </a:r>
          </a:p>
          <a:p>
            <a:r>
              <a:rPr lang="en-US" dirty="0" err="1"/>
              <a:t>Desno</a:t>
            </a:r>
            <a:r>
              <a:rPr lang="en-US" dirty="0"/>
              <a:t> od </a:t>
            </a:r>
            <a:r>
              <a:rPr lang="en-US" dirty="0" err="1"/>
              <a:t>tebe</a:t>
            </a:r>
            <a:r>
              <a:rPr lang="en-US" dirty="0"/>
              <a:t> je kiosk. The kiosk is to your right.  </a:t>
            </a:r>
          </a:p>
        </p:txBody>
      </p:sp>
    </p:spTree>
    <p:extLst>
      <p:ext uri="{BB962C8B-B14F-4D97-AF65-F5344CB8AC3E}">
        <p14:creationId xmlns:p14="http://schemas.microsoft.com/office/powerpoint/2010/main" val="1393868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solidFill>
                  <a:srgbClr val="FF0000"/>
                </a:solidFill>
              </a:rPr>
              <a:t>Od ….do </a:t>
            </a:r>
            <a:r>
              <a:rPr lang="en-US" dirty="0"/>
              <a:t>- from…to</a:t>
            </a:r>
          </a:p>
          <a:p>
            <a:r>
              <a:rPr lang="sr-Latn-RS" dirty="0"/>
              <a:t>Od kuće do univerziteta</a:t>
            </a:r>
            <a:r>
              <a:rPr lang="en-US" dirty="0"/>
              <a:t>/</a:t>
            </a:r>
            <a:r>
              <a:rPr lang="sr-Latn-RS" dirty="0"/>
              <a:t>sveučilišta je daleko.</a:t>
            </a:r>
          </a:p>
          <a:p>
            <a:r>
              <a:rPr lang="sr-Latn-RS" dirty="0"/>
              <a:t>Od grada do mora je blizu.</a:t>
            </a:r>
          </a:p>
          <a:p>
            <a:r>
              <a:rPr lang="sr-Latn-RS" dirty="0"/>
              <a:t>Od mene do tebe je daleko. </a:t>
            </a:r>
          </a:p>
          <a:p>
            <a:pPr>
              <a:buFont typeface="Wingdings" pitchFamily="2" charset="2"/>
              <a:buChar char="Ø"/>
            </a:pPr>
            <a:r>
              <a:rPr lang="sr-Latn-RS" dirty="0">
                <a:solidFill>
                  <a:srgbClr val="FF0000"/>
                </a:solidFill>
              </a:rPr>
              <a:t>IZ</a:t>
            </a:r>
            <a:r>
              <a:rPr lang="sr-Latn-RS" dirty="0"/>
              <a:t> out of, from (the inside of place and origin)</a:t>
            </a:r>
          </a:p>
          <a:p>
            <a:r>
              <a:rPr lang="sr-Latn-RS" dirty="0"/>
              <a:t>Ona izlazi iz sobe. She comes out of the room.</a:t>
            </a:r>
          </a:p>
          <a:p>
            <a:r>
              <a:rPr lang="sr-Latn-RS" dirty="0"/>
              <a:t> Ja sam iz Beograda</a:t>
            </a:r>
            <a:r>
              <a:rPr lang="en-US" dirty="0"/>
              <a:t>/</a:t>
            </a:r>
            <a:r>
              <a:rPr lang="sr-Latn-RS" dirty="0"/>
              <a:t>Sarajeva</a:t>
            </a:r>
            <a:r>
              <a:rPr lang="en-US" dirty="0"/>
              <a:t>/</a:t>
            </a:r>
            <a:r>
              <a:rPr lang="sr-Latn-RS" dirty="0"/>
              <a:t>Zagreba</a:t>
            </a:r>
            <a:r>
              <a:rPr lang="en-US" dirty="0"/>
              <a:t>.</a:t>
            </a:r>
            <a:r>
              <a:rPr lang="sr-Latn-RS" dirty="0"/>
              <a:t> </a:t>
            </a:r>
            <a:endParaRPr lang="en-US" dirty="0"/>
          </a:p>
        </p:txBody>
      </p:sp>
    </p:spTree>
    <p:extLst>
      <p:ext uri="{BB962C8B-B14F-4D97-AF65-F5344CB8AC3E}">
        <p14:creationId xmlns:p14="http://schemas.microsoft.com/office/powerpoint/2010/main" val="4093578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compounds of </a:t>
            </a:r>
            <a:r>
              <a:rPr lang="en-US" dirty="0" err="1">
                <a:solidFill>
                  <a:srgbClr val="FF0000"/>
                </a:solidFill>
              </a:rPr>
              <a:t>iz</a:t>
            </a:r>
            <a:endParaRPr lang="en-US" dirty="0">
              <a:solidFill>
                <a:srgbClr val="FF0000"/>
              </a:solidFill>
            </a:endParaRPr>
          </a:p>
        </p:txBody>
      </p:sp>
      <p:sp>
        <p:nvSpPr>
          <p:cNvPr id="3" name="Content Placeholder 2"/>
          <p:cNvSpPr>
            <a:spLocks noGrp="1"/>
          </p:cNvSpPr>
          <p:nvPr>
            <p:ph idx="1"/>
          </p:nvPr>
        </p:nvSpPr>
        <p:spPr/>
        <p:txBody>
          <a:bodyPr/>
          <a:lstStyle/>
          <a:p>
            <a:r>
              <a:rPr lang="en-US" dirty="0" err="1">
                <a:solidFill>
                  <a:srgbClr val="FF0000"/>
                </a:solidFill>
              </a:rPr>
              <a:t>I</a:t>
            </a:r>
            <a:r>
              <a:rPr lang="en-US" dirty="0" err="1">
                <a:solidFill>
                  <a:srgbClr val="00B0F0"/>
                </a:solidFill>
              </a:rPr>
              <a:t>s</a:t>
            </a:r>
            <a:r>
              <a:rPr lang="en-US" dirty="0" err="1">
                <a:solidFill>
                  <a:srgbClr val="FF0000"/>
                </a:solidFill>
              </a:rPr>
              <a:t>pod</a:t>
            </a:r>
            <a:r>
              <a:rPr lang="en-US" dirty="0"/>
              <a:t> </a:t>
            </a:r>
            <a:r>
              <a:rPr lang="en-US" dirty="0" err="1"/>
              <a:t>klupe</a:t>
            </a:r>
            <a:r>
              <a:rPr lang="en-US" dirty="0"/>
              <a:t>.  Under the bench</a:t>
            </a:r>
            <a:r>
              <a:rPr lang="sr-Latn-RS" dirty="0"/>
              <a:t>.</a:t>
            </a:r>
            <a:r>
              <a:rPr lang="en-US" dirty="0"/>
              <a:t> </a:t>
            </a:r>
          </a:p>
          <a:p>
            <a:r>
              <a:rPr lang="en-US" dirty="0" err="1">
                <a:solidFill>
                  <a:srgbClr val="FF0000"/>
                </a:solidFill>
              </a:rPr>
              <a:t>I</a:t>
            </a:r>
            <a:r>
              <a:rPr lang="en-US" dirty="0" err="1">
                <a:solidFill>
                  <a:srgbClr val="00B0F0"/>
                </a:solidFill>
              </a:rPr>
              <a:t>s</a:t>
            </a:r>
            <a:r>
              <a:rPr lang="en-US" dirty="0" err="1">
                <a:solidFill>
                  <a:srgbClr val="FF0000"/>
                </a:solidFill>
              </a:rPr>
              <a:t>pred</a:t>
            </a:r>
            <a:r>
              <a:rPr lang="en-US" dirty="0"/>
              <a:t> </a:t>
            </a:r>
            <a:r>
              <a:rPr lang="en-US" dirty="0" err="1"/>
              <a:t>sobe</a:t>
            </a:r>
            <a:r>
              <a:rPr lang="en-US" dirty="0"/>
              <a:t>. In front of the room.</a:t>
            </a:r>
          </a:p>
          <a:p>
            <a:r>
              <a:rPr lang="en-US" dirty="0" err="1">
                <a:solidFill>
                  <a:srgbClr val="FF0000"/>
                </a:solidFill>
              </a:rPr>
              <a:t>Iza</a:t>
            </a:r>
            <a:r>
              <a:rPr lang="en-US" dirty="0"/>
              <a:t> </a:t>
            </a:r>
            <a:r>
              <a:rPr lang="en-US" dirty="0" err="1"/>
              <a:t>vrata</a:t>
            </a:r>
            <a:r>
              <a:rPr lang="en-US" dirty="0"/>
              <a:t>. Behind the door.</a:t>
            </a:r>
          </a:p>
          <a:p>
            <a:r>
              <a:rPr lang="en-US" dirty="0" err="1">
                <a:solidFill>
                  <a:srgbClr val="FF0000"/>
                </a:solidFill>
              </a:rPr>
              <a:t>Iznad</a:t>
            </a:r>
            <a:r>
              <a:rPr lang="en-US" dirty="0"/>
              <a:t> </a:t>
            </a:r>
            <a:r>
              <a:rPr lang="en-US" dirty="0" err="1"/>
              <a:t>sela</a:t>
            </a:r>
            <a:r>
              <a:rPr lang="en-US" dirty="0"/>
              <a:t>. Above the village. </a:t>
            </a:r>
          </a:p>
          <a:p>
            <a:r>
              <a:rPr lang="en-US" dirty="0"/>
              <a:t>Note: in first 2 examples there is S/Z Assimilation of the voiced Z into voiceless S</a:t>
            </a:r>
          </a:p>
          <a:p>
            <a:endParaRPr lang="en-US" dirty="0"/>
          </a:p>
          <a:p>
            <a:endParaRPr lang="en-US" dirty="0"/>
          </a:p>
        </p:txBody>
      </p:sp>
    </p:spTree>
    <p:extLst>
      <p:ext uri="{BB962C8B-B14F-4D97-AF65-F5344CB8AC3E}">
        <p14:creationId xmlns:p14="http://schemas.microsoft.com/office/powerpoint/2010/main" val="314317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a:solidFill>
                  <a:srgbClr val="FF0000"/>
                </a:solidFill>
              </a:rPr>
              <a:t>KOD</a:t>
            </a:r>
            <a:r>
              <a:rPr lang="en-US" dirty="0"/>
              <a:t> by, beside, near by, at somebody’s place</a:t>
            </a:r>
          </a:p>
          <a:p>
            <a:pPr marL="0" indent="0">
              <a:buNone/>
            </a:pPr>
            <a:r>
              <a:rPr lang="en-US" dirty="0"/>
              <a:t>-</a:t>
            </a:r>
            <a:r>
              <a:rPr lang="en-US" dirty="0" err="1"/>
              <a:t>Konobar</a:t>
            </a:r>
            <a:r>
              <a:rPr lang="en-US" dirty="0"/>
              <a:t> je </a:t>
            </a:r>
            <a:r>
              <a:rPr lang="en-US" dirty="0" err="1"/>
              <a:t>kod</a:t>
            </a:r>
            <a:r>
              <a:rPr lang="en-US" dirty="0"/>
              <a:t> </a:t>
            </a:r>
            <a:r>
              <a:rPr lang="en-US" dirty="0" err="1"/>
              <a:t>na</a:t>
            </a:r>
            <a:r>
              <a:rPr lang="sr-Latn-RS" dirty="0"/>
              <a:t>šeg stola. The waiter is by our table.</a:t>
            </a:r>
          </a:p>
          <a:p>
            <a:pPr marL="0" indent="0">
              <a:buNone/>
            </a:pPr>
            <a:r>
              <a:rPr lang="en-US" dirty="0"/>
              <a:t>-</a:t>
            </a:r>
            <a:r>
              <a:rPr lang="sr-Latn-RS" dirty="0"/>
              <a:t>Ona spava kod prozora. She is sleeping by the window. </a:t>
            </a:r>
          </a:p>
          <a:p>
            <a:pPr marL="0" indent="0">
              <a:buNone/>
            </a:pPr>
            <a:r>
              <a:rPr lang="en-US" dirty="0"/>
              <a:t>-</a:t>
            </a:r>
            <a:r>
              <a:rPr lang="sr-Latn-RS" dirty="0"/>
              <a:t>Ona živi kod sestre. She lives at her sister</a:t>
            </a:r>
            <a:r>
              <a:rPr lang="en-US" dirty="0"/>
              <a:t>’</a:t>
            </a:r>
            <a:r>
              <a:rPr lang="sr-Latn-RS" dirty="0"/>
              <a:t>s</a:t>
            </a:r>
            <a:r>
              <a:rPr lang="en-US" dirty="0"/>
              <a:t>.</a:t>
            </a:r>
          </a:p>
          <a:p>
            <a:pPr marL="0" indent="0">
              <a:buNone/>
            </a:pPr>
            <a:r>
              <a:rPr lang="en-US" dirty="0"/>
              <a:t>-Marko je </a:t>
            </a:r>
            <a:r>
              <a:rPr lang="en-US" dirty="0" err="1"/>
              <a:t>kod</a:t>
            </a:r>
            <a:r>
              <a:rPr lang="en-US" dirty="0"/>
              <a:t> k</a:t>
            </a:r>
            <a:r>
              <a:rPr lang="sr-Latn-RS" dirty="0"/>
              <a:t>uć</a:t>
            </a:r>
            <a:r>
              <a:rPr lang="en-US" dirty="0"/>
              <a:t>e</a:t>
            </a:r>
            <a:r>
              <a:rPr lang="sr-Latn-RS" dirty="0"/>
              <a:t>. Marko is at home.  </a:t>
            </a:r>
            <a:endParaRPr lang="en-US" dirty="0"/>
          </a:p>
          <a:p>
            <a:pPr marL="0" indent="0">
              <a:buNone/>
            </a:pPr>
            <a:endParaRPr lang="en-US" dirty="0"/>
          </a:p>
        </p:txBody>
      </p:sp>
    </p:spTree>
    <p:extLst>
      <p:ext uri="{BB962C8B-B14F-4D97-AF65-F5344CB8AC3E}">
        <p14:creationId xmlns:p14="http://schemas.microsoft.com/office/powerpoint/2010/main" val="179939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Ø"/>
            </a:pPr>
            <a:r>
              <a:rPr lang="sr-Latn-RS" dirty="0">
                <a:solidFill>
                  <a:srgbClr val="FF0000"/>
                </a:solidFill>
              </a:rPr>
              <a:t>OKO</a:t>
            </a:r>
            <a:r>
              <a:rPr lang="sr-Latn-RS" dirty="0"/>
              <a:t> </a:t>
            </a:r>
            <a:r>
              <a:rPr lang="en-US" dirty="0"/>
              <a:t>-</a:t>
            </a:r>
            <a:r>
              <a:rPr lang="sr-Latn-RS" dirty="0"/>
              <a:t>around </a:t>
            </a:r>
          </a:p>
          <a:p>
            <a:r>
              <a:rPr lang="sr-Latn-RS" dirty="0"/>
              <a:t>Oko kuće raste cveće</a:t>
            </a:r>
            <a:r>
              <a:rPr lang="en-US" dirty="0"/>
              <a:t>/</a:t>
            </a:r>
            <a:r>
              <a:rPr lang="sr-Latn-RS" dirty="0"/>
              <a:t>cv</a:t>
            </a:r>
            <a:r>
              <a:rPr lang="en-US" dirty="0" err="1"/>
              <a:t>i</a:t>
            </a:r>
            <a:r>
              <a:rPr lang="sr-Latn-RS" dirty="0"/>
              <a:t>jeće</a:t>
            </a:r>
            <a:r>
              <a:rPr lang="en-US" dirty="0"/>
              <a:t>. Flowers grow around the house.</a:t>
            </a:r>
          </a:p>
          <a:p>
            <a:pPr>
              <a:buFont typeface="Wingdings" pitchFamily="2" charset="2"/>
              <a:buChar char="Ø"/>
            </a:pPr>
            <a:r>
              <a:rPr lang="en-US" dirty="0">
                <a:solidFill>
                  <a:srgbClr val="FF0000"/>
                </a:solidFill>
              </a:rPr>
              <a:t>Pored -</a:t>
            </a:r>
            <a:r>
              <a:rPr lang="en-US" dirty="0"/>
              <a:t>next to, beside, by</a:t>
            </a:r>
          </a:p>
          <a:p>
            <a:r>
              <a:rPr lang="en-US" dirty="0" err="1"/>
              <a:t>Ona</a:t>
            </a:r>
            <a:r>
              <a:rPr lang="en-US" dirty="0"/>
              <a:t> </a:t>
            </a:r>
            <a:r>
              <a:rPr lang="en-US" dirty="0" err="1"/>
              <a:t>sedi</a:t>
            </a:r>
            <a:r>
              <a:rPr lang="en-US" dirty="0"/>
              <a:t>/</a:t>
            </a:r>
            <a:r>
              <a:rPr lang="en-US" dirty="0" err="1"/>
              <a:t>sjedi</a:t>
            </a:r>
            <a:r>
              <a:rPr lang="en-US" dirty="0"/>
              <a:t> pored </a:t>
            </a:r>
            <a:r>
              <a:rPr lang="en-US" dirty="0" err="1"/>
              <a:t>njega</a:t>
            </a:r>
            <a:r>
              <a:rPr lang="en-US" dirty="0"/>
              <a:t>. She is sitting next to him. </a:t>
            </a:r>
          </a:p>
          <a:p>
            <a:pPr>
              <a:buFont typeface="Wingdings" pitchFamily="2" charset="2"/>
              <a:buChar char="Ø"/>
            </a:pPr>
            <a:r>
              <a:rPr lang="en-US" dirty="0" err="1">
                <a:solidFill>
                  <a:srgbClr val="FF0000"/>
                </a:solidFill>
              </a:rPr>
              <a:t>Posle</a:t>
            </a:r>
            <a:r>
              <a:rPr lang="en-US" dirty="0">
                <a:solidFill>
                  <a:srgbClr val="FF0000"/>
                </a:solidFill>
              </a:rPr>
              <a:t>/</a:t>
            </a:r>
            <a:r>
              <a:rPr lang="en-US" dirty="0" err="1">
                <a:solidFill>
                  <a:srgbClr val="FF0000"/>
                </a:solidFill>
              </a:rPr>
              <a:t>poslije</a:t>
            </a:r>
            <a:r>
              <a:rPr lang="en-US" dirty="0"/>
              <a:t> -after</a:t>
            </a:r>
          </a:p>
          <a:p>
            <a:r>
              <a:rPr lang="en-US" dirty="0" err="1"/>
              <a:t>Posle</a:t>
            </a:r>
            <a:r>
              <a:rPr lang="en-US" dirty="0"/>
              <a:t>/</a:t>
            </a:r>
            <a:r>
              <a:rPr lang="en-US" dirty="0" err="1"/>
              <a:t>poslije</a:t>
            </a:r>
            <a:r>
              <a:rPr lang="en-US" dirty="0"/>
              <a:t> </a:t>
            </a:r>
            <a:r>
              <a:rPr lang="en-US" dirty="0" err="1"/>
              <a:t>jela</a:t>
            </a:r>
            <a:r>
              <a:rPr lang="en-US" dirty="0"/>
              <a:t> </a:t>
            </a:r>
            <a:r>
              <a:rPr lang="en-US" dirty="0" err="1"/>
              <a:t>idemo</a:t>
            </a:r>
            <a:r>
              <a:rPr lang="en-US" dirty="0"/>
              <a:t> u </a:t>
            </a:r>
            <a:r>
              <a:rPr lang="en-US" dirty="0" err="1"/>
              <a:t>bioskop</a:t>
            </a:r>
            <a:r>
              <a:rPr lang="en-US" dirty="0"/>
              <a:t>/</a:t>
            </a:r>
            <a:r>
              <a:rPr lang="en-US" dirty="0" err="1"/>
              <a:t>kino</a:t>
            </a:r>
            <a:r>
              <a:rPr lang="en-US" dirty="0"/>
              <a:t>. After meal we are going to the movie theater. </a:t>
            </a:r>
          </a:p>
          <a:p>
            <a:endParaRPr lang="en-US" dirty="0"/>
          </a:p>
        </p:txBody>
      </p:sp>
    </p:spTree>
    <p:extLst>
      <p:ext uri="{BB962C8B-B14F-4D97-AF65-F5344CB8AC3E}">
        <p14:creationId xmlns:p14="http://schemas.microsoft.com/office/powerpoint/2010/main" val="1926319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Ø"/>
            </a:pPr>
            <a:r>
              <a:rPr lang="en-US" dirty="0">
                <a:solidFill>
                  <a:srgbClr val="FF0000"/>
                </a:solidFill>
              </a:rPr>
              <a:t>Pre/</a:t>
            </a:r>
            <a:r>
              <a:rPr lang="en-US" dirty="0" err="1">
                <a:solidFill>
                  <a:srgbClr val="FF0000"/>
                </a:solidFill>
              </a:rPr>
              <a:t>prije</a:t>
            </a:r>
            <a:r>
              <a:rPr lang="en-US" dirty="0"/>
              <a:t> before</a:t>
            </a:r>
          </a:p>
          <a:p>
            <a:r>
              <a:rPr lang="en-US" dirty="0"/>
              <a:t>Pre/</a:t>
            </a:r>
            <a:r>
              <a:rPr lang="en-US" dirty="0" err="1"/>
              <a:t>prije</a:t>
            </a:r>
            <a:r>
              <a:rPr lang="en-US" dirty="0"/>
              <a:t> </a:t>
            </a:r>
            <a:r>
              <a:rPr lang="en-US" dirty="0" err="1"/>
              <a:t>utakmice</a:t>
            </a:r>
            <a:r>
              <a:rPr lang="en-US" dirty="0"/>
              <a:t> idem </a:t>
            </a:r>
            <a:r>
              <a:rPr lang="en-US" dirty="0" err="1"/>
              <a:t>na</a:t>
            </a:r>
            <a:r>
              <a:rPr lang="en-US" dirty="0"/>
              <a:t> </a:t>
            </a:r>
            <a:r>
              <a:rPr lang="en-US" dirty="0" err="1"/>
              <a:t>ve</a:t>
            </a:r>
            <a:r>
              <a:rPr lang="sr-Latn-RS" dirty="0"/>
              <a:t>čeru. Before th</a:t>
            </a:r>
            <a:r>
              <a:rPr lang="en-US" dirty="0"/>
              <a:t>e</a:t>
            </a:r>
            <a:r>
              <a:rPr lang="sr-Latn-RS" dirty="0"/>
              <a:t> game I am going to dinner. </a:t>
            </a:r>
          </a:p>
          <a:p>
            <a:pPr>
              <a:buFont typeface="Wingdings" pitchFamily="2" charset="2"/>
              <a:buChar char="Ø"/>
            </a:pPr>
            <a:r>
              <a:rPr lang="sr-Latn-RS" dirty="0">
                <a:solidFill>
                  <a:srgbClr val="FF0000"/>
                </a:solidFill>
              </a:rPr>
              <a:t>Van,</a:t>
            </a:r>
            <a:r>
              <a:rPr lang="en-US" dirty="0">
                <a:solidFill>
                  <a:srgbClr val="FF0000"/>
                </a:solidFill>
              </a:rPr>
              <a:t> </a:t>
            </a:r>
            <a:r>
              <a:rPr lang="sr-Latn-RS" dirty="0">
                <a:solidFill>
                  <a:srgbClr val="FF0000"/>
                </a:solidFill>
              </a:rPr>
              <a:t>izvan</a:t>
            </a:r>
            <a:r>
              <a:rPr lang="sr-Latn-RS" dirty="0"/>
              <a:t> outside of</a:t>
            </a:r>
          </a:p>
          <a:p>
            <a:r>
              <a:rPr lang="sr-Latn-RS" dirty="0"/>
              <a:t>On živi van zemlje. He lives outside the country (abroad).  </a:t>
            </a:r>
            <a:endParaRPr lang="en-US" dirty="0"/>
          </a:p>
        </p:txBody>
      </p:sp>
    </p:spTree>
    <p:extLst>
      <p:ext uri="{BB962C8B-B14F-4D97-AF65-F5344CB8AC3E}">
        <p14:creationId xmlns:p14="http://schemas.microsoft.com/office/powerpoint/2010/main" val="2333489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A6A8-37E5-7265-BB13-B41D0C273FA5}"/>
              </a:ext>
            </a:extLst>
          </p:cNvPr>
          <p:cNvSpPr>
            <a:spLocks noGrp="1"/>
          </p:cNvSpPr>
          <p:nvPr>
            <p:ph type="title"/>
          </p:nvPr>
        </p:nvSpPr>
        <p:spPr/>
        <p:txBody>
          <a:bodyPr/>
          <a:lstStyle/>
          <a:p>
            <a:r>
              <a:rPr lang="sr-Latn-RS" dirty="0" err="1"/>
              <a:t>Review</a:t>
            </a:r>
            <a:endParaRPr lang="en-US" dirty="0"/>
          </a:p>
        </p:txBody>
      </p:sp>
      <p:sp>
        <p:nvSpPr>
          <p:cNvPr id="3" name="Content Placeholder 2">
            <a:extLst>
              <a:ext uri="{FF2B5EF4-FFF2-40B4-BE49-F238E27FC236}">
                <a16:creationId xmlns:a16="http://schemas.microsoft.com/office/drawing/2014/main" id="{DEB96F59-5738-0297-763B-E2852E3159C7}"/>
              </a:ext>
            </a:extLst>
          </p:cNvPr>
          <p:cNvSpPr>
            <a:spLocks noGrp="1"/>
          </p:cNvSpPr>
          <p:nvPr>
            <p:ph idx="1"/>
          </p:nvPr>
        </p:nvSpPr>
        <p:spPr/>
        <p:txBody>
          <a:bodyPr/>
          <a:lstStyle/>
          <a:p>
            <a:r>
              <a:rPr lang="en-US" dirty="0">
                <a:solidFill>
                  <a:srgbClr val="FF0000"/>
                </a:solidFill>
              </a:rPr>
              <a:t>Possessive genitive</a:t>
            </a:r>
            <a:r>
              <a:rPr lang="en-US" dirty="0"/>
              <a:t>-denotes actual ownership, part of a whole</a:t>
            </a:r>
            <a:endParaRPr lang="sr-Latn-RS" dirty="0"/>
          </a:p>
          <a:p>
            <a:r>
              <a:rPr lang="en-US" dirty="0">
                <a:solidFill>
                  <a:srgbClr val="FF0000"/>
                </a:solidFill>
              </a:rPr>
              <a:t>Partitive genitive- </a:t>
            </a:r>
            <a:r>
              <a:rPr lang="en-US" dirty="0"/>
              <a:t>when talking about quantity of something (food, drink, liquid)</a:t>
            </a:r>
            <a:endParaRPr lang="sr-Latn-RS" dirty="0"/>
          </a:p>
          <a:p>
            <a:r>
              <a:rPr lang="en-US" dirty="0">
                <a:solidFill>
                  <a:srgbClr val="FF0000"/>
                </a:solidFill>
              </a:rPr>
              <a:t>Descriptive genitive</a:t>
            </a:r>
            <a:endParaRPr lang="sr-Latn-RS" dirty="0">
              <a:solidFill>
                <a:srgbClr val="FF0000"/>
              </a:solidFill>
            </a:endParaRPr>
          </a:p>
          <a:p>
            <a:r>
              <a:rPr lang="en-US" dirty="0">
                <a:solidFill>
                  <a:srgbClr val="FF0000"/>
                </a:solidFill>
              </a:rPr>
              <a:t>Temporal genitive-genitive of time</a:t>
            </a:r>
            <a:endParaRPr lang="sr-Latn-RS" dirty="0">
              <a:solidFill>
                <a:srgbClr val="FF0000"/>
              </a:solidFill>
            </a:endParaRPr>
          </a:p>
          <a:p>
            <a:r>
              <a:rPr lang="en-US" dirty="0">
                <a:solidFill>
                  <a:schemeClr val="accent3">
                    <a:lumMod val="75000"/>
                  </a:schemeClr>
                </a:solidFill>
              </a:rPr>
              <a:t>Genitive case with prepositions</a:t>
            </a:r>
            <a:r>
              <a:rPr lang="sr-Latn-RS" dirty="0">
                <a:solidFill>
                  <a:schemeClr val="accent3">
                    <a:lumMod val="75000"/>
                  </a:schemeClr>
                </a:solidFill>
              </a:rPr>
              <a:t>: </a:t>
            </a:r>
            <a:r>
              <a:rPr lang="sr-Latn-RS" dirty="0"/>
              <a:t>do, od, od… do, iz + </a:t>
            </a:r>
            <a:r>
              <a:rPr lang="sr-Latn-RS" dirty="0" err="1"/>
              <a:t>variations</a:t>
            </a:r>
            <a:r>
              <a:rPr lang="sr-Latn-RS" dirty="0"/>
              <a:t>, kod, oko, pored, posle, prije, van, izvan</a:t>
            </a:r>
          </a:p>
          <a:p>
            <a:endParaRPr lang="en-US" dirty="0"/>
          </a:p>
        </p:txBody>
      </p:sp>
    </p:spTree>
    <p:extLst>
      <p:ext uri="{BB962C8B-B14F-4D97-AF65-F5344CB8AC3E}">
        <p14:creationId xmlns:p14="http://schemas.microsoft.com/office/powerpoint/2010/main" val="425981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8249-1B26-ACEA-C646-BF8D9B5750E0}"/>
              </a:ext>
            </a:extLst>
          </p:cNvPr>
          <p:cNvSpPr>
            <a:spLocks noGrp="1"/>
          </p:cNvSpPr>
          <p:nvPr>
            <p:ph type="title"/>
          </p:nvPr>
        </p:nvSpPr>
        <p:spPr/>
        <p:txBody>
          <a:bodyPr/>
          <a:lstStyle/>
          <a:p>
            <a:r>
              <a:rPr lang="sr-Latn-RS" dirty="0"/>
              <a:t>Sadašnje vreme </a:t>
            </a:r>
            <a:r>
              <a:rPr lang="sr-Latn-RS" dirty="0" err="1"/>
              <a:t>review</a:t>
            </a:r>
            <a:endParaRPr lang="en-US" dirty="0"/>
          </a:p>
        </p:txBody>
      </p:sp>
      <p:sp>
        <p:nvSpPr>
          <p:cNvPr id="3" name="Content Placeholder 2">
            <a:extLst>
              <a:ext uri="{FF2B5EF4-FFF2-40B4-BE49-F238E27FC236}">
                <a16:creationId xmlns:a16="http://schemas.microsoft.com/office/drawing/2014/main" id="{A342C1EB-65C4-945D-9ED4-F078C02AE044}"/>
              </a:ext>
            </a:extLst>
          </p:cNvPr>
          <p:cNvSpPr>
            <a:spLocks noGrp="1"/>
          </p:cNvSpPr>
          <p:nvPr>
            <p:ph idx="1"/>
          </p:nvPr>
        </p:nvSpPr>
        <p:spPr/>
        <p:txBody>
          <a:bodyPr/>
          <a:lstStyle/>
          <a:p>
            <a:r>
              <a:rPr lang="sr-Latn-RS" dirty="0"/>
              <a:t>Mi </a:t>
            </a:r>
            <a:r>
              <a:rPr lang="sr-Latn-RS" dirty="0">
                <a:solidFill>
                  <a:schemeClr val="accent5">
                    <a:lumMod val="75000"/>
                  </a:schemeClr>
                </a:solidFill>
              </a:rPr>
              <a:t>ponedeljkom</a:t>
            </a:r>
            <a:r>
              <a:rPr lang="sr-Latn-RS" dirty="0"/>
              <a:t> …………… u školu. (idemo/idem)</a:t>
            </a:r>
          </a:p>
          <a:p>
            <a:r>
              <a:rPr lang="sr-Latn-RS" dirty="0"/>
              <a:t>Ona </a:t>
            </a:r>
            <a:r>
              <a:rPr lang="sr-Latn-RS" dirty="0">
                <a:solidFill>
                  <a:schemeClr val="accent5">
                    <a:lumMod val="75000"/>
                  </a:schemeClr>
                </a:solidFill>
              </a:rPr>
              <a:t>utorkom</a:t>
            </a:r>
            <a:r>
              <a:rPr lang="sr-Latn-RS" dirty="0"/>
              <a:t> ……………… košarku. (trenirati/treniram)</a:t>
            </a:r>
          </a:p>
          <a:p>
            <a:r>
              <a:rPr lang="sr-Latn-RS" dirty="0"/>
              <a:t>Da li i ti </a:t>
            </a:r>
            <a:r>
              <a:rPr lang="sr-Latn-RS" dirty="0">
                <a:solidFill>
                  <a:schemeClr val="accent5">
                    <a:lumMod val="75000"/>
                  </a:schemeClr>
                </a:solidFill>
              </a:rPr>
              <a:t>sredom</a:t>
            </a:r>
            <a:r>
              <a:rPr lang="sr-Latn-RS" dirty="0"/>
              <a:t> ……………. u grad. (izlaziti/izlazim)</a:t>
            </a:r>
          </a:p>
          <a:p>
            <a:r>
              <a:rPr lang="sr-Latn-RS" dirty="0">
                <a:solidFill>
                  <a:schemeClr val="accent5">
                    <a:lumMod val="75000"/>
                  </a:schemeClr>
                </a:solidFill>
              </a:rPr>
              <a:t>Četvrtkom </a:t>
            </a:r>
            <a:r>
              <a:rPr lang="sr-Latn-RS" dirty="0"/>
              <a:t>studentkinje ……… skup. (organizovati/organizujem)</a:t>
            </a:r>
          </a:p>
          <a:p>
            <a:r>
              <a:rPr lang="sr-Latn-RS" dirty="0"/>
              <a:t>Vi …………… (ne dolazite/dolazim) </a:t>
            </a:r>
            <a:r>
              <a:rPr lang="sr-Latn-RS" dirty="0">
                <a:solidFill>
                  <a:schemeClr val="accent5">
                    <a:lumMod val="75000"/>
                  </a:schemeClr>
                </a:solidFill>
              </a:rPr>
              <a:t>petkom. </a:t>
            </a:r>
          </a:p>
          <a:p>
            <a:r>
              <a:rPr lang="sr-Latn-RS" dirty="0">
                <a:solidFill>
                  <a:schemeClr val="accent5">
                    <a:lumMod val="75000"/>
                  </a:schemeClr>
                </a:solidFill>
              </a:rPr>
              <a:t>Subotom </a:t>
            </a:r>
            <a:r>
              <a:rPr lang="sr-Latn-RS" dirty="0"/>
              <a:t>sestra i ja …………. (kupovati/kupujem) namernice. </a:t>
            </a:r>
          </a:p>
          <a:p>
            <a:r>
              <a:rPr lang="sr-Latn-RS" dirty="0">
                <a:solidFill>
                  <a:schemeClr val="accent5">
                    <a:lumMod val="75000"/>
                  </a:schemeClr>
                </a:solidFill>
              </a:rPr>
              <a:t>Nedeljom</a:t>
            </a:r>
            <a:r>
              <a:rPr lang="sr-Latn-RS" dirty="0"/>
              <a:t> ………. . (spavati, a/</a:t>
            </a:r>
            <a:r>
              <a:rPr lang="sr-Latn-RS" dirty="0" err="1"/>
              <a:t>aju</a:t>
            </a:r>
            <a:r>
              <a:rPr lang="sr-Latn-RS" dirty="0"/>
              <a:t>).</a:t>
            </a:r>
            <a:endParaRPr lang="en-US" dirty="0"/>
          </a:p>
        </p:txBody>
      </p:sp>
    </p:spTree>
    <p:extLst>
      <p:ext uri="{BB962C8B-B14F-4D97-AF65-F5344CB8AC3E}">
        <p14:creationId xmlns:p14="http://schemas.microsoft.com/office/powerpoint/2010/main" val="424022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6B728E-D6AC-3A22-9C5A-327CFBEAC3DE}"/>
              </a:ext>
            </a:extLst>
          </p:cNvPr>
          <p:cNvSpPr>
            <a:spLocks noGrp="1"/>
          </p:cNvSpPr>
          <p:nvPr>
            <p:ph type="ctrTitle"/>
          </p:nvPr>
        </p:nvSpPr>
        <p:spPr/>
        <p:txBody>
          <a:bodyPr/>
          <a:lstStyle/>
          <a:p>
            <a:r>
              <a:rPr lang="sr-Latn-RS" dirty="0" err="1"/>
              <a:t>How</a:t>
            </a:r>
            <a:r>
              <a:rPr lang="sr-Latn-RS" dirty="0"/>
              <a:t> to </a:t>
            </a:r>
            <a:r>
              <a:rPr lang="sr-Latn-RS" dirty="0" err="1"/>
              <a:t>make</a:t>
            </a:r>
            <a:r>
              <a:rPr lang="sr-Latn-RS" dirty="0"/>
              <a:t> genitiv?</a:t>
            </a:r>
            <a:endParaRPr lang="en-US" dirty="0"/>
          </a:p>
        </p:txBody>
      </p:sp>
      <p:sp>
        <p:nvSpPr>
          <p:cNvPr id="5" name="Subtitle 4">
            <a:extLst>
              <a:ext uri="{FF2B5EF4-FFF2-40B4-BE49-F238E27FC236}">
                <a16:creationId xmlns:a16="http://schemas.microsoft.com/office/drawing/2014/main" id="{5744AD42-2283-225A-6DE3-5EE409FBC26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2123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461A-B9EA-D6B6-0B48-3C662E615BFD}"/>
              </a:ext>
            </a:extLst>
          </p:cNvPr>
          <p:cNvSpPr>
            <a:spLocks noGrp="1"/>
          </p:cNvSpPr>
          <p:nvPr>
            <p:ph type="title"/>
          </p:nvPr>
        </p:nvSpPr>
        <p:spPr/>
        <p:txBody>
          <a:bodyPr/>
          <a:lstStyle/>
          <a:p>
            <a:r>
              <a:rPr lang="sr-Latn-RS" dirty="0"/>
              <a:t>Jednina/Singular</a:t>
            </a:r>
            <a:endParaRPr lang="en-US" dirty="0"/>
          </a:p>
        </p:txBody>
      </p:sp>
      <p:sp>
        <p:nvSpPr>
          <p:cNvPr id="3" name="Content Placeholder 2">
            <a:extLst>
              <a:ext uri="{FF2B5EF4-FFF2-40B4-BE49-F238E27FC236}">
                <a16:creationId xmlns:a16="http://schemas.microsoft.com/office/drawing/2014/main" id="{C11CDEA8-3E29-658F-FAE0-E99DE019203E}"/>
              </a:ext>
            </a:extLst>
          </p:cNvPr>
          <p:cNvSpPr>
            <a:spLocks noGrp="1"/>
          </p:cNvSpPr>
          <p:nvPr>
            <p:ph idx="1"/>
          </p:nvPr>
        </p:nvSpPr>
        <p:spPr/>
        <p:txBody>
          <a:bodyPr/>
          <a:lstStyle/>
          <a:p>
            <a:r>
              <a:rPr lang="sr-Latn-RS" dirty="0" err="1"/>
              <a:t>Masculine</a:t>
            </a:r>
            <a:r>
              <a:rPr lang="sr-Latn-RS" dirty="0"/>
              <a:t> </a:t>
            </a:r>
            <a:r>
              <a:rPr lang="sr-Latn-RS" dirty="0" err="1"/>
              <a:t>nouns</a:t>
            </a:r>
            <a:r>
              <a:rPr lang="sr-Latn-RS" dirty="0"/>
              <a:t>: </a:t>
            </a:r>
            <a:r>
              <a:rPr lang="sr-Latn-RS" dirty="0" err="1"/>
              <a:t>add</a:t>
            </a:r>
            <a:r>
              <a:rPr lang="sr-Latn-RS" dirty="0"/>
              <a:t> </a:t>
            </a:r>
            <a:r>
              <a:rPr lang="sr-Latn-RS" dirty="0">
                <a:solidFill>
                  <a:srgbClr val="FF0000"/>
                </a:solidFill>
              </a:rPr>
              <a:t>–a </a:t>
            </a:r>
            <a:r>
              <a:rPr lang="sr-Latn-RS" dirty="0"/>
              <a:t>to </a:t>
            </a:r>
            <a:r>
              <a:rPr lang="sr-Latn-RS" dirty="0" err="1"/>
              <a:t>the</a:t>
            </a:r>
            <a:r>
              <a:rPr lang="sr-Latn-RS" dirty="0"/>
              <a:t> </a:t>
            </a:r>
            <a:r>
              <a:rPr lang="sr-Latn-RS" dirty="0" err="1"/>
              <a:t>stem</a:t>
            </a:r>
            <a:r>
              <a:rPr lang="sr-Latn-RS" dirty="0"/>
              <a:t> </a:t>
            </a:r>
            <a:r>
              <a:rPr lang="sr-Latn-RS" dirty="0" err="1"/>
              <a:t>of</a:t>
            </a:r>
            <a:r>
              <a:rPr lang="sr-Latn-RS" dirty="0"/>
              <a:t> a </a:t>
            </a:r>
            <a:r>
              <a:rPr lang="sr-Latn-RS" dirty="0" err="1"/>
              <a:t>noun</a:t>
            </a:r>
            <a:endParaRPr lang="sr-Latn-RS" dirty="0"/>
          </a:p>
          <a:p>
            <a:r>
              <a:rPr lang="sr-Latn-RS" dirty="0" err="1"/>
              <a:t>Neuter</a:t>
            </a:r>
            <a:r>
              <a:rPr lang="sr-Latn-RS" dirty="0"/>
              <a:t> </a:t>
            </a:r>
            <a:r>
              <a:rPr lang="sr-Latn-RS" dirty="0" err="1"/>
              <a:t>Nouns</a:t>
            </a:r>
            <a:r>
              <a:rPr lang="sr-Latn-RS" dirty="0"/>
              <a:t>: </a:t>
            </a:r>
            <a:r>
              <a:rPr lang="sr-Latn-RS" dirty="0" err="1"/>
              <a:t>add</a:t>
            </a:r>
            <a:r>
              <a:rPr lang="sr-Latn-RS" dirty="0"/>
              <a:t> </a:t>
            </a:r>
            <a:r>
              <a:rPr lang="sr-Latn-RS" dirty="0">
                <a:solidFill>
                  <a:srgbClr val="FF0000"/>
                </a:solidFill>
              </a:rPr>
              <a:t>–a </a:t>
            </a:r>
            <a:r>
              <a:rPr lang="sr-Latn-RS" dirty="0"/>
              <a:t>to </a:t>
            </a:r>
            <a:r>
              <a:rPr lang="sr-Latn-RS" dirty="0" err="1"/>
              <a:t>the</a:t>
            </a:r>
            <a:r>
              <a:rPr lang="sr-Latn-RS" dirty="0"/>
              <a:t> </a:t>
            </a:r>
            <a:r>
              <a:rPr lang="sr-Latn-RS" dirty="0" err="1"/>
              <a:t>stem</a:t>
            </a:r>
            <a:r>
              <a:rPr lang="sr-Latn-RS" dirty="0"/>
              <a:t> </a:t>
            </a:r>
            <a:r>
              <a:rPr lang="sr-Latn-RS" dirty="0" err="1"/>
              <a:t>of</a:t>
            </a:r>
            <a:r>
              <a:rPr lang="sr-Latn-RS" dirty="0"/>
              <a:t> a </a:t>
            </a:r>
            <a:r>
              <a:rPr lang="sr-Latn-RS" dirty="0" err="1"/>
              <a:t>noun</a:t>
            </a:r>
            <a:endParaRPr lang="sr-Latn-RS" dirty="0"/>
          </a:p>
          <a:p>
            <a:r>
              <a:rPr lang="sr-Latn-RS" dirty="0" err="1"/>
              <a:t>Feminine</a:t>
            </a:r>
            <a:r>
              <a:rPr lang="sr-Latn-RS" dirty="0"/>
              <a:t> </a:t>
            </a:r>
            <a:r>
              <a:rPr lang="sr-Latn-RS" dirty="0" err="1"/>
              <a:t>Nouns</a:t>
            </a:r>
            <a:r>
              <a:rPr lang="sr-Latn-RS" dirty="0"/>
              <a:t>: d</a:t>
            </a:r>
            <a:r>
              <a:rPr lang="en-US" dirty="0" err="1"/>
              <a:t>rop</a:t>
            </a:r>
            <a:r>
              <a:rPr lang="en-US" dirty="0"/>
              <a:t> the </a:t>
            </a:r>
            <a:r>
              <a:rPr lang="en-US" dirty="0">
                <a:solidFill>
                  <a:srgbClr val="FF0000"/>
                </a:solidFill>
              </a:rPr>
              <a:t>-a </a:t>
            </a:r>
            <a:r>
              <a:rPr lang="en-US" dirty="0"/>
              <a:t>of the nominative and </a:t>
            </a:r>
            <a:r>
              <a:rPr lang="en-US" dirty="0">
                <a:solidFill>
                  <a:srgbClr val="FF0000"/>
                </a:solidFill>
              </a:rPr>
              <a:t>add –E</a:t>
            </a:r>
            <a:endParaRPr lang="sr-Latn-RS" dirty="0">
              <a:solidFill>
                <a:srgbClr val="FF0000"/>
              </a:solidFill>
            </a:endParaRPr>
          </a:p>
          <a:p>
            <a:r>
              <a:rPr lang="sr-Latn-RS" dirty="0"/>
              <a:t>F2: </a:t>
            </a:r>
            <a:r>
              <a:rPr lang="en-US" dirty="0"/>
              <a:t>Add </a:t>
            </a:r>
            <a:r>
              <a:rPr lang="en-US" dirty="0">
                <a:solidFill>
                  <a:srgbClr val="FF0000"/>
                </a:solidFill>
              </a:rPr>
              <a:t>– I</a:t>
            </a:r>
            <a:r>
              <a:rPr lang="en-US" dirty="0"/>
              <a:t> to the nom. sg. Stem</a:t>
            </a:r>
            <a:endParaRPr lang="sr-Latn-RS" dirty="0"/>
          </a:p>
          <a:p>
            <a:r>
              <a:rPr lang="sr-Latn-RS" dirty="0" err="1"/>
              <a:t>Masculine</a:t>
            </a:r>
            <a:r>
              <a:rPr lang="sr-Latn-RS" dirty="0"/>
              <a:t> </a:t>
            </a:r>
            <a:r>
              <a:rPr lang="sr-Latn-RS" dirty="0" err="1"/>
              <a:t>and</a:t>
            </a:r>
            <a:r>
              <a:rPr lang="sr-Latn-RS" dirty="0"/>
              <a:t> </a:t>
            </a:r>
            <a:r>
              <a:rPr lang="en-US" dirty="0"/>
              <a:t>N</a:t>
            </a:r>
            <a:r>
              <a:rPr lang="sr-Latn-RS" dirty="0" err="1"/>
              <a:t>euter</a:t>
            </a:r>
            <a:r>
              <a:rPr lang="en-US" dirty="0"/>
              <a:t> </a:t>
            </a:r>
            <a:r>
              <a:rPr lang="en-US" dirty="0">
                <a:solidFill>
                  <a:srgbClr val="FF0000"/>
                </a:solidFill>
              </a:rPr>
              <a:t>adjectives</a:t>
            </a:r>
            <a:r>
              <a:rPr lang="en-US" dirty="0"/>
              <a:t>:  </a:t>
            </a:r>
            <a:r>
              <a:rPr lang="en-US" dirty="0">
                <a:solidFill>
                  <a:srgbClr val="FF0000"/>
                </a:solidFill>
              </a:rPr>
              <a:t>-</a:t>
            </a:r>
            <a:r>
              <a:rPr lang="en-US" dirty="0" err="1">
                <a:solidFill>
                  <a:srgbClr val="FF0000"/>
                </a:solidFill>
              </a:rPr>
              <a:t>og</a:t>
            </a:r>
            <a:r>
              <a:rPr lang="en-US" dirty="0">
                <a:solidFill>
                  <a:srgbClr val="FF0000"/>
                </a:solidFill>
              </a:rPr>
              <a:t>/-</a:t>
            </a:r>
            <a:r>
              <a:rPr lang="en-US" dirty="0" err="1">
                <a:solidFill>
                  <a:srgbClr val="FF0000"/>
                </a:solidFill>
              </a:rPr>
              <a:t>eg</a:t>
            </a:r>
            <a:endParaRPr lang="sr-Latn-RS" dirty="0">
              <a:solidFill>
                <a:srgbClr val="FF0000"/>
              </a:solidFill>
            </a:endParaRPr>
          </a:p>
          <a:p>
            <a:r>
              <a:rPr lang="en-US" dirty="0"/>
              <a:t>Feminine adjectives</a:t>
            </a:r>
            <a:r>
              <a:rPr lang="sr-Latn-RS" dirty="0">
                <a:solidFill>
                  <a:srgbClr val="FF0000"/>
                </a:solidFill>
              </a:rPr>
              <a:t>: </a:t>
            </a:r>
            <a:r>
              <a:rPr lang="en-US" dirty="0"/>
              <a:t>For both </a:t>
            </a:r>
            <a:r>
              <a:rPr lang="en-US" dirty="0">
                <a:solidFill>
                  <a:srgbClr val="FF0000"/>
                </a:solidFill>
              </a:rPr>
              <a:t>F and F2 nouns</a:t>
            </a:r>
            <a:r>
              <a:rPr lang="en-US" dirty="0"/>
              <a:t> the adjectival ending is </a:t>
            </a:r>
            <a:r>
              <a:rPr lang="en-US" dirty="0">
                <a:solidFill>
                  <a:srgbClr val="FF0000"/>
                </a:solidFill>
              </a:rPr>
              <a:t>–E</a:t>
            </a:r>
          </a:p>
          <a:p>
            <a:endParaRPr lang="en-US" dirty="0"/>
          </a:p>
          <a:p>
            <a:endParaRPr lang="en-US" dirty="0">
              <a:solidFill>
                <a:srgbClr val="FF0000"/>
              </a:solidFill>
            </a:endParaRPr>
          </a:p>
          <a:p>
            <a:endParaRPr lang="sr-Latn-RS" dirty="0"/>
          </a:p>
          <a:p>
            <a:endParaRPr lang="en-US" dirty="0"/>
          </a:p>
        </p:txBody>
      </p:sp>
    </p:spTree>
    <p:extLst>
      <p:ext uri="{BB962C8B-B14F-4D97-AF65-F5344CB8AC3E}">
        <p14:creationId xmlns:p14="http://schemas.microsoft.com/office/powerpoint/2010/main" val="1039582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Masculine and Neuter nouns</a:t>
            </a:r>
          </a:p>
        </p:txBody>
      </p:sp>
      <p:sp>
        <p:nvSpPr>
          <p:cNvPr id="3" name="Content Placeholder 2"/>
          <p:cNvSpPr>
            <a:spLocks noGrp="1"/>
          </p:cNvSpPr>
          <p:nvPr>
            <p:ph idx="1"/>
          </p:nvPr>
        </p:nvSpPr>
        <p:spPr>
          <a:xfrm>
            <a:off x="386178" y="2099507"/>
            <a:ext cx="7372906" cy="3120562"/>
          </a:xfrm>
        </p:spPr>
        <p:txBody>
          <a:bodyPr>
            <a:normAutofit/>
          </a:bodyPr>
          <a:lstStyle/>
          <a:p>
            <a:r>
              <a:rPr lang="en-US" dirty="0"/>
              <a:t>Add </a:t>
            </a:r>
            <a:r>
              <a:rPr lang="en-US" dirty="0">
                <a:solidFill>
                  <a:srgbClr val="FF0000"/>
                </a:solidFill>
              </a:rPr>
              <a:t>–A </a:t>
            </a:r>
            <a:r>
              <a:rPr lang="en-US" dirty="0"/>
              <a:t>to the steam of the noun</a:t>
            </a:r>
            <a:endParaRPr lang="sr-Latn-RS" dirty="0"/>
          </a:p>
          <a:p>
            <a:pPr marL="0" indent="0">
              <a:buNone/>
            </a:pPr>
            <a:endParaRPr lang="en-US" dirty="0"/>
          </a:p>
          <a:p>
            <a:pPr marL="0" indent="0">
              <a:buNone/>
            </a:pPr>
            <a:r>
              <a:rPr lang="en-US" dirty="0"/>
              <a:t>         </a:t>
            </a:r>
            <a:r>
              <a:rPr lang="sr-Latn-RS" dirty="0"/>
              <a:t> </a:t>
            </a:r>
          </a:p>
          <a:p>
            <a:pPr marL="0" indent="0">
              <a:buNone/>
            </a:pPr>
            <a:r>
              <a:rPr lang="sr-Latn-RS" dirty="0"/>
              <a:t>                                                            </a:t>
            </a:r>
          </a:p>
          <a:p>
            <a:pPr marL="0" indent="0">
              <a:buNone/>
            </a:pPr>
            <a:r>
              <a:rPr lang="sr-Latn-RS" dirty="0"/>
              <a:t>             </a:t>
            </a:r>
            <a:endParaRPr lang="en-US" dirty="0"/>
          </a:p>
        </p:txBody>
      </p:sp>
      <p:graphicFrame>
        <p:nvGraphicFramePr>
          <p:cNvPr id="4" name="Table 4">
            <a:extLst>
              <a:ext uri="{FF2B5EF4-FFF2-40B4-BE49-F238E27FC236}">
                <a16:creationId xmlns:a16="http://schemas.microsoft.com/office/drawing/2014/main" id="{8154A634-D126-DDF4-5A8B-FACC97BDA262}"/>
              </a:ext>
            </a:extLst>
          </p:cNvPr>
          <p:cNvGraphicFramePr>
            <a:graphicFrameLocks noGrp="1"/>
          </p:cNvGraphicFramePr>
          <p:nvPr>
            <p:extLst>
              <p:ext uri="{D42A27DB-BD31-4B8C-83A1-F6EECF244321}">
                <p14:modId xmlns:p14="http://schemas.microsoft.com/office/powerpoint/2010/main" val="2122068285"/>
              </p:ext>
            </p:extLst>
          </p:nvPr>
        </p:nvGraphicFramePr>
        <p:xfrm>
          <a:off x="457200" y="2708263"/>
          <a:ext cx="7037032" cy="3763560"/>
        </p:xfrm>
        <a:graphic>
          <a:graphicData uri="http://schemas.openxmlformats.org/drawingml/2006/table">
            <a:tbl>
              <a:tblPr firstRow="1" bandRow="1">
                <a:tableStyleId>{5C22544A-7EE6-4342-B048-85BDC9FD1C3A}</a:tableStyleId>
              </a:tblPr>
              <a:tblGrid>
                <a:gridCol w="1759258">
                  <a:extLst>
                    <a:ext uri="{9D8B030D-6E8A-4147-A177-3AD203B41FA5}">
                      <a16:colId xmlns:a16="http://schemas.microsoft.com/office/drawing/2014/main" val="3333882240"/>
                    </a:ext>
                  </a:extLst>
                </a:gridCol>
                <a:gridCol w="1759258">
                  <a:extLst>
                    <a:ext uri="{9D8B030D-6E8A-4147-A177-3AD203B41FA5}">
                      <a16:colId xmlns:a16="http://schemas.microsoft.com/office/drawing/2014/main" val="1952263940"/>
                    </a:ext>
                  </a:extLst>
                </a:gridCol>
                <a:gridCol w="1759258">
                  <a:extLst>
                    <a:ext uri="{9D8B030D-6E8A-4147-A177-3AD203B41FA5}">
                      <a16:colId xmlns:a16="http://schemas.microsoft.com/office/drawing/2014/main" val="2641190401"/>
                    </a:ext>
                  </a:extLst>
                </a:gridCol>
                <a:gridCol w="1759258">
                  <a:extLst>
                    <a:ext uri="{9D8B030D-6E8A-4147-A177-3AD203B41FA5}">
                      <a16:colId xmlns:a16="http://schemas.microsoft.com/office/drawing/2014/main" val="902192457"/>
                    </a:ext>
                  </a:extLst>
                </a:gridCol>
              </a:tblGrid>
              <a:tr h="752712">
                <a:tc gridSpan="2">
                  <a:txBody>
                    <a:bodyPr/>
                    <a:lstStyle/>
                    <a:p>
                      <a:r>
                        <a:rPr lang="sr-Latn-RS" dirty="0" err="1"/>
                        <a:t>Masculine</a:t>
                      </a:r>
                      <a:endParaRPr lang="en-US" dirty="0"/>
                    </a:p>
                  </a:txBody>
                  <a:tcPr/>
                </a:tc>
                <a:tc hMerge="1">
                  <a:txBody>
                    <a:bodyPr/>
                    <a:lstStyle/>
                    <a:p>
                      <a:endParaRPr lang="en-US" dirty="0"/>
                    </a:p>
                  </a:txBody>
                  <a:tcPr/>
                </a:tc>
                <a:tc gridSpan="2">
                  <a:txBody>
                    <a:bodyPr/>
                    <a:lstStyle/>
                    <a:p>
                      <a:r>
                        <a:rPr lang="sr-Latn-RS" dirty="0" err="1"/>
                        <a:t>Neuter</a:t>
                      </a:r>
                      <a:endParaRPr lang="en-US" dirty="0"/>
                    </a:p>
                  </a:txBody>
                  <a:tcPr/>
                </a:tc>
                <a:tc hMerge="1">
                  <a:txBody>
                    <a:bodyPr/>
                    <a:lstStyle/>
                    <a:p>
                      <a:endParaRPr lang="en-US" dirty="0"/>
                    </a:p>
                  </a:txBody>
                  <a:tcPr/>
                </a:tc>
                <a:extLst>
                  <a:ext uri="{0D108BD9-81ED-4DB2-BD59-A6C34878D82A}">
                    <a16:rowId xmlns:a16="http://schemas.microsoft.com/office/drawing/2014/main" val="1706338860"/>
                  </a:ext>
                </a:extLst>
              </a:tr>
              <a:tr h="752712">
                <a:tc>
                  <a:txBody>
                    <a:bodyPr/>
                    <a:lstStyle/>
                    <a:p>
                      <a:r>
                        <a:rPr lang="sr-Latn-RS" dirty="0"/>
                        <a:t>Nominativ</a:t>
                      </a:r>
                      <a:endParaRPr lang="en-US" dirty="0"/>
                    </a:p>
                  </a:txBody>
                  <a:tcPr/>
                </a:tc>
                <a:tc>
                  <a:txBody>
                    <a:bodyPr/>
                    <a:lstStyle/>
                    <a:p>
                      <a:r>
                        <a:rPr lang="sr-Latn-RS" dirty="0"/>
                        <a:t>Genitiv</a:t>
                      </a:r>
                      <a:endParaRPr lang="en-US" dirty="0"/>
                    </a:p>
                  </a:txBody>
                  <a:tcPr/>
                </a:tc>
                <a:tc>
                  <a:txBody>
                    <a:bodyPr/>
                    <a:lstStyle/>
                    <a:p>
                      <a:r>
                        <a:rPr lang="sr-Latn-RS" dirty="0"/>
                        <a:t>Nominativ </a:t>
                      </a:r>
                      <a:endParaRPr lang="en-US" dirty="0"/>
                    </a:p>
                  </a:txBody>
                  <a:tcPr/>
                </a:tc>
                <a:tc>
                  <a:txBody>
                    <a:bodyPr/>
                    <a:lstStyle/>
                    <a:p>
                      <a:r>
                        <a:rPr lang="sr-Latn-RS" dirty="0"/>
                        <a:t>Genitiv</a:t>
                      </a:r>
                      <a:endParaRPr lang="en-US" dirty="0"/>
                    </a:p>
                  </a:txBody>
                  <a:tcPr/>
                </a:tc>
                <a:extLst>
                  <a:ext uri="{0D108BD9-81ED-4DB2-BD59-A6C34878D82A}">
                    <a16:rowId xmlns:a16="http://schemas.microsoft.com/office/drawing/2014/main" val="2247556090"/>
                  </a:ext>
                </a:extLst>
              </a:tr>
              <a:tr h="752712">
                <a:tc>
                  <a:txBody>
                    <a:bodyPr/>
                    <a:lstStyle/>
                    <a:p>
                      <a:r>
                        <a:rPr lang="sr-Latn-RS" dirty="0"/>
                        <a:t>brat</a:t>
                      </a:r>
                      <a:endParaRPr lang="en-US" dirty="0"/>
                    </a:p>
                  </a:txBody>
                  <a:tcPr/>
                </a:tc>
                <a:tc>
                  <a:txBody>
                    <a:bodyPr/>
                    <a:lstStyle/>
                    <a:p>
                      <a:r>
                        <a:rPr lang="sr-Latn-RS" dirty="0"/>
                        <a:t>brata</a:t>
                      </a:r>
                      <a:endParaRPr lang="en-US" dirty="0"/>
                    </a:p>
                  </a:txBody>
                  <a:tcPr/>
                </a:tc>
                <a:tc>
                  <a:txBody>
                    <a:bodyPr/>
                    <a:lstStyle/>
                    <a:p>
                      <a:r>
                        <a:rPr lang="sr-Latn-RS" dirty="0"/>
                        <a:t>brdo</a:t>
                      </a:r>
                      <a:endParaRPr lang="en-US" dirty="0"/>
                    </a:p>
                  </a:txBody>
                  <a:tcPr/>
                </a:tc>
                <a:tc>
                  <a:txBody>
                    <a:bodyPr/>
                    <a:lstStyle/>
                    <a:p>
                      <a:r>
                        <a:rPr lang="sr-Latn-RS" dirty="0"/>
                        <a:t>brda</a:t>
                      </a:r>
                      <a:endParaRPr lang="en-US" dirty="0"/>
                    </a:p>
                  </a:txBody>
                  <a:tcPr/>
                </a:tc>
                <a:extLst>
                  <a:ext uri="{0D108BD9-81ED-4DB2-BD59-A6C34878D82A}">
                    <a16:rowId xmlns:a16="http://schemas.microsoft.com/office/drawing/2014/main" val="2951199179"/>
                  </a:ext>
                </a:extLst>
              </a:tr>
              <a:tr h="752712">
                <a:tc>
                  <a:txBody>
                    <a:bodyPr/>
                    <a:lstStyle/>
                    <a:p>
                      <a:r>
                        <a:rPr lang="sr-Latn-RS" dirty="0" err="1"/>
                        <a:t>čov</a:t>
                      </a:r>
                      <a:r>
                        <a:rPr lang="sr-Latn-RS" dirty="0"/>
                        <a:t>(j)</a:t>
                      </a:r>
                      <a:r>
                        <a:rPr lang="sr-Latn-RS" dirty="0" err="1"/>
                        <a:t>ek</a:t>
                      </a:r>
                      <a:endParaRPr lang="en-US" dirty="0"/>
                    </a:p>
                  </a:txBody>
                  <a:tcPr/>
                </a:tc>
                <a:tc>
                  <a:txBody>
                    <a:bodyPr/>
                    <a:lstStyle/>
                    <a:p>
                      <a:r>
                        <a:rPr lang="sr-Latn-RS" dirty="0" err="1"/>
                        <a:t>čov</a:t>
                      </a:r>
                      <a:r>
                        <a:rPr lang="sr-Latn-RS" dirty="0"/>
                        <a:t>(j)</a:t>
                      </a:r>
                      <a:r>
                        <a:rPr lang="sr-Latn-RS" dirty="0" err="1"/>
                        <a:t>eka</a:t>
                      </a:r>
                      <a:r>
                        <a:rPr lang="sr-Latn-RS" dirty="0"/>
                        <a:t> </a:t>
                      </a:r>
                      <a:endParaRPr lang="en-US" dirty="0"/>
                    </a:p>
                  </a:txBody>
                  <a:tcPr/>
                </a:tc>
                <a:tc>
                  <a:txBody>
                    <a:bodyPr/>
                    <a:lstStyle/>
                    <a:p>
                      <a:r>
                        <a:rPr lang="sr-Latn-RS" dirty="0"/>
                        <a:t>more</a:t>
                      </a:r>
                      <a:endParaRPr lang="en-US" dirty="0"/>
                    </a:p>
                  </a:txBody>
                  <a:tcPr/>
                </a:tc>
                <a:tc>
                  <a:txBody>
                    <a:bodyPr/>
                    <a:lstStyle/>
                    <a:p>
                      <a:r>
                        <a:rPr lang="sr-Latn-RS" dirty="0"/>
                        <a:t>mora</a:t>
                      </a:r>
                      <a:endParaRPr lang="en-US" dirty="0"/>
                    </a:p>
                  </a:txBody>
                  <a:tcPr/>
                </a:tc>
                <a:extLst>
                  <a:ext uri="{0D108BD9-81ED-4DB2-BD59-A6C34878D82A}">
                    <a16:rowId xmlns:a16="http://schemas.microsoft.com/office/drawing/2014/main" val="2768870386"/>
                  </a:ext>
                </a:extLst>
              </a:tr>
              <a:tr h="752712">
                <a:tc>
                  <a:txBody>
                    <a:bodyPr/>
                    <a:lstStyle/>
                    <a:p>
                      <a:r>
                        <a:rPr lang="sr-Latn-RS" dirty="0"/>
                        <a:t>muž</a:t>
                      </a:r>
                      <a:endParaRPr lang="en-US" dirty="0"/>
                    </a:p>
                  </a:txBody>
                  <a:tcPr/>
                </a:tc>
                <a:tc>
                  <a:txBody>
                    <a:bodyPr/>
                    <a:lstStyle/>
                    <a:p>
                      <a:r>
                        <a:rPr lang="sr-Latn-RS" dirty="0"/>
                        <a:t>muža</a:t>
                      </a:r>
                      <a:endParaRPr lang="en-US" dirty="0"/>
                    </a:p>
                  </a:txBody>
                  <a:tcPr/>
                </a:tc>
                <a:tc>
                  <a:txBody>
                    <a:bodyPr/>
                    <a:lstStyle/>
                    <a:p>
                      <a:r>
                        <a:rPr lang="sr-Latn-RS" dirty="0"/>
                        <a:t>polje</a:t>
                      </a:r>
                      <a:endParaRPr lang="en-US" dirty="0"/>
                    </a:p>
                  </a:txBody>
                  <a:tcPr/>
                </a:tc>
                <a:tc>
                  <a:txBody>
                    <a:bodyPr/>
                    <a:lstStyle/>
                    <a:p>
                      <a:r>
                        <a:rPr lang="sr-Latn-RS" dirty="0"/>
                        <a:t>polja</a:t>
                      </a:r>
                      <a:endParaRPr lang="en-US" dirty="0"/>
                    </a:p>
                  </a:txBody>
                  <a:tcPr/>
                </a:tc>
                <a:extLst>
                  <a:ext uri="{0D108BD9-81ED-4DB2-BD59-A6C34878D82A}">
                    <a16:rowId xmlns:a16="http://schemas.microsoft.com/office/drawing/2014/main" val="2298678529"/>
                  </a:ext>
                </a:extLst>
              </a:tr>
            </a:tbl>
          </a:graphicData>
        </a:graphic>
      </p:graphicFrame>
    </p:spTree>
    <p:extLst>
      <p:ext uri="{BB962C8B-B14F-4D97-AF65-F5344CB8AC3E}">
        <p14:creationId xmlns:p14="http://schemas.microsoft.com/office/powerpoint/2010/main" val="2330893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CDA8-0A3D-83A1-7EA1-4BCD3C2F915C}"/>
              </a:ext>
            </a:extLst>
          </p:cNvPr>
          <p:cNvSpPr>
            <a:spLocks noGrp="1"/>
          </p:cNvSpPr>
          <p:nvPr>
            <p:ph type="title"/>
          </p:nvPr>
        </p:nvSpPr>
        <p:spPr/>
        <p:txBody>
          <a:bodyPr/>
          <a:lstStyle/>
          <a:p>
            <a:r>
              <a:rPr lang="sr-Latn-RS" dirty="0" err="1"/>
              <a:t>Review</a:t>
            </a:r>
            <a:endParaRPr lang="en-US" dirty="0"/>
          </a:p>
        </p:txBody>
      </p:sp>
      <p:sp>
        <p:nvSpPr>
          <p:cNvPr id="3" name="Content Placeholder 2">
            <a:extLst>
              <a:ext uri="{FF2B5EF4-FFF2-40B4-BE49-F238E27FC236}">
                <a16:creationId xmlns:a16="http://schemas.microsoft.com/office/drawing/2014/main" id="{EE2DD4D7-BA2C-DF62-AE03-BE00E4A61024}"/>
              </a:ext>
            </a:extLst>
          </p:cNvPr>
          <p:cNvSpPr>
            <a:spLocks noGrp="1"/>
          </p:cNvSpPr>
          <p:nvPr>
            <p:ph idx="1"/>
          </p:nvPr>
        </p:nvSpPr>
        <p:spPr/>
        <p:txBody>
          <a:bodyPr/>
          <a:lstStyle/>
          <a:p>
            <a:r>
              <a:rPr lang="sr-Latn-RS" dirty="0" err="1"/>
              <a:t>Masculine</a:t>
            </a:r>
            <a:endParaRPr lang="sr-Latn-RS" dirty="0"/>
          </a:p>
          <a:p>
            <a:pPr marL="457200" indent="-457200">
              <a:buAutoNum type="arabicPeriod"/>
            </a:pPr>
            <a:r>
              <a:rPr lang="sr-Latn-RS" dirty="0"/>
              <a:t>Kaput mog …….. (sin)</a:t>
            </a:r>
          </a:p>
          <a:p>
            <a:pPr marL="457200" indent="-457200">
              <a:buAutoNum type="arabicPeriod"/>
            </a:pPr>
            <a:r>
              <a:rPr lang="sr-Latn-RS" dirty="0"/>
              <a:t>Levo od ……. (prozor)</a:t>
            </a:r>
          </a:p>
          <a:p>
            <a:pPr marL="457200" indent="-457200">
              <a:buAutoNum type="arabicPeriod"/>
            </a:pPr>
            <a:r>
              <a:rPr lang="sr-Latn-RS" dirty="0"/>
              <a:t>Desno od ………. (zid)</a:t>
            </a:r>
          </a:p>
          <a:p>
            <a:pPr marL="0" indent="0">
              <a:buNone/>
            </a:pPr>
            <a:endParaRPr lang="sr-Latn-RS" dirty="0"/>
          </a:p>
          <a:p>
            <a:pPr marL="0" indent="0">
              <a:buNone/>
            </a:pPr>
            <a:r>
              <a:rPr lang="sr-Latn-RS" dirty="0"/>
              <a:t>- </a:t>
            </a:r>
            <a:r>
              <a:rPr lang="sr-Latn-RS" dirty="0" err="1"/>
              <a:t>Neuter</a:t>
            </a:r>
            <a:endParaRPr lang="sr-Latn-RS" dirty="0"/>
          </a:p>
          <a:p>
            <a:pPr marL="457200" indent="-457200">
              <a:buAutoNum type="arabicPeriod"/>
            </a:pPr>
            <a:r>
              <a:rPr lang="sr-Latn-RS" dirty="0"/>
              <a:t>Kod mog …… (selo)</a:t>
            </a:r>
          </a:p>
          <a:p>
            <a:pPr marL="457200" indent="-457200">
              <a:buAutoNum type="arabicPeriod"/>
            </a:pPr>
            <a:r>
              <a:rPr lang="sr-Latn-RS" dirty="0"/>
              <a:t>Iz tvog ……. (pismo)</a:t>
            </a:r>
          </a:p>
          <a:p>
            <a:pPr marL="457200" indent="-457200">
              <a:buAutoNum type="arabicPeriod"/>
            </a:pPr>
            <a:r>
              <a:rPr lang="sr-Latn-RS" dirty="0"/>
              <a:t>Knjiga njenog …….. (dete)</a:t>
            </a:r>
          </a:p>
          <a:p>
            <a:pPr marL="457200" indent="-457200">
              <a:buAutoNum type="arabicPeriod"/>
            </a:pPr>
            <a:endParaRPr lang="sr-Latn-RS" dirty="0"/>
          </a:p>
          <a:p>
            <a:pPr marL="457200" indent="-457200">
              <a:buAutoNum type="arabicPeriod"/>
            </a:pPr>
            <a:endParaRPr lang="sr-Latn-RS" dirty="0"/>
          </a:p>
          <a:p>
            <a:pPr marL="0" indent="0">
              <a:buNone/>
            </a:pPr>
            <a:endParaRPr lang="sr-Latn-RS" dirty="0"/>
          </a:p>
        </p:txBody>
      </p:sp>
    </p:spTree>
    <p:extLst>
      <p:ext uri="{BB962C8B-B14F-4D97-AF65-F5344CB8AC3E}">
        <p14:creationId xmlns:p14="http://schemas.microsoft.com/office/powerpoint/2010/main" val="4070894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Fleeting A</a:t>
            </a:r>
          </a:p>
        </p:txBody>
      </p:sp>
      <p:sp>
        <p:nvSpPr>
          <p:cNvPr id="3" name="Content Placeholder 2"/>
          <p:cNvSpPr>
            <a:spLocks noGrp="1"/>
          </p:cNvSpPr>
          <p:nvPr>
            <p:ph idx="1"/>
          </p:nvPr>
        </p:nvSpPr>
        <p:spPr/>
        <p:txBody>
          <a:bodyPr/>
          <a:lstStyle/>
          <a:p>
            <a:r>
              <a:rPr lang="en-US" dirty="0"/>
              <a:t>Masculine nouns with </a:t>
            </a:r>
            <a:r>
              <a:rPr lang="en-US" dirty="0">
                <a:solidFill>
                  <a:srgbClr val="FF0000"/>
                </a:solidFill>
              </a:rPr>
              <a:t>fleeting A</a:t>
            </a:r>
            <a:r>
              <a:rPr lang="en-US" dirty="0"/>
              <a:t> (usually end in -ac) </a:t>
            </a:r>
          </a:p>
          <a:p>
            <a:r>
              <a:rPr lang="en-US" dirty="0"/>
              <a:t>Nom               Gen</a:t>
            </a:r>
          </a:p>
          <a:p>
            <a:pPr marL="0" indent="0">
              <a:buNone/>
            </a:pPr>
            <a:r>
              <a:rPr lang="en-US" dirty="0" err="1"/>
              <a:t>Amerikan</a:t>
            </a:r>
            <a:r>
              <a:rPr lang="en-US" dirty="0" err="1">
                <a:solidFill>
                  <a:srgbClr val="FF0000"/>
                </a:solidFill>
              </a:rPr>
              <a:t>a</a:t>
            </a:r>
            <a:r>
              <a:rPr lang="en-US" dirty="0" err="1"/>
              <a:t>c</a:t>
            </a:r>
            <a:r>
              <a:rPr lang="en-US" dirty="0"/>
              <a:t>    </a:t>
            </a:r>
            <a:r>
              <a:rPr lang="en-US" dirty="0" err="1"/>
              <a:t>Amerikanc</a:t>
            </a:r>
            <a:r>
              <a:rPr lang="en-US" dirty="0" err="1">
                <a:solidFill>
                  <a:srgbClr val="FF0000"/>
                </a:solidFill>
              </a:rPr>
              <a:t>a</a:t>
            </a:r>
            <a:endParaRPr lang="en-US" dirty="0">
              <a:solidFill>
                <a:srgbClr val="FF0000"/>
              </a:solidFill>
            </a:endParaRPr>
          </a:p>
          <a:p>
            <a:pPr marL="0" indent="0">
              <a:buNone/>
            </a:pPr>
            <a:r>
              <a:rPr lang="en-US" dirty="0" err="1"/>
              <a:t>Vatrogas</a:t>
            </a:r>
            <a:r>
              <a:rPr lang="en-US" dirty="0" err="1">
                <a:solidFill>
                  <a:srgbClr val="FF0000"/>
                </a:solidFill>
              </a:rPr>
              <a:t>a</a:t>
            </a:r>
            <a:r>
              <a:rPr lang="en-US" dirty="0" err="1"/>
              <a:t>c</a:t>
            </a:r>
            <a:r>
              <a:rPr lang="en-US" dirty="0"/>
              <a:t>      </a:t>
            </a:r>
            <a:r>
              <a:rPr lang="en-US" dirty="0" err="1"/>
              <a:t>vatrogasca</a:t>
            </a:r>
            <a:endParaRPr lang="en-US" dirty="0"/>
          </a:p>
          <a:p>
            <a:pPr marL="0" indent="0">
              <a:buNone/>
            </a:pPr>
            <a:r>
              <a:rPr lang="en-US" dirty="0" err="1"/>
              <a:t>Pet</a:t>
            </a:r>
            <a:r>
              <a:rPr lang="en-US" dirty="0" err="1">
                <a:solidFill>
                  <a:srgbClr val="FF0000"/>
                </a:solidFill>
              </a:rPr>
              <a:t>a</a:t>
            </a:r>
            <a:r>
              <a:rPr lang="en-US" dirty="0" err="1"/>
              <a:t>r</a:t>
            </a:r>
            <a:r>
              <a:rPr lang="en-US" dirty="0"/>
              <a:t>                Petra</a:t>
            </a:r>
          </a:p>
          <a:p>
            <a:pPr marL="0" indent="0">
              <a:buNone/>
            </a:pPr>
            <a:r>
              <a:rPr lang="en-US" dirty="0" err="1"/>
              <a:t>Policaj</a:t>
            </a:r>
            <a:r>
              <a:rPr lang="en-US" dirty="0" err="1">
                <a:solidFill>
                  <a:srgbClr val="FF0000"/>
                </a:solidFill>
              </a:rPr>
              <a:t>a</a:t>
            </a:r>
            <a:r>
              <a:rPr lang="en-US" dirty="0" err="1"/>
              <a:t>c</a:t>
            </a:r>
            <a:r>
              <a:rPr lang="en-US" dirty="0"/>
              <a:t>          </a:t>
            </a:r>
            <a:r>
              <a:rPr lang="en-US" dirty="0" err="1"/>
              <a:t>policajca</a:t>
            </a:r>
            <a:endParaRPr lang="en-US" dirty="0"/>
          </a:p>
        </p:txBody>
      </p:sp>
    </p:spTree>
    <p:extLst>
      <p:ext uri="{BB962C8B-B14F-4D97-AF65-F5344CB8AC3E}">
        <p14:creationId xmlns:p14="http://schemas.microsoft.com/office/powerpoint/2010/main" val="2787331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Noun </a:t>
            </a:r>
            <a:r>
              <a:rPr lang="en-US" dirty="0" err="1"/>
              <a:t>Otac</a:t>
            </a:r>
            <a:r>
              <a:rPr lang="en-US" dirty="0"/>
              <a:t> /Father </a:t>
            </a:r>
          </a:p>
        </p:txBody>
      </p:sp>
      <p:sp>
        <p:nvSpPr>
          <p:cNvPr id="3" name="Content Placeholder 2"/>
          <p:cNvSpPr>
            <a:spLocks noGrp="1"/>
          </p:cNvSpPr>
          <p:nvPr>
            <p:ph idx="1"/>
          </p:nvPr>
        </p:nvSpPr>
        <p:spPr/>
        <p:txBody>
          <a:bodyPr/>
          <a:lstStyle/>
          <a:p>
            <a:r>
              <a:rPr lang="en-US" dirty="0"/>
              <a:t>Nominative </a:t>
            </a:r>
            <a:r>
              <a:rPr lang="en-US" dirty="0" err="1"/>
              <a:t>Ot</a:t>
            </a:r>
            <a:r>
              <a:rPr lang="en-US" dirty="0" err="1">
                <a:solidFill>
                  <a:srgbClr val="FF0000"/>
                </a:solidFill>
              </a:rPr>
              <a:t>a</a:t>
            </a:r>
            <a:r>
              <a:rPr lang="en-US" dirty="0" err="1"/>
              <a:t>c</a:t>
            </a:r>
            <a:r>
              <a:rPr lang="en-US" dirty="0"/>
              <a:t>     Genitive sg  Oca</a:t>
            </a:r>
            <a:endParaRPr lang="sr-Latn-RS" dirty="0"/>
          </a:p>
          <a:p>
            <a:endParaRPr lang="en-US" dirty="0"/>
          </a:p>
          <a:p>
            <a:pPr>
              <a:buFont typeface="Wingdings" pitchFamily="2" charset="2"/>
              <a:buChar char="ü"/>
            </a:pPr>
            <a:r>
              <a:rPr lang="en-US" dirty="0"/>
              <a:t>Fleeting a : </a:t>
            </a:r>
            <a:r>
              <a:rPr lang="en-US" dirty="0" err="1"/>
              <a:t>o</a:t>
            </a:r>
            <a:r>
              <a:rPr lang="en-US" dirty="0" err="1">
                <a:solidFill>
                  <a:srgbClr val="FF0000"/>
                </a:solidFill>
              </a:rPr>
              <a:t>tc</a:t>
            </a:r>
            <a:endParaRPr lang="en-US" dirty="0">
              <a:solidFill>
                <a:srgbClr val="FF0000"/>
              </a:solidFill>
            </a:endParaRPr>
          </a:p>
          <a:p>
            <a:pPr>
              <a:buFont typeface="Wingdings" pitchFamily="2" charset="2"/>
              <a:buChar char="ü"/>
            </a:pPr>
            <a:r>
              <a:rPr lang="en-US" dirty="0"/>
              <a:t>Cluster TC simplifies to C : </a:t>
            </a:r>
            <a:r>
              <a:rPr lang="en-US" dirty="0" err="1"/>
              <a:t>oc</a:t>
            </a:r>
            <a:r>
              <a:rPr lang="en-US" dirty="0"/>
              <a:t> </a:t>
            </a:r>
          </a:p>
          <a:p>
            <a:pPr>
              <a:buFont typeface="Wingdings" pitchFamily="2" charset="2"/>
              <a:buChar char="ü"/>
            </a:pPr>
            <a:r>
              <a:rPr lang="en-US" dirty="0"/>
              <a:t>Add genitive ending -a: </a:t>
            </a:r>
            <a:r>
              <a:rPr lang="en-US" dirty="0" err="1">
                <a:solidFill>
                  <a:srgbClr val="FF0000"/>
                </a:solidFill>
              </a:rPr>
              <a:t>oca</a:t>
            </a:r>
            <a:endParaRPr lang="en-US" dirty="0">
              <a:solidFill>
                <a:srgbClr val="FF0000"/>
              </a:solidFill>
            </a:endParaRPr>
          </a:p>
        </p:txBody>
      </p:sp>
    </p:spTree>
    <p:extLst>
      <p:ext uri="{BB962C8B-B14F-4D97-AF65-F5344CB8AC3E}">
        <p14:creationId xmlns:p14="http://schemas.microsoft.com/office/powerpoint/2010/main" val="2956588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Feminine nouns</a:t>
            </a:r>
          </a:p>
        </p:txBody>
      </p:sp>
      <p:sp>
        <p:nvSpPr>
          <p:cNvPr id="3" name="Content Placeholder 2"/>
          <p:cNvSpPr>
            <a:spLocks noGrp="1"/>
          </p:cNvSpPr>
          <p:nvPr>
            <p:ph idx="1"/>
          </p:nvPr>
        </p:nvSpPr>
        <p:spPr/>
        <p:txBody>
          <a:bodyPr/>
          <a:lstStyle/>
          <a:p>
            <a:r>
              <a:rPr lang="en-US" dirty="0"/>
              <a:t>Drop the </a:t>
            </a:r>
            <a:r>
              <a:rPr lang="en-US" dirty="0">
                <a:solidFill>
                  <a:srgbClr val="FF0000"/>
                </a:solidFill>
              </a:rPr>
              <a:t>-a </a:t>
            </a:r>
            <a:r>
              <a:rPr lang="en-US" dirty="0"/>
              <a:t>of the nominative and </a:t>
            </a:r>
            <a:r>
              <a:rPr lang="en-US" dirty="0">
                <a:solidFill>
                  <a:srgbClr val="FF0000"/>
                </a:solidFill>
              </a:rPr>
              <a:t>add –E</a:t>
            </a:r>
          </a:p>
          <a:p>
            <a:endParaRPr lang="en-US" dirty="0"/>
          </a:p>
          <a:p>
            <a:endParaRPr lang="en-US" dirty="0"/>
          </a:p>
        </p:txBody>
      </p:sp>
      <p:graphicFrame>
        <p:nvGraphicFramePr>
          <p:cNvPr id="4" name="Table 4">
            <a:extLst>
              <a:ext uri="{FF2B5EF4-FFF2-40B4-BE49-F238E27FC236}">
                <a16:creationId xmlns:a16="http://schemas.microsoft.com/office/drawing/2014/main" id="{2C8B6B5A-6E7B-39D6-925F-1EB8D55B6648}"/>
              </a:ext>
            </a:extLst>
          </p:cNvPr>
          <p:cNvGraphicFramePr>
            <a:graphicFrameLocks noGrp="1"/>
          </p:cNvGraphicFramePr>
          <p:nvPr>
            <p:extLst>
              <p:ext uri="{D42A27DB-BD31-4B8C-83A1-F6EECF244321}">
                <p14:modId xmlns:p14="http://schemas.microsoft.com/office/powerpoint/2010/main" val="1861709376"/>
              </p:ext>
            </p:extLst>
          </p:nvPr>
        </p:nvGraphicFramePr>
        <p:xfrm>
          <a:off x="558307" y="2627790"/>
          <a:ext cx="4546354" cy="3999392"/>
        </p:xfrm>
        <a:graphic>
          <a:graphicData uri="http://schemas.openxmlformats.org/drawingml/2006/table">
            <a:tbl>
              <a:tblPr firstRow="1" bandRow="1">
                <a:tableStyleId>{5C22544A-7EE6-4342-B048-85BDC9FD1C3A}</a:tableStyleId>
              </a:tblPr>
              <a:tblGrid>
                <a:gridCol w="2273177">
                  <a:extLst>
                    <a:ext uri="{9D8B030D-6E8A-4147-A177-3AD203B41FA5}">
                      <a16:colId xmlns:a16="http://schemas.microsoft.com/office/drawing/2014/main" val="1067398959"/>
                    </a:ext>
                  </a:extLst>
                </a:gridCol>
                <a:gridCol w="2273177">
                  <a:extLst>
                    <a:ext uri="{9D8B030D-6E8A-4147-A177-3AD203B41FA5}">
                      <a16:colId xmlns:a16="http://schemas.microsoft.com/office/drawing/2014/main" val="1902547788"/>
                    </a:ext>
                  </a:extLst>
                </a:gridCol>
              </a:tblGrid>
              <a:tr h="999848">
                <a:tc>
                  <a:txBody>
                    <a:bodyPr/>
                    <a:lstStyle/>
                    <a:p>
                      <a:r>
                        <a:rPr lang="sr-Latn-RS" dirty="0"/>
                        <a:t>Nominativ</a:t>
                      </a:r>
                      <a:endParaRPr lang="en-US" dirty="0"/>
                    </a:p>
                  </a:txBody>
                  <a:tcPr/>
                </a:tc>
                <a:tc>
                  <a:txBody>
                    <a:bodyPr/>
                    <a:lstStyle/>
                    <a:p>
                      <a:r>
                        <a:rPr lang="sr-Latn-RS" dirty="0"/>
                        <a:t>Genitiv</a:t>
                      </a:r>
                      <a:endParaRPr lang="en-US" dirty="0"/>
                    </a:p>
                  </a:txBody>
                  <a:tcPr/>
                </a:tc>
                <a:extLst>
                  <a:ext uri="{0D108BD9-81ED-4DB2-BD59-A6C34878D82A}">
                    <a16:rowId xmlns:a16="http://schemas.microsoft.com/office/drawing/2014/main" val="3357855971"/>
                  </a:ext>
                </a:extLst>
              </a:tr>
              <a:tr h="999848">
                <a:tc>
                  <a:txBody>
                    <a:bodyPr/>
                    <a:lstStyle/>
                    <a:p>
                      <a:r>
                        <a:rPr lang="sr-Latn-RS" dirty="0" err="1"/>
                        <a:t>kaća</a:t>
                      </a:r>
                      <a:endParaRPr lang="en-US" dirty="0"/>
                    </a:p>
                  </a:txBody>
                  <a:tcPr/>
                </a:tc>
                <a:tc>
                  <a:txBody>
                    <a:bodyPr/>
                    <a:lstStyle/>
                    <a:p>
                      <a:r>
                        <a:rPr lang="sr-Latn-RS" dirty="0"/>
                        <a:t>kuće</a:t>
                      </a:r>
                      <a:endParaRPr lang="en-US" dirty="0"/>
                    </a:p>
                  </a:txBody>
                  <a:tcPr/>
                </a:tc>
                <a:extLst>
                  <a:ext uri="{0D108BD9-81ED-4DB2-BD59-A6C34878D82A}">
                    <a16:rowId xmlns:a16="http://schemas.microsoft.com/office/drawing/2014/main" val="4232303378"/>
                  </a:ext>
                </a:extLst>
              </a:tr>
              <a:tr h="999848">
                <a:tc>
                  <a:txBody>
                    <a:bodyPr/>
                    <a:lstStyle/>
                    <a:p>
                      <a:r>
                        <a:rPr lang="sr-Latn-RS" dirty="0"/>
                        <a:t>žena</a:t>
                      </a:r>
                      <a:endParaRPr lang="en-US" dirty="0"/>
                    </a:p>
                  </a:txBody>
                  <a:tcPr/>
                </a:tc>
                <a:tc>
                  <a:txBody>
                    <a:bodyPr/>
                    <a:lstStyle/>
                    <a:p>
                      <a:r>
                        <a:rPr lang="sr-Latn-RS" dirty="0"/>
                        <a:t>žene</a:t>
                      </a:r>
                      <a:endParaRPr lang="en-US" dirty="0"/>
                    </a:p>
                  </a:txBody>
                  <a:tcPr/>
                </a:tc>
                <a:extLst>
                  <a:ext uri="{0D108BD9-81ED-4DB2-BD59-A6C34878D82A}">
                    <a16:rowId xmlns:a16="http://schemas.microsoft.com/office/drawing/2014/main" val="983921349"/>
                  </a:ext>
                </a:extLst>
              </a:tr>
              <a:tr h="999848">
                <a:tc>
                  <a:txBody>
                    <a:bodyPr/>
                    <a:lstStyle/>
                    <a:p>
                      <a:r>
                        <a:rPr lang="sr-Latn-RS" dirty="0"/>
                        <a:t>lampa</a:t>
                      </a:r>
                      <a:endParaRPr lang="en-US" dirty="0"/>
                    </a:p>
                  </a:txBody>
                  <a:tcPr/>
                </a:tc>
                <a:tc>
                  <a:txBody>
                    <a:bodyPr/>
                    <a:lstStyle/>
                    <a:p>
                      <a:r>
                        <a:rPr lang="sr-Latn-RS" dirty="0"/>
                        <a:t>lampe</a:t>
                      </a:r>
                      <a:endParaRPr lang="en-US" dirty="0"/>
                    </a:p>
                  </a:txBody>
                  <a:tcPr/>
                </a:tc>
                <a:extLst>
                  <a:ext uri="{0D108BD9-81ED-4DB2-BD59-A6C34878D82A}">
                    <a16:rowId xmlns:a16="http://schemas.microsoft.com/office/drawing/2014/main" val="3588899275"/>
                  </a:ext>
                </a:extLst>
              </a:tr>
            </a:tbl>
          </a:graphicData>
        </a:graphic>
      </p:graphicFrame>
    </p:spTree>
    <p:extLst>
      <p:ext uri="{BB962C8B-B14F-4D97-AF65-F5344CB8AC3E}">
        <p14:creationId xmlns:p14="http://schemas.microsoft.com/office/powerpoint/2010/main" val="761604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9DB4-E608-4C98-B161-8407CE95317B}"/>
              </a:ext>
            </a:extLst>
          </p:cNvPr>
          <p:cNvSpPr>
            <a:spLocks noGrp="1"/>
          </p:cNvSpPr>
          <p:nvPr>
            <p:ph type="title"/>
          </p:nvPr>
        </p:nvSpPr>
        <p:spPr/>
        <p:txBody>
          <a:bodyPr/>
          <a:lstStyle/>
          <a:p>
            <a:r>
              <a:rPr lang="sr-Latn-RS" dirty="0" err="1"/>
              <a:t>Vježba</a:t>
            </a:r>
            <a:endParaRPr lang="en-US" dirty="0"/>
          </a:p>
        </p:txBody>
      </p:sp>
      <p:sp>
        <p:nvSpPr>
          <p:cNvPr id="3" name="Content Placeholder 2">
            <a:extLst>
              <a:ext uri="{FF2B5EF4-FFF2-40B4-BE49-F238E27FC236}">
                <a16:creationId xmlns:a16="http://schemas.microsoft.com/office/drawing/2014/main" id="{7A135342-1088-21B7-5928-9D89B814603D}"/>
              </a:ext>
            </a:extLst>
          </p:cNvPr>
          <p:cNvSpPr>
            <a:spLocks noGrp="1"/>
          </p:cNvSpPr>
          <p:nvPr>
            <p:ph idx="1"/>
          </p:nvPr>
        </p:nvSpPr>
        <p:spPr>
          <a:xfrm>
            <a:off x="457200" y="2744212"/>
            <a:ext cx="7523826" cy="2297160"/>
          </a:xfrm>
        </p:spPr>
        <p:txBody>
          <a:bodyPr/>
          <a:lstStyle/>
          <a:p>
            <a:r>
              <a:rPr lang="sr-Latn-RS" dirty="0"/>
              <a:t>Gde si? Kod ……… (kuća) sam. </a:t>
            </a:r>
          </a:p>
          <a:p>
            <a:r>
              <a:rPr lang="sr-Latn-RS" dirty="0"/>
              <a:t>Iza ………. (škola) je park. </a:t>
            </a:r>
          </a:p>
          <a:p>
            <a:r>
              <a:rPr lang="sr-Latn-RS" dirty="0"/>
              <a:t>Ovo je knjiga tvoje ………… (drugarica).</a:t>
            </a:r>
          </a:p>
          <a:p>
            <a:endParaRPr lang="en-US" dirty="0"/>
          </a:p>
        </p:txBody>
      </p:sp>
    </p:spTree>
    <p:extLst>
      <p:ext uri="{BB962C8B-B14F-4D97-AF65-F5344CB8AC3E}">
        <p14:creationId xmlns:p14="http://schemas.microsoft.com/office/powerpoint/2010/main" val="2470718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F2 Nouns</a:t>
            </a:r>
          </a:p>
        </p:txBody>
      </p:sp>
      <p:sp>
        <p:nvSpPr>
          <p:cNvPr id="3" name="Content Placeholder 2"/>
          <p:cNvSpPr>
            <a:spLocks noGrp="1"/>
          </p:cNvSpPr>
          <p:nvPr>
            <p:ph idx="1"/>
          </p:nvPr>
        </p:nvSpPr>
        <p:spPr/>
        <p:txBody>
          <a:bodyPr/>
          <a:lstStyle/>
          <a:p>
            <a:r>
              <a:rPr lang="en-US" dirty="0"/>
              <a:t>Add </a:t>
            </a:r>
            <a:r>
              <a:rPr lang="en-US" dirty="0">
                <a:solidFill>
                  <a:srgbClr val="FF0000"/>
                </a:solidFill>
              </a:rPr>
              <a:t>– I</a:t>
            </a:r>
            <a:r>
              <a:rPr lang="en-US" dirty="0"/>
              <a:t> to the nom. sg. Stem</a:t>
            </a:r>
            <a:endParaRPr lang="sr-Latn-RS" dirty="0"/>
          </a:p>
          <a:p>
            <a:endParaRPr lang="en-US" dirty="0"/>
          </a:p>
          <a:p>
            <a:pPr marL="0" indent="0">
              <a:buNone/>
            </a:pPr>
            <a:r>
              <a:rPr lang="en-US" dirty="0"/>
              <a:t> </a:t>
            </a:r>
          </a:p>
        </p:txBody>
      </p:sp>
      <p:graphicFrame>
        <p:nvGraphicFramePr>
          <p:cNvPr id="4" name="Table 4">
            <a:extLst>
              <a:ext uri="{FF2B5EF4-FFF2-40B4-BE49-F238E27FC236}">
                <a16:creationId xmlns:a16="http://schemas.microsoft.com/office/drawing/2014/main" id="{0B126B30-A1C0-3C84-327E-B524135318FC}"/>
              </a:ext>
            </a:extLst>
          </p:cNvPr>
          <p:cNvGraphicFramePr>
            <a:graphicFrameLocks noGrp="1"/>
          </p:cNvGraphicFramePr>
          <p:nvPr>
            <p:extLst>
              <p:ext uri="{D42A27DB-BD31-4B8C-83A1-F6EECF244321}">
                <p14:modId xmlns:p14="http://schemas.microsoft.com/office/powerpoint/2010/main" val="4232240540"/>
              </p:ext>
            </p:extLst>
          </p:nvPr>
        </p:nvGraphicFramePr>
        <p:xfrm>
          <a:off x="567183" y="2772623"/>
          <a:ext cx="7316188" cy="3417328"/>
        </p:xfrm>
        <a:graphic>
          <a:graphicData uri="http://schemas.openxmlformats.org/drawingml/2006/table">
            <a:tbl>
              <a:tblPr firstRow="1" bandRow="1">
                <a:tableStyleId>{5C22544A-7EE6-4342-B048-85BDC9FD1C3A}</a:tableStyleId>
              </a:tblPr>
              <a:tblGrid>
                <a:gridCol w="3658094">
                  <a:extLst>
                    <a:ext uri="{9D8B030D-6E8A-4147-A177-3AD203B41FA5}">
                      <a16:colId xmlns:a16="http://schemas.microsoft.com/office/drawing/2014/main" val="2147517551"/>
                    </a:ext>
                  </a:extLst>
                </a:gridCol>
                <a:gridCol w="3658094">
                  <a:extLst>
                    <a:ext uri="{9D8B030D-6E8A-4147-A177-3AD203B41FA5}">
                      <a16:colId xmlns:a16="http://schemas.microsoft.com/office/drawing/2014/main" val="2677047464"/>
                    </a:ext>
                  </a:extLst>
                </a:gridCol>
              </a:tblGrid>
              <a:tr h="854332">
                <a:tc>
                  <a:txBody>
                    <a:bodyPr/>
                    <a:lstStyle/>
                    <a:p>
                      <a:r>
                        <a:rPr lang="sr-Latn-RS" dirty="0"/>
                        <a:t>Nominativ</a:t>
                      </a:r>
                      <a:endParaRPr lang="en-US" dirty="0"/>
                    </a:p>
                  </a:txBody>
                  <a:tcPr/>
                </a:tc>
                <a:tc>
                  <a:txBody>
                    <a:bodyPr/>
                    <a:lstStyle/>
                    <a:p>
                      <a:r>
                        <a:rPr lang="sr-Latn-RS" dirty="0"/>
                        <a:t>Genitiv</a:t>
                      </a:r>
                      <a:endParaRPr lang="en-US" dirty="0"/>
                    </a:p>
                  </a:txBody>
                  <a:tcPr/>
                </a:tc>
                <a:extLst>
                  <a:ext uri="{0D108BD9-81ED-4DB2-BD59-A6C34878D82A}">
                    <a16:rowId xmlns:a16="http://schemas.microsoft.com/office/drawing/2014/main" val="1073091433"/>
                  </a:ext>
                </a:extLst>
              </a:tr>
              <a:tr h="854332">
                <a:tc>
                  <a:txBody>
                    <a:bodyPr/>
                    <a:lstStyle/>
                    <a:p>
                      <a:r>
                        <a:rPr lang="sr-Latn-RS" dirty="0"/>
                        <a:t>Ljubav</a:t>
                      </a:r>
                      <a:endParaRPr lang="en-US" dirty="0"/>
                    </a:p>
                  </a:txBody>
                  <a:tcPr/>
                </a:tc>
                <a:tc>
                  <a:txBody>
                    <a:bodyPr/>
                    <a:lstStyle/>
                    <a:p>
                      <a:r>
                        <a:rPr lang="sr-Latn-RS" dirty="0"/>
                        <a:t>ljubavi</a:t>
                      </a:r>
                      <a:endParaRPr lang="en-US" dirty="0"/>
                    </a:p>
                  </a:txBody>
                  <a:tcPr/>
                </a:tc>
                <a:extLst>
                  <a:ext uri="{0D108BD9-81ED-4DB2-BD59-A6C34878D82A}">
                    <a16:rowId xmlns:a16="http://schemas.microsoft.com/office/drawing/2014/main" val="2157598554"/>
                  </a:ext>
                </a:extLst>
              </a:tr>
              <a:tr h="854332">
                <a:tc>
                  <a:txBody>
                    <a:bodyPr/>
                    <a:lstStyle/>
                    <a:p>
                      <a:r>
                        <a:rPr lang="sr-Latn-RS" dirty="0"/>
                        <a:t>Mladost</a:t>
                      </a:r>
                      <a:endParaRPr lang="en-US" dirty="0"/>
                    </a:p>
                  </a:txBody>
                  <a:tcPr/>
                </a:tc>
                <a:tc>
                  <a:txBody>
                    <a:bodyPr/>
                    <a:lstStyle/>
                    <a:p>
                      <a:r>
                        <a:rPr lang="sr-Latn-RS" dirty="0"/>
                        <a:t>Mladosti</a:t>
                      </a:r>
                      <a:endParaRPr lang="en-US" dirty="0"/>
                    </a:p>
                  </a:txBody>
                  <a:tcPr/>
                </a:tc>
                <a:extLst>
                  <a:ext uri="{0D108BD9-81ED-4DB2-BD59-A6C34878D82A}">
                    <a16:rowId xmlns:a16="http://schemas.microsoft.com/office/drawing/2014/main" val="632604587"/>
                  </a:ext>
                </a:extLst>
              </a:tr>
              <a:tr h="854332">
                <a:tc>
                  <a:txBody>
                    <a:bodyPr/>
                    <a:lstStyle/>
                    <a:p>
                      <a:r>
                        <a:rPr lang="sr-Latn-RS" dirty="0"/>
                        <a:t>Noć</a:t>
                      </a:r>
                      <a:endParaRPr lang="en-US" dirty="0"/>
                    </a:p>
                  </a:txBody>
                  <a:tcPr/>
                </a:tc>
                <a:tc>
                  <a:txBody>
                    <a:bodyPr/>
                    <a:lstStyle/>
                    <a:p>
                      <a:r>
                        <a:rPr lang="sr-Latn-RS" dirty="0"/>
                        <a:t>Noći</a:t>
                      </a:r>
                      <a:endParaRPr lang="en-US" dirty="0"/>
                    </a:p>
                  </a:txBody>
                  <a:tcPr/>
                </a:tc>
                <a:extLst>
                  <a:ext uri="{0D108BD9-81ED-4DB2-BD59-A6C34878D82A}">
                    <a16:rowId xmlns:a16="http://schemas.microsoft.com/office/drawing/2014/main" val="3448908523"/>
                  </a:ext>
                </a:extLst>
              </a:tr>
            </a:tbl>
          </a:graphicData>
        </a:graphic>
      </p:graphicFrame>
    </p:spTree>
    <p:extLst>
      <p:ext uri="{BB962C8B-B14F-4D97-AF65-F5344CB8AC3E}">
        <p14:creationId xmlns:p14="http://schemas.microsoft.com/office/powerpoint/2010/main" val="1265529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048D-8867-024A-8C1B-2C0CE255585F}"/>
              </a:ext>
            </a:extLst>
          </p:cNvPr>
          <p:cNvSpPr>
            <a:spLocks noGrp="1"/>
          </p:cNvSpPr>
          <p:nvPr>
            <p:ph type="title"/>
          </p:nvPr>
        </p:nvSpPr>
        <p:spPr/>
        <p:txBody>
          <a:bodyPr/>
          <a:lstStyle/>
          <a:p>
            <a:r>
              <a:rPr lang="sr-Latn-RS" dirty="0" err="1"/>
              <a:t>Review</a:t>
            </a:r>
            <a:endParaRPr lang="en-US" dirty="0"/>
          </a:p>
        </p:txBody>
      </p:sp>
      <p:sp>
        <p:nvSpPr>
          <p:cNvPr id="3" name="Content Placeholder 2">
            <a:extLst>
              <a:ext uri="{FF2B5EF4-FFF2-40B4-BE49-F238E27FC236}">
                <a16:creationId xmlns:a16="http://schemas.microsoft.com/office/drawing/2014/main" id="{180457F1-8F87-94E9-10A7-5069EA5DB4DB}"/>
              </a:ext>
            </a:extLst>
          </p:cNvPr>
          <p:cNvSpPr>
            <a:spLocks noGrp="1"/>
          </p:cNvSpPr>
          <p:nvPr>
            <p:ph idx="1"/>
          </p:nvPr>
        </p:nvSpPr>
        <p:spPr/>
        <p:txBody>
          <a:bodyPr/>
          <a:lstStyle/>
          <a:p>
            <a:r>
              <a:rPr lang="sr-Latn-RS" dirty="0"/>
              <a:t>Mnogo ……….. (hrabrost) je potrebno. </a:t>
            </a:r>
          </a:p>
          <a:p>
            <a:r>
              <a:rPr lang="sr-Latn-RS" dirty="0"/>
              <a:t>Od ……….. (jesen) počinjem prvi razred. </a:t>
            </a:r>
          </a:p>
          <a:p>
            <a:r>
              <a:rPr lang="sr-Latn-RS" dirty="0"/>
              <a:t>Plašim se ……… (krv).</a:t>
            </a:r>
          </a:p>
          <a:p>
            <a:endParaRPr lang="en-US" dirty="0"/>
          </a:p>
        </p:txBody>
      </p:sp>
    </p:spTree>
    <p:extLst>
      <p:ext uri="{BB962C8B-B14F-4D97-AF65-F5344CB8AC3E}">
        <p14:creationId xmlns:p14="http://schemas.microsoft.com/office/powerpoint/2010/main" val="121485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E295E-BD8E-50D7-7F41-4DD164D78178}"/>
              </a:ext>
            </a:extLst>
          </p:cNvPr>
          <p:cNvSpPr>
            <a:spLocks noGrp="1"/>
          </p:cNvSpPr>
          <p:nvPr>
            <p:ph type="title"/>
          </p:nvPr>
        </p:nvSpPr>
        <p:spPr>
          <a:xfrm>
            <a:off x="1407111" y="1828800"/>
            <a:ext cx="6289829" cy="2201662"/>
          </a:xfrm>
        </p:spPr>
        <p:txBody>
          <a:bodyPr/>
          <a:lstStyle/>
          <a:p>
            <a:pPr algn="ctr"/>
            <a:r>
              <a:rPr lang="sr-Latn-RS" dirty="0"/>
              <a:t>Genitiv </a:t>
            </a:r>
            <a:endParaRPr lang="en-US" dirty="0"/>
          </a:p>
        </p:txBody>
      </p:sp>
    </p:spTree>
    <p:extLst>
      <p:ext uri="{BB962C8B-B14F-4D97-AF65-F5344CB8AC3E}">
        <p14:creationId xmlns:p14="http://schemas.microsoft.com/office/powerpoint/2010/main" val="515010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Adjectives</a:t>
            </a:r>
            <a:endParaRPr lang="en-US" dirty="0"/>
          </a:p>
        </p:txBody>
      </p:sp>
      <p:sp>
        <p:nvSpPr>
          <p:cNvPr id="3" name="Content Placeholder 2"/>
          <p:cNvSpPr>
            <a:spLocks noGrp="1"/>
          </p:cNvSpPr>
          <p:nvPr>
            <p:ph idx="1"/>
          </p:nvPr>
        </p:nvSpPr>
        <p:spPr/>
        <p:txBody>
          <a:bodyPr>
            <a:normAutofit/>
          </a:bodyPr>
          <a:lstStyle/>
          <a:p>
            <a:r>
              <a:rPr lang="sr-Latn-RS" dirty="0"/>
              <a:t>Masculine and </a:t>
            </a:r>
            <a:r>
              <a:rPr lang="en-US" dirty="0"/>
              <a:t>N</a:t>
            </a:r>
            <a:r>
              <a:rPr lang="sr-Latn-RS" dirty="0"/>
              <a:t>euter</a:t>
            </a:r>
            <a:r>
              <a:rPr lang="en-US" dirty="0"/>
              <a:t> </a:t>
            </a:r>
            <a:r>
              <a:rPr lang="en-US" sz="3500" dirty="0"/>
              <a:t>adjectives</a:t>
            </a:r>
            <a:r>
              <a:rPr lang="en-US" dirty="0"/>
              <a:t>:  </a:t>
            </a:r>
            <a:r>
              <a:rPr lang="en-US" dirty="0">
                <a:solidFill>
                  <a:srgbClr val="FF0000"/>
                </a:solidFill>
              </a:rPr>
              <a:t>-</a:t>
            </a:r>
            <a:r>
              <a:rPr lang="en-US" dirty="0" err="1">
                <a:solidFill>
                  <a:srgbClr val="FF0000"/>
                </a:solidFill>
              </a:rPr>
              <a:t>og</a:t>
            </a:r>
            <a:r>
              <a:rPr lang="en-US" dirty="0">
                <a:solidFill>
                  <a:srgbClr val="FF0000"/>
                </a:solidFill>
              </a:rPr>
              <a:t>/-</a:t>
            </a:r>
            <a:r>
              <a:rPr lang="en-US" dirty="0" err="1">
                <a:solidFill>
                  <a:srgbClr val="FF0000"/>
                </a:solidFill>
              </a:rPr>
              <a:t>eg</a:t>
            </a:r>
            <a:endParaRPr lang="en-US" dirty="0">
              <a:solidFill>
                <a:srgbClr val="FF0000"/>
              </a:solidFill>
            </a:endParaRPr>
          </a:p>
          <a:p>
            <a:r>
              <a:rPr lang="en-US" dirty="0"/>
              <a:t>The easiest way to establish the ending is to look at nominative neuter singular</a:t>
            </a:r>
            <a:r>
              <a:rPr lang="sr-Latn-RS" dirty="0"/>
              <a:t> </a:t>
            </a:r>
            <a:r>
              <a:rPr lang="sr-Latn-RS" dirty="0" err="1"/>
              <a:t>adjective</a:t>
            </a:r>
            <a:r>
              <a:rPr lang="en-US" dirty="0"/>
              <a:t>:</a:t>
            </a:r>
            <a:endParaRPr lang="sr-Latn-RS" dirty="0"/>
          </a:p>
        </p:txBody>
      </p:sp>
      <p:graphicFrame>
        <p:nvGraphicFramePr>
          <p:cNvPr id="4" name="Table 4">
            <a:extLst>
              <a:ext uri="{FF2B5EF4-FFF2-40B4-BE49-F238E27FC236}">
                <a16:creationId xmlns:a16="http://schemas.microsoft.com/office/drawing/2014/main" id="{C13B2F50-6F09-CE31-B267-158F80C438D0}"/>
              </a:ext>
            </a:extLst>
          </p:cNvPr>
          <p:cNvGraphicFramePr>
            <a:graphicFrameLocks noGrp="1"/>
          </p:cNvGraphicFramePr>
          <p:nvPr>
            <p:extLst>
              <p:ext uri="{D42A27DB-BD31-4B8C-83A1-F6EECF244321}">
                <p14:modId xmlns:p14="http://schemas.microsoft.com/office/powerpoint/2010/main" val="2979416646"/>
              </p:ext>
            </p:extLst>
          </p:nvPr>
        </p:nvGraphicFramePr>
        <p:xfrm>
          <a:off x="567182" y="3429000"/>
          <a:ext cx="4723910" cy="3054738"/>
        </p:xfrm>
        <a:graphic>
          <a:graphicData uri="http://schemas.openxmlformats.org/drawingml/2006/table">
            <a:tbl>
              <a:tblPr firstRow="1" bandRow="1">
                <a:tableStyleId>{5C22544A-7EE6-4342-B048-85BDC9FD1C3A}</a:tableStyleId>
              </a:tblPr>
              <a:tblGrid>
                <a:gridCol w="2361955">
                  <a:extLst>
                    <a:ext uri="{9D8B030D-6E8A-4147-A177-3AD203B41FA5}">
                      <a16:colId xmlns:a16="http://schemas.microsoft.com/office/drawing/2014/main" val="2450334998"/>
                    </a:ext>
                  </a:extLst>
                </a:gridCol>
                <a:gridCol w="2361955">
                  <a:extLst>
                    <a:ext uri="{9D8B030D-6E8A-4147-A177-3AD203B41FA5}">
                      <a16:colId xmlns:a16="http://schemas.microsoft.com/office/drawing/2014/main" val="2414456102"/>
                    </a:ext>
                  </a:extLst>
                </a:gridCol>
              </a:tblGrid>
              <a:tr h="509123">
                <a:tc>
                  <a:txBody>
                    <a:bodyPr/>
                    <a:lstStyle/>
                    <a:p>
                      <a:r>
                        <a:rPr lang="sr-Latn-RS" dirty="0"/>
                        <a:t>Nominativ</a:t>
                      </a:r>
                      <a:endParaRPr lang="en-US" dirty="0"/>
                    </a:p>
                  </a:txBody>
                  <a:tcPr/>
                </a:tc>
                <a:tc>
                  <a:txBody>
                    <a:bodyPr/>
                    <a:lstStyle/>
                    <a:p>
                      <a:r>
                        <a:rPr lang="sr-Latn-RS" dirty="0"/>
                        <a:t>Genitiv</a:t>
                      </a:r>
                      <a:endParaRPr lang="en-US" dirty="0"/>
                    </a:p>
                  </a:txBody>
                  <a:tcPr/>
                </a:tc>
                <a:extLst>
                  <a:ext uri="{0D108BD9-81ED-4DB2-BD59-A6C34878D82A}">
                    <a16:rowId xmlns:a16="http://schemas.microsoft.com/office/drawing/2014/main" val="3519286337"/>
                  </a:ext>
                </a:extLst>
              </a:tr>
              <a:tr h="509123">
                <a:tc>
                  <a:txBody>
                    <a:bodyPr/>
                    <a:lstStyle/>
                    <a:p>
                      <a:r>
                        <a:rPr lang="sr-Latn-RS" dirty="0"/>
                        <a:t>Dobro</a:t>
                      </a:r>
                      <a:endParaRPr lang="en-US" dirty="0"/>
                    </a:p>
                  </a:txBody>
                  <a:tcPr/>
                </a:tc>
                <a:tc>
                  <a:txBody>
                    <a:bodyPr/>
                    <a:lstStyle/>
                    <a:p>
                      <a:r>
                        <a:rPr lang="sr-Latn-RS" dirty="0"/>
                        <a:t>Dobrog</a:t>
                      </a:r>
                      <a:endParaRPr lang="en-US" dirty="0"/>
                    </a:p>
                  </a:txBody>
                  <a:tcPr/>
                </a:tc>
                <a:extLst>
                  <a:ext uri="{0D108BD9-81ED-4DB2-BD59-A6C34878D82A}">
                    <a16:rowId xmlns:a16="http://schemas.microsoft.com/office/drawing/2014/main" val="1435846013"/>
                  </a:ext>
                </a:extLst>
              </a:tr>
              <a:tr h="509123">
                <a:tc>
                  <a:txBody>
                    <a:bodyPr/>
                    <a:lstStyle/>
                    <a:p>
                      <a:r>
                        <a:rPr lang="sr-Latn-RS" dirty="0"/>
                        <a:t>Žuto</a:t>
                      </a:r>
                      <a:endParaRPr lang="en-US" dirty="0"/>
                    </a:p>
                  </a:txBody>
                  <a:tcPr/>
                </a:tc>
                <a:tc>
                  <a:txBody>
                    <a:bodyPr/>
                    <a:lstStyle/>
                    <a:p>
                      <a:r>
                        <a:rPr lang="sr-Latn-RS" dirty="0"/>
                        <a:t>Žutog</a:t>
                      </a:r>
                      <a:endParaRPr lang="en-US" dirty="0"/>
                    </a:p>
                  </a:txBody>
                  <a:tcPr/>
                </a:tc>
                <a:extLst>
                  <a:ext uri="{0D108BD9-81ED-4DB2-BD59-A6C34878D82A}">
                    <a16:rowId xmlns:a16="http://schemas.microsoft.com/office/drawing/2014/main" val="4185645198"/>
                  </a:ext>
                </a:extLst>
              </a:tr>
              <a:tr h="509123">
                <a:tc>
                  <a:txBody>
                    <a:bodyPr/>
                    <a:lstStyle/>
                    <a:p>
                      <a:r>
                        <a:rPr lang="sr-Latn-RS" dirty="0"/>
                        <a:t>Lepo/</a:t>
                      </a:r>
                      <a:r>
                        <a:rPr lang="sr-Latn-RS" dirty="0" err="1"/>
                        <a:t>lijepo</a:t>
                      </a:r>
                      <a:endParaRPr lang="en-US" dirty="0"/>
                    </a:p>
                  </a:txBody>
                  <a:tcPr/>
                </a:tc>
                <a:tc>
                  <a:txBody>
                    <a:bodyPr/>
                    <a:lstStyle/>
                    <a:p>
                      <a:r>
                        <a:rPr lang="sr-Latn-RS" dirty="0"/>
                        <a:t>Lepog/</a:t>
                      </a:r>
                      <a:r>
                        <a:rPr lang="sr-Latn-RS" dirty="0" err="1"/>
                        <a:t>lijepog</a:t>
                      </a:r>
                      <a:endParaRPr lang="en-US" dirty="0"/>
                    </a:p>
                  </a:txBody>
                  <a:tcPr/>
                </a:tc>
                <a:extLst>
                  <a:ext uri="{0D108BD9-81ED-4DB2-BD59-A6C34878D82A}">
                    <a16:rowId xmlns:a16="http://schemas.microsoft.com/office/drawing/2014/main" val="3523601385"/>
                  </a:ext>
                </a:extLst>
              </a:tr>
              <a:tr h="509123">
                <a:tc>
                  <a:txBody>
                    <a:bodyPr/>
                    <a:lstStyle/>
                    <a:p>
                      <a:r>
                        <a:rPr lang="sr-Latn-RS" dirty="0"/>
                        <a:t>Veliko </a:t>
                      </a:r>
                      <a:endParaRPr lang="en-US" dirty="0"/>
                    </a:p>
                  </a:txBody>
                  <a:tcPr/>
                </a:tc>
                <a:tc>
                  <a:txBody>
                    <a:bodyPr/>
                    <a:lstStyle/>
                    <a:p>
                      <a:r>
                        <a:rPr lang="sr-Latn-RS" dirty="0"/>
                        <a:t>velikog</a:t>
                      </a:r>
                      <a:endParaRPr lang="en-US" dirty="0"/>
                    </a:p>
                  </a:txBody>
                  <a:tcPr/>
                </a:tc>
                <a:extLst>
                  <a:ext uri="{0D108BD9-81ED-4DB2-BD59-A6C34878D82A}">
                    <a16:rowId xmlns:a16="http://schemas.microsoft.com/office/drawing/2014/main" val="707087222"/>
                  </a:ext>
                </a:extLst>
              </a:tr>
              <a:tr h="509123">
                <a:tc>
                  <a:txBody>
                    <a:bodyPr/>
                    <a:lstStyle/>
                    <a:p>
                      <a:r>
                        <a:rPr lang="sr-Latn-RS" dirty="0"/>
                        <a:t>zrelo</a:t>
                      </a:r>
                      <a:endParaRPr lang="en-US" dirty="0"/>
                    </a:p>
                  </a:txBody>
                  <a:tcPr/>
                </a:tc>
                <a:tc>
                  <a:txBody>
                    <a:bodyPr/>
                    <a:lstStyle/>
                    <a:p>
                      <a:r>
                        <a:rPr lang="sr-Latn-RS" dirty="0"/>
                        <a:t>zrelog</a:t>
                      </a:r>
                      <a:endParaRPr lang="en-US" dirty="0"/>
                    </a:p>
                  </a:txBody>
                  <a:tcPr/>
                </a:tc>
                <a:extLst>
                  <a:ext uri="{0D108BD9-81ED-4DB2-BD59-A6C34878D82A}">
                    <a16:rowId xmlns:a16="http://schemas.microsoft.com/office/drawing/2014/main" val="3738047586"/>
                  </a:ext>
                </a:extLst>
              </a:tr>
            </a:tbl>
          </a:graphicData>
        </a:graphic>
      </p:graphicFrame>
    </p:spTree>
    <p:extLst>
      <p:ext uri="{BB962C8B-B14F-4D97-AF65-F5344CB8AC3E}">
        <p14:creationId xmlns:p14="http://schemas.microsoft.com/office/powerpoint/2010/main" val="90036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eg</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4655CEB2-8F33-E7BA-2D80-3043E12A1A35}"/>
              </a:ext>
            </a:extLst>
          </p:cNvPr>
          <p:cNvGraphicFramePr>
            <a:graphicFrameLocks noGrp="1"/>
          </p:cNvGraphicFramePr>
          <p:nvPr>
            <p:extLst>
              <p:ext uri="{D42A27DB-BD31-4B8C-83A1-F6EECF244321}">
                <p14:modId xmlns:p14="http://schemas.microsoft.com/office/powerpoint/2010/main" val="3253464915"/>
              </p:ext>
            </p:extLst>
          </p:nvPr>
        </p:nvGraphicFramePr>
        <p:xfrm>
          <a:off x="661880" y="2748099"/>
          <a:ext cx="5434120" cy="2392680"/>
        </p:xfrm>
        <a:graphic>
          <a:graphicData uri="http://schemas.openxmlformats.org/drawingml/2006/table">
            <a:tbl>
              <a:tblPr firstRow="1" bandRow="1">
                <a:tableStyleId>{5C22544A-7EE6-4342-B048-85BDC9FD1C3A}</a:tableStyleId>
              </a:tblPr>
              <a:tblGrid>
                <a:gridCol w="2717060">
                  <a:extLst>
                    <a:ext uri="{9D8B030D-6E8A-4147-A177-3AD203B41FA5}">
                      <a16:colId xmlns:a16="http://schemas.microsoft.com/office/drawing/2014/main" val="1387054669"/>
                    </a:ext>
                  </a:extLst>
                </a:gridCol>
                <a:gridCol w="2717060">
                  <a:extLst>
                    <a:ext uri="{9D8B030D-6E8A-4147-A177-3AD203B41FA5}">
                      <a16:colId xmlns:a16="http://schemas.microsoft.com/office/drawing/2014/main" val="665989854"/>
                    </a:ext>
                  </a:extLst>
                </a:gridCol>
              </a:tblGrid>
              <a:tr h="370840">
                <a:tc>
                  <a:txBody>
                    <a:bodyPr/>
                    <a:lstStyle/>
                    <a:p>
                      <a:r>
                        <a:rPr lang="sr-Latn-RS" dirty="0"/>
                        <a:t>Nominativ</a:t>
                      </a:r>
                      <a:endParaRPr lang="en-US" dirty="0"/>
                    </a:p>
                  </a:txBody>
                  <a:tcPr/>
                </a:tc>
                <a:tc>
                  <a:txBody>
                    <a:bodyPr/>
                    <a:lstStyle/>
                    <a:p>
                      <a:r>
                        <a:rPr lang="sr-Latn-RS" dirty="0"/>
                        <a:t>Genitiv</a:t>
                      </a:r>
                      <a:endParaRPr lang="en-US" dirty="0"/>
                    </a:p>
                  </a:txBody>
                  <a:tcPr/>
                </a:tc>
                <a:extLst>
                  <a:ext uri="{0D108BD9-81ED-4DB2-BD59-A6C34878D82A}">
                    <a16:rowId xmlns:a16="http://schemas.microsoft.com/office/drawing/2014/main" val="1985448156"/>
                  </a:ext>
                </a:extLst>
              </a:tr>
              <a:tr h="370840">
                <a:tc>
                  <a:txBody>
                    <a:bodyPr/>
                    <a:lstStyle/>
                    <a:p>
                      <a:r>
                        <a:rPr lang="sr-Latn-RS" dirty="0"/>
                        <a:t>Svež</a:t>
                      </a:r>
                      <a:r>
                        <a:rPr lang="sr-Latn-RS" dirty="0">
                          <a:solidFill>
                            <a:srgbClr val="FF0000"/>
                          </a:solidFill>
                        </a:rPr>
                        <a:t>e</a:t>
                      </a:r>
                      <a:r>
                        <a:rPr lang="en-US" dirty="0"/>
                        <a:t>/</a:t>
                      </a:r>
                      <a:r>
                        <a:rPr lang="sr-Latn-RS" dirty="0" err="1"/>
                        <a:t>svjež</a:t>
                      </a:r>
                      <a:r>
                        <a:rPr lang="sr-Latn-RS" dirty="0" err="1">
                          <a:solidFill>
                            <a:srgbClr val="FF0000"/>
                          </a:solidFill>
                        </a:rPr>
                        <a:t>e</a:t>
                      </a:r>
                      <a:r>
                        <a:rPr lang="sr-Latn-RS"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dirty="0"/>
                        <a:t>svež</a:t>
                      </a:r>
                      <a:r>
                        <a:rPr lang="sr-Latn-RS" dirty="0">
                          <a:solidFill>
                            <a:srgbClr val="FF0000"/>
                          </a:solidFill>
                        </a:rPr>
                        <a:t>eg</a:t>
                      </a:r>
                      <a:r>
                        <a:rPr lang="en-US" dirty="0"/>
                        <a:t>/</a:t>
                      </a:r>
                      <a:r>
                        <a:rPr lang="sr-Latn-RS" dirty="0" err="1"/>
                        <a:t>svježeg</a:t>
                      </a:r>
                      <a:r>
                        <a:rPr lang="en-US" dirty="0"/>
                        <a:t> fresh</a:t>
                      </a:r>
                      <a:endParaRPr lang="sr-Latn-RS" dirty="0"/>
                    </a:p>
                    <a:p>
                      <a:endParaRPr lang="en-US" dirty="0"/>
                    </a:p>
                  </a:txBody>
                  <a:tcPr/>
                </a:tc>
                <a:extLst>
                  <a:ext uri="{0D108BD9-81ED-4DB2-BD59-A6C34878D82A}">
                    <a16:rowId xmlns:a16="http://schemas.microsoft.com/office/drawing/2014/main" val="2628683984"/>
                  </a:ext>
                </a:extLst>
              </a:tr>
              <a:tr h="370840">
                <a:tc>
                  <a:txBody>
                    <a:bodyPr/>
                    <a:lstStyle/>
                    <a:p>
                      <a:r>
                        <a:rPr lang="sr-Latn-RS" dirty="0"/>
                        <a:t>Vruć</a:t>
                      </a:r>
                      <a:r>
                        <a:rPr lang="sr-Latn-RS" dirty="0">
                          <a:solidFill>
                            <a:srgbClr val="FF0000"/>
                          </a:solidFill>
                        </a:rPr>
                        <a:t>e</a:t>
                      </a:r>
                      <a:r>
                        <a:rPr lang="sr-Latn-RS"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dirty="0"/>
                        <a:t>vruć</a:t>
                      </a:r>
                      <a:r>
                        <a:rPr lang="sr-Latn-RS" dirty="0">
                          <a:solidFill>
                            <a:srgbClr val="FF0000"/>
                          </a:solidFill>
                        </a:rPr>
                        <a:t>eg</a:t>
                      </a:r>
                      <a:r>
                        <a:rPr lang="en-US" dirty="0"/>
                        <a:t> hot</a:t>
                      </a:r>
                      <a:endParaRPr lang="sr-Latn-RS" dirty="0"/>
                    </a:p>
                    <a:p>
                      <a:endParaRPr lang="en-US" dirty="0"/>
                    </a:p>
                  </a:txBody>
                  <a:tcPr/>
                </a:tc>
                <a:extLst>
                  <a:ext uri="{0D108BD9-81ED-4DB2-BD59-A6C34878D82A}">
                    <a16:rowId xmlns:a16="http://schemas.microsoft.com/office/drawing/2014/main" val="1557400508"/>
                  </a:ext>
                </a:extLst>
              </a:tr>
              <a:tr h="370840">
                <a:tc>
                  <a:txBody>
                    <a:bodyPr/>
                    <a:lstStyle/>
                    <a:p>
                      <a:r>
                        <a:rPr lang="sr-Latn-RS" dirty="0"/>
                        <a:t>Moj</a:t>
                      </a:r>
                      <a:r>
                        <a:rPr lang="sr-Latn-RS" dirty="0">
                          <a:solidFill>
                            <a:srgbClr val="FF0000"/>
                          </a:solidFill>
                        </a:rPr>
                        <a:t>e</a:t>
                      </a:r>
                      <a:r>
                        <a:rPr lang="sr-Latn-RS" dirty="0"/>
                        <a:t> </a:t>
                      </a:r>
                      <a:endParaRPr lang="en-US" dirty="0"/>
                    </a:p>
                  </a:txBody>
                  <a:tcPr/>
                </a:tc>
                <a:tc>
                  <a:txBody>
                    <a:bodyPr/>
                    <a:lstStyle/>
                    <a:p>
                      <a:r>
                        <a:rPr lang="sr-Latn-RS" dirty="0"/>
                        <a:t>moj</a:t>
                      </a:r>
                      <a:r>
                        <a:rPr lang="sr-Latn-RS" dirty="0">
                          <a:solidFill>
                            <a:srgbClr val="FF0000"/>
                          </a:solidFill>
                        </a:rPr>
                        <a:t>eg</a:t>
                      </a:r>
                      <a:endParaRPr lang="en-US" dirty="0"/>
                    </a:p>
                  </a:txBody>
                  <a:tcPr/>
                </a:tc>
                <a:extLst>
                  <a:ext uri="{0D108BD9-81ED-4DB2-BD59-A6C34878D82A}">
                    <a16:rowId xmlns:a16="http://schemas.microsoft.com/office/drawing/2014/main" val="3652352500"/>
                  </a:ext>
                </a:extLst>
              </a:tr>
              <a:tr h="370840">
                <a:tc>
                  <a:txBody>
                    <a:bodyPr/>
                    <a:lstStyle/>
                    <a:p>
                      <a:r>
                        <a:rPr lang="sr-Latn-RS" dirty="0"/>
                        <a:t>Naš</a:t>
                      </a:r>
                      <a:r>
                        <a:rPr lang="sr-Latn-RS" dirty="0">
                          <a:solidFill>
                            <a:srgbClr val="FF0000"/>
                          </a:solidFill>
                        </a:rPr>
                        <a:t>e</a:t>
                      </a:r>
                      <a:r>
                        <a:rPr lang="sr-Latn-RS" dirty="0"/>
                        <a:t> </a:t>
                      </a:r>
                      <a:endParaRPr lang="en-US" dirty="0"/>
                    </a:p>
                  </a:txBody>
                  <a:tcPr/>
                </a:tc>
                <a:tc>
                  <a:txBody>
                    <a:bodyPr/>
                    <a:lstStyle/>
                    <a:p>
                      <a:r>
                        <a:rPr lang="sr-Latn-RS" dirty="0"/>
                        <a:t>naš</a:t>
                      </a:r>
                      <a:r>
                        <a:rPr lang="sr-Latn-RS" dirty="0">
                          <a:solidFill>
                            <a:srgbClr val="FF0000"/>
                          </a:solidFill>
                        </a:rPr>
                        <a:t>eg</a:t>
                      </a:r>
                      <a:endParaRPr lang="en-US" dirty="0"/>
                    </a:p>
                  </a:txBody>
                  <a:tcPr/>
                </a:tc>
                <a:extLst>
                  <a:ext uri="{0D108BD9-81ED-4DB2-BD59-A6C34878D82A}">
                    <a16:rowId xmlns:a16="http://schemas.microsoft.com/office/drawing/2014/main" val="2000348793"/>
                  </a:ext>
                </a:extLst>
              </a:tr>
            </a:tbl>
          </a:graphicData>
        </a:graphic>
      </p:graphicFrame>
    </p:spTree>
    <p:extLst>
      <p:ext uri="{BB962C8B-B14F-4D97-AF65-F5344CB8AC3E}">
        <p14:creationId xmlns:p14="http://schemas.microsoft.com/office/powerpoint/2010/main" val="1288152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CFD9-78A9-D692-E86D-10650FC50543}"/>
              </a:ext>
            </a:extLst>
          </p:cNvPr>
          <p:cNvSpPr>
            <a:spLocks noGrp="1"/>
          </p:cNvSpPr>
          <p:nvPr>
            <p:ph type="title"/>
          </p:nvPr>
        </p:nvSpPr>
        <p:spPr/>
        <p:txBody>
          <a:bodyPr/>
          <a:lstStyle/>
          <a:p>
            <a:r>
              <a:rPr lang="sr-Latn-RS" dirty="0" err="1"/>
              <a:t>Review</a:t>
            </a:r>
            <a:endParaRPr lang="en-US" dirty="0"/>
          </a:p>
        </p:txBody>
      </p:sp>
      <p:sp>
        <p:nvSpPr>
          <p:cNvPr id="3" name="Content Placeholder 2">
            <a:extLst>
              <a:ext uri="{FF2B5EF4-FFF2-40B4-BE49-F238E27FC236}">
                <a16:creationId xmlns:a16="http://schemas.microsoft.com/office/drawing/2014/main" id="{0570ABEA-5725-BC9D-317F-509A84FB5558}"/>
              </a:ext>
            </a:extLst>
          </p:cNvPr>
          <p:cNvSpPr>
            <a:spLocks noGrp="1"/>
          </p:cNvSpPr>
          <p:nvPr>
            <p:ph idx="1"/>
          </p:nvPr>
        </p:nvSpPr>
        <p:spPr/>
        <p:txBody>
          <a:bodyPr/>
          <a:lstStyle/>
          <a:p>
            <a:pPr marL="457200" indent="-457200">
              <a:buAutoNum type="arabicPeriod"/>
            </a:pPr>
            <a:r>
              <a:rPr lang="sr-Latn-RS" dirty="0"/>
              <a:t>Vidim ……… (dobar) druga. </a:t>
            </a:r>
          </a:p>
          <a:p>
            <a:pPr marL="457200" indent="-457200">
              <a:buAutoNum type="arabicPeriod"/>
            </a:pPr>
            <a:r>
              <a:rPr lang="sr-Latn-RS" dirty="0"/>
              <a:t>Iza ……. (moj) stola. </a:t>
            </a:r>
          </a:p>
          <a:p>
            <a:pPr marL="457200" indent="-457200">
              <a:buAutoNum type="arabicPeriod"/>
            </a:pPr>
            <a:r>
              <a:rPr lang="sr-Latn-RS" dirty="0"/>
              <a:t>Želim ………. (pametan) psa. </a:t>
            </a:r>
          </a:p>
          <a:p>
            <a:pPr marL="457200" indent="-457200">
              <a:buAutoNum type="arabicPeriod"/>
            </a:pPr>
            <a:endParaRPr lang="en-US" dirty="0"/>
          </a:p>
        </p:txBody>
      </p:sp>
    </p:spTree>
    <p:extLst>
      <p:ext uri="{BB962C8B-B14F-4D97-AF65-F5344CB8AC3E}">
        <p14:creationId xmlns:p14="http://schemas.microsoft.com/office/powerpoint/2010/main" val="36397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Feminine adjectives</a:t>
            </a:r>
          </a:p>
        </p:txBody>
      </p:sp>
      <p:sp>
        <p:nvSpPr>
          <p:cNvPr id="3" name="Content Placeholder 2"/>
          <p:cNvSpPr>
            <a:spLocks noGrp="1"/>
          </p:cNvSpPr>
          <p:nvPr>
            <p:ph idx="1"/>
          </p:nvPr>
        </p:nvSpPr>
        <p:spPr/>
        <p:txBody>
          <a:bodyPr>
            <a:normAutofit/>
          </a:bodyPr>
          <a:lstStyle/>
          <a:p>
            <a:r>
              <a:rPr lang="en-US" dirty="0"/>
              <a:t>For both </a:t>
            </a:r>
            <a:r>
              <a:rPr lang="en-US" dirty="0">
                <a:solidFill>
                  <a:srgbClr val="FF0000"/>
                </a:solidFill>
              </a:rPr>
              <a:t>F and F2 nouns</a:t>
            </a:r>
            <a:r>
              <a:rPr lang="en-US" dirty="0"/>
              <a:t> the adjectival ending is </a:t>
            </a:r>
            <a:r>
              <a:rPr lang="en-US" dirty="0">
                <a:solidFill>
                  <a:srgbClr val="FF0000"/>
                </a:solidFill>
              </a:rPr>
              <a:t>–E</a:t>
            </a:r>
            <a:endParaRPr lang="sr-Latn-RS" dirty="0">
              <a:solidFill>
                <a:srgbClr val="FF0000"/>
              </a:solidFill>
            </a:endParaRPr>
          </a:p>
          <a:p>
            <a:pPr marL="0" indent="0">
              <a:buNone/>
            </a:pPr>
            <a:endParaRPr lang="sr-Latn-RS" dirty="0">
              <a:solidFill>
                <a:srgbClr val="FF0000"/>
              </a:solidFill>
            </a:endParaRPr>
          </a:p>
          <a:p>
            <a:r>
              <a:rPr lang="sr-Latn-RS" dirty="0"/>
              <a:t>Nom.sg.                             Gen. Sg.</a:t>
            </a:r>
            <a:endParaRPr lang="en-US" dirty="0"/>
          </a:p>
          <a:p>
            <a:r>
              <a:rPr lang="en-US" dirty="0" err="1"/>
              <a:t>Lepa</a:t>
            </a:r>
            <a:r>
              <a:rPr lang="en-US" dirty="0"/>
              <a:t>/</a:t>
            </a:r>
            <a:r>
              <a:rPr lang="en-US" dirty="0" err="1"/>
              <a:t>lijepa</a:t>
            </a:r>
            <a:r>
              <a:rPr lang="en-US" dirty="0"/>
              <a:t> </a:t>
            </a:r>
            <a:r>
              <a:rPr lang="sr-Latn-RS" dirty="0"/>
              <a:t>žena             lep</a:t>
            </a:r>
            <a:r>
              <a:rPr lang="sr-Latn-RS" dirty="0">
                <a:solidFill>
                  <a:srgbClr val="FF0000"/>
                </a:solidFill>
              </a:rPr>
              <a:t>e</a:t>
            </a:r>
            <a:r>
              <a:rPr lang="en-US" dirty="0"/>
              <a:t>/</a:t>
            </a:r>
            <a:r>
              <a:rPr lang="sr-Latn-RS" dirty="0"/>
              <a:t>lijep</a:t>
            </a:r>
            <a:r>
              <a:rPr lang="sr-Latn-RS" dirty="0">
                <a:solidFill>
                  <a:srgbClr val="FF0000"/>
                </a:solidFill>
              </a:rPr>
              <a:t>e</a:t>
            </a:r>
            <a:r>
              <a:rPr lang="sr-Latn-RS" dirty="0"/>
              <a:t> žene</a:t>
            </a:r>
          </a:p>
          <a:p>
            <a:r>
              <a:rPr lang="sr-Latn-RS" dirty="0"/>
              <a:t>Bela</a:t>
            </a:r>
            <a:r>
              <a:rPr lang="en-US" dirty="0"/>
              <a:t>/</a:t>
            </a:r>
            <a:r>
              <a:rPr lang="sr-Latn-RS" dirty="0"/>
              <a:t>bijela lampa            bel</a:t>
            </a:r>
            <a:r>
              <a:rPr lang="sr-Latn-RS" dirty="0">
                <a:solidFill>
                  <a:srgbClr val="FF0000"/>
                </a:solidFill>
              </a:rPr>
              <a:t>e</a:t>
            </a:r>
            <a:r>
              <a:rPr lang="en-US" dirty="0"/>
              <a:t>/</a:t>
            </a:r>
            <a:r>
              <a:rPr lang="sr-Latn-RS" dirty="0"/>
              <a:t>bijel</a:t>
            </a:r>
            <a:r>
              <a:rPr lang="sr-Latn-RS" dirty="0">
                <a:solidFill>
                  <a:srgbClr val="FF0000"/>
                </a:solidFill>
              </a:rPr>
              <a:t>e</a:t>
            </a:r>
            <a:r>
              <a:rPr lang="sr-Latn-RS" dirty="0"/>
              <a:t> lampe</a:t>
            </a:r>
          </a:p>
          <a:p>
            <a:r>
              <a:rPr lang="sr-Latn-RS" dirty="0"/>
              <a:t>Topla jesen                       topl</a:t>
            </a:r>
            <a:r>
              <a:rPr lang="sr-Latn-RS" dirty="0">
                <a:solidFill>
                  <a:srgbClr val="FF0000"/>
                </a:solidFill>
              </a:rPr>
              <a:t>e</a:t>
            </a:r>
            <a:r>
              <a:rPr lang="sr-Latn-RS" dirty="0"/>
              <a:t> jeseni</a:t>
            </a:r>
          </a:p>
          <a:p>
            <a:r>
              <a:rPr lang="sr-Latn-RS" dirty="0"/>
              <a:t>Dobra noć                        </a:t>
            </a:r>
            <a:r>
              <a:rPr lang="en-US" dirty="0"/>
              <a:t> </a:t>
            </a:r>
            <a:r>
              <a:rPr lang="sr-Latn-RS" dirty="0"/>
              <a:t>dobr</a:t>
            </a:r>
            <a:r>
              <a:rPr lang="sr-Latn-RS" dirty="0">
                <a:solidFill>
                  <a:srgbClr val="FF0000"/>
                </a:solidFill>
              </a:rPr>
              <a:t>e</a:t>
            </a:r>
            <a:r>
              <a:rPr lang="sr-Latn-RS" dirty="0"/>
              <a:t> noći</a:t>
            </a:r>
          </a:p>
          <a:p>
            <a:r>
              <a:rPr lang="sr-Latn-RS" dirty="0"/>
              <a:t>Velika ljubav                     velik</a:t>
            </a:r>
            <a:r>
              <a:rPr lang="sr-Latn-RS" dirty="0">
                <a:solidFill>
                  <a:srgbClr val="FF0000"/>
                </a:solidFill>
              </a:rPr>
              <a:t>e</a:t>
            </a:r>
            <a:r>
              <a:rPr lang="sr-Latn-RS" dirty="0"/>
              <a:t> ljubavi </a:t>
            </a:r>
            <a:r>
              <a:rPr lang="en-US" dirty="0"/>
              <a:t> </a:t>
            </a:r>
          </a:p>
          <a:p>
            <a:endParaRPr lang="en-US" dirty="0"/>
          </a:p>
        </p:txBody>
      </p:sp>
    </p:spTree>
    <p:extLst>
      <p:ext uri="{BB962C8B-B14F-4D97-AF65-F5344CB8AC3E}">
        <p14:creationId xmlns:p14="http://schemas.microsoft.com/office/powerpoint/2010/main" val="395112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Pronouns</a:t>
            </a:r>
          </a:p>
        </p:txBody>
      </p:sp>
      <p:sp>
        <p:nvSpPr>
          <p:cNvPr id="3" name="Content Placeholder 2"/>
          <p:cNvSpPr>
            <a:spLocks noGrp="1"/>
          </p:cNvSpPr>
          <p:nvPr>
            <p:ph idx="1"/>
          </p:nvPr>
        </p:nvSpPr>
        <p:spPr/>
        <p:txBody>
          <a:bodyPr/>
          <a:lstStyle/>
          <a:p>
            <a:r>
              <a:rPr lang="en-US" dirty="0"/>
              <a:t>Note: All personal pronouns except for feminine “</a:t>
            </a:r>
            <a:r>
              <a:rPr lang="en-US" dirty="0" err="1"/>
              <a:t>ona</a:t>
            </a:r>
            <a:r>
              <a:rPr lang="en-US" dirty="0"/>
              <a:t>” have genitive forms that are identical to the accusative.</a:t>
            </a:r>
          </a:p>
        </p:txBody>
      </p:sp>
      <p:graphicFrame>
        <p:nvGraphicFramePr>
          <p:cNvPr id="4" name="Table 4">
            <a:extLst>
              <a:ext uri="{FF2B5EF4-FFF2-40B4-BE49-F238E27FC236}">
                <a16:creationId xmlns:a16="http://schemas.microsoft.com/office/drawing/2014/main" id="{FDD96726-573D-E667-9746-BDD6F136AE76}"/>
              </a:ext>
            </a:extLst>
          </p:cNvPr>
          <p:cNvGraphicFramePr>
            <a:graphicFrameLocks noGrp="1"/>
          </p:cNvGraphicFramePr>
          <p:nvPr>
            <p:extLst>
              <p:ext uri="{D42A27DB-BD31-4B8C-83A1-F6EECF244321}">
                <p14:modId xmlns:p14="http://schemas.microsoft.com/office/powerpoint/2010/main" val="3477515209"/>
              </p:ext>
            </p:extLst>
          </p:nvPr>
        </p:nvGraphicFramePr>
        <p:xfrm>
          <a:off x="638207" y="2858611"/>
          <a:ext cx="6339642" cy="3128022"/>
        </p:xfrm>
        <a:graphic>
          <a:graphicData uri="http://schemas.openxmlformats.org/drawingml/2006/table">
            <a:tbl>
              <a:tblPr firstRow="1" bandRow="1">
                <a:tableStyleId>{5C22544A-7EE6-4342-B048-85BDC9FD1C3A}</a:tableStyleId>
              </a:tblPr>
              <a:tblGrid>
                <a:gridCol w="2113214">
                  <a:extLst>
                    <a:ext uri="{9D8B030D-6E8A-4147-A177-3AD203B41FA5}">
                      <a16:colId xmlns:a16="http://schemas.microsoft.com/office/drawing/2014/main" val="4214009635"/>
                    </a:ext>
                  </a:extLst>
                </a:gridCol>
                <a:gridCol w="2113214">
                  <a:extLst>
                    <a:ext uri="{9D8B030D-6E8A-4147-A177-3AD203B41FA5}">
                      <a16:colId xmlns:a16="http://schemas.microsoft.com/office/drawing/2014/main" val="3044500487"/>
                    </a:ext>
                  </a:extLst>
                </a:gridCol>
                <a:gridCol w="2113214">
                  <a:extLst>
                    <a:ext uri="{9D8B030D-6E8A-4147-A177-3AD203B41FA5}">
                      <a16:colId xmlns:a16="http://schemas.microsoft.com/office/drawing/2014/main" val="2725444469"/>
                    </a:ext>
                  </a:extLst>
                </a:gridCol>
              </a:tblGrid>
              <a:tr h="368937">
                <a:tc>
                  <a:txBody>
                    <a:bodyPr/>
                    <a:lstStyle/>
                    <a:p>
                      <a:r>
                        <a:rPr lang="sr-Latn-RS" dirty="0"/>
                        <a:t>Nominativ</a:t>
                      </a:r>
                      <a:endParaRPr lang="en-US" dirty="0"/>
                    </a:p>
                  </a:txBody>
                  <a:tcPr/>
                </a:tc>
                <a:tc>
                  <a:txBody>
                    <a:bodyPr/>
                    <a:lstStyle/>
                    <a:p>
                      <a:r>
                        <a:rPr lang="sr-Latn-RS" dirty="0"/>
                        <a:t>Genitiv</a:t>
                      </a:r>
                      <a:endParaRPr lang="en-US" dirty="0"/>
                    </a:p>
                  </a:txBody>
                  <a:tcPr/>
                </a:tc>
                <a:tc>
                  <a:txBody>
                    <a:bodyPr/>
                    <a:lstStyle/>
                    <a:p>
                      <a:r>
                        <a:rPr lang="sr-Latn-RS" dirty="0"/>
                        <a:t>Akuzativ</a:t>
                      </a:r>
                      <a:endParaRPr lang="en-US" dirty="0"/>
                    </a:p>
                  </a:txBody>
                  <a:tcPr/>
                </a:tc>
                <a:extLst>
                  <a:ext uri="{0D108BD9-81ED-4DB2-BD59-A6C34878D82A}">
                    <a16:rowId xmlns:a16="http://schemas.microsoft.com/office/drawing/2014/main" val="937464738"/>
                  </a:ext>
                </a:extLst>
              </a:tr>
              <a:tr h="368937">
                <a:tc>
                  <a:txBody>
                    <a:bodyPr/>
                    <a:lstStyle/>
                    <a:p>
                      <a:r>
                        <a:rPr lang="sr-Latn-RS" dirty="0"/>
                        <a:t>ja</a:t>
                      </a:r>
                      <a:endParaRPr lang="en-US" dirty="0"/>
                    </a:p>
                  </a:txBody>
                  <a:tcPr/>
                </a:tc>
                <a:tc>
                  <a:txBody>
                    <a:bodyPr/>
                    <a:lstStyle/>
                    <a:p>
                      <a:r>
                        <a:rPr lang="sr-Latn-RS" dirty="0"/>
                        <a:t>Mene, me</a:t>
                      </a:r>
                      <a:endParaRPr lang="en-US" dirty="0"/>
                    </a:p>
                  </a:txBody>
                  <a:tcPr/>
                </a:tc>
                <a:tc>
                  <a:txBody>
                    <a:bodyPr/>
                    <a:lstStyle/>
                    <a:p>
                      <a:r>
                        <a:rPr lang="sr-Latn-RS" dirty="0"/>
                        <a:t>Mene, me</a:t>
                      </a:r>
                      <a:endParaRPr lang="en-US" dirty="0"/>
                    </a:p>
                  </a:txBody>
                  <a:tcPr/>
                </a:tc>
                <a:extLst>
                  <a:ext uri="{0D108BD9-81ED-4DB2-BD59-A6C34878D82A}">
                    <a16:rowId xmlns:a16="http://schemas.microsoft.com/office/drawing/2014/main" val="386050586"/>
                  </a:ext>
                </a:extLst>
              </a:tr>
              <a:tr h="368937">
                <a:tc>
                  <a:txBody>
                    <a:bodyPr/>
                    <a:lstStyle/>
                    <a:p>
                      <a:r>
                        <a:rPr lang="sr-Latn-RS" dirty="0"/>
                        <a:t>ti</a:t>
                      </a:r>
                      <a:endParaRPr lang="en-US" dirty="0"/>
                    </a:p>
                  </a:txBody>
                  <a:tcPr/>
                </a:tc>
                <a:tc>
                  <a:txBody>
                    <a:bodyPr/>
                    <a:lstStyle/>
                    <a:p>
                      <a:r>
                        <a:rPr lang="sr-Latn-RS" dirty="0"/>
                        <a:t>Tebe, te</a:t>
                      </a:r>
                      <a:endParaRPr lang="en-US" dirty="0"/>
                    </a:p>
                  </a:txBody>
                  <a:tcPr/>
                </a:tc>
                <a:tc>
                  <a:txBody>
                    <a:bodyPr/>
                    <a:lstStyle/>
                    <a:p>
                      <a:r>
                        <a:rPr lang="sr-Latn-RS" dirty="0"/>
                        <a:t>Tebe, te</a:t>
                      </a:r>
                      <a:endParaRPr lang="en-US" dirty="0"/>
                    </a:p>
                  </a:txBody>
                  <a:tcPr/>
                </a:tc>
                <a:extLst>
                  <a:ext uri="{0D108BD9-81ED-4DB2-BD59-A6C34878D82A}">
                    <a16:rowId xmlns:a16="http://schemas.microsoft.com/office/drawing/2014/main" val="3024077535"/>
                  </a:ext>
                </a:extLst>
              </a:tr>
              <a:tr h="748779">
                <a:tc>
                  <a:txBody>
                    <a:bodyPr/>
                    <a:lstStyle/>
                    <a:p>
                      <a:r>
                        <a:rPr lang="sr-Latn-RS" dirty="0"/>
                        <a:t>On</a:t>
                      </a:r>
                    </a:p>
                  </a:txBody>
                  <a:tcPr/>
                </a:tc>
                <a:tc>
                  <a:txBody>
                    <a:bodyPr/>
                    <a:lstStyle/>
                    <a:p>
                      <a:r>
                        <a:rPr lang="sr-Latn-RS" dirty="0"/>
                        <a:t>Njega, ga</a:t>
                      </a:r>
                    </a:p>
                    <a:p>
                      <a:endParaRPr lang="sr-Latn-RS" dirty="0"/>
                    </a:p>
                    <a:p>
                      <a:endParaRPr lang="en-US" dirty="0"/>
                    </a:p>
                  </a:txBody>
                  <a:tcPr/>
                </a:tc>
                <a:tc>
                  <a:txBody>
                    <a:bodyPr/>
                    <a:lstStyle/>
                    <a:p>
                      <a:r>
                        <a:rPr lang="sr-Latn-RS" dirty="0"/>
                        <a:t>Njega, ga</a:t>
                      </a:r>
                      <a:endParaRPr lang="en-US" dirty="0"/>
                    </a:p>
                  </a:txBody>
                  <a:tcPr/>
                </a:tc>
                <a:extLst>
                  <a:ext uri="{0D108BD9-81ED-4DB2-BD59-A6C34878D82A}">
                    <a16:rowId xmlns:a16="http://schemas.microsoft.com/office/drawing/2014/main" val="2842177868"/>
                  </a:ext>
                </a:extLst>
              </a:tr>
              <a:tr h="368937">
                <a:tc>
                  <a:txBody>
                    <a:bodyPr/>
                    <a:lstStyle/>
                    <a:p>
                      <a:r>
                        <a:rPr lang="sr-Latn-RS" dirty="0"/>
                        <a:t>Mi</a:t>
                      </a:r>
                    </a:p>
                  </a:txBody>
                  <a:tcPr/>
                </a:tc>
                <a:tc>
                  <a:txBody>
                    <a:bodyPr/>
                    <a:lstStyle/>
                    <a:p>
                      <a:r>
                        <a:rPr lang="sr-Latn-RS" dirty="0"/>
                        <a:t>nas</a:t>
                      </a:r>
                      <a:endParaRPr lang="en-US" dirty="0"/>
                    </a:p>
                  </a:txBody>
                  <a:tcPr/>
                </a:tc>
                <a:tc>
                  <a:txBody>
                    <a:bodyPr/>
                    <a:lstStyle/>
                    <a:p>
                      <a:r>
                        <a:rPr lang="sr-Latn-RS" dirty="0"/>
                        <a:t>nas</a:t>
                      </a:r>
                      <a:endParaRPr lang="en-US" dirty="0"/>
                    </a:p>
                  </a:txBody>
                  <a:tcPr/>
                </a:tc>
                <a:extLst>
                  <a:ext uri="{0D108BD9-81ED-4DB2-BD59-A6C34878D82A}">
                    <a16:rowId xmlns:a16="http://schemas.microsoft.com/office/drawing/2014/main" val="4166284896"/>
                  </a:ext>
                </a:extLst>
              </a:tr>
              <a:tr h="368937">
                <a:tc>
                  <a:txBody>
                    <a:bodyPr/>
                    <a:lstStyle/>
                    <a:p>
                      <a:r>
                        <a:rPr lang="sr-Latn-RS" dirty="0"/>
                        <a:t>Vi</a:t>
                      </a:r>
                    </a:p>
                  </a:txBody>
                  <a:tcPr/>
                </a:tc>
                <a:tc>
                  <a:txBody>
                    <a:bodyPr/>
                    <a:lstStyle/>
                    <a:p>
                      <a:r>
                        <a:rPr lang="sr-Latn-RS" dirty="0"/>
                        <a:t>vas</a:t>
                      </a:r>
                      <a:endParaRPr lang="en-US" dirty="0"/>
                    </a:p>
                  </a:txBody>
                  <a:tcPr/>
                </a:tc>
                <a:tc>
                  <a:txBody>
                    <a:bodyPr/>
                    <a:lstStyle/>
                    <a:p>
                      <a:r>
                        <a:rPr lang="sr-Latn-RS" dirty="0"/>
                        <a:t>vas</a:t>
                      </a:r>
                      <a:endParaRPr lang="en-US" dirty="0"/>
                    </a:p>
                  </a:txBody>
                  <a:tcPr/>
                </a:tc>
                <a:extLst>
                  <a:ext uri="{0D108BD9-81ED-4DB2-BD59-A6C34878D82A}">
                    <a16:rowId xmlns:a16="http://schemas.microsoft.com/office/drawing/2014/main" val="3331076595"/>
                  </a:ext>
                </a:extLst>
              </a:tr>
              <a:tr h="368937">
                <a:tc>
                  <a:txBody>
                    <a:bodyPr/>
                    <a:lstStyle/>
                    <a:p>
                      <a:r>
                        <a:rPr lang="sr-Latn-RS" dirty="0"/>
                        <a:t>Oni, one, ono</a:t>
                      </a:r>
                    </a:p>
                  </a:txBody>
                  <a:tcPr/>
                </a:tc>
                <a:tc>
                  <a:txBody>
                    <a:bodyPr/>
                    <a:lstStyle/>
                    <a:p>
                      <a:r>
                        <a:rPr lang="sr-Latn-RS" dirty="0"/>
                        <a:t>Njih, ih</a:t>
                      </a:r>
                      <a:endParaRPr lang="en-US" dirty="0"/>
                    </a:p>
                  </a:txBody>
                  <a:tcPr/>
                </a:tc>
                <a:tc>
                  <a:txBody>
                    <a:bodyPr/>
                    <a:lstStyle/>
                    <a:p>
                      <a:r>
                        <a:rPr lang="sr-Latn-RS" dirty="0"/>
                        <a:t>Njih, ih</a:t>
                      </a:r>
                      <a:endParaRPr lang="en-US" dirty="0"/>
                    </a:p>
                  </a:txBody>
                  <a:tcPr/>
                </a:tc>
                <a:extLst>
                  <a:ext uri="{0D108BD9-81ED-4DB2-BD59-A6C34878D82A}">
                    <a16:rowId xmlns:a16="http://schemas.microsoft.com/office/drawing/2014/main" val="3590407403"/>
                  </a:ext>
                </a:extLst>
              </a:tr>
            </a:tbl>
          </a:graphicData>
        </a:graphic>
      </p:graphicFrame>
    </p:spTree>
    <p:extLst>
      <p:ext uri="{BB962C8B-B14F-4D97-AF65-F5344CB8AC3E}">
        <p14:creationId xmlns:p14="http://schemas.microsoft.com/office/powerpoint/2010/main" val="3782853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ONA</a:t>
            </a:r>
          </a:p>
        </p:txBody>
      </p:sp>
      <p:sp>
        <p:nvSpPr>
          <p:cNvPr id="3" name="Content Placeholder 2"/>
          <p:cNvSpPr>
            <a:spLocks noGrp="1"/>
          </p:cNvSpPr>
          <p:nvPr>
            <p:ph idx="1"/>
          </p:nvPr>
        </p:nvSpPr>
        <p:spPr/>
        <p:txBody>
          <a:bodyPr/>
          <a:lstStyle/>
          <a:p>
            <a:r>
              <a:rPr lang="pl-PL" dirty="0"/>
              <a:t>Feminine has accusative sg. nju, je (Croatian “ju”) , but the Genitive forms are </a:t>
            </a:r>
            <a:r>
              <a:rPr lang="pl-PL" b="1" u="sng" dirty="0">
                <a:solidFill>
                  <a:srgbClr val="FF0000"/>
                </a:solidFill>
              </a:rPr>
              <a:t>NJE, JE</a:t>
            </a:r>
            <a:r>
              <a:rPr lang="pl-PL" dirty="0"/>
              <a:t>!!!</a:t>
            </a:r>
            <a:endParaRPr lang="en-US" dirty="0"/>
          </a:p>
        </p:txBody>
      </p:sp>
      <p:graphicFrame>
        <p:nvGraphicFramePr>
          <p:cNvPr id="4" name="Table 4">
            <a:extLst>
              <a:ext uri="{FF2B5EF4-FFF2-40B4-BE49-F238E27FC236}">
                <a16:creationId xmlns:a16="http://schemas.microsoft.com/office/drawing/2014/main" id="{D428EFBA-1147-30BE-6D61-4925364B3BDD}"/>
              </a:ext>
            </a:extLst>
          </p:cNvPr>
          <p:cNvGraphicFramePr>
            <a:graphicFrameLocks noGrp="1"/>
          </p:cNvGraphicFramePr>
          <p:nvPr>
            <p:extLst>
              <p:ext uri="{D42A27DB-BD31-4B8C-83A1-F6EECF244321}">
                <p14:modId xmlns:p14="http://schemas.microsoft.com/office/powerpoint/2010/main" val="2584555824"/>
              </p:ext>
            </p:extLst>
          </p:nvPr>
        </p:nvGraphicFramePr>
        <p:xfrm>
          <a:off x="567185" y="3128409"/>
          <a:ext cx="7040979" cy="2020640"/>
        </p:xfrm>
        <a:graphic>
          <a:graphicData uri="http://schemas.openxmlformats.org/drawingml/2006/table">
            <a:tbl>
              <a:tblPr firstRow="1" bandRow="1">
                <a:tableStyleId>{5C22544A-7EE6-4342-B048-85BDC9FD1C3A}</a:tableStyleId>
              </a:tblPr>
              <a:tblGrid>
                <a:gridCol w="2346993">
                  <a:extLst>
                    <a:ext uri="{9D8B030D-6E8A-4147-A177-3AD203B41FA5}">
                      <a16:colId xmlns:a16="http://schemas.microsoft.com/office/drawing/2014/main" val="2499609963"/>
                    </a:ext>
                  </a:extLst>
                </a:gridCol>
                <a:gridCol w="2346993">
                  <a:extLst>
                    <a:ext uri="{9D8B030D-6E8A-4147-A177-3AD203B41FA5}">
                      <a16:colId xmlns:a16="http://schemas.microsoft.com/office/drawing/2014/main" val="155286989"/>
                    </a:ext>
                  </a:extLst>
                </a:gridCol>
                <a:gridCol w="2346993">
                  <a:extLst>
                    <a:ext uri="{9D8B030D-6E8A-4147-A177-3AD203B41FA5}">
                      <a16:colId xmlns:a16="http://schemas.microsoft.com/office/drawing/2014/main" val="122590324"/>
                    </a:ext>
                  </a:extLst>
                </a:gridCol>
              </a:tblGrid>
              <a:tr h="1010320">
                <a:tc>
                  <a:txBody>
                    <a:bodyPr/>
                    <a:lstStyle/>
                    <a:p>
                      <a:r>
                        <a:rPr lang="sr-Latn-RS" dirty="0"/>
                        <a:t>Nominativ</a:t>
                      </a:r>
                      <a:endParaRPr lang="en-US" dirty="0"/>
                    </a:p>
                  </a:txBody>
                  <a:tcPr/>
                </a:tc>
                <a:tc>
                  <a:txBody>
                    <a:bodyPr/>
                    <a:lstStyle/>
                    <a:p>
                      <a:r>
                        <a:rPr lang="sr-Latn-RS" dirty="0"/>
                        <a:t>Genitiv</a:t>
                      </a:r>
                      <a:endParaRPr lang="en-US" dirty="0"/>
                    </a:p>
                  </a:txBody>
                  <a:tcPr/>
                </a:tc>
                <a:tc>
                  <a:txBody>
                    <a:bodyPr/>
                    <a:lstStyle/>
                    <a:p>
                      <a:r>
                        <a:rPr lang="sr-Latn-RS" dirty="0"/>
                        <a:t>Akuzativ</a:t>
                      </a:r>
                      <a:endParaRPr lang="en-US" dirty="0"/>
                    </a:p>
                  </a:txBody>
                  <a:tcPr/>
                </a:tc>
                <a:extLst>
                  <a:ext uri="{0D108BD9-81ED-4DB2-BD59-A6C34878D82A}">
                    <a16:rowId xmlns:a16="http://schemas.microsoft.com/office/drawing/2014/main" val="3542274138"/>
                  </a:ext>
                </a:extLst>
              </a:tr>
              <a:tr h="1010320">
                <a:tc>
                  <a:txBody>
                    <a:bodyPr/>
                    <a:lstStyle/>
                    <a:p>
                      <a:r>
                        <a:rPr lang="sr-Latn-RS" dirty="0"/>
                        <a:t>ona</a:t>
                      </a:r>
                      <a:endParaRPr lang="en-US" dirty="0"/>
                    </a:p>
                  </a:txBody>
                  <a:tcPr/>
                </a:tc>
                <a:tc>
                  <a:txBody>
                    <a:bodyPr/>
                    <a:lstStyle/>
                    <a:p>
                      <a:r>
                        <a:rPr lang="sr-Latn-RS" dirty="0"/>
                        <a:t>Nje, je</a:t>
                      </a:r>
                      <a:endParaRPr lang="en-US" dirty="0"/>
                    </a:p>
                  </a:txBody>
                  <a:tcPr/>
                </a:tc>
                <a:tc>
                  <a:txBody>
                    <a:bodyPr/>
                    <a:lstStyle/>
                    <a:p>
                      <a:r>
                        <a:rPr lang="sr-Latn-RS" dirty="0"/>
                        <a:t>Nju, je (ju*)</a:t>
                      </a:r>
                      <a:endParaRPr lang="en-US" dirty="0"/>
                    </a:p>
                  </a:txBody>
                  <a:tcPr/>
                </a:tc>
                <a:extLst>
                  <a:ext uri="{0D108BD9-81ED-4DB2-BD59-A6C34878D82A}">
                    <a16:rowId xmlns:a16="http://schemas.microsoft.com/office/drawing/2014/main" val="3114655905"/>
                  </a:ext>
                </a:extLst>
              </a:tr>
            </a:tbl>
          </a:graphicData>
        </a:graphic>
      </p:graphicFrame>
    </p:spTree>
    <p:extLst>
      <p:ext uri="{BB962C8B-B14F-4D97-AF65-F5344CB8AC3E}">
        <p14:creationId xmlns:p14="http://schemas.microsoft.com/office/powerpoint/2010/main" val="1326930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examples of personal pronouns in genitive case</a:t>
            </a:r>
          </a:p>
        </p:txBody>
      </p:sp>
      <p:sp>
        <p:nvSpPr>
          <p:cNvPr id="3" name="Content Placeholder 2"/>
          <p:cNvSpPr>
            <a:spLocks noGrp="1"/>
          </p:cNvSpPr>
          <p:nvPr>
            <p:ph idx="1"/>
          </p:nvPr>
        </p:nvSpPr>
        <p:spPr/>
        <p:txBody>
          <a:bodyPr>
            <a:normAutofit/>
          </a:bodyPr>
          <a:lstStyle/>
          <a:p>
            <a:r>
              <a:rPr lang="pl-PL" dirty="0"/>
              <a:t>1.Uzela sam knjigu od </a:t>
            </a:r>
            <a:r>
              <a:rPr lang="pl-PL" u="sng" dirty="0"/>
              <a:t>nje</a:t>
            </a:r>
            <a:r>
              <a:rPr lang="pl-PL" dirty="0"/>
              <a:t>. </a:t>
            </a:r>
            <a:r>
              <a:rPr lang="en-US" dirty="0"/>
              <a:t>I took the book from her.</a:t>
            </a:r>
          </a:p>
          <a:p>
            <a:r>
              <a:rPr lang="en-US" dirty="0"/>
              <a:t>2. Se</a:t>
            </a:r>
            <a:r>
              <a:rPr lang="sr-Latn-RS" dirty="0"/>
              <a:t>ćam/sjećam </a:t>
            </a:r>
            <a:r>
              <a:rPr lang="en-US" dirty="0"/>
              <a:t>se </a:t>
            </a:r>
            <a:r>
              <a:rPr lang="en-US" u="sng" dirty="0" err="1"/>
              <a:t>njega</a:t>
            </a:r>
            <a:r>
              <a:rPr lang="en-US" dirty="0"/>
              <a:t>. I remember him.</a:t>
            </a:r>
          </a:p>
          <a:p>
            <a:r>
              <a:rPr lang="en-US" dirty="0" err="1"/>
              <a:t>Sećam</a:t>
            </a:r>
            <a:r>
              <a:rPr lang="en-US" dirty="0"/>
              <a:t>/</a:t>
            </a:r>
            <a:r>
              <a:rPr lang="en-US" dirty="0" err="1"/>
              <a:t>sjećam</a:t>
            </a:r>
            <a:r>
              <a:rPr lang="en-US" dirty="0"/>
              <a:t> </a:t>
            </a:r>
            <a:r>
              <a:rPr lang="en-US" u="sng" dirty="0" err="1"/>
              <a:t>ga</a:t>
            </a:r>
            <a:r>
              <a:rPr lang="en-US" dirty="0"/>
              <a:t> se. I remember him (look at the word order-the short form goes only after accented word, and the reflexive “se” is not stressed. Therefore, if you want to use the short form it has to come after the stressed part of the verb.)</a:t>
            </a:r>
          </a:p>
          <a:p>
            <a:endParaRPr lang="en-US" dirty="0"/>
          </a:p>
        </p:txBody>
      </p:sp>
    </p:spTree>
    <p:extLst>
      <p:ext uri="{BB962C8B-B14F-4D97-AF65-F5344CB8AC3E}">
        <p14:creationId xmlns:p14="http://schemas.microsoft.com/office/powerpoint/2010/main" val="1468860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B986-E989-2315-A56D-47808D4624C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12A9A43-E898-FACB-A034-131F7F0E1CF0}"/>
              </a:ext>
            </a:extLst>
          </p:cNvPr>
          <p:cNvSpPr>
            <a:spLocks noGrp="1"/>
          </p:cNvSpPr>
          <p:nvPr>
            <p:ph idx="1"/>
          </p:nvPr>
        </p:nvSpPr>
        <p:spPr>
          <a:xfrm>
            <a:off x="457200" y="2957273"/>
            <a:ext cx="8074241" cy="1907116"/>
          </a:xfrm>
        </p:spPr>
        <p:txBody>
          <a:bodyPr>
            <a:normAutofit fontScale="85000" lnSpcReduction="20000"/>
          </a:bodyPr>
          <a:lstStyle/>
          <a:p>
            <a:r>
              <a:rPr lang="pl-PL" dirty="0"/>
              <a:t>3.Od </a:t>
            </a:r>
            <a:r>
              <a:rPr lang="pl-PL" u="sng" dirty="0"/>
              <a:t>nas</a:t>
            </a:r>
            <a:r>
              <a:rPr lang="pl-PL" dirty="0"/>
              <a:t> do </a:t>
            </a:r>
            <a:r>
              <a:rPr lang="pl-PL" u="sng" dirty="0"/>
              <a:t>vas</a:t>
            </a:r>
            <a:r>
              <a:rPr lang="pl-PL" dirty="0"/>
              <a:t> nije daleko. </a:t>
            </a:r>
            <a:r>
              <a:rPr lang="en-US" dirty="0"/>
              <a:t>It is not far from us to you. (meaning the place-our place is not far from your place.)</a:t>
            </a:r>
            <a:endParaRPr lang="sr-Latn-RS" dirty="0"/>
          </a:p>
          <a:p>
            <a:endParaRPr lang="en-US" dirty="0"/>
          </a:p>
          <a:p>
            <a:r>
              <a:rPr lang="en-US" dirty="0"/>
              <a:t>4.Sedim/</a:t>
            </a:r>
            <a:r>
              <a:rPr lang="en-US" dirty="0" err="1"/>
              <a:t>sjedim</a:t>
            </a:r>
            <a:r>
              <a:rPr lang="en-US" dirty="0"/>
              <a:t> </a:t>
            </a:r>
            <a:r>
              <a:rPr lang="en-US" u="sng" dirty="0"/>
              <a:t>pored</a:t>
            </a:r>
            <a:r>
              <a:rPr lang="en-US" dirty="0"/>
              <a:t> </a:t>
            </a:r>
            <a:r>
              <a:rPr lang="en-US" dirty="0" err="1"/>
              <a:t>njih</a:t>
            </a:r>
            <a:r>
              <a:rPr lang="en-US" dirty="0"/>
              <a:t>. I am sitting next to them.</a:t>
            </a:r>
            <a:endParaRPr lang="sr-Latn-RS" dirty="0"/>
          </a:p>
          <a:p>
            <a:endParaRPr lang="en-US" dirty="0"/>
          </a:p>
          <a:p>
            <a:r>
              <a:rPr lang="sr-Latn-RS" dirty="0"/>
              <a:t>5.Čula sam vesti/</a:t>
            </a:r>
            <a:r>
              <a:rPr lang="sr-Latn-RS" dirty="0" err="1"/>
              <a:t>vijesti</a:t>
            </a:r>
            <a:r>
              <a:rPr lang="sr-Latn-RS" dirty="0"/>
              <a:t> od nje, a ne od njega. I </a:t>
            </a:r>
            <a:r>
              <a:rPr lang="sr-Latn-RS" dirty="0" err="1"/>
              <a:t>heard</a:t>
            </a:r>
            <a:r>
              <a:rPr lang="sr-Latn-RS" dirty="0"/>
              <a:t> </a:t>
            </a:r>
            <a:r>
              <a:rPr lang="sr-Latn-RS" dirty="0" err="1"/>
              <a:t>the</a:t>
            </a:r>
            <a:r>
              <a:rPr lang="sr-Latn-RS" dirty="0"/>
              <a:t> </a:t>
            </a:r>
            <a:r>
              <a:rPr lang="sr-Latn-RS" dirty="0" err="1"/>
              <a:t>news</a:t>
            </a:r>
            <a:r>
              <a:rPr lang="sr-Latn-RS" dirty="0"/>
              <a:t> from </a:t>
            </a:r>
            <a:r>
              <a:rPr lang="sr-Latn-RS" dirty="0" err="1"/>
              <a:t>her</a:t>
            </a:r>
            <a:r>
              <a:rPr lang="sr-Latn-RS" dirty="0"/>
              <a:t> </a:t>
            </a:r>
            <a:r>
              <a:rPr lang="sr-Latn-RS" dirty="0" err="1"/>
              <a:t>and</a:t>
            </a:r>
            <a:r>
              <a:rPr lang="sr-Latn-RS" dirty="0"/>
              <a:t> </a:t>
            </a:r>
            <a:r>
              <a:rPr lang="sr-Latn-RS" dirty="0" err="1"/>
              <a:t>not</a:t>
            </a:r>
            <a:r>
              <a:rPr lang="sr-Latn-RS" dirty="0"/>
              <a:t> from </a:t>
            </a:r>
            <a:r>
              <a:rPr lang="sr-Latn-RS" dirty="0" err="1"/>
              <a:t>him</a:t>
            </a:r>
            <a:r>
              <a:rPr lang="sr-Latn-RS" dirty="0"/>
              <a:t>.</a:t>
            </a:r>
            <a:endParaRPr lang="en-US" dirty="0"/>
          </a:p>
          <a:p>
            <a:endParaRPr lang="en-US" dirty="0"/>
          </a:p>
        </p:txBody>
      </p:sp>
    </p:spTree>
    <p:extLst>
      <p:ext uri="{BB962C8B-B14F-4D97-AF65-F5344CB8AC3E}">
        <p14:creationId xmlns:p14="http://schemas.microsoft.com/office/powerpoint/2010/main" val="2214159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3965-5E2D-44E4-C41C-5EB21FDCC98C}"/>
              </a:ext>
            </a:extLst>
          </p:cNvPr>
          <p:cNvSpPr>
            <a:spLocks noGrp="1"/>
          </p:cNvSpPr>
          <p:nvPr>
            <p:ph type="title"/>
          </p:nvPr>
        </p:nvSpPr>
        <p:spPr/>
        <p:txBody>
          <a:bodyPr/>
          <a:lstStyle/>
          <a:p>
            <a:r>
              <a:rPr lang="sr-Latn-RS" dirty="0"/>
              <a:t>Vežba</a:t>
            </a:r>
            <a:endParaRPr lang="en-US" dirty="0"/>
          </a:p>
        </p:txBody>
      </p:sp>
      <p:sp>
        <p:nvSpPr>
          <p:cNvPr id="3" name="Content Placeholder 2">
            <a:extLst>
              <a:ext uri="{FF2B5EF4-FFF2-40B4-BE49-F238E27FC236}">
                <a16:creationId xmlns:a16="http://schemas.microsoft.com/office/drawing/2014/main" id="{2C49B030-0024-CC5E-B4CD-6F373D4AD897}"/>
              </a:ext>
            </a:extLst>
          </p:cNvPr>
          <p:cNvSpPr>
            <a:spLocks noGrp="1"/>
          </p:cNvSpPr>
          <p:nvPr>
            <p:ph idx="1"/>
          </p:nvPr>
        </p:nvSpPr>
        <p:spPr/>
        <p:txBody>
          <a:bodyPr>
            <a:normAutofit/>
          </a:bodyPr>
          <a:lstStyle/>
          <a:p>
            <a:r>
              <a:rPr lang="sr-Latn-RS" sz="3600" dirty="0"/>
              <a:t>Od …… (ja), za …… (ti). </a:t>
            </a:r>
          </a:p>
          <a:p>
            <a:r>
              <a:rPr lang="sr-Latn-RS" sz="3600" dirty="0"/>
              <a:t>Dobila sam poklon od ……. (ona).</a:t>
            </a:r>
          </a:p>
          <a:p>
            <a:r>
              <a:rPr lang="sr-Latn-RS" sz="3600" dirty="0"/>
              <a:t>Iza ……… (mi) su vrata. </a:t>
            </a:r>
          </a:p>
        </p:txBody>
      </p:sp>
    </p:spTree>
    <p:extLst>
      <p:ext uri="{BB962C8B-B14F-4D97-AF65-F5344CB8AC3E}">
        <p14:creationId xmlns:p14="http://schemas.microsoft.com/office/powerpoint/2010/main" val="2613411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question words</a:t>
            </a:r>
          </a:p>
        </p:txBody>
      </p:sp>
      <p:sp>
        <p:nvSpPr>
          <p:cNvPr id="3" name="Content Placeholder 2"/>
          <p:cNvSpPr>
            <a:spLocks noGrp="1"/>
          </p:cNvSpPr>
          <p:nvPr>
            <p:ph idx="1"/>
          </p:nvPr>
        </p:nvSpPr>
        <p:spPr/>
        <p:txBody>
          <a:bodyPr/>
          <a:lstStyle/>
          <a:p>
            <a:r>
              <a:rPr lang="en-US" dirty="0" err="1"/>
              <a:t>ko</a:t>
            </a:r>
            <a:r>
              <a:rPr lang="en-US" dirty="0"/>
              <a:t>/</a:t>
            </a:r>
            <a:r>
              <a:rPr lang="en-US" dirty="0" err="1"/>
              <a:t>tko</a:t>
            </a:r>
            <a:r>
              <a:rPr lang="sr-Latn-RS" dirty="0"/>
              <a:t> (who)</a:t>
            </a:r>
            <a:r>
              <a:rPr lang="en-US" dirty="0"/>
              <a:t>   Genitive : </a:t>
            </a:r>
            <a:r>
              <a:rPr lang="en-US" dirty="0" err="1"/>
              <a:t>koga</a:t>
            </a:r>
            <a:r>
              <a:rPr lang="sr-Latn-RS" dirty="0"/>
              <a:t>   (for persons)</a:t>
            </a:r>
            <a:endParaRPr lang="en-US" dirty="0"/>
          </a:p>
          <a:p>
            <a:r>
              <a:rPr lang="sr-Latn-RS" dirty="0"/>
              <a:t>Šta</a:t>
            </a:r>
            <a:r>
              <a:rPr lang="en-US" dirty="0"/>
              <a:t>/</a:t>
            </a:r>
            <a:r>
              <a:rPr lang="sr-Latn-RS" dirty="0"/>
              <a:t>što (what)</a:t>
            </a:r>
            <a:r>
              <a:rPr lang="en-US" dirty="0"/>
              <a:t> Genitive: </a:t>
            </a:r>
            <a:r>
              <a:rPr lang="sr-Latn-RS" dirty="0"/>
              <a:t>čega      (for things)</a:t>
            </a:r>
          </a:p>
          <a:p>
            <a:endParaRPr lang="sr-Latn-RS" dirty="0"/>
          </a:p>
        </p:txBody>
      </p:sp>
      <p:graphicFrame>
        <p:nvGraphicFramePr>
          <p:cNvPr id="4" name="Table 4">
            <a:extLst>
              <a:ext uri="{FF2B5EF4-FFF2-40B4-BE49-F238E27FC236}">
                <a16:creationId xmlns:a16="http://schemas.microsoft.com/office/drawing/2014/main" id="{BF58A1CB-D10C-F397-C2D5-91F279421A14}"/>
              </a:ext>
            </a:extLst>
          </p:cNvPr>
          <p:cNvGraphicFramePr>
            <a:graphicFrameLocks noGrp="1"/>
          </p:cNvGraphicFramePr>
          <p:nvPr>
            <p:extLst>
              <p:ext uri="{D42A27DB-BD31-4B8C-83A1-F6EECF244321}">
                <p14:modId xmlns:p14="http://schemas.microsoft.com/office/powerpoint/2010/main" val="763127735"/>
              </p:ext>
            </p:extLst>
          </p:nvPr>
        </p:nvGraphicFramePr>
        <p:xfrm>
          <a:off x="621437" y="3429000"/>
          <a:ext cx="6995604" cy="2658614"/>
        </p:xfrm>
        <a:graphic>
          <a:graphicData uri="http://schemas.openxmlformats.org/drawingml/2006/table">
            <a:tbl>
              <a:tblPr firstRow="1" bandRow="1">
                <a:tableStyleId>{5C22544A-7EE6-4342-B048-85BDC9FD1C3A}</a:tableStyleId>
              </a:tblPr>
              <a:tblGrid>
                <a:gridCol w="3497802">
                  <a:extLst>
                    <a:ext uri="{9D8B030D-6E8A-4147-A177-3AD203B41FA5}">
                      <a16:colId xmlns:a16="http://schemas.microsoft.com/office/drawing/2014/main" val="861308572"/>
                    </a:ext>
                  </a:extLst>
                </a:gridCol>
                <a:gridCol w="3497802">
                  <a:extLst>
                    <a:ext uri="{9D8B030D-6E8A-4147-A177-3AD203B41FA5}">
                      <a16:colId xmlns:a16="http://schemas.microsoft.com/office/drawing/2014/main" val="3964477840"/>
                    </a:ext>
                  </a:extLst>
                </a:gridCol>
              </a:tblGrid>
              <a:tr h="379802">
                <a:tc>
                  <a:txBody>
                    <a:bodyPr/>
                    <a:lstStyle/>
                    <a:p>
                      <a:r>
                        <a:rPr lang="sr-Latn-RS" dirty="0"/>
                        <a:t>Nominativ</a:t>
                      </a:r>
                      <a:endParaRPr lang="en-US" dirty="0"/>
                    </a:p>
                  </a:txBody>
                  <a:tcPr/>
                </a:tc>
                <a:tc>
                  <a:txBody>
                    <a:bodyPr/>
                    <a:lstStyle/>
                    <a:p>
                      <a:r>
                        <a:rPr lang="sr-Latn-RS" dirty="0"/>
                        <a:t>Genitiv</a:t>
                      </a:r>
                      <a:endParaRPr lang="en-US" dirty="0"/>
                    </a:p>
                  </a:txBody>
                  <a:tcPr/>
                </a:tc>
                <a:extLst>
                  <a:ext uri="{0D108BD9-81ED-4DB2-BD59-A6C34878D82A}">
                    <a16:rowId xmlns:a16="http://schemas.microsoft.com/office/drawing/2014/main" val="3109918190"/>
                  </a:ext>
                </a:extLst>
              </a:tr>
              <a:tr h="379802">
                <a:tc>
                  <a:txBody>
                    <a:bodyPr/>
                    <a:lstStyle/>
                    <a:p>
                      <a:r>
                        <a:rPr lang="sr-Latn-RS" dirty="0"/>
                        <a:t>Taj</a:t>
                      </a:r>
                      <a:endParaRPr lang="en-US" dirty="0"/>
                    </a:p>
                  </a:txBody>
                  <a:tcPr/>
                </a:tc>
                <a:tc>
                  <a:txBody>
                    <a:bodyPr/>
                    <a:lstStyle/>
                    <a:p>
                      <a:r>
                        <a:rPr lang="sr-Latn-RS" dirty="0"/>
                        <a:t>tog</a:t>
                      </a:r>
                      <a:endParaRPr lang="en-US" dirty="0"/>
                    </a:p>
                  </a:txBody>
                  <a:tcPr/>
                </a:tc>
                <a:extLst>
                  <a:ext uri="{0D108BD9-81ED-4DB2-BD59-A6C34878D82A}">
                    <a16:rowId xmlns:a16="http://schemas.microsoft.com/office/drawing/2014/main" val="2055083419"/>
                  </a:ext>
                </a:extLst>
              </a:tr>
              <a:tr h="379802">
                <a:tc>
                  <a:txBody>
                    <a:bodyPr/>
                    <a:lstStyle/>
                    <a:p>
                      <a:r>
                        <a:rPr lang="sr-Latn-RS" dirty="0"/>
                        <a:t>ta</a:t>
                      </a:r>
                      <a:endParaRPr lang="en-US" dirty="0"/>
                    </a:p>
                  </a:txBody>
                  <a:tcPr/>
                </a:tc>
                <a:tc>
                  <a:txBody>
                    <a:bodyPr/>
                    <a:lstStyle/>
                    <a:p>
                      <a:r>
                        <a:rPr lang="sr-Latn-RS" dirty="0"/>
                        <a:t>te</a:t>
                      </a:r>
                      <a:endParaRPr lang="en-US" dirty="0"/>
                    </a:p>
                  </a:txBody>
                  <a:tcPr/>
                </a:tc>
                <a:extLst>
                  <a:ext uri="{0D108BD9-81ED-4DB2-BD59-A6C34878D82A}">
                    <a16:rowId xmlns:a16="http://schemas.microsoft.com/office/drawing/2014/main" val="2284531664"/>
                  </a:ext>
                </a:extLst>
              </a:tr>
              <a:tr h="379802">
                <a:tc>
                  <a:txBody>
                    <a:bodyPr/>
                    <a:lstStyle/>
                    <a:p>
                      <a:r>
                        <a:rPr lang="sr-Latn-RS" dirty="0"/>
                        <a:t>to</a:t>
                      </a:r>
                      <a:endParaRPr lang="en-US" dirty="0"/>
                    </a:p>
                  </a:txBody>
                  <a:tcPr/>
                </a:tc>
                <a:tc>
                  <a:txBody>
                    <a:bodyPr/>
                    <a:lstStyle/>
                    <a:p>
                      <a:r>
                        <a:rPr lang="sr-Latn-RS" dirty="0"/>
                        <a:t>tog</a:t>
                      </a:r>
                      <a:endParaRPr lang="en-US" dirty="0"/>
                    </a:p>
                  </a:txBody>
                  <a:tcPr/>
                </a:tc>
                <a:extLst>
                  <a:ext uri="{0D108BD9-81ED-4DB2-BD59-A6C34878D82A}">
                    <a16:rowId xmlns:a16="http://schemas.microsoft.com/office/drawing/2014/main" val="2403688965"/>
                  </a:ext>
                </a:extLst>
              </a:tr>
              <a:tr h="379802">
                <a:tc>
                  <a:txBody>
                    <a:bodyPr/>
                    <a:lstStyle/>
                    <a:p>
                      <a:r>
                        <a:rPr lang="sr-Latn-RS" dirty="0"/>
                        <a:t>ovaj</a:t>
                      </a:r>
                      <a:endParaRPr lang="en-US" dirty="0"/>
                    </a:p>
                  </a:txBody>
                  <a:tcPr/>
                </a:tc>
                <a:tc>
                  <a:txBody>
                    <a:bodyPr/>
                    <a:lstStyle/>
                    <a:p>
                      <a:r>
                        <a:rPr lang="sr-Latn-RS" dirty="0"/>
                        <a:t>ovog</a:t>
                      </a:r>
                      <a:endParaRPr lang="en-US" dirty="0"/>
                    </a:p>
                  </a:txBody>
                  <a:tcPr/>
                </a:tc>
                <a:extLst>
                  <a:ext uri="{0D108BD9-81ED-4DB2-BD59-A6C34878D82A}">
                    <a16:rowId xmlns:a16="http://schemas.microsoft.com/office/drawing/2014/main" val="3917023591"/>
                  </a:ext>
                </a:extLst>
              </a:tr>
              <a:tr h="379802">
                <a:tc>
                  <a:txBody>
                    <a:bodyPr/>
                    <a:lstStyle/>
                    <a:p>
                      <a:r>
                        <a:rPr lang="sr-Latn-RS" dirty="0"/>
                        <a:t>ova</a:t>
                      </a:r>
                      <a:endParaRPr lang="en-US" dirty="0"/>
                    </a:p>
                  </a:txBody>
                  <a:tcPr/>
                </a:tc>
                <a:tc>
                  <a:txBody>
                    <a:bodyPr/>
                    <a:lstStyle/>
                    <a:p>
                      <a:r>
                        <a:rPr lang="sr-Latn-RS" dirty="0"/>
                        <a:t>ove</a:t>
                      </a:r>
                      <a:endParaRPr lang="en-US" dirty="0"/>
                    </a:p>
                  </a:txBody>
                  <a:tcPr/>
                </a:tc>
                <a:extLst>
                  <a:ext uri="{0D108BD9-81ED-4DB2-BD59-A6C34878D82A}">
                    <a16:rowId xmlns:a16="http://schemas.microsoft.com/office/drawing/2014/main" val="345544221"/>
                  </a:ext>
                </a:extLst>
              </a:tr>
              <a:tr h="379802">
                <a:tc>
                  <a:txBody>
                    <a:bodyPr/>
                    <a:lstStyle/>
                    <a:p>
                      <a:r>
                        <a:rPr lang="sr-Latn-RS" dirty="0"/>
                        <a:t>ovo</a:t>
                      </a:r>
                      <a:endParaRPr lang="en-US" dirty="0"/>
                    </a:p>
                  </a:txBody>
                  <a:tcPr/>
                </a:tc>
                <a:tc>
                  <a:txBody>
                    <a:bodyPr/>
                    <a:lstStyle/>
                    <a:p>
                      <a:r>
                        <a:rPr lang="sr-Latn-RS" dirty="0"/>
                        <a:t>ovog</a:t>
                      </a:r>
                      <a:endParaRPr lang="en-US" dirty="0"/>
                    </a:p>
                  </a:txBody>
                  <a:tcPr/>
                </a:tc>
                <a:extLst>
                  <a:ext uri="{0D108BD9-81ED-4DB2-BD59-A6C34878D82A}">
                    <a16:rowId xmlns:a16="http://schemas.microsoft.com/office/drawing/2014/main" val="780986502"/>
                  </a:ext>
                </a:extLst>
              </a:tr>
            </a:tbl>
          </a:graphicData>
        </a:graphic>
      </p:graphicFrame>
    </p:spTree>
    <p:extLst>
      <p:ext uri="{BB962C8B-B14F-4D97-AF65-F5344CB8AC3E}">
        <p14:creationId xmlns:p14="http://schemas.microsoft.com/office/powerpoint/2010/main" val="3228584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buFont typeface="Wingdings" pitchFamily="2" charset="2"/>
              <a:buChar char="Ø"/>
            </a:pPr>
            <a:r>
              <a:rPr lang="en-US" dirty="0">
                <a:solidFill>
                  <a:srgbClr val="FF0000"/>
                </a:solidFill>
              </a:rPr>
              <a:t>Possessive genitive</a:t>
            </a:r>
            <a:r>
              <a:rPr lang="en-US" dirty="0"/>
              <a:t>-denotes actual ownership, part of a whole</a:t>
            </a:r>
          </a:p>
        </p:txBody>
      </p:sp>
      <p:sp>
        <p:nvSpPr>
          <p:cNvPr id="3" name="Content Placeholder 2"/>
          <p:cNvSpPr>
            <a:spLocks noGrp="1"/>
          </p:cNvSpPr>
          <p:nvPr>
            <p:ph idx="1"/>
          </p:nvPr>
        </p:nvSpPr>
        <p:spPr/>
        <p:txBody>
          <a:bodyPr/>
          <a:lstStyle/>
          <a:p>
            <a:endParaRPr lang="sr-Latn-RS" dirty="0"/>
          </a:p>
          <a:p>
            <a:endParaRPr lang="sr-Latn-RS" dirty="0"/>
          </a:p>
          <a:p>
            <a:r>
              <a:rPr lang="en-US" dirty="0"/>
              <a:t>Used with and without prepositions;</a:t>
            </a:r>
            <a:endParaRPr lang="sr-Latn-RS" dirty="0"/>
          </a:p>
          <a:p>
            <a:endParaRPr lang="en-US" dirty="0"/>
          </a:p>
          <a:p>
            <a:r>
              <a:rPr lang="en-US" dirty="0"/>
              <a:t>Ovo je auto </a:t>
            </a:r>
            <a:r>
              <a:rPr lang="en-US" dirty="0">
                <a:solidFill>
                  <a:srgbClr val="FF0000"/>
                </a:solidFill>
              </a:rPr>
              <a:t>mog brata</a:t>
            </a:r>
            <a:r>
              <a:rPr lang="en-US" dirty="0"/>
              <a:t>. ownership  </a:t>
            </a:r>
          </a:p>
          <a:p>
            <a:r>
              <a:rPr lang="en-US" dirty="0" err="1">
                <a:solidFill>
                  <a:srgbClr val="FF0000"/>
                </a:solidFill>
              </a:rPr>
              <a:t>Kraj</a:t>
            </a:r>
            <a:r>
              <a:rPr lang="en-US" dirty="0">
                <a:solidFill>
                  <a:srgbClr val="FF0000"/>
                </a:solidFill>
              </a:rPr>
              <a:t> </a:t>
            </a:r>
            <a:r>
              <a:rPr lang="en-US" dirty="0" err="1">
                <a:solidFill>
                  <a:srgbClr val="FF0000"/>
                </a:solidFill>
              </a:rPr>
              <a:t>novembra</a:t>
            </a:r>
            <a:r>
              <a:rPr lang="en-US" dirty="0">
                <a:solidFill>
                  <a:srgbClr val="FF0000"/>
                </a:solidFill>
              </a:rPr>
              <a:t>/</a:t>
            </a:r>
            <a:r>
              <a:rPr lang="en-US" dirty="0" err="1">
                <a:solidFill>
                  <a:srgbClr val="FF0000"/>
                </a:solidFill>
              </a:rPr>
              <a:t>studeni</a:t>
            </a:r>
            <a:r>
              <a:rPr lang="en-US" dirty="0">
                <a:solidFill>
                  <a:srgbClr val="FF0000"/>
                </a:solidFill>
              </a:rPr>
              <a:t> </a:t>
            </a:r>
            <a:r>
              <a:rPr lang="en-US" dirty="0"/>
              <a:t>je </a:t>
            </a:r>
            <a:r>
              <a:rPr lang="en-US" dirty="0" err="1"/>
              <a:t>uvek</a:t>
            </a:r>
            <a:r>
              <a:rPr lang="en-US" dirty="0"/>
              <a:t> </a:t>
            </a:r>
            <a:r>
              <a:rPr lang="en-US" dirty="0" err="1"/>
              <a:t>hladan</a:t>
            </a:r>
            <a:r>
              <a:rPr lang="en-US" dirty="0"/>
              <a:t>. Part of a whole (the end of November, whole here being the entire month)</a:t>
            </a:r>
          </a:p>
        </p:txBody>
      </p:sp>
    </p:spTree>
    <p:extLst>
      <p:ext uri="{BB962C8B-B14F-4D97-AF65-F5344CB8AC3E}">
        <p14:creationId xmlns:p14="http://schemas.microsoft.com/office/powerpoint/2010/main" val="2956972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BBB238-0B9A-4328-E62C-E9F747004CBE}"/>
              </a:ext>
            </a:extLst>
          </p:cNvPr>
          <p:cNvSpPr>
            <a:spLocks noGrp="1"/>
          </p:cNvSpPr>
          <p:nvPr>
            <p:ph type="title"/>
          </p:nvPr>
        </p:nvSpPr>
        <p:spPr/>
        <p:txBody>
          <a:bodyPr/>
          <a:lstStyle/>
          <a:p>
            <a:r>
              <a:rPr lang="en-US" dirty="0"/>
              <a:t>Ve</a:t>
            </a:r>
            <a:r>
              <a:rPr lang="sr-Latn-RS" dirty="0" err="1"/>
              <a:t>žbe</a:t>
            </a:r>
            <a:endParaRPr lang="en-US" dirty="0"/>
          </a:p>
        </p:txBody>
      </p:sp>
      <p:sp>
        <p:nvSpPr>
          <p:cNvPr id="5" name="Vertical Text Placeholder 4">
            <a:extLst>
              <a:ext uri="{FF2B5EF4-FFF2-40B4-BE49-F238E27FC236}">
                <a16:creationId xmlns:a16="http://schemas.microsoft.com/office/drawing/2014/main" id="{7D953A76-2BE9-26C1-58B7-DE32F652AD5E}"/>
              </a:ext>
            </a:extLst>
          </p:cNvPr>
          <p:cNvSpPr>
            <a:spLocks noGrp="1"/>
          </p:cNvSpPr>
          <p:nvPr>
            <p:ph idx="1"/>
          </p:nvPr>
        </p:nvSpPr>
        <p:spPr/>
        <p:txBody>
          <a:bodyPr/>
          <a:lstStyle/>
          <a:p>
            <a:pPr marL="342900" marR="0" indent="-342900">
              <a:lnSpc>
                <a:spcPct val="115000"/>
              </a:lnSpc>
              <a:spcBef>
                <a:spcPts val="0"/>
              </a:spcBef>
              <a:spcAft>
                <a:spcPts val="1000"/>
              </a:spcAft>
              <a:buAutoNum type="arabicPeriod"/>
            </a:pPr>
            <a:r>
              <a:rPr lang="sr-Latn-RS" sz="1800" dirty="0">
                <a:latin typeface="Times New Roman" panose="02020603050405020304" pitchFamily="18" charset="0"/>
                <a:cs typeface="Times New Roman" panose="02020603050405020304" pitchFamily="18" charset="0"/>
              </a:rPr>
              <a:t>Ana se boji …….. (miš).</a:t>
            </a:r>
          </a:p>
          <a:p>
            <a:pPr marL="342900" marR="0" indent="-342900">
              <a:lnSpc>
                <a:spcPct val="115000"/>
              </a:lnSpc>
              <a:spcBef>
                <a:spcPts val="0"/>
              </a:spcBef>
              <a:spcAft>
                <a:spcPts val="1000"/>
              </a:spcAft>
              <a:buAutoNum type="arabicPeriod"/>
            </a:pPr>
            <a:r>
              <a:rPr lang="sr-Latn-RS" sz="1800" dirty="0">
                <a:latin typeface="Times New Roman" panose="02020603050405020304" pitchFamily="18" charset="0"/>
                <a:cs typeface="Times New Roman" panose="02020603050405020304" pitchFamily="18" charset="0"/>
              </a:rPr>
              <a:t>Ana se boji …….. (baba)</a:t>
            </a:r>
          </a:p>
          <a:p>
            <a:pPr marL="342900" marR="0" indent="-342900">
              <a:lnSpc>
                <a:spcPct val="115000"/>
              </a:lnSpc>
              <a:spcBef>
                <a:spcPts val="0"/>
              </a:spcBef>
              <a:spcAft>
                <a:spcPts val="1000"/>
              </a:spcAft>
              <a:buAutoNum type="arabicPeriod"/>
            </a:pPr>
            <a:r>
              <a:rPr lang="sr-Latn-RS" sz="1800" dirty="0">
                <a:latin typeface="Times New Roman" panose="02020603050405020304" pitchFamily="18" charset="0"/>
                <a:cs typeface="Times New Roman" panose="02020603050405020304" pitchFamily="18" charset="0"/>
              </a:rPr>
              <a:t>Ana se boji ………. (plivanje)</a:t>
            </a:r>
          </a:p>
          <a:p>
            <a:pPr marL="342900" marR="0" indent="-342900">
              <a:lnSpc>
                <a:spcPct val="115000"/>
              </a:lnSpc>
              <a:spcBef>
                <a:spcPts val="0"/>
              </a:spcBef>
              <a:spcAft>
                <a:spcPts val="1000"/>
              </a:spcAft>
              <a:buAutoNum type="arabicPeriod"/>
            </a:pPr>
            <a:r>
              <a:rPr lang="sr-Latn-RS" sz="1800" dirty="0">
                <a:latin typeface="Times New Roman" panose="02020603050405020304" pitchFamily="18" charset="0"/>
                <a:cs typeface="Times New Roman" panose="02020603050405020304" pitchFamily="18" charset="0"/>
              </a:rPr>
              <a:t>Od ………… (London) do …………. (Pariz)</a:t>
            </a:r>
          </a:p>
          <a:p>
            <a:pPr marL="342900" marR="0" indent="-342900">
              <a:lnSpc>
                <a:spcPct val="115000"/>
              </a:lnSpc>
              <a:spcBef>
                <a:spcPts val="0"/>
              </a:spcBef>
              <a:spcAft>
                <a:spcPts val="1000"/>
              </a:spcAft>
              <a:buAutoNum type="arabicPeriod"/>
            </a:pPr>
            <a:r>
              <a:rPr lang="sr-Latn-RS" sz="1800" dirty="0">
                <a:latin typeface="Times New Roman" panose="02020603050405020304" pitchFamily="18" charset="0"/>
                <a:cs typeface="Times New Roman" panose="02020603050405020304" pitchFamily="18" charset="0"/>
              </a:rPr>
              <a:t>Od ………… (Zagreb) do ………….. (Rijeka)</a:t>
            </a:r>
          </a:p>
          <a:p>
            <a:pPr marL="342900" marR="0" indent="-342900">
              <a:lnSpc>
                <a:spcPct val="115000"/>
              </a:lnSpc>
              <a:spcBef>
                <a:spcPts val="0"/>
              </a:spcBef>
              <a:spcAft>
                <a:spcPts val="1000"/>
              </a:spcAft>
              <a:buAutoNum type="arabicPeriod"/>
            </a:pPr>
            <a:r>
              <a:rPr lang="sr-Latn-RS" sz="1800" dirty="0">
                <a:latin typeface="Times New Roman" panose="02020603050405020304" pitchFamily="18" charset="0"/>
                <a:cs typeface="Times New Roman" panose="02020603050405020304" pitchFamily="18" charset="0"/>
              </a:rPr>
              <a:t>Od …………. (Kruševac) do ………… (Kraljeva)</a:t>
            </a:r>
          </a:p>
          <a:p>
            <a:pPr marL="457200" marR="0" indent="-457200">
              <a:lnSpc>
                <a:spcPct val="115000"/>
              </a:lnSpc>
              <a:spcBef>
                <a:spcPts val="0"/>
              </a:spcBef>
              <a:spcAft>
                <a:spcPts val="1000"/>
              </a:spcAft>
              <a:buAutoNum type="arabicPeriod"/>
            </a:pPr>
            <a:endParaRPr lang="en-US" dirty="0"/>
          </a:p>
        </p:txBody>
      </p:sp>
    </p:spTree>
    <p:extLst>
      <p:ext uri="{BB962C8B-B14F-4D97-AF65-F5344CB8AC3E}">
        <p14:creationId xmlns:p14="http://schemas.microsoft.com/office/powerpoint/2010/main" val="1883849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3EF5-71D1-A0F6-DA2D-E58366C5E420}"/>
              </a:ext>
            </a:extLst>
          </p:cNvPr>
          <p:cNvSpPr>
            <a:spLocks noGrp="1"/>
          </p:cNvSpPr>
          <p:nvPr>
            <p:ph type="title"/>
          </p:nvPr>
        </p:nvSpPr>
        <p:spPr/>
        <p:txBody>
          <a:bodyPr/>
          <a:lstStyle/>
          <a:p>
            <a:r>
              <a:rPr lang="sr-Latn-RS" dirty="0"/>
              <a:t>Za četvrtak</a:t>
            </a:r>
            <a:endParaRPr lang="en-US" dirty="0"/>
          </a:p>
        </p:txBody>
      </p:sp>
      <p:sp>
        <p:nvSpPr>
          <p:cNvPr id="3" name="Content Placeholder 2">
            <a:extLst>
              <a:ext uri="{FF2B5EF4-FFF2-40B4-BE49-F238E27FC236}">
                <a16:creationId xmlns:a16="http://schemas.microsoft.com/office/drawing/2014/main" id="{D4C40F3D-47F5-988C-BAC2-13CC73C11096}"/>
              </a:ext>
            </a:extLst>
          </p:cNvPr>
          <p:cNvSpPr>
            <a:spLocks noGrp="1"/>
          </p:cNvSpPr>
          <p:nvPr>
            <p:ph idx="1"/>
          </p:nvPr>
        </p:nvSpPr>
        <p:spPr/>
        <p:txBody>
          <a:bodyPr/>
          <a:lstStyle/>
          <a:p>
            <a:r>
              <a:rPr lang="sr-Latn-RS" dirty="0" err="1"/>
              <a:t>Homework</a:t>
            </a:r>
            <a:r>
              <a:rPr lang="sr-Latn-RS" dirty="0"/>
              <a:t>: Genitiv (</a:t>
            </a:r>
            <a:r>
              <a:rPr lang="sr-Latn-RS" dirty="0" err="1"/>
              <a:t>Moodle</a:t>
            </a:r>
            <a:r>
              <a:rPr lang="sr-Latn-RS" dirty="0"/>
              <a:t>)</a:t>
            </a:r>
          </a:p>
          <a:p>
            <a:r>
              <a:rPr lang="sr-Latn-RS" dirty="0"/>
              <a:t>NO OFFICE HOURS TODAY</a:t>
            </a:r>
            <a:endParaRPr lang="en-US" dirty="0"/>
          </a:p>
        </p:txBody>
      </p:sp>
    </p:spTree>
    <p:extLst>
      <p:ext uri="{BB962C8B-B14F-4D97-AF65-F5344CB8AC3E}">
        <p14:creationId xmlns:p14="http://schemas.microsoft.com/office/powerpoint/2010/main" val="1834806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22B5-579B-8DCF-CEF5-8B80F38154AF}"/>
              </a:ext>
            </a:extLst>
          </p:cNvPr>
          <p:cNvSpPr>
            <a:spLocks noGrp="1"/>
          </p:cNvSpPr>
          <p:nvPr>
            <p:ph type="title"/>
          </p:nvPr>
        </p:nvSpPr>
        <p:spPr/>
        <p:txBody>
          <a:bodyPr/>
          <a:lstStyle/>
          <a:p>
            <a:r>
              <a:rPr lang="sr-Latn-RS" dirty="0"/>
              <a:t>Genitiv Jednina- </a:t>
            </a:r>
            <a:r>
              <a:rPr lang="sr-Latn-RS" dirty="0" err="1"/>
              <a:t>Review</a:t>
            </a:r>
            <a:endParaRPr lang="en-US" dirty="0"/>
          </a:p>
        </p:txBody>
      </p:sp>
      <p:sp>
        <p:nvSpPr>
          <p:cNvPr id="3" name="Content Placeholder 2">
            <a:extLst>
              <a:ext uri="{FF2B5EF4-FFF2-40B4-BE49-F238E27FC236}">
                <a16:creationId xmlns:a16="http://schemas.microsoft.com/office/drawing/2014/main" id="{D251F66D-7FCA-B1A1-FE63-457478FFC918}"/>
              </a:ext>
            </a:extLst>
          </p:cNvPr>
          <p:cNvSpPr>
            <a:spLocks noGrp="1"/>
          </p:cNvSpPr>
          <p:nvPr>
            <p:ph idx="1"/>
          </p:nvPr>
        </p:nvSpPr>
        <p:spPr/>
        <p:txBody>
          <a:bodyPr/>
          <a:lstStyle/>
          <a:p>
            <a:r>
              <a:rPr lang="sr-Latn-RS" dirty="0"/>
              <a:t>Otac mi je već otišao iz ……… (selo). </a:t>
            </a:r>
          </a:p>
          <a:p>
            <a:r>
              <a:rPr lang="sr-Latn-RS" dirty="0"/>
              <a:t>Otac mi je već otišao iz ……… (Čikago). </a:t>
            </a:r>
          </a:p>
          <a:p>
            <a:r>
              <a:rPr lang="sr-Latn-RS" dirty="0"/>
              <a:t>Otac mi je već otišao iz ……… (Srbija). </a:t>
            </a:r>
          </a:p>
          <a:p>
            <a:r>
              <a:rPr lang="sr-Latn-RS" dirty="0"/>
              <a:t>Ne može se jesti bez ………… (tanjih/tanjur)</a:t>
            </a:r>
          </a:p>
          <a:p>
            <a:r>
              <a:rPr lang="sr-Latn-RS" dirty="0"/>
              <a:t>Ne može se jesti bez ………… (muzika)</a:t>
            </a:r>
          </a:p>
          <a:p>
            <a:r>
              <a:rPr lang="sr-Latn-RS" dirty="0"/>
              <a:t>To je kuća mog …………….. (prijatelj)</a:t>
            </a:r>
          </a:p>
          <a:p>
            <a:r>
              <a:rPr lang="sr-Latn-RS" dirty="0"/>
              <a:t>To je kuća moje ……………. (drugarice)</a:t>
            </a:r>
          </a:p>
          <a:p>
            <a:endParaRPr lang="sr-Latn-RS" dirty="0"/>
          </a:p>
          <a:p>
            <a:endParaRPr lang="sr-Latn-RS" dirty="0"/>
          </a:p>
          <a:p>
            <a:endParaRPr lang="sr-Latn-RS" dirty="0"/>
          </a:p>
          <a:p>
            <a:endParaRPr lang="en-US" dirty="0"/>
          </a:p>
        </p:txBody>
      </p:sp>
    </p:spTree>
    <p:extLst>
      <p:ext uri="{BB962C8B-B14F-4D97-AF65-F5344CB8AC3E}">
        <p14:creationId xmlns:p14="http://schemas.microsoft.com/office/powerpoint/2010/main" val="3409356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04F9-765B-BE80-9ED1-D1F897F5DF61}"/>
              </a:ext>
            </a:extLst>
          </p:cNvPr>
          <p:cNvSpPr>
            <a:spLocks noGrp="1"/>
          </p:cNvSpPr>
          <p:nvPr>
            <p:ph type="title"/>
          </p:nvPr>
        </p:nvSpPr>
        <p:spPr/>
        <p:txBody>
          <a:bodyPr/>
          <a:lstStyle/>
          <a:p>
            <a:r>
              <a:rPr lang="sr-Latn-RS" dirty="0"/>
              <a:t>Množina- Plural </a:t>
            </a:r>
            <a:r>
              <a:rPr lang="sr-Latn-RS" dirty="0" err="1"/>
              <a:t>Endings</a:t>
            </a:r>
            <a:endParaRPr lang="en-US" dirty="0"/>
          </a:p>
        </p:txBody>
      </p:sp>
      <p:sp>
        <p:nvSpPr>
          <p:cNvPr id="3" name="Content Placeholder 2">
            <a:extLst>
              <a:ext uri="{FF2B5EF4-FFF2-40B4-BE49-F238E27FC236}">
                <a16:creationId xmlns:a16="http://schemas.microsoft.com/office/drawing/2014/main" id="{8496F551-E4A3-2DB1-8FC6-4782F49D711B}"/>
              </a:ext>
            </a:extLst>
          </p:cNvPr>
          <p:cNvSpPr>
            <a:spLocks noGrp="1"/>
          </p:cNvSpPr>
          <p:nvPr>
            <p:ph idx="1"/>
          </p:nvPr>
        </p:nvSpPr>
        <p:spPr/>
        <p:txBody>
          <a:bodyPr>
            <a:normAutofit/>
          </a:bodyPr>
          <a:lstStyle/>
          <a:p>
            <a:r>
              <a:rPr lang="en-US" sz="2800" dirty="0"/>
              <a:t>Masculine, feminine, neuter </a:t>
            </a:r>
            <a:r>
              <a:rPr lang="sr-Latn-RS" sz="2800" dirty="0" err="1"/>
              <a:t>noun</a:t>
            </a:r>
            <a:r>
              <a:rPr lang="sr-Latn-RS" sz="2800" dirty="0"/>
              <a:t>- </a:t>
            </a:r>
            <a:r>
              <a:rPr lang="sr-Latn-RS" sz="2800" dirty="0" err="1"/>
              <a:t>add</a:t>
            </a:r>
            <a:r>
              <a:rPr lang="sr-Latn-RS" sz="2800" dirty="0"/>
              <a:t> </a:t>
            </a:r>
            <a:r>
              <a:rPr lang="sr-Latn-RS" sz="2800" dirty="0" err="1"/>
              <a:t>long</a:t>
            </a:r>
            <a:r>
              <a:rPr lang="sr-Latn-RS" sz="2800" dirty="0">
                <a:solidFill>
                  <a:srgbClr val="FF0000"/>
                </a:solidFill>
              </a:rPr>
              <a:t> A</a:t>
            </a:r>
          </a:p>
          <a:p>
            <a:r>
              <a:rPr lang="sr-Latn-RS" sz="2800" dirty="0"/>
              <a:t>F2 </a:t>
            </a:r>
            <a:r>
              <a:rPr lang="sr-Latn-RS" sz="2800" dirty="0" err="1"/>
              <a:t>nouns</a:t>
            </a:r>
            <a:r>
              <a:rPr lang="sr-Latn-RS" sz="2800" dirty="0"/>
              <a:t>: </a:t>
            </a:r>
            <a:r>
              <a:rPr lang="sr-Latn-RS" sz="2800" dirty="0" err="1"/>
              <a:t>add</a:t>
            </a:r>
            <a:r>
              <a:rPr lang="sr-Latn-RS" sz="2800" dirty="0"/>
              <a:t> </a:t>
            </a:r>
            <a:r>
              <a:rPr lang="sr-Latn-RS" sz="2800" dirty="0" err="1"/>
              <a:t>long</a:t>
            </a:r>
            <a:r>
              <a:rPr lang="sr-Latn-RS" sz="2800" dirty="0"/>
              <a:t> </a:t>
            </a:r>
            <a:r>
              <a:rPr lang="sr-Latn-RS" sz="2800" dirty="0">
                <a:solidFill>
                  <a:srgbClr val="FF0000"/>
                </a:solidFill>
              </a:rPr>
              <a:t>I</a:t>
            </a:r>
          </a:p>
          <a:p>
            <a:r>
              <a:rPr lang="sr-Latn-RS" sz="2800" dirty="0" err="1"/>
              <a:t>Adjectives</a:t>
            </a:r>
            <a:r>
              <a:rPr lang="sr-Latn-RS" sz="2800" dirty="0"/>
              <a:t> (m, g, n): </a:t>
            </a:r>
            <a:r>
              <a:rPr lang="sr-Latn-RS" sz="2800" dirty="0" err="1"/>
              <a:t>Add</a:t>
            </a:r>
            <a:r>
              <a:rPr lang="sr-Latn-RS" sz="2800" dirty="0"/>
              <a:t> </a:t>
            </a:r>
            <a:r>
              <a:rPr lang="sr-Latn-RS" sz="2800" dirty="0">
                <a:solidFill>
                  <a:srgbClr val="FF0000"/>
                </a:solidFill>
              </a:rPr>
              <a:t>ih</a:t>
            </a:r>
            <a:endParaRPr lang="en-US" sz="2800" dirty="0">
              <a:solidFill>
                <a:srgbClr val="FF0000"/>
              </a:solidFill>
            </a:endParaRPr>
          </a:p>
        </p:txBody>
      </p:sp>
    </p:spTree>
    <p:extLst>
      <p:ext uri="{BB962C8B-B14F-4D97-AF65-F5344CB8AC3E}">
        <p14:creationId xmlns:p14="http://schemas.microsoft.com/office/powerpoint/2010/main" val="1909580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6569-A34A-031B-F044-F684F45E1E04}"/>
              </a:ext>
            </a:extLst>
          </p:cNvPr>
          <p:cNvSpPr>
            <a:spLocks noGrp="1"/>
          </p:cNvSpPr>
          <p:nvPr>
            <p:ph type="title"/>
          </p:nvPr>
        </p:nvSpPr>
        <p:spPr/>
        <p:txBody>
          <a:bodyPr/>
          <a:lstStyle/>
          <a:p>
            <a:r>
              <a:rPr lang="sr-Latn-RS" dirty="0"/>
              <a:t>Primeri</a:t>
            </a:r>
            <a:endParaRPr lang="en-US" dirty="0"/>
          </a:p>
        </p:txBody>
      </p:sp>
      <p:sp>
        <p:nvSpPr>
          <p:cNvPr id="3" name="Content Placeholder 2">
            <a:extLst>
              <a:ext uri="{FF2B5EF4-FFF2-40B4-BE49-F238E27FC236}">
                <a16:creationId xmlns:a16="http://schemas.microsoft.com/office/drawing/2014/main" id="{730EC348-1C4F-1570-8FC8-05E52A83D642}"/>
              </a:ext>
            </a:extLst>
          </p:cNvPr>
          <p:cNvSpPr>
            <a:spLocks noGrp="1"/>
          </p:cNvSpPr>
          <p:nvPr>
            <p:ph idx="1"/>
          </p:nvPr>
        </p:nvSpPr>
        <p:spPr/>
        <p:txBody>
          <a:bodyPr/>
          <a:lstStyle/>
          <a:p>
            <a:r>
              <a:rPr lang="sr-Latn-RS" dirty="0"/>
              <a:t>Mnogo velikih prozora </a:t>
            </a:r>
          </a:p>
          <a:p>
            <a:r>
              <a:rPr lang="sr-Latn-RS" dirty="0"/>
              <a:t>Mnogo velikih olovka</a:t>
            </a:r>
          </a:p>
          <a:p>
            <a:r>
              <a:rPr lang="sr-Latn-RS" dirty="0"/>
              <a:t>Mnogo velikih sela </a:t>
            </a:r>
          </a:p>
          <a:p>
            <a:r>
              <a:rPr lang="sr-Latn-RS" dirty="0"/>
              <a:t>Posle/poslije tvojih reči/</a:t>
            </a:r>
            <a:r>
              <a:rPr lang="sr-Latn-RS" dirty="0" err="1"/>
              <a:t>riječi</a:t>
            </a:r>
            <a:endParaRPr lang="sr-Latn-RS" dirty="0"/>
          </a:p>
          <a:p>
            <a:r>
              <a:rPr lang="sr-Latn-RS" dirty="0"/>
              <a:t>Posle/poslije tvojih poruka</a:t>
            </a:r>
          </a:p>
          <a:p>
            <a:r>
              <a:rPr lang="sr-Latn-RS" dirty="0"/>
              <a:t>Posle/poslije tvojih jela</a:t>
            </a:r>
            <a:endParaRPr lang="en-US" dirty="0"/>
          </a:p>
        </p:txBody>
      </p:sp>
    </p:spTree>
    <p:extLst>
      <p:ext uri="{BB962C8B-B14F-4D97-AF65-F5344CB8AC3E}">
        <p14:creationId xmlns:p14="http://schemas.microsoft.com/office/powerpoint/2010/main" val="940533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DEA5-8299-970C-D771-409C8AC9E1F1}"/>
              </a:ext>
            </a:extLst>
          </p:cNvPr>
          <p:cNvSpPr>
            <a:spLocks noGrp="1"/>
          </p:cNvSpPr>
          <p:nvPr>
            <p:ph type="title"/>
          </p:nvPr>
        </p:nvSpPr>
        <p:spPr/>
        <p:txBody>
          <a:bodyPr/>
          <a:lstStyle/>
          <a:p>
            <a:r>
              <a:rPr lang="sr-Latn-RS" dirty="0" err="1"/>
              <a:t>Review</a:t>
            </a:r>
            <a:endParaRPr lang="en-US" dirty="0"/>
          </a:p>
        </p:txBody>
      </p:sp>
      <p:sp>
        <p:nvSpPr>
          <p:cNvPr id="3" name="Content Placeholder 2">
            <a:extLst>
              <a:ext uri="{FF2B5EF4-FFF2-40B4-BE49-F238E27FC236}">
                <a16:creationId xmlns:a16="http://schemas.microsoft.com/office/drawing/2014/main" id="{38CB89FF-EE03-425D-8E01-087D1D99620D}"/>
              </a:ext>
            </a:extLst>
          </p:cNvPr>
          <p:cNvSpPr>
            <a:spLocks noGrp="1"/>
          </p:cNvSpPr>
          <p:nvPr>
            <p:ph idx="1"/>
          </p:nvPr>
        </p:nvSpPr>
        <p:spPr/>
        <p:txBody>
          <a:bodyPr>
            <a:normAutofit/>
          </a:bodyPr>
          <a:lstStyle/>
          <a:p>
            <a:r>
              <a:rPr lang="sr-Latn-RS" sz="2800" dirty="0"/>
              <a:t>Ovo je pet ………. (debele knjige)</a:t>
            </a:r>
          </a:p>
          <a:p>
            <a:r>
              <a:rPr lang="sr-Latn-RS" sz="2800" dirty="0"/>
              <a:t>Ovo je osam ……… (interesantna pitanja)</a:t>
            </a:r>
          </a:p>
          <a:p>
            <a:r>
              <a:rPr lang="sr-Latn-RS" sz="2800" dirty="0"/>
              <a:t>Od ………. (južni gradovi) do ……… (severni gradovi). </a:t>
            </a:r>
            <a:endParaRPr lang="en-US" sz="2800" dirty="0"/>
          </a:p>
        </p:txBody>
      </p:sp>
    </p:spTree>
    <p:extLst>
      <p:ext uri="{BB962C8B-B14F-4D97-AF65-F5344CB8AC3E}">
        <p14:creationId xmlns:p14="http://schemas.microsoft.com/office/powerpoint/2010/main" val="1447959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3DEA-1DAB-E975-D180-50E258CE363C}"/>
              </a:ext>
            </a:extLst>
          </p:cNvPr>
          <p:cNvSpPr>
            <a:spLocks noGrp="1"/>
          </p:cNvSpPr>
          <p:nvPr>
            <p:ph type="title"/>
          </p:nvPr>
        </p:nvSpPr>
        <p:spPr/>
        <p:txBody>
          <a:bodyPr/>
          <a:lstStyle/>
          <a:p>
            <a:r>
              <a:rPr lang="sr-Latn-RS" dirty="0"/>
              <a:t>No </a:t>
            </a:r>
            <a:r>
              <a:rPr lang="en-US" dirty="0"/>
              <a:t>“fleeting A” in genitive plural</a:t>
            </a:r>
          </a:p>
        </p:txBody>
      </p:sp>
      <p:graphicFrame>
        <p:nvGraphicFramePr>
          <p:cNvPr id="4" name="Table 4">
            <a:extLst>
              <a:ext uri="{FF2B5EF4-FFF2-40B4-BE49-F238E27FC236}">
                <a16:creationId xmlns:a16="http://schemas.microsoft.com/office/drawing/2014/main" id="{0D5813EC-9253-6CB0-2DF4-F730E40F4BFA}"/>
              </a:ext>
            </a:extLst>
          </p:cNvPr>
          <p:cNvGraphicFramePr>
            <a:graphicFrameLocks noGrp="1"/>
          </p:cNvGraphicFramePr>
          <p:nvPr>
            <p:ph idx="1"/>
            <p:extLst>
              <p:ext uri="{D42A27DB-BD31-4B8C-83A1-F6EECF244321}">
                <p14:modId xmlns:p14="http://schemas.microsoft.com/office/powerpoint/2010/main" val="1217285387"/>
              </p:ext>
            </p:extLst>
          </p:nvPr>
        </p:nvGraphicFramePr>
        <p:xfrm>
          <a:off x="216517" y="3075961"/>
          <a:ext cx="8093292" cy="2682642"/>
        </p:xfrm>
        <a:graphic>
          <a:graphicData uri="http://schemas.openxmlformats.org/drawingml/2006/table">
            <a:tbl>
              <a:tblPr firstRow="1" bandRow="1">
                <a:tableStyleId>{5C22544A-7EE6-4342-B048-85BDC9FD1C3A}</a:tableStyleId>
              </a:tblPr>
              <a:tblGrid>
                <a:gridCol w="2697764">
                  <a:extLst>
                    <a:ext uri="{9D8B030D-6E8A-4147-A177-3AD203B41FA5}">
                      <a16:colId xmlns:a16="http://schemas.microsoft.com/office/drawing/2014/main" val="553147772"/>
                    </a:ext>
                  </a:extLst>
                </a:gridCol>
                <a:gridCol w="2697764">
                  <a:extLst>
                    <a:ext uri="{9D8B030D-6E8A-4147-A177-3AD203B41FA5}">
                      <a16:colId xmlns:a16="http://schemas.microsoft.com/office/drawing/2014/main" val="1060951486"/>
                    </a:ext>
                  </a:extLst>
                </a:gridCol>
                <a:gridCol w="2697764">
                  <a:extLst>
                    <a:ext uri="{9D8B030D-6E8A-4147-A177-3AD203B41FA5}">
                      <a16:colId xmlns:a16="http://schemas.microsoft.com/office/drawing/2014/main" val="4251840467"/>
                    </a:ext>
                  </a:extLst>
                </a:gridCol>
              </a:tblGrid>
              <a:tr h="894214">
                <a:tc>
                  <a:txBody>
                    <a:bodyPr/>
                    <a:lstStyle/>
                    <a:p>
                      <a:r>
                        <a:rPr lang="en-US" dirty="0" err="1"/>
                        <a:t>Nominativ</a:t>
                      </a:r>
                      <a:endParaRPr lang="en-US" dirty="0"/>
                    </a:p>
                  </a:txBody>
                  <a:tcPr/>
                </a:tc>
                <a:tc>
                  <a:txBody>
                    <a:bodyPr/>
                    <a:lstStyle/>
                    <a:p>
                      <a:r>
                        <a:rPr lang="en-US" dirty="0" err="1"/>
                        <a:t>Genitiv</a:t>
                      </a:r>
                      <a:r>
                        <a:rPr lang="en-US" dirty="0"/>
                        <a:t> </a:t>
                      </a:r>
                      <a:r>
                        <a:rPr lang="en-US" dirty="0" err="1"/>
                        <a:t>Jednine</a:t>
                      </a:r>
                      <a:endParaRPr lang="en-US" dirty="0"/>
                    </a:p>
                  </a:txBody>
                  <a:tcPr/>
                </a:tc>
                <a:tc>
                  <a:txBody>
                    <a:bodyPr/>
                    <a:lstStyle/>
                    <a:p>
                      <a:r>
                        <a:rPr lang="en-US" dirty="0" err="1"/>
                        <a:t>Genitiv</a:t>
                      </a:r>
                      <a:r>
                        <a:rPr lang="en-US" dirty="0"/>
                        <a:t> </a:t>
                      </a:r>
                      <a:r>
                        <a:rPr lang="en-US" dirty="0" err="1"/>
                        <a:t>Mno</a:t>
                      </a:r>
                      <a:r>
                        <a:rPr lang="sr-Latn-RS" dirty="0" err="1"/>
                        <a:t>žine</a:t>
                      </a:r>
                      <a:endParaRPr lang="en-US" dirty="0"/>
                    </a:p>
                  </a:txBody>
                  <a:tcPr/>
                </a:tc>
                <a:extLst>
                  <a:ext uri="{0D108BD9-81ED-4DB2-BD59-A6C34878D82A}">
                    <a16:rowId xmlns:a16="http://schemas.microsoft.com/office/drawing/2014/main" val="105969759"/>
                  </a:ext>
                </a:extLst>
              </a:tr>
              <a:tr h="894214">
                <a:tc>
                  <a:txBody>
                    <a:bodyPr/>
                    <a:lstStyle/>
                    <a:p>
                      <a:r>
                        <a:rPr lang="sr-Latn-RS" dirty="0"/>
                        <a:t>pas</a:t>
                      </a:r>
                      <a:endParaRPr lang="en-US" dirty="0"/>
                    </a:p>
                  </a:txBody>
                  <a:tcPr/>
                </a:tc>
                <a:tc>
                  <a:txBody>
                    <a:bodyPr/>
                    <a:lstStyle/>
                    <a:p>
                      <a:r>
                        <a:rPr lang="sr-Latn-RS" dirty="0"/>
                        <a:t>psa</a:t>
                      </a:r>
                      <a:endParaRPr lang="en-US" dirty="0"/>
                    </a:p>
                  </a:txBody>
                  <a:tcPr/>
                </a:tc>
                <a:tc>
                  <a:txBody>
                    <a:bodyPr/>
                    <a:lstStyle/>
                    <a:p>
                      <a:r>
                        <a:rPr lang="sr-Latn-RS" dirty="0"/>
                        <a:t>pasa</a:t>
                      </a:r>
                      <a:endParaRPr lang="en-US" dirty="0"/>
                    </a:p>
                  </a:txBody>
                  <a:tcPr/>
                </a:tc>
                <a:extLst>
                  <a:ext uri="{0D108BD9-81ED-4DB2-BD59-A6C34878D82A}">
                    <a16:rowId xmlns:a16="http://schemas.microsoft.com/office/drawing/2014/main" val="3933545968"/>
                  </a:ext>
                </a:extLst>
              </a:tr>
              <a:tr h="894214">
                <a:tc>
                  <a:txBody>
                    <a:bodyPr/>
                    <a:lstStyle/>
                    <a:p>
                      <a:r>
                        <a:rPr lang="sr-Latn-RS" dirty="0"/>
                        <a:t>Amerikanac</a:t>
                      </a:r>
                      <a:endParaRPr lang="en-US" dirty="0"/>
                    </a:p>
                  </a:txBody>
                  <a:tcPr/>
                </a:tc>
                <a:tc>
                  <a:txBody>
                    <a:bodyPr/>
                    <a:lstStyle/>
                    <a:p>
                      <a:r>
                        <a:rPr lang="sr-Latn-RS" dirty="0"/>
                        <a:t>Amerikanca</a:t>
                      </a:r>
                      <a:endParaRPr lang="en-US" dirty="0"/>
                    </a:p>
                  </a:txBody>
                  <a:tcPr/>
                </a:tc>
                <a:tc>
                  <a:txBody>
                    <a:bodyPr/>
                    <a:lstStyle/>
                    <a:p>
                      <a:r>
                        <a:rPr lang="sr-Latn-RS" dirty="0"/>
                        <a:t>Amerikanaca</a:t>
                      </a:r>
                      <a:endParaRPr lang="en-US" dirty="0"/>
                    </a:p>
                  </a:txBody>
                  <a:tcPr/>
                </a:tc>
                <a:extLst>
                  <a:ext uri="{0D108BD9-81ED-4DB2-BD59-A6C34878D82A}">
                    <a16:rowId xmlns:a16="http://schemas.microsoft.com/office/drawing/2014/main" val="2080977615"/>
                  </a:ext>
                </a:extLst>
              </a:tr>
            </a:tbl>
          </a:graphicData>
        </a:graphic>
      </p:graphicFrame>
    </p:spTree>
    <p:extLst>
      <p:ext uri="{BB962C8B-B14F-4D97-AF65-F5344CB8AC3E}">
        <p14:creationId xmlns:p14="http://schemas.microsoft.com/office/powerpoint/2010/main" val="11183948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2266-3EC3-1122-9BD2-99DCE4D59E66}"/>
              </a:ext>
            </a:extLst>
          </p:cNvPr>
          <p:cNvSpPr>
            <a:spLocks noGrp="1"/>
          </p:cNvSpPr>
          <p:nvPr>
            <p:ph type="title"/>
          </p:nvPr>
        </p:nvSpPr>
        <p:spPr/>
        <p:txBody>
          <a:bodyPr/>
          <a:lstStyle/>
          <a:p>
            <a:r>
              <a:rPr lang="sr-Latn-RS" dirty="0" err="1"/>
              <a:t>Consonant</a:t>
            </a:r>
            <a:r>
              <a:rPr lang="sr-Latn-RS" dirty="0"/>
              <a:t> </a:t>
            </a:r>
            <a:r>
              <a:rPr lang="sr-Latn-RS" dirty="0" err="1"/>
              <a:t>Clusters</a:t>
            </a:r>
            <a:endParaRPr lang="en-US" dirty="0"/>
          </a:p>
        </p:txBody>
      </p:sp>
      <p:sp>
        <p:nvSpPr>
          <p:cNvPr id="3" name="Content Placeholder 2">
            <a:extLst>
              <a:ext uri="{FF2B5EF4-FFF2-40B4-BE49-F238E27FC236}">
                <a16:creationId xmlns:a16="http://schemas.microsoft.com/office/drawing/2014/main" id="{7039A3EF-7AD2-4525-BF17-059B80A20024}"/>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Additionally, for a noun that ends in a consonantal cluster you need to insert another -A to break the cluster (before the regular ending A):</a:t>
            </a:r>
            <a:endParaRPr lang="sr-Latn-RS" sz="1800" dirty="0">
              <a:effectLst/>
              <a:latin typeface="Times New Roman" panose="02020603050405020304" pitchFamily="18" charset="0"/>
              <a:ea typeface="Calibri" panose="020F0502020204030204" pitchFamily="34" charset="0"/>
            </a:endParaRPr>
          </a:p>
          <a:p>
            <a:endParaRPr lang="sr-Latn-RS" sz="1800" dirty="0">
              <a:latin typeface="Times New Roman" panose="02020603050405020304" pitchFamily="18" charset="0"/>
            </a:endParaRPr>
          </a:p>
          <a:p>
            <a:r>
              <a:rPr lang="sr-Latn-RS" sz="1800" dirty="0">
                <a:latin typeface="Times New Roman" panose="02020603050405020304" pitchFamily="18" charset="0"/>
              </a:rPr>
              <a:t>SESTRA ----- SEST</a:t>
            </a:r>
            <a:r>
              <a:rPr lang="sr-Latn-RS" sz="1800" dirty="0">
                <a:solidFill>
                  <a:schemeClr val="accent2">
                    <a:lumMod val="75000"/>
                  </a:schemeClr>
                </a:solidFill>
                <a:latin typeface="Times New Roman" panose="02020603050405020304" pitchFamily="18" charset="0"/>
              </a:rPr>
              <a:t>A</a:t>
            </a:r>
            <a:r>
              <a:rPr lang="sr-Latn-RS" sz="1800" dirty="0">
                <a:latin typeface="Times New Roman" panose="02020603050405020304" pitchFamily="18" charset="0"/>
              </a:rPr>
              <a:t>RA </a:t>
            </a:r>
          </a:p>
          <a:p>
            <a:r>
              <a:rPr lang="sr-Latn-RS" sz="1800" dirty="0">
                <a:latin typeface="Times New Roman" panose="02020603050405020304" pitchFamily="18" charset="0"/>
              </a:rPr>
              <a:t>PISMO ------- PIS</a:t>
            </a:r>
            <a:r>
              <a:rPr lang="sr-Latn-RS" sz="1800" dirty="0">
                <a:solidFill>
                  <a:schemeClr val="accent2">
                    <a:lumMod val="75000"/>
                  </a:schemeClr>
                </a:solidFill>
                <a:latin typeface="Times New Roman" panose="02020603050405020304" pitchFamily="18" charset="0"/>
              </a:rPr>
              <a:t>A</a:t>
            </a:r>
            <a:r>
              <a:rPr lang="sr-Latn-RS" sz="1800" dirty="0">
                <a:latin typeface="Times New Roman" panose="02020603050405020304" pitchFamily="18" charset="0"/>
              </a:rPr>
              <a:t>MA</a:t>
            </a:r>
          </a:p>
          <a:p>
            <a:r>
              <a:rPr lang="sr-Latn-RS" sz="1800" dirty="0">
                <a:latin typeface="Times New Roman" panose="02020603050405020304" pitchFamily="18" charset="0"/>
              </a:rPr>
              <a:t>KRUŠKA ----- KRUŠ</a:t>
            </a:r>
            <a:r>
              <a:rPr lang="sr-Latn-RS" sz="1800" dirty="0">
                <a:solidFill>
                  <a:schemeClr val="accent2">
                    <a:lumMod val="75000"/>
                  </a:schemeClr>
                </a:solidFill>
                <a:latin typeface="Times New Roman" panose="02020603050405020304" pitchFamily="18" charset="0"/>
              </a:rPr>
              <a:t>A</a:t>
            </a:r>
            <a:r>
              <a:rPr lang="sr-Latn-RS" sz="1800" dirty="0">
                <a:latin typeface="Times New Roman" panose="02020603050405020304" pitchFamily="18" charset="0"/>
              </a:rPr>
              <a:t>KA</a:t>
            </a:r>
            <a:endParaRPr lang="en-US" dirty="0"/>
          </a:p>
        </p:txBody>
      </p:sp>
    </p:spTree>
    <p:extLst>
      <p:ext uri="{BB962C8B-B14F-4D97-AF65-F5344CB8AC3E}">
        <p14:creationId xmlns:p14="http://schemas.microsoft.com/office/powerpoint/2010/main" val="3817143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8165-2FF7-9AF0-1CA8-F6DBC4A18BE5}"/>
              </a:ext>
            </a:extLst>
          </p:cNvPr>
          <p:cNvSpPr>
            <a:spLocks noGrp="1"/>
          </p:cNvSpPr>
          <p:nvPr>
            <p:ph type="title"/>
          </p:nvPr>
        </p:nvSpPr>
        <p:spPr/>
        <p:txBody>
          <a:bodyPr/>
          <a:lstStyle/>
          <a:p>
            <a:r>
              <a:rPr lang="sr-Latn-RS" dirty="0" err="1"/>
              <a:t>Exceptions</a:t>
            </a:r>
            <a:endParaRPr lang="en-US" dirty="0"/>
          </a:p>
        </p:txBody>
      </p:sp>
      <p:sp>
        <p:nvSpPr>
          <p:cNvPr id="3" name="Content Placeholder 2">
            <a:extLst>
              <a:ext uri="{FF2B5EF4-FFF2-40B4-BE49-F238E27FC236}">
                <a16:creationId xmlns:a16="http://schemas.microsoft.com/office/drawing/2014/main" id="{8852FD7C-D424-52BC-7306-2385AA5E4B62}"/>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Some feminine nouns, under the influence of F2 nouns, have ending –I instead:</a:t>
            </a:r>
          </a:p>
          <a:p>
            <a:endParaRPr lang="sr-Latn-RS" dirty="0"/>
          </a:p>
          <a:p>
            <a:r>
              <a:rPr lang="sr-Latn-RS" dirty="0"/>
              <a:t>MAJKA---- MAJKI, no </a:t>
            </a:r>
            <a:r>
              <a:rPr lang="sr-Latn-RS" dirty="0" err="1"/>
              <a:t>majaka</a:t>
            </a:r>
            <a:endParaRPr lang="sr-Latn-RS" dirty="0"/>
          </a:p>
          <a:p>
            <a:r>
              <a:rPr lang="sr-Latn-RS" dirty="0"/>
              <a:t>TABLA----- TABLI </a:t>
            </a:r>
          </a:p>
          <a:p>
            <a:r>
              <a:rPr lang="sr-Latn-RS" dirty="0"/>
              <a:t>LAMPA ---- LAMPI</a:t>
            </a:r>
          </a:p>
          <a:p>
            <a:r>
              <a:rPr lang="sr-Latn-RS" dirty="0"/>
              <a:t>TETKA ----- TETKI</a:t>
            </a:r>
          </a:p>
          <a:p>
            <a:endParaRPr lang="sr-Latn-RS" dirty="0"/>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Also the genitive plural form of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čovek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čovjek</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r-Latn-R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ljudi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sr-Latn-R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Ima mnogo </a:t>
            </a:r>
            <a:r>
              <a:rPr lang="sr-Latn-RS" sz="1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ljidi</a:t>
            </a:r>
            <a:r>
              <a:rPr lang="sr-Latn-R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ovde/</a:t>
            </a:r>
            <a:r>
              <a:rPr lang="sr-Latn-RS" sz="1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ovdje</a:t>
            </a:r>
            <a:r>
              <a:rPr lang="sr-Latn-R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650030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A9B2-480B-F83F-3CFC-99F9E24BA0E0}"/>
              </a:ext>
            </a:extLst>
          </p:cNvPr>
          <p:cNvSpPr>
            <a:spLocks noGrp="1"/>
          </p:cNvSpPr>
          <p:nvPr>
            <p:ph type="title"/>
          </p:nvPr>
        </p:nvSpPr>
        <p:spPr/>
        <p:txBody>
          <a:bodyPr/>
          <a:lstStyle/>
          <a:p>
            <a:r>
              <a:rPr lang="sr-Latn-RS" dirty="0" err="1"/>
              <a:t>Vježba</a:t>
            </a:r>
            <a:r>
              <a:rPr lang="sr-Latn-RS" dirty="0"/>
              <a:t>- Množina</a:t>
            </a:r>
            <a:endParaRPr lang="en-US" dirty="0"/>
          </a:p>
        </p:txBody>
      </p:sp>
      <p:sp>
        <p:nvSpPr>
          <p:cNvPr id="3" name="Content Placeholder 2">
            <a:extLst>
              <a:ext uri="{FF2B5EF4-FFF2-40B4-BE49-F238E27FC236}">
                <a16:creationId xmlns:a16="http://schemas.microsoft.com/office/drawing/2014/main" id="{0EE19DBC-A770-8CAD-1065-91DC9380D460}"/>
              </a:ext>
            </a:extLst>
          </p:cNvPr>
          <p:cNvSpPr>
            <a:spLocks noGrp="1"/>
          </p:cNvSpPr>
          <p:nvPr>
            <p:ph idx="1"/>
          </p:nvPr>
        </p:nvSpPr>
        <p:spPr/>
        <p:txBody>
          <a:bodyPr/>
          <a:lstStyle/>
          <a:p>
            <a:pPr marL="0" marR="0">
              <a:lnSpc>
                <a:spcPct val="107000"/>
              </a:lnSpc>
              <a:spcBef>
                <a:spcPts val="0"/>
              </a:spcBef>
              <a:spcAft>
                <a:spcPts val="800"/>
              </a:spcAft>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Koliko ima …………. (studentkinja/studentica), a koliko ……….. (profesor) ovde/</a:t>
            </a:r>
            <a:r>
              <a:rPr lang="sr-Latn-RS" sz="1800" dirty="0" err="1">
                <a:effectLst/>
                <a:latin typeface="Times New Roman" panose="02020603050405020304" pitchFamily="18" charset="0"/>
                <a:ea typeface="Calibri" panose="020F0502020204030204" pitchFamily="34" charset="0"/>
                <a:cs typeface="Times New Roman" panose="02020603050405020304" pitchFamily="18" charset="0"/>
              </a:rPr>
              <a:t>ovdje</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Koliko ………………… (lampa, stolica i sto-l) hoćeš kupiti?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Jedna od ………………… (naša majka) je Bosanka.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Jedno od …………………….. (naše elektronsko pismo) ne možeš poslati.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Jedan od ………………………. (ovaj skup udžbenik) je vrlo dobar.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510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243" y="1605651"/>
            <a:ext cx="7685037" cy="1325563"/>
          </a:xfrm>
        </p:spPr>
        <p:txBody>
          <a:bodyPr>
            <a:normAutofit fontScale="90000"/>
          </a:bodyPr>
          <a:lstStyle/>
          <a:p>
            <a:r>
              <a:rPr lang="en-US" dirty="0">
                <a:solidFill>
                  <a:srgbClr val="FF0000"/>
                </a:solidFill>
              </a:rPr>
              <a:t>Partitive genitive- </a:t>
            </a:r>
            <a:r>
              <a:rPr lang="en-US" dirty="0"/>
              <a:t>when talking about quantity of something (food, drink, liquid):</a:t>
            </a:r>
            <a:br>
              <a:rPr lang="en-US" dirty="0"/>
            </a:br>
            <a:endParaRPr lang="en-US" dirty="0"/>
          </a:p>
        </p:txBody>
      </p:sp>
      <p:sp>
        <p:nvSpPr>
          <p:cNvPr id="3" name="Content Placeholder 2"/>
          <p:cNvSpPr>
            <a:spLocks noGrp="1"/>
          </p:cNvSpPr>
          <p:nvPr>
            <p:ph idx="1"/>
          </p:nvPr>
        </p:nvSpPr>
        <p:spPr>
          <a:xfrm>
            <a:off x="1558031" y="2931214"/>
            <a:ext cx="6334217" cy="2928048"/>
          </a:xfrm>
        </p:spPr>
        <p:txBody>
          <a:bodyPr/>
          <a:lstStyle/>
          <a:p>
            <a:r>
              <a:rPr lang="en-US" dirty="0" err="1"/>
              <a:t>Bokal</a:t>
            </a:r>
            <a:r>
              <a:rPr lang="en-US" dirty="0"/>
              <a:t> pun </a:t>
            </a:r>
            <a:r>
              <a:rPr lang="en-US" dirty="0" err="1">
                <a:solidFill>
                  <a:srgbClr val="FF0000"/>
                </a:solidFill>
              </a:rPr>
              <a:t>mleka</a:t>
            </a:r>
            <a:r>
              <a:rPr lang="en-US" dirty="0">
                <a:solidFill>
                  <a:srgbClr val="FF0000"/>
                </a:solidFill>
              </a:rPr>
              <a:t>/</a:t>
            </a:r>
            <a:r>
              <a:rPr lang="en-US" dirty="0" err="1">
                <a:solidFill>
                  <a:srgbClr val="FF0000"/>
                </a:solidFill>
              </a:rPr>
              <a:t>mlijeka</a:t>
            </a:r>
            <a:r>
              <a:rPr lang="en-US" dirty="0">
                <a:solidFill>
                  <a:srgbClr val="FF0000"/>
                </a:solidFill>
              </a:rPr>
              <a:t>. </a:t>
            </a:r>
            <a:r>
              <a:rPr lang="en-US" dirty="0"/>
              <a:t>A pitcher full of milk.</a:t>
            </a:r>
          </a:p>
          <a:p>
            <a:r>
              <a:rPr lang="sr-Latn-RS" dirty="0"/>
              <a:t>Čaša </a:t>
            </a:r>
            <a:r>
              <a:rPr lang="sr-Latn-RS" dirty="0">
                <a:solidFill>
                  <a:srgbClr val="FF0000"/>
                </a:solidFill>
              </a:rPr>
              <a:t>crnog vina</a:t>
            </a:r>
            <a:r>
              <a:rPr lang="sr-Latn-RS" dirty="0"/>
              <a:t>. </a:t>
            </a:r>
          </a:p>
          <a:p>
            <a:r>
              <a:rPr lang="sr-Latn-RS" dirty="0"/>
              <a:t>Mnogo</a:t>
            </a:r>
            <a:r>
              <a:rPr lang="en-US" dirty="0"/>
              <a:t>/</a:t>
            </a:r>
            <a:r>
              <a:rPr lang="en-US" dirty="0" err="1"/>
              <a:t>malo</a:t>
            </a:r>
            <a:r>
              <a:rPr lang="en-US" dirty="0"/>
              <a:t>/</a:t>
            </a:r>
            <a:r>
              <a:rPr lang="en-US" dirty="0" err="1"/>
              <a:t>puno</a:t>
            </a:r>
            <a:r>
              <a:rPr lang="en-US" dirty="0"/>
              <a:t> </a:t>
            </a:r>
            <a:r>
              <a:rPr lang="en-US" dirty="0" err="1">
                <a:solidFill>
                  <a:srgbClr val="FF0000"/>
                </a:solidFill>
              </a:rPr>
              <a:t>sladoleda</a:t>
            </a:r>
            <a:r>
              <a:rPr lang="en-US" dirty="0"/>
              <a:t>. </a:t>
            </a:r>
          </a:p>
        </p:txBody>
      </p:sp>
    </p:spTree>
    <p:extLst>
      <p:ext uri="{BB962C8B-B14F-4D97-AF65-F5344CB8AC3E}">
        <p14:creationId xmlns:p14="http://schemas.microsoft.com/office/powerpoint/2010/main" val="12615730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A7372-F9F2-42BE-1DFB-02107AED195D}"/>
              </a:ext>
            </a:extLst>
          </p:cNvPr>
          <p:cNvSpPr>
            <a:spLocks noGrp="1"/>
          </p:cNvSpPr>
          <p:nvPr>
            <p:ph type="title"/>
          </p:nvPr>
        </p:nvSpPr>
        <p:spPr/>
        <p:txBody>
          <a:bodyPr/>
          <a:lstStyle/>
          <a:p>
            <a:r>
              <a:rPr lang="sr-Latn-RS" dirty="0"/>
              <a:t>TALK ABOUT YOUR ROUTINE</a:t>
            </a:r>
            <a:endParaRPr lang="en-US" dirty="0"/>
          </a:p>
        </p:txBody>
      </p:sp>
      <p:sp>
        <p:nvSpPr>
          <p:cNvPr id="5" name="Text Placeholder 4">
            <a:extLst>
              <a:ext uri="{FF2B5EF4-FFF2-40B4-BE49-F238E27FC236}">
                <a16:creationId xmlns:a16="http://schemas.microsoft.com/office/drawing/2014/main" id="{15E2B93E-C8B6-6394-1B55-9580FF72CE0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06995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1D4C-8828-6F51-0676-108582F845F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D68F3EF-E9D0-4D7E-0278-4920579B6EF5}"/>
              </a:ext>
            </a:extLst>
          </p:cNvPr>
          <p:cNvSpPr>
            <a:spLocks noGrp="1"/>
          </p:cNvSpPr>
          <p:nvPr>
            <p:ph type="body" idx="1"/>
          </p:nvPr>
        </p:nvSpPr>
        <p:spPr/>
        <p:txBody>
          <a:bodyPr/>
          <a:lstStyle/>
          <a:p>
            <a:endParaRPr lang="en-US"/>
          </a:p>
        </p:txBody>
      </p:sp>
      <p:pic>
        <p:nvPicPr>
          <p:cNvPr id="4" name="Online Media 3" title="'Laziest Citizen' competition: 7 participants remain | NewsNation Now">
            <a:hlinkClick r:id="" action="ppaction://media"/>
            <a:extLst>
              <a:ext uri="{FF2B5EF4-FFF2-40B4-BE49-F238E27FC236}">
                <a16:creationId xmlns:a16="http://schemas.microsoft.com/office/drawing/2014/main" id="{13328F13-DD57-F9EC-A3A8-F4FDE4C78D3F}"/>
              </a:ext>
            </a:extLst>
          </p:cNvPr>
          <p:cNvPicPr>
            <a:picLocks noRot="1" noChangeAspect="1"/>
          </p:cNvPicPr>
          <p:nvPr>
            <a:videoFile r:link="rId1"/>
          </p:nvPr>
        </p:nvPicPr>
        <p:blipFill>
          <a:blip r:embed="rId3"/>
          <a:stretch>
            <a:fillRect/>
          </a:stretch>
        </p:blipFill>
        <p:spPr>
          <a:xfrm>
            <a:off x="457200" y="668050"/>
            <a:ext cx="10045310" cy="5675600"/>
          </a:xfrm>
          <a:prstGeom prst="rect">
            <a:avLst/>
          </a:prstGeom>
        </p:spPr>
      </p:pic>
    </p:spTree>
    <p:extLst>
      <p:ext uri="{BB962C8B-B14F-4D97-AF65-F5344CB8AC3E}">
        <p14:creationId xmlns:p14="http://schemas.microsoft.com/office/powerpoint/2010/main" val="94714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9FF7-96A9-3004-5A04-241AE036117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E21CE53-B140-EF1C-2003-509C70E6B74A}"/>
              </a:ext>
            </a:extLst>
          </p:cNvPr>
          <p:cNvSpPr>
            <a:spLocks noGrp="1"/>
          </p:cNvSpPr>
          <p:nvPr>
            <p:ph type="body" idx="1"/>
          </p:nvPr>
        </p:nvSpPr>
        <p:spPr/>
        <p:txBody>
          <a:bodyPr/>
          <a:lstStyle/>
          <a:p>
            <a:endParaRPr lang="en-US"/>
          </a:p>
        </p:txBody>
      </p:sp>
      <p:pic>
        <p:nvPicPr>
          <p:cNvPr id="4" name="Online Media 3" title="Reclined Endurance: Montenegrins Compete For Laziest Citizen">
            <a:hlinkClick r:id="" action="ppaction://media"/>
            <a:extLst>
              <a:ext uri="{FF2B5EF4-FFF2-40B4-BE49-F238E27FC236}">
                <a16:creationId xmlns:a16="http://schemas.microsoft.com/office/drawing/2014/main" id="{EBC3F69E-E603-7346-6CF9-342BC2C2BEA7}"/>
              </a:ext>
            </a:extLst>
          </p:cNvPr>
          <p:cNvPicPr>
            <a:picLocks noRot="1" noChangeAspect="1"/>
          </p:cNvPicPr>
          <p:nvPr>
            <a:videoFile r:link="rId1"/>
          </p:nvPr>
        </p:nvPicPr>
        <p:blipFill>
          <a:blip r:embed="rId3"/>
          <a:stretch>
            <a:fillRect/>
          </a:stretch>
        </p:blipFill>
        <p:spPr>
          <a:xfrm>
            <a:off x="457200" y="668050"/>
            <a:ext cx="10281327" cy="5808950"/>
          </a:xfrm>
          <a:prstGeom prst="rect">
            <a:avLst/>
          </a:prstGeom>
        </p:spPr>
      </p:pic>
    </p:spTree>
    <p:extLst>
      <p:ext uri="{BB962C8B-B14F-4D97-AF65-F5344CB8AC3E}">
        <p14:creationId xmlns:p14="http://schemas.microsoft.com/office/powerpoint/2010/main" val="28844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B9F9-D78C-5D64-7034-2141EB5D64D5}"/>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DB768DB-2EEA-A97A-37B3-072DE32E1074}"/>
              </a:ext>
            </a:extLst>
          </p:cNvPr>
          <p:cNvSpPr>
            <a:spLocks noGrp="1"/>
          </p:cNvSpPr>
          <p:nvPr>
            <p:ph type="body" idx="1"/>
          </p:nvPr>
        </p:nvSpPr>
        <p:spPr/>
        <p:txBody>
          <a:bodyPr/>
          <a:lstStyle/>
          <a:p>
            <a:endParaRPr lang="en-US"/>
          </a:p>
        </p:txBody>
      </p:sp>
      <p:pic>
        <p:nvPicPr>
          <p:cNvPr id="4" name="Online Media 3" title="'Nije lako ležati': Takmičenje u Crnoj Gori">
            <a:hlinkClick r:id="" action="ppaction://media"/>
            <a:extLst>
              <a:ext uri="{FF2B5EF4-FFF2-40B4-BE49-F238E27FC236}">
                <a16:creationId xmlns:a16="http://schemas.microsoft.com/office/drawing/2014/main" id="{21DCD9D3-2581-1FDF-C614-1E920F17CE3B}"/>
              </a:ext>
            </a:extLst>
          </p:cNvPr>
          <p:cNvPicPr>
            <a:picLocks noRot="1" noChangeAspect="1"/>
          </p:cNvPicPr>
          <p:nvPr>
            <a:videoFile r:link="rId1"/>
          </p:nvPr>
        </p:nvPicPr>
        <p:blipFill>
          <a:blip r:embed="rId3"/>
          <a:stretch>
            <a:fillRect/>
          </a:stretch>
        </p:blipFill>
        <p:spPr>
          <a:xfrm>
            <a:off x="820469" y="525175"/>
            <a:ext cx="10551062" cy="5961350"/>
          </a:xfrm>
          <a:prstGeom prst="rect">
            <a:avLst/>
          </a:prstGeom>
        </p:spPr>
      </p:pic>
    </p:spTree>
    <p:extLst>
      <p:ext uri="{BB962C8B-B14F-4D97-AF65-F5344CB8AC3E}">
        <p14:creationId xmlns:p14="http://schemas.microsoft.com/office/powerpoint/2010/main" val="321138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1380-CD6C-5713-DF55-CCD6116D9C07}"/>
              </a:ext>
            </a:extLst>
          </p:cNvPr>
          <p:cNvSpPr>
            <a:spLocks noGrp="1"/>
          </p:cNvSpPr>
          <p:nvPr>
            <p:ph type="title"/>
          </p:nvPr>
        </p:nvSpPr>
        <p:spPr/>
        <p:txBody>
          <a:bodyPr/>
          <a:lstStyle/>
          <a:p>
            <a:r>
              <a:rPr lang="sr-Latn-RS" dirty="0"/>
              <a:t>Odgovorite na pitanja</a:t>
            </a:r>
            <a:endParaRPr lang="en-US" dirty="0"/>
          </a:p>
        </p:txBody>
      </p:sp>
      <p:sp>
        <p:nvSpPr>
          <p:cNvPr id="3" name="Content Placeholder 2">
            <a:extLst>
              <a:ext uri="{FF2B5EF4-FFF2-40B4-BE49-F238E27FC236}">
                <a16:creationId xmlns:a16="http://schemas.microsoft.com/office/drawing/2014/main" id="{F3CAD4F9-E650-2CDD-3BBD-8C2CD0540C3C}"/>
              </a:ext>
            </a:extLst>
          </p:cNvPr>
          <p:cNvSpPr>
            <a:spLocks noGrp="1"/>
          </p:cNvSpPr>
          <p:nvPr>
            <p:ph idx="1"/>
          </p:nvPr>
        </p:nvSpPr>
        <p:spPr/>
        <p:txBody>
          <a:bodyPr/>
          <a:lstStyle/>
          <a:p>
            <a:r>
              <a:rPr lang="sr-Latn-RS" dirty="0"/>
              <a:t>1. Šta rade ljudi na videu?</a:t>
            </a:r>
          </a:p>
          <a:p>
            <a:r>
              <a:rPr lang="sr-Latn-RS" dirty="0"/>
              <a:t>2. Šta je mit o Crnogorcima?</a:t>
            </a:r>
          </a:p>
          <a:p>
            <a:r>
              <a:rPr lang="sr-Latn-RS" dirty="0"/>
              <a:t>3. Šta rade takmičari uveče?</a:t>
            </a:r>
          </a:p>
          <a:p>
            <a:r>
              <a:rPr lang="sr-Latn-RS" dirty="0"/>
              <a:t>4. Da li je lako ležati?</a:t>
            </a:r>
          </a:p>
          <a:p>
            <a:endParaRPr lang="sr-Latn-RS" dirty="0"/>
          </a:p>
          <a:p>
            <a:endParaRPr lang="en-US" dirty="0"/>
          </a:p>
        </p:txBody>
      </p:sp>
    </p:spTree>
    <p:extLst>
      <p:ext uri="{BB962C8B-B14F-4D97-AF65-F5344CB8AC3E}">
        <p14:creationId xmlns:p14="http://schemas.microsoft.com/office/powerpoint/2010/main" val="21323899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22"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E172438-8363-FA4C-FF2A-38CE64C903AD}"/>
              </a:ext>
            </a:extLst>
          </p:cNvPr>
          <p:cNvSpPr>
            <a:spLocks noGrp="1"/>
          </p:cNvSpPr>
          <p:nvPr>
            <p:ph type="title"/>
          </p:nvPr>
        </p:nvSpPr>
        <p:spPr>
          <a:xfrm>
            <a:off x="457200" y="668049"/>
            <a:ext cx="11187316" cy="1325563"/>
          </a:xfrm>
        </p:spPr>
        <p:txBody>
          <a:bodyPr>
            <a:normAutofit/>
          </a:bodyPr>
          <a:lstStyle/>
          <a:p>
            <a:r>
              <a:rPr lang="sr-Latn-RS" dirty="0"/>
              <a:t>Navike</a:t>
            </a:r>
            <a:endParaRPr lang="en-US"/>
          </a:p>
        </p:txBody>
      </p:sp>
      <p:graphicFrame>
        <p:nvGraphicFramePr>
          <p:cNvPr id="5" name="Content Placeholder 2">
            <a:extLst>
              <a:ext uri="{FF2B5EF4-FFF2-40B4-BE49-F238E27FC236}">
                <a16:creationId xmlns:a16="http://schemas.microsoft.com/office/drawing/2014/main" id="{8F288F35-EBB0-06BC-8978-FDD2C83B9FA5}"/>
              </a:ext>
            </a:extLst>
          </p:cNvPr>
          <p:cNvGraphicFramePr>
            <a:graphicFrameLocks noGrp="1"/>
          </p:cNvGraphicFramePr>
          <p:nvPr>
            <p:ph idx="1"/>
            <p:extLst>
              <p:ext uri="{D42A27DB-BD31-4B8C-83A1-F6EECF244321}">
                <p14:modId xmlns:p14="http://schemas.microsoft.com/office/powerpoint/2010/main" val="1504814324"/>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16297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7958-FCB5-DDEA-0A95-D5ED57623915}"/>
              </a:ext>
            </a:extLst>
          </p:cNvPr>
          <p:cNvSpPr>
            <a:spLocks noGrp="1"/>
          </p:cNvSpPr>
          <p:nvPr>
            <p:ph type="title"/>
          </p:nvPr>
        </p:nvSpPr>
        <p:spPr/>
        <p:txBody>
          <a:bodyPr/>
          <a:lstStyle/>
          <a:p>
            <a:r>
              <a:rPr lang="sr-Latn-RS" dirty="0"/>
              <a:t>Pre/posle</a:t>
            </a:r>
            <a:endParaRPr lang="en-US" dirty="0"/>
          </a:p>
        </p:txBody>
      </p:sp>
      <p:sp>
        <p:nvSpPr>
          <p:cNvPr id="3" name="Content Placeholder 2">
            <a:extLst>
              <a:ext uri="{FF2B5EF4-FFF2-40B4-BE49-F238E27FC236}">
                <a16:creationId xmlns:a16="http://schemas.microsoft.com/office/drawing/2014/main" id="{37861B83-A0FF-A386-D890-38EC50DAAAFC}"/>
              </a:ext>
            </a:extLst>
          </p:cNvPr>
          <p:cNvSpPr>
            <a:spLocks noGrp="1"/>
          </p:cNvSpPr>
          <p:nvPr>
            <p:ph idx="1"/>
          </p:nvPr>
        </p:nvSpPr>
        <p:spPr/>
        <p:txBody>
          <a:bodyPr/>
          <a:lstStyle/>
          <a:p>
            <a:r>
              <a:rPr lang="sr-Latn-RS" dirty="0"/>
              <a:t>Posle doručka/večere/ručka (genitiv) idem (prezent) u školu. (akuzativ)</a:t>
            </a:r>
          </a:p>
          <a:p>
            <a:r>
              <a:rPr lang="sr-Latn-RS" dirty="0"/>
              <a:t>Pre škole/posla/treninga (genitiv) učim (prezent) matematiku (akuzativ)</a:t>
            </a:r>
          </a:p>
          <a:p>
            <a:endParaRPr lang="sr-Latn-RS" dirty="0"/>
          </a:p>
          <a:p>
            <a:r>
              <a:rPr lang="sr-Latn-RS" dirty="0" err="1"/>
              <a:t>Odogvori</a:t>
            </a:r>
            <a:r>
              <a:rPr lang="sr-Latn-RS" dirty="0"/>
              <a:t> na pitanja koristeći pre/posle:</a:t>
            </a:r>
          </a:p>
          <a:p>
            <a:r>
              <a:rPr lang="sr-Latn-RS" dirty="0"/>
              <a:t>Šta radiš posle časa?</a:t>
            </a:r>
          </a:p>
          <a:p>
            <a:r>
              <a:rPr lang="sr-Latn-RS" dirty="0"/>
              <a:t>Šta radiš pre spavanja?</a:t>
            </a:r>
          </a:p>
          <a:p>
            <a:r>
              <a:rPr lang="sr-Latn-RS" dirty="0"/>
              <a:t>Šta radiš posle ručka?</a:t>
            </a:r>
          </a:p>
          <a:p>
            <a:r>
              <a:rPr lang="sr-Latn-RS" dirty="0"/>
              <a:t>Šta radiš posle doručka?</a:t>
            </a:r>
            <a:endParaRPr lang="en-US" dirty="0"/>
          </a:p>
        </p:txBody>
      </p:sp>
    </p:spTree>
    <p:extLst>
      <p:ext uri="{BB962C8B-B14F-4D97-AF65-F5344CB8AC3E}">
        <p14:creationId xmlns:p14="http://schemas.microsoft.com/office/powerpoint/2010/main" val="9907285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E516-333E-D607-449F-7DA20E22703C}"/>
              </a:ext>
            </a:extLst>
          </p:cNvPr>
          <p:cNvSpPr>
            <a:spLocks noGrp="1"/>
          </p:cNvSpPr>
          <p:nvPr>
            <p:ph type="title"/>
          </p:nvPr>
        </p:nvSpPr>
        <p:spPr/>
        <p:txBody>
          <a:bodyPr/>
          <a:lstStyle/>
          <a:p>
            <a:r>
              <a:rPr lang="sr-Latn-RS" dirty="0"/>
              <a:t>Sedmica</a:t>
            </a:r>
            <a:endParaRPr lang="en-US" dirty="0"/>
          </a:p>
        </p:txBody>
      </p:sp>
      <p:sp>
        <p:nvSpPr>
          <p:cNvPr id="3" name="Content Placeholder 2">
            <a:extLst>
              <a:ext uri="{FF2B5EF4-FFF2-40B4-BE49-F238E27FC236}">
                <a16:creationId xmlns:a16="http://schemas.microsoft.com/office/drawing/2014/main" id="{3E8745EB-F6D9-A6B6-5A39-4A79A48AAE89}"/>
              </a:ext>
            </a:extLst>
          </p:cNvPr>
          <p:cNvSpPr>
            <a:spLocks noGrp="1"/>
          </p:cNvSpPr>
          <p:nvPr>
            <p:ph idx="1"/>
          </p:nvPr>
        </p:nvSpPr>
        <p:spPr/>
        <p:txBody>
          <a:bodyPr/>
          <a:lstStyle/>
          <a:p>
            <a:r>
              <a:rPr lang="sr-Latn-RS" dirty="0"/>
              <a:t>Šta radiš ponedeljkom? Ponedeljkom….</a:t>
            </a:r>
          </a:p>
          <a:p>
            <a:r>
              <a:rPr lang="sr-Latn-RS" dirty="0"/>
              <a:t>Šta radiš utorkom? Utorkom…..</a:t>
            </a:r>
          </a:p>
          <a:p>
            <a:r>
              <a:rPr lang="sr-Latn-RS" dirty="0"/>
              <a:t>Šta radiš sredom? Sredom …….</a:t>
            </a:r>
          </a:p>
          <a:p>
            <a:r>
              <a:rPr lang="sr-Latn-RS" dirty="0"/>
              <a:t>Šta radiš četvrtkom? Četvrtkom ……</a:t>
            </a:r>
          </a:p>
          <a:p>
            <a:r>
              <a:rPr lang="sr-Latn-RS" dirty="0"/>
              <a:t>Šta radiš petkom? Petkom …..</a:t>
            </a:r>
          </a:p>
          <a:p>
            <a:r>
              <a:rPr lang="sr-Latn-RS" dirty="0"/>
              <a:t>Šta radiš subotom? Subotom ……</a:t>
            </a:r>
          </a:p>
          <a:p>
            <a:r>
              <a:rPr lang="sr-Latn-RS" dirty="0"/>
              <a:t>Šta radiš nedeljom? Nedeljom ………</a:t>
            </a:r>
            <a:endParaRPr lang="en-US" dirty="0"/>
          </a:p>
        </p:txBody>
      </p:sp>
    </p:spTree>
    <p:extLst>
      <p:ext uri="{BB962C8B-B14F-4D97-AF65-F5344CB8AC3E}">
        <p14:creationId xmlns:p14="http://schemas.microsoft.com/office/powerpoint/2010/main" val="21631039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416-1F70-8BF4-84CA-C07CE5C8B54D}"/>
              </a:ext>
            </a:extLst>
          </p:cNvPr>
          <p:cNvSpPr>
            <a:spLocks noGrp="1"/>
          </p:cNvSpPr>
          <p:nvPr>
            <p:ph type="title"/>
          </p:nvPr>
        </p:nvSpPr>
        <p:spPr/>
        <p:txBody>
          <a:bodyPr/>
          <a:lstStyle/>
          <a:p>
            <a:r>
              <a:rPr lang="sr-Latn-RS" dirty="0" err="1"/>
              <a:t>Writing</a:t>
            </a:r>
            <a:r>
              <a:rPr lang="sr-Latn-RS" dirty="0"/>
              <a:t> </a:t>
            </a:r>
            <a:r>
              <a:rPr lang="sr-Latn-RS" dirty="0" err="1"/>
              <a:t>Practice</a:t>
            </a:r>
            <a:r>
              <a:rPr lang="sr-Latn-RS" dirty="0"/>
              <a:t> </a:t>
            </a:r>
            <a:r>
              <a:rPr lang="sr-Latn-RS" dirty="0" err="1"/>
              <a:t>Homework</a:t>
            </a:r>
            <a:endParaRPr lang="en-US" dirty="0"/>
          </a:p>
        </p:txBody>
      </p:sp>
      <p:sp>
        <p:nvSpPr>
          <p:cNvPr id="3" name="Content Placeholder 2">
            <a:extLst>
              <a:ext uri="{FF2B5EF4-FFF2-40B4-BE49-F238E27FC236}">
                <a16:creationId xmlns:a16="http://schemas.microsoft.com/office/drawing/2014/main" id="{271C9225-5650-AC9B-0850-FF47009EB3BB}"/>
              </a:ext>
            </a:extLst>
          </p:cNvPr>
          <p:cNvSpPr>
            <a:spLocks noGrp="1"/>
          </p:cNvSpPr>
          <p:nvPr>
            <p:ph idx="1"/>
          </p:nvPr>
        </p:nvSpPr>
        <p:spPr/>
        <p:txBody>
          <a:bodyPr>
            <a:normAutofit fontScale="92500" lnSpcReduction="10000"/>
          </a:bodyPr>
          <a:lstStyle/>
          <a:p>
            <a:r>
              <a:rPr lang="sr-Latn-RS" dirty="0">
                <a:solidFill>
                  <a:schemeClr val="accent2">
                    <a:lumMod val="75000"/>
                  </a:schemeClr>
                </a:solidFill>
              </a:rPr>
              <a:t>Due THR </a:t>
            </a:r>
            <a:r>
              <a:rPr lang="sr-Latn-RS" dirty="0" err="1">
                <a:solidFill>
                  <a:schemeClr val="accent2">
                    <a:lumMod val="75000"/>
                  </a:schemeClr>
                </a:solidFill>
              </a:rPr>
              <a:t>Sep</a:t>
            </a:r>
            <a:r>
              <a:rPr lang="sr-Latn-RS" dirty="0">
                <a:solidFill>
                  <a:schemeClr val="accent2">
                    <a:lumMod val="75000"/>
                  </a:schemeClr>
                </a:solidFill>
              </a:rPr>
              <a:t> 14: </a:t>
            </a:r>
            <a:r>
              <a:rPr lang="sr-Latn-RS" dirty="0" err="1"/>
              <a:t>Write</a:t>
            </a:r>
            <a:r>
              <a:rPr lang="sr-Latn-RS" dirty="0"/>
              <a:t> a </a:t>
            </a:r>
            <a:r>
              <a:rPr lang="sr-Latn-RS" dirty="0" err="1"/>
              <a:t>paragraph</a:t>
            </a:r>
            <a:r>
              <a:rPr lang="sr-Latn-RS" dirty="0"/>
              <a:t> </a:t>
            </a:r>
            <a:r>
              <a:rPr lang="sr-Latn-RS" dirty="0" err="1"/>
              <a:t>about</a:t>
            </a:r>
            <a:r>
              <a:rPr lang="sr-Latn-RS" dirty="0"/>
              <a:t> </a:t>
            </a:r>
            <a:r>
              <a:rPr lang="sr-Latn-RS" dirty="0" err="1"/>
              <a:t>how</a:t>
            </a:r>
            <a:r>
              <a:rPr lang="sr-Latn-RS" dirty="0"/>
              <a:t> </a:t>
            </a:r>
            <a:r>
              <a:rPr lang="sr-Latn-RS" dirty="0" err="1"/>
              <a:t>your</a:t>
            </a:r>
            <a:r>
              <a:rPr lang="sr-Latn-RS" dirty="0"/>
              <a:t> </a:t>
            </a:r>
            <a:r>
              <a:rPr lang="sr-Latn-RS" dirty="0" err="1"/>
              <a:t>week</a:t>
            </a:r>
            <a:r>
              <a:rPr lang="sr-Latn-RS" dirty="0"/>
              <a:t> </a:t>
            </a:r>
            <a:r>
              <a:rPr lang="sr-Latn-RS" dirty="0" err="1"/>
              <a:t>usually</a:t>
            </a:r>
            <a:r>
              <a:rPr lang="sr-Latn-RS" dirty="0"/>
              <a:t> </a:t>
            </a:r>
            <a:r>
              <a:rPr lang="sr-Latn-RS" dirty="0" err="1"/>
              <a:t>looks</a:t>
            </a:r>
            <a:r>
              <a:rPr lang="sr-Latn-RS" dirty="0"/>
              <a:t> </a:t>
            </a:r>
            <a:r>
              <a:rPr lang="sr-Latn-RS" dirty="0" err="1"/>
              <a:t>like</a:t>
            </a:r>
            <a:r>
              <a:rPr lang="sr-Latn-RS" dirty="0"/>
              <a:t>. </a:t>
            </a:r>
          </a:p>
          <a:p>
            <a:pPr lvl="1"/>
            <a:r>
              <a:rPr lang="sr-Latn-RS" dirty="0" err="1"/>
              <a:t>Mention</a:t>
            </a:r>
            <a:r>
              <a:rPr lang="sr-Latn-RS" dirty="0"/>
              <a:t> </a:t>
            </a:r>
            <a:r>
              <a:rPr lang="sr-Latn-RS" dirty="0" err="1"/>
              <a:t>all</a:t>
            </a:r>
            <a:r>
              <a:rPr lang="sr-Latn-RS" dirty="0"/>
              <a:t> </a:t>
            </a:r>
            <a:r>
              <a:rPr lang="sr-Latn-RS" dirty="0" err="1"/>
              <a:t>days</a:t>
            </a:r>
            <a:r>
              <a:rPr lang="sr-Latn-RS" dirty="0"/>
              <a:t> in </a:t>
            </a:r>
            <a:r>
              <a:rPr lang="sr-Latn-RS" dirty="0" err="1"/>
              <a:t>the</a:t>
            </a:r>
            <a:r>
              <a:rPr lang="sr-Latn-RS" dirty="0"/>
              <a:t> </a:t>
            </a:r>
            <a:r>
              <a:rPr lang="sr-Latn-RS" dirty="0" err="1"/>
              <a:t>week</a:t>
            </a:r>
            <a:endParaRPr lang="sr-Latn-RS" dirty="0"/>
          </a:p>
          <a:p>
            <a:pPr lvl="1"/>
            <a:r>
              <a:rPr lang="sr-Latn-RS" dirty="0" err="1"/>
              <a:t>Use</a:t>
            </a:r>
            <a:r>
              <a:rPr lang="sr-Latn-RS" dirty="0"/>
              <a:t> </a:t>
            </a:r>
            <a:r>
              <a:rPr lang="sr-Latn-RS" dirty="0" err="1"/>
              <a:t>gentive</a:t>
            </a:r>
            <a:r>
              <a:rPr lang="sr-Latn-RS" dirty="0"/>
              <a:t> singular</a:t>
            </a:r>
          </a:p>
          <a:p>
            <a:pPr lvl="1"/>
            <a:r>
              <a:rPr lang="sr-Latn-RS" dirty="0" err="1"/>
              <a:t>Use</a:t>
            </a:r>
            <a:r>
              <a:rPr lang="sr-Latn-RS" dirty="0"/>
              <a:t> genitive plural</a:t>
            </a:r>
          </a:p>
          <a:p>
            <a:pPr lvl="1"/>
            <a:r>
              <a:rPr lang="sr-Latn-RS" dirty="0" err="1"/>
              <a:t>Use</a:t>
            </a:r>
            <a:r>
              <a:rPr lang="sr-Latn-RS" dirty="0"/>
              <a:t> </a:t>
            </a:r>
            <a:r>
              <a:rPr lang="sr-Latn-RS" dirty="0" err="1"/>
              <a:t>accusative</a:t>
            </a:r>
            <a:r>
              <a:rPr lang="sr-Latn-RS" dirty="0"/>
              <a:t> singular </a:t>
            </a:r>
          </a:p>
          <a:p>
            <a:pPr lvl="1"/>
            <a:r>
              <a:rPr lang="sr-Latn-RS" dirty="0" err="1"/>
              <a:t>Use</a:t>
            </a:r>
            <a:r>
              <a:rPr lang="sr-Latn-RS" dirty="0"/>
              <a:t> </a:t>
            </a:r>
            <a:r>
              <a:rPr lang="sr-Latn-RS" dirty="0" err="1"/>
              <a:t>accusative</a:t>
            </a:r>
            <a:r>
              <a:rPr lang="sr-Latn-RS" dirty="0"/>
              <a:t> plural </a:t>
            </a:r>
          </a:p>
          <a:p>
            <a:pPr lvl="1"/>
            <a:r>
              <a:rPr lang="sr-Latn-RS" dirty="0" err="1"/>
              <a:t>Use</a:t>
            </a:r>
            <a:r>
              <a:rPr lang="sr-Latn-RS" dirty="0"/>
              <a:t> </a:t>
            </a:r>
            <a:r>
              <a:rPr lang="sr-Latn-RS" dirty="0" err="1"/>
              <a:t>present</a:t>
            </a:r>
            <a:r>
              <a:rPr lang="sr-Latn-RS" dirty="0"/>
              <a:t> </a:t>
            </a:r>
            <a:r>
              <a:rPr lang="sr-Latn-RS" dirty="0" err="1"/>
              <a:t>tense</a:t>
            </a:r>
            <a:r>
              <a:rPr lang="sr-Latn-RS" dirty="0"/>
              <a:t> </a:t>
            </a:r>
          </a:p>
          <a:p>
            <a:endParaRPr lang="sr-Latn-RS" dirty="0"/>
          </a:p>
          <a:p>
            <a:r>
              <a:rPr lang="sr-Latn-RS" dirty="0"/>
              <a:t>Primer: Ponedeljkom, utorkom, sredom i četvrtkom ujutru imam </a:t>
            </a:r>
            <a:r>
              <a:rPr lang="sr-Latn-RS" dirty="0">
                <a:solidFill>
                  <a:schemeClr val="accent2">
                    <a:lumMod val="75000"/>
                  </a:schemeClr>
                </a:solidFill>
              </a:rPr>
              <a:t>predavanja (</a:t>
            </a:r>
            <a:r>
              <a:rPr lang="sr-Latn-RS" dirty="0" err="1">
                <a:solidFill>
                  <a:schemeClr val="accent2">
                    <a:lumMod val="75000"/>
                  </a:schemeClr>
                </a:solidFill>
              </a:rPr>
              <a:t>acc</a:t>
            </a:r>
            <a:r>
              <a:rPr lang="sr-Latn-RS" dirty="0">
                <a:solidFill>
                  <a:schemeClr val="accent2">
                    <a:lumMod val="75000"/>
                  </a:schemeClr>
                </a:solidFill>
              </a:rPr>
              <a:t> </a:t>
            </a:r>
            <a:r>
              <a:rPr lang="sr-Latn-RS" dirty="0" err="1">
                <a:solidFill>
                  <a:schemeClr val="accent2">
                    <a:lumMod val="75000"/>
                  </a:schemeClr>
                </a:solidFill>
              </a:rPr>
              <a:t>pl</a:t>
            </a:r>
            <a:r>
              <a:rPr lang="sr-Latn-RS" dirty="0">
                <a:solidFill>
                  <a:schemeClr val="accent2">
                    <a:lumMod val="75000"/>
                  </a:schemeClr>
                </a:solidFill>
              </a:rPr>
              <a:t>)</a:t>
            </a:r>
            <a:r>
              <a:rPr lang="sr-Latn-RS" dirty="0"/>
              <a:t>. Posle </a:t>
            </a:r>
            <a:r>
              <a:rPr lang="sr-Latn-RS" dirty="0">
                <a:solidFill>
                  <a:schemeClr val="accent2">
                    <a:lumMod val="75000"/>
                  </a:schemeClr>
                </a:solidFill>
              </a:rPr>
              <a:t>predavanja (gen </a:t>
            </a:r>
            <a:r>
              <a:rPr lang="sr-Latn-RS" dirty="0" err="1">
                <a:solidFill>
                  <a:schemeClr val="accent2">
                    <a:lumMod val="75000"/>
                  </a:schemeClr>
                </a:solidFill>
              </a:rPr>
              <a:t>pl</a:t>
            </a:r>
            <a:r>
              <a:rPr lang="sr-Latn-RS" dirty="0">
                <a:solidFill>
                  <a:schemeClr val="accent2">
                    <a:lumMod val="75000"/>
                  </a:schemeClr>
                </a:solidFill>
              </a:rPr>
              <a:t>)</a:t>
            </a:r>
            <a:r>
              <a:rPr lang="sr-Latn-RS" dirty="0"/>
              <a:t> čitam puno knjiga. Utorkom i četvrtkom imam </a:t>
            </a:r>
            <a:r>
              <a:rPr lang="sr-Latn-RS" dirty="0">
                <a:solidFill>
                  <a:schemeClr val="accent2">
                    <a:lumMod val="75000"/>
                  </a:schemeClr>
                </a:solidFill>
              </a:rPr>
              <a:t>trening (</a:t>
            </a:r>
            <a:r>
              <a:rPr lang="sr-Latn-RS" dirty="0" err="1">
                <a:solidFill>
                  <a:schemeClr val="accent2">
                    <a:lumMod val="75000"/>
                  </a:schemeClr>
                </a:solidFill>
              </a:rPr>
              <a:t>acc</a:t>
            </a:r>
            <a:r>
              <a:rPr lang="sr-Latn-RS" dirty="0">
                <a:solidFill>
                  <a:schemeClr val="accent2">
                    <a:lumMod val="75000"/>
                  </a:schemeClr>
                </a:solidFill>
              </a:rPr>
              <a:t> </a:t>
            </a:r>
            <a:r>
              <a:rPr lang="sr-Latn-RS" dirty="0" err="1">
                <a:solidFill>
                  <a:schemeClr val="accent2">
                    <a:lumMod val="75000"/>
                  </a:schemeClr>
                </a:solidFill>
              </a:rPr>
              <a:t>sing</a:t>
            </a:r>
            <a:r>
              <a:rPr lang="sr-Latn-RS" dirty="0">
                <a:solidFill>
                  <a:schemeClr val="accent2">
                    <a:lumMod val="75000"/>
                  </a:schemeClr>
                </a:solidFill>
              </a:rPr>
              <a:t>). </a:t>
            </a:r>
            <a:r>
              <a:rPr lang="sr-Latn-RS" dirty="0"/>
              <a:t>Posle</a:t>
            </a:r>
            <a:r>
              <a:rPr lang="sr-Latn-RS" dirty="0">
                <a:solidFill>
                  <a:schemeClr val="accent2">
                    <a:lumMod val="75000"/>
                  </a:schemeClr>
                </a:solidFill>
              </a:rPr>
              <a:t> treninga (gen </a:t>
            </a:r>
            <a:r>
              <a:rPr lang="sr-Latn-RS" dirty="0" err="1">
                <a:solidFill>
                  <a:schemeClr val="accent2">
                    <a:lumMod val="75000"/>
                  </a:schemeClr>
                </a:solidFill>
              </a:rPr>
              <a:t>sing</a:t>
            </a:r>
            <a:r>
              <a:rPr lang="sr-Latn-RS" dirty="0">
                <a:solidFill>
                  <a:schemeClr val="accent2">
                    <a:lumMod val="75000"/>
                  </a:schemeClr>
                </a:solidFill>
              </a:rPr>
              <a:t>) </a:t>
            </a:r>
            <a:r>
              <a:rPr lang="sr-Latn-RS" dirty="0"/>
              <a:t>večeram. Treninzi su teški, ali volim ih. Petkom izlazim u grad. Subotom sređujem moju sobu. Nedeljom odmaram. </a:t>
            </a:r>
          </a:p>
          <a:p>
            <a:endParaRPr lang="sr-Latn-RS" dirty="0"/>
          </a:p>
          <a:p>
            <a:endParaRPr lang="en-US" dirty="0"/>
          </a:p>
        </p:txBody>
      </p:sp>
    </p:spTree>
    <p:extLst>
      <p:ext uri="{BB962C8B-B14F-4D97-AF65-F5344CB8AC3E}">
        <p14:creationId xmlns:p14="http://schemas.microsoft.com/office/powerpoint/2010/main" val="340149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24C6A-EFC9-61DB-6041-4F7C06D1F98B}"/>
              </a:ext>
            </a:extLst>
          </p:cNvPr>
          <p:cNvSpPr>
            <a:spLocks noGrp="1"/>
          </p:cNvSpPr>
          <p:nvPr>
            <p:ph type="title"/>
          </p:nvPr>
        </p:nvSpPr>
        <p:spPr/>
        <p:txBody>
          <a:bodyPr/>
          <a:lstStyle/>
          <a:p>
            <a:r>
              <a:rPr lang="en-US" dirty="0"/>
              <a:t>Oral Practice- Tell us about your routine (Flip, due Friday)</a:t>
            </a:r>
          </a:p>
        </p:txBody>
      </p:sp>
      <p:sp>
        <p:nvSpPr>
          <p:cNvPr id="3" name="Content Placeholder 2">
            <a:extLst>
              <a:ext uri="{FF2B5EF4-FFF2-40B4-BE49-F238E27FC236}">
                <a16:creationId xmlns:a16="http://schemas.microsoft.com/office/drawing/2014/main" id="{4D611D63-C3FB-D1FF-33A1-2136D84A0584}"/>
              </a:ext>
            </a:extLst>
          </p:cNvPr>
          <p:cNvSpPr>
            <a:spLocks noGrp="1"/>
          </p:cNvSpPr>
          <p:nvPr>
            <p:ph idx="1"/>
          </p:nvPr>
        </p:nvSpPr>
        <p:spPr/>
        <p:txBody>
          <a:bodyPr/>
          <a:lstStyle/>
          <a:p>
            <a:r>
              <a:rPr lang="en-US" dirty="0"/>
              <a:t>Describe </a:t>
            </a:r>
            <a:r>
              <a:rPr lang="en-US" dirty="0">
                <a:solidFill>
                  <a:schemeClr val="accent3"/>
                </a:solidFill>
              </a:rPr>
              <a:t>one</a:t>
            </a:r>
            <a:r>
              <a:rPr lang="en-US" dirty="0"/>
              <a:t> usual day in detail.</a:t>
            </a:r>
          </a:p>
          <a:p>
            <a:pPr lvl="1"/>
            <a:r>
              <a:rPr lang="en-US" dirty="0"/>
              <a:t>Use genitive singular</a:t>
            </a:r>
          </a:p>
          <a:p>
            <a:pPr lvl="1"/>
            <a:r>
              <a:rPr lang="en-US" dirty="0"/>
              <a:t>Use genitive plural</a:t>
            </a:r>
          </a:p>
          <a:p>
            <a:pPr lvl="1"/>
            <a:r>
              <a:rPr lang="en-US" dirty="0"/>
              <a:t>Use accusative singular </a:t>
            </a:r>
          </a:p>
          <a:p>
            <a:pPr lvl="1"/>
            <a:r>
              <a:rPr lang="en-US" dirty="0"/>
              <a:t>Use accusative plural </a:t>
            </a:r>
          </a:p>
          <a:p>
            <a:pPr lvl="1"/>
            <a:r>
              <a:rPr lang="en-US" dirty="0"/>
              <a:t>Use present tense </a:t>
            </a:r>
            <a:endParaRPr lang="sr-Latn-RS" dirty="0"/>
          </a:p>
          <a:p>
            <a:pPr lvl="1"/>
            <a:endParaRPr lang="sr-Latn-RS" dirty="0"/>
          </a:p>
          <a:p>
            <a:pPr marL="457200" lvl="1" indent="0">
              <a:buNone/>
            </a:pPr>
            <a:r>
              <a:rPr lang="sr-Latn-RS" dirty="0"/>
              <a:t>2 </a:t>
            </a:r>
            <a:r>
              <a:rPr lang="sr-Latn-RS" dirty="0" err="1"/>
              <a:t>questions</a:t>
            </a:r>
            <a:r>
              <a:rPr lang="sr-Latn-RS" dirty="0"/>
              <a:t> due </a:t>
            </a:r>
            <a:r>
              <a:rPr lang="sr-Latn-RS" dirty="0" err="1"/>
              <a:t>Saturday</a:t>
            </a:r>
            <a:endParaRPr lang="sr-Latn-RS" dirty="0"/>
          </a:p>
          <a:p>
            <a:pPr marL="457200" lvl="1" indent="0">
              <a:buNone/>
            </a:pPr>
            <a:r>
              <a:rPr lang="sr-Latn-RS" dirty="0" err="1"/>
              <a:t>Answers</a:t>
            </a:r>
            <a:r>
              <a:rPr lang="sr-Latn-RS" dirty="0"/>
              <a:t> due </a:t>
            </a:r>
            <a:r>
              <a:rPr lang="sr-Latn-RS" dirty="0" err="1"/>
              <a:t>Sunday</a:t>
            </a:r>
            <a:r>
              <a:rPr lang="en-US" dirty="0"/>
              <a:t> </a:t>
            </a:r>
          </a:p>
          <a:p>
            <a:endParaRPr lang="en-US" dirty="0"/>
          </a:p>
        </p:txBody>
      </p:sp>
    </p:spTree>
    <p:extLst>
      <p:ext uri="{BB962C8B-B14F-4D97-AF65-F5344CB8AC3E}">
        <p14:creationId xmlns:p14="http://schemas.microsoft.com/office/powerpoint/2010/main" val="17753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75000"/>
                  </a:schemeClr>
                </a:solidFill>
              </a:rPr>
              <a:t>Adverbs</a:t>
            </a:r>
            <a:r>
              <a:rPr lang="en-US" dirty="0"/>
              <a:t> that signal genitive case</a:t>
            </a:r>
          </a:p>
        </p:txBody>
      </p:sp>
      <p:sp>
        <p:nvSpPr>
          <p:cNvPr id="3" name="Content Placeholder 2"/>
          <p:cNvSpPr>
            <a:spLocks noGrp="1"/>
          </p:cNvSpPr>
          <p:nvPr>
            <p:ph idx="1"/>
          </p:nvPr>
        </p:nvSpPr>
        <p:spPr/>
        <p:txBody>
          <a:bodyPr>
            <a:normAutofit/>
          </a:bodyPr>
          <a:lstStyle/>
          <a:p>
            <a:r>
              <a:rPr lang="en-US" dirty="0" err="1">
                <a:solidFill>
                  <a:srgbClr val="FF0000"/>
                </a:solidFill>
              </a:rPr>
              <a:t>Malo</a:t>
            </a:r>
            <a:r>
              <a:rPr lang="en-US" dirty="0"/>
              <a:t> (a little): </a:t>
            </a:r>
            <a:r>
              <a:rPr lang="en-US" dirty="0" err="1"/>
              <a:t>mleka</a:t>
            </a:r>
            <a:r>
              <a:rPr lang="en-US" dirty="0"/>
              <a:t>/</a:t>
            </a:r>
            <a:r>
              <a:rPr lang="en-US" dirty="0" err="1"/>
              <a:t>mlijeka</a:t>
            </a:r>
            <a:r>
              <a:rPr lang="en-US" dirty="0"/>
              <a:t>, </a:t>
            </a:r>
            <a:r>
              <a:rPr lang="en-US" dirty="0" err="1"/>
              <a:t>vode</a:t>
            </a:r>
            <a:r>
              <a:rPr lang="en-US" dirty="0"/>
              <a:t>, </a:t>
            </a:r>
            <a:r>
              <a:rPr lang="en-US" dirty="0" err="1"/>
              <a:t>Koka-kole</a:t>
            </a:r>
            <a:endParaRPr lang="en-US" dirty="0"/>
          </a:p>
          <a:p>
            <a:r>
              <a:rPr lang="en-US" dirty="0" err="1">
                <a:solidFill>
                  <a:srgbClr val="FF0000"/>
                </a:solidFill>
              </a:rPr>
              <a:t>Mnogo</a:t>
            </a:r>
            <a:r>
              <a:rPr lang="en-US" dirty="0"/>
              <a:t> (a lot): </a:t>
            </a:r>
            <a:r>
              <a:rPr lang="en-US" dirty="0" err="1"/>
              <a:t>vina</a:t>
            </a:r>
            <a:r>
              <a:rPr lang="en-US" dirty="0"/>
              <a:t>, </a:t>
            </a:r>
            <a:r>
              <a:rPr lang="en-US" dirty="0" err="1"/>
              <a:t>rakije</a:t>
            </a:r>
            <a:r>
              <a:rPr lang="en-US" dirty="0"/>
              <a:t>, </a:t>
            </a:r>
            <a:r>
              <a:rPr lang="sr-Latn-RS" dirty="0"/>
              <a:t>čokolade</a:t>
            </a:r>
            <a:r>
              <a:rPr lang="en-US" dirty="0"/>
              <a:t> </a:t>
            </a:r>
          </a:p>
          <a:p>
            <a:r>
              <a:rPr lang="en-US" dirty="0">
                <a:solidFill>
                  <a:srgbClr val="FF0000"/>
                </a:solidFill>
              </a:rPr>
              <a:t>Puno</a:t>
            </a:r>
            <a:r>
              <a:rPr lang="en-US" dirty="0"/>
              <a:t> (a lot)</a:t>
            </a:r>
            <a:r>
              <a:rPr lang="sr-Latn-RS" dirty="0"/>
              <a:t> snega</a:t>
            </a:r>
            <a:r>
              <a:rPr lang="en-US" dirty="0"/>
              <a:t>/</a:t>
            </a:r>
            <a:r>
              <a:rPr lang="sr-Latn-RS" dirty="0"/>
              <a:t>snijega</a:t>
            </a:r>
            <a:r>
              <a:rPr lang="en-US" dirty="0"/>
              <a:t>, </a:t>
            </a:r>
            <a:r>
              <a:rPr lang="en-US" dirty="0" err="1"/>
              <a:t>sunca</a:t>
            </a:r>
            <a:endParaRPr lang="en-US" dirty="0"/>
          </a:p>
          <a:p>
            <a:r>
              <a:rPr lang="en-US" dirty="0" err="1">
                <a:solidFill>
                  <a:srgbClr val="FF0000"/>
                </a:solidFill>
              </a:rPr>
              <a:t>Dosta</a:t>
            </a:r>
            <a:r>
              <a:rPr lang="en-US" dirty="0"/>
              <a:t> (enough) </a:t>
            </a:r>
            <a:r>
              <a:rPr lang="en-US" dirty="0" err="1"/>
              <a:t>hrane</a:t>
            </a:r>
            <a:r>
              <a:rPr lang="en-US" dirty="0"/>
              <a:t>, </a:t>
            </a:r>
            <a:r>
              <a:rPr lang="en-US" dirty="0" err="1"/>
              <a:t>soka</a:t>
            </a:r>
            <a:r>
              <a:rPr lang="en-US" dirty="0"/>
              <a:t>, </a:t>
            </a:r>
            <a:r>
              <a:rPr lang="sr-Latn-RS" dirty="0"/>
              <a:t>voća</a:t>
            </a:r>
            <a:endParaRPr lang="en-US" dirty="0"/>
          </a:p>
          <a:p>
            <a:endParaRPr lang="en-US" dirty="0"/>
          </a:p>
        </p:txBody>
      </p:sp>
    </p:spTree>
    <p:extLst>
      <p:ext uri="{BB962C8B-B14F-4D97-AF65-F5344CB8AC3E}">
        <p14:creationId xmlns:p14="http://schemas.microsoft.com/office/powerpoint/2010/main" val="7255980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5A10-B1EE-5729-3BE6-BC30559BFCCF}"/>
              </a:ext>
            </a:extLst>
          </p:cNvPr>
          <p:cNvSpPr>
            <a:spLocks noGrp="1"/>
          </p:cNvSpPr>
          <p:nvPr>
            <p:ph type="title"/>
          </p:nvPr>
        </p:nvSpPr>
        <p:spPr/>
        <p:txBody>
          <a:bodyPr/>
          <a:lstStyle/>
          <a:p>
            <a:r>
              <a:rPr lang="sr-Latn-RS" dirty="0"/>
              <a:t>Primer</a:t>
            </a:r>
            <a:endParaRPr lang="en-US" dirty="0"/>
          </a:p>
        </p:txBody>
      </p:sp>
      <p:sp>
        <p:nvSpPr>
          <p:cNvPr id="3" name="Content Placeholder 2">
            <a:extLst>
              <a:ext uri="{FF2B5EF4-FFF2-40B4-BE49-F238E27FC236}">
                <a16:creationId xmlns:a16="http://schemas.microsoft.com/office/drawing/2014/main" id="{08245E00-789D-8555-EADB-2CE24FA29C53}"/>
              </a:ext>
            </a:extLst>
          </p:cNvPr>
          <p:cNvSpPr>
            <a:spLocks noGrp="1"/>
          </p:cNvSpPr>
          <p:nvPr>
            <p:ph idx="1"/>
          </p:nvPr>
        </p:nvSpPr>
        <p:spPr/>
        <p:txBody>
          <a:bodyPr>
            <a:normAutofit/>
          </a:bodyPr>
          <a:lstStyle/>
          <a:p>
            <a:r>
              <a:rPr lang="sr-Latn-RS" sz="2800" dirty="0"/>
              <a:t>Ujutru pre škole doručkujem. Ujutru imam predavanja. Posle predavanja idem u biblioteku i radim domaći/zadaću. Popodne ručam u menzi. Posle ručka idem u kafić i kupujem kafu. Ne volim late, volim kapućino. Uveče idem na trening. Posle treninga idem u moj stan. Pre spavanja gledam serije. </a:t>
            </a:r>
            <a:endParaRPr lang="en-US" sz="2800" dirty="0"/>
          </a:p>
        </p:txBody>
      </p:sp>
    </p:spTree>
    <p:extLst>
      <p:ext uri="{BB962C8B-B14F-4D97-AF65-F5344CB8AC3E}">
        <p14:creationId xmlns:p14="http://schemas.microsoft.com/office/powerpoint/2010/main" val="52812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F251-B440-D308-C7CB-ED2C2E81638F}"/>
              </a:ext>
            </a:extLst>
          </p:cNvPr>
          <p:cNvSpPr>
            <a:spLocks noGrp="1"/>
          </p:cNvSpPr>
          <p:nvPr>
            <p:ph type="title"/>
          </p:nvPr>
        </p:nvSpPr>
        <p:spPr>
          <a:xfrm>
            <a:off x="645045" y="1526959"/>
            <a:ext cx="7497192" cy="963802"/>
          </a:xfrm>
        </p:spPr>
        <p:txBody>
          <a:bodyPr>
            <a:normAutofit fontScale="90000"/>
          </a:bodyPr>
          <a:lstStyle/>
          <a:p>
            <a:r>
              <a:rPr lang="sr-Latn-RS" dirty="0" err="1"/>
              <a:t>Nouns</a:t>
            </a:r>
            <a:r>
              <a:rPr lang="sr-Latn-RS" dirty="0"/>
              <a:t> </a:t>
            </a:r>
            <a:r>
              <a:rPr lang="sr-Latn-RS" dirty="0" err="1"/>
              <a:t>denoting</a:t>
            </a:r>
            <a:r>
              <a:rPr lang="sr-Latn-RS" dirty="0"/>
              <a:t> a </a:t>
            </a:r>
            <a:r>
              <a:rPr lang="sr-Latn-RS" dirty="0" err="1"/>
              <a:t>container</a:t>
            </a:r>
            <a:r>
              <a:rPr lang="sr-Latn-RS" dirty="0"/>
              <a:t> </a:t>
            </a:r>
            <a:r>
              <a:rPr lang="sr-Latn-RS" dirty="0" err="1"/>
              <a:t>take</a:t>
            </a:r>
            <a:r>
              <a:rPr lang="sr-Latn-RS" dirty="0"/>
              <a:t> genitive</a:t>
            </a:r>
            <a:r>
              <a:rPr lang="en-US" dirty="0"/>
              <a:t>:</a:t>
            </a:r>
            <a:br>
              <a:rPr lang="sr-Latn-RS" dirty="0"/>
            </a:br>
            <a:endParaRPr lang="en-US" dirty="0"/>
          </a:p>
        </p:txBody>
      </p:sp>
      <p:sp>
        <p:nvSpPr>
          <p:cNvPr id="3" name="Content Placeholder 2">
            <a:extLst>
              <a:ext uri="{FF2B5EF4-FFF2-40B4-BE49-F238E27FC236}">
                <a16:creationId xmlns:a16="http://schemas.microsoft.com/office/drawing/2014/main" id="{E8D1A6A2-0728-5A4B-09E6-FBC9BE6DDE57}"/>
              </a:ext>
            </a:extLst>
          </p:cNvPr>
          <p:cNvSpPr>
            <a:spLocks noGrp="1"/>
          </p:cNvSpPr>
          <p:nvPr>
            <p:ph idx="1"/>
          </p:nvPr>
        </p:nvSpPr>
        <p:spPr>
          <a:xfrm>
            <a:off x="483834" y="2709273"/>
            <a:ext cx="7177596" cy="2368755"/>
          </a:xfrm>
        </p:spPr>
        <p:txBody>
          <a:bodyPr/>
          <a:lstStyle/>
          <a:p>
            <a:r>
              <a:rPr lang="sr-Latn-RS" dirty="0"/>
              <a:t>Čaša</a:t>
            </a:r>
            <a:r>
              <a:rPr lang="en-US" dirty="0"/>
              <a:t> </a:t>
            </a:r>
            <a:r>
              <a:rPr lang="en-US" dirty="0" err="1"/>
              <a:t>vode</a:t>
            </a:r>
            <a:r>
              <a:rPr lang="en-US" dirty="0"/>
              <a:t> (a glass of water)</a:t>
            </a:r>
            <a:endParaRPr lang="sr-Latn-RS" dirty="0"/>
          </a:p>
          <a:p>
            <a:r>
              <a:rPr lang="sr-Latn-RS" dirty="0"/>
              <a:t>Šolja</a:t>
            </a:r>
            <a:r>
              <a:rPr lang="en-US" dirty="0"/>
              <a:t> </a:t>
            </a:r>
            <a:r>
              <a:rPr lang="en-US" dirty="0" err="1"/>
              <a:t>mleka</a:t>
            </a:r>
            <a:r>
              <a:rPr lang="en-US" dirty="0"/>
              <a:t>/</a:t>
            </a:r>
            <a:r>
              <a:rPr lang="en-US" dirty="0" err="1"/>
              <a:t>mlijeka</a:t>
            </a:r>
            <a:r>
              <a:rPr lang="en-US" dirty="0"/>
              <a:t> (a cup/mug of milk)</a:t>
            </a:r>
            <a:endParaRPr lang="sr-Latn-RS" dirty="0"/>
          </a:p>
          <a:p>
            <a:r>
              <a:rPr lang="sr-Latn-RS" dirty="0"/>
              <a:t>Flaša </a:t>
            </a:r>
            <a:r>
              <a:rPr lang="en-US" dirty="0"/>
              <a:t>vina (a bottle of wine)</a:t>
            </a:r>
            <a:endParaRPr lang="sr-Latn-RS" dirty="0"/>
          </a:p>
          <a:p>
            <a:endParaRPr lang="en-US" dirty="0"/>
          </a:p>
        </p:txBody>
      </p:sp>
    </p:spTree>
    <p:extLst>
      <p:ext uri="{BB962C8B-B14F-4D97-AF65-F5344CB8AC3E}">
        <p14:creationId xmlns:p14="http://schemas.microsoft.com/office/powerpoint/2010/main" val="276338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“full of” + genitive</a:t>
            </a:r>
          </a:p>
        </p:txBody>
      </p:sp>
      <p:sp>
        <p:nvSpPr>
          <p:cNvPr id="3" name="Content Placeholder 2"/>
          <p:cNvSpPr>
            <a:spLocks noGrp="1"/>
          </p:cNvSpPr>
          <p:nvPr>
            <p:ph idx="1"/>
          </p:nvPr>
        </p:nvSpPr>
        <p:spPr/>
        <p:txBody>
          <a:bodyPr/>
          <a:lstStyle/>
          <a:p>
            <a:r>
              <a:rPr lang="sr-Latn-RS" dirty="0"/>
              <a:t>Škola puna </a:t>
            </a:r>
            <a:r>
              <a:rPr lang="sr-Latn-RS" dirty="0">
                <a:solidFill>
                  <a:srgbClr val="FF0000"/>
                </a:solidFill>
              </a:rPr>
              <a:t>đaka</a:t>
            </a:r>
            <a:r>
              <a:rPr lang="sr-Latn-RS" dirty="0"/>
              <a:t>. School full of students.</a:t>
            </a:r>
          </a:p>
          <a:p>
            <a:r>
              <a:rPr lang="sr-Latn-RS" dirty="0"/>
              <a:t>Čaša puna </a:t>
            </a:r>
            <a:r>
              <a:rPr lang="sr-Latn-RS" dirty="0">
                <a:solidFill>
                  <a:srgbClr val="FF0000"/>
                </a:solidFill>
              </a:rPr>
              <a:t>jogurta</a:t>
            </a:r>
            <a:r>
              <a:rPr lang="sr-Latn-RS" dirty="0"/>
              <a:t>. A glass full of yougurt. </a:t>
            </a:r>
          </a:p>
          <a:p>
            <a:r>
              <a:rPr lang="sr-Latn-RS" dirty="0"/>
              <a:t>Flaša puna </a:t>
            </a:r>
            <a:r>
              <a:rPr lang="sr-Latn-RS" dirty="0">
                <a:solidFill>
                  <a:srgbClr val="FF0000"/>
                </a:solidFill>
              </a:rPr>
              <a:t>piva</a:t>
            </a:r>
            <a:r>
              <a:rPr lang="sr-Latn-RS" dirty="0"/>
              <a:t>. A bottle full of beer.</a:t>
            </a:r>
          </a:p>
          <a:p>
            <a:r>
              <a:rPr lang="sr-Latn-RS" dirty="0"/>
              <a:t>Bokal pun </a:t>
            </a:r>
            <a:r>
              <a:rPr lang="sr-Latn-RS" dirty="0">
                <a:solidFill>
                  <a:srgbClr val="FF0000"/>
                </a:solidFill>
              </a:rPr>
              <a:t>limunade</a:t>
            </a:r>
            <a:r>
              <a:rPr lang="sr-Latn-RS" dirty="0"/>
              <a:t>. A pitcher full of lemonade.</a:t>
            </a:r>
          </a:p>
          <a:p>
            <a:pPr>
              <a:buFont typeface="Wingdings" pitchFamily="2" charset="2"/>
              <a:buChar char="ü"/>
            </a:pPr>
            <a:r>
              <a:rPr lang="sr-Latn-RS" dirty="0"/>
              <a:t>Note</a:t>
            </a:r>
            <a:r>
              <a:rPr lang="en-US" dirty="0"/>
              <a:t>:</a:t>
            </a:r>
            <a:r>
              <a:rPr lang="sr-Latn-RS" dirty="0"/>
              <a:t>Pun, puna, puno has to agree with the subject of the sentence. </a:t>
            </a:r>
          </a:p>
          <a:p>
            <a:endParaRPr lang="en-US" dirty="0"/>
          </a:p>
        </p:txBody>
      </p:sp>
    </p:spTree>
    <p:extLst>
      <p:ext uri="{BB962C8B-B14F-4D97-AF65-F5344CB8AC3E}">
        <p14:creationId xmlns:p14="http://schemas.microsoft.com/office/powerpoint/2010/main" val="153032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Descriptive genitive</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err="1"/>
              <a:t>Devojka</a:t>
            </a:r>
            <a:r>
              <a:rPr lang="en-US" dirty="0"/>
              <a:t>/</a:t>
            </a:r>
            <a:r>
              <a:rPr lang="en-US" dirty="0" err="1"/>
              <a:t>djevojka</a:t>
            </a:r>
            <a:r>
              <a:rPr lang="en-US" dirty="0"/>
              <a:t> </a:t>
            </a:r>
            <a:r>
              <a:rPr lang="en-US" dirty="0" err="1"/>
              <a:t>crne</a:t>
            </a:r>
            <a:r>
              <a:rPr lang="en-US" dirty="0"/>
              <a:t> </a:t>
            </a:r>
            <a:r>
              <a:rPr lang="en-US" dirty="0" err="1"/>
              <a:t>kose</a:t>
            </a:r>
            <a:r>
              <a:rPr lang="en-US" dirty="0"/>
              <a:t>. (A girl </a:t>
            </a:r>
            <a:r>
              <a:rPr lang="en-US" b="1" dirty="0"/>
              <a:t>with </a:t>
            </a:r>
            <a:r>
              <a:rPr lang="en-US" dirty="0"/>
              <a:t>dark hair)</a:t>
            </a:r>
          </a:p>
          <a:p>
            <a:r>
              <a:rPr lang="en-US" dirty="0" err="1"/>
              <a:t>Momak</a:t>
            </a:r>
            <a:r>
              <a:rPr lang="en-US" dirty="0"/>
              <a:t> </a:t>
            </a:r>
            <a:r>
              <a:rPr lang="en-US" dirty="0" err="1"/>
              <a:t>plavih</a:t>
            </a:r>
            <a:r>
              <a:rPr lang="en-US" dirty="0"/>
              <a:t> </a:t>
            </a:r>
            <a:r>
              <a:rPr lang="sr-Latn-RS" dirty="0"/>
              <a:t>očiju.</a:t>
            </a:r>
            <a:r>
              <a:rPr lang="en-US" dirty="0"/>
              <a:t> (A guy with blue eyes)</a:t>
            </a:r>
            <a:r>
              <a:rPr lang="sr-Latn-RS" dirty="0"/>
              <a:t> </a:t>
            </a:r>
          </a:p>
          <a:p>
            <a:r>
              <a:rPr lang="sr-Latn-RS" dirty="0"/>
              <a:t>Čovek</a:t>
            </a:r>
            <a:r>
              <a:rPr lang="en-US" dirty="0"/>
              <a:t>/</a:t>
            </a:r>
            <a:r>
              <a:rPr lang="sr-Latn-RS" dirty="0"/>
              <a:t>čovjek duge brade. </a:t>
            </a:r>
            <a:r>
              <a:rPr lang="en-US" dirty="0"/>
              <a:t>(A man with long beard)</a:t>
            </a:r>
          </a:p>
        </p:txBody>
      </p:sp>
    </p:spTree>
    <p:extLst>
      <p:ext uri="{BB962C8B-B14F-4D97-AF65-F5344CB8AC3E}">
        <p14:creationId xmlns:p14="http://schemas.microsoft.com/office/powerpoint/2010/main" val="945355863"/>
      </p:ext>
    </p:extLst>
  </p:cSld>
  <p:clrMapOvr>
    <a:masterClrMapping/>
  </p:clrMapOvr>
</p:sld>
</file>

<file path=ppt/theme/theme1.xml><?xml version="1.0" encoding="utf-8"?>
<a:theme xmlns:a="http://schemas.openxmlformats.org/drawingml/2006/main" name="TropicVTI">
  <a:themeElements>
    <a:clrScheme name="AnalogousFromLightSeedLeftStep">
      <a:dk1>
        <a:srgbClr val="000000"/>
      </a:dk1>
      <a:lt1>
        <a:srgbClr val="FFFFFF"/>
      </a:lt1>
      <a:dk2>
        <a:srgbClr val="41243F"/>
      </a:dk2>
      <a:lt2>
        <a:srgbClr val="E2E4E8"/>
      </a:lt2>
      <a:accent1>
        <a:srgbClr val="C19A31"/>
      </a:accent1>
      <a:accent2>
        <a:srgbClr val="EB7F4E"/>
      </a:accent2>
      <a:accent3>
        <a:srgbClr val="EE6E7B"/>
      </a:accent3>
      <a:accent4>
        <a:srgbClr val="EB4EA0"/>
      </a:accent4>
      <a:accent5>
        <a:srgbClr val="EE6EE6"/>
      </a:accent5>
      <a:accent6>
        <a:srgbClr val="B34EEB"/>
      </a:accent6>
      <a:hlink>
        <a:srgbClr val="697CAE"/>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434</TotalTime>
  <Words>2548</Words>
  <Application>Microsoft Office PowerPoint</Application>
  <PresentationFormat>Widescreen</PresentationFormat>
  <Paragraphs>413</Paragraphs>
  <Slides>60</Slides>
  <Notes>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Gill Sans Nova</vt:lpstr>
      <vt:lpstr>Times New Roman</vt:lpstr>
      <vt:lpstr>Wingdings</vt:lpstr>
      <vt:lpstr>TropicVTI</vt:lpstr>
      <vt:lpstr>Četvrta nedelja Sreda Trinaesti Septembar/Rujan Genitiv</vt:lpstr>
      <vt:lpstr>Sadašnje vreme review</vt:lpstr>
      <vt:lpstr>Genitiv </vt:lpstr>
      <vt:lpstr>Possessive genitive-denotes actual ownership, part of a whole</vt:lpstr>
      <vt:lpstr>Partitive genitive- when talking about quantity of something (food, drink, liquid): </vt:lpstr>
      <vt:lpstr>Adverbs that signal genitive case</vt:lpstr>
      <vt:lpstr>Nouns denoting a container take genitive: </vt:lpstr>
      <vt:lpstr>Forms “full of” + genitive</vt:lpstr>
      <vt:lpstr>Descriptive genitive: </vt:lpstr>
      <vt:lpstr>Temporal genitive-genitive of time </vt:lpstr>
      <vt:lpstr>Sećati se /sjećati se + genitive</vt:lpstr>
      <vt:lpstr>Genitive case with prepositions</vt:lpstr>
      <vt:lpstr>PowerPoint Presentation</vt:lpstr>
      <vt:lpstr>PowerPoint Presentation</vt:lpstr>
      <vt:lpstr>All compounds of iz</vt:lpstr>
      <vt:lpstr>PowerPoint Presentation</vt:lpstr>
      <vt:lpstr>PowerPoint Presentation</vt:lpstr>
      <vt:lpstr>PowerPoint Presentation</vt:lpstr>
      <vt:lpstr>Review</vt:lpstr>
      <vt:lpstr>How to make genitiv?</vt:lpstr>
      <vt:lpstr>Jednina/Singular</vt:lpstr>
      <vt:lpstr>Masculine and Neuter nouns</vt:lpstr>
      <vt:lpstr>Review</vt:lpstr>
      <vt:lpstr>Fleeting A</vt:lpstr>
      <vt:lpstr>Noun Otac /Father </vt:lpstr>
      <vt:lpstr>Feminine nouns</vt:lpstr>
      <vt:lpstr>Vježba</vt:lpstr>
      <vt:lpstr>F2 Nouns</vt:lpstr>
      <vt:lpstr>Review</vt:lpstr>
      <vt:lpstr>Adjectives</vt:lpstr>
      <vt:lpstr>-eg</vt:lpstr>
      <vt:lpstr>Review</vt:lpstr>
      <vt:lpstr>Feminine adjectives</vt:lpstr>
      <vt:lpstr>Personal Pronouns</vt:lpstr>
      <vt:lpstr>ONA</vt:lpstr>
      <vt:lpstr>Some examples of personal pronouns in genitive case</vt:lpstr>
      <vt:lpstr>PowerPoint Presentation</vt:lpstr>
      <vt:lpstr>Vežba</vt:lpstr>
      <vt:lpstr>The question words</vt:lpstr>
      <vt:lpstr>Vežbe</vt:lpstr>
      <vt:lpstr>Za četvrtak</vt:lpstr>
      <vt:lpstr>Genitiv Jednina- Review</vt:lpstr>
      <vt:lpstr>Množina- Plural Endings</vt:lpstr>
      <vt:lpstr>Primeri</vt:lpstr>
      <vt:lpstr>Review</vt:lpstr>
      <vt:lpstr>No “fleeting A” in genitive plural</vt:lpstr>
      <vt:lpstr>Consonant Clusters</vt:lpstr>
      <vt:lpstr>Exceptions</vt:lpstr>
      <vt:lpstr>Vježba- Množina</vt:lpstr>
      <vt:lpstr>TALK ABOUT YOUR ROUTINE</vt:lpstr>
      <vt:lpstr>PowerPoint Presentation</vt:lpstr>
      <vt:lpstr>PowerPoint Presentation</vt:lpstr>
      <vt:lpstr>PowerPoint Presentation</vt:lpstr>
      <vt:lpstr>Odgovorite na pitanja</vt:lpstr>
      <vt:lpstr>Navike</vt:lpstr>
      <vt:lpstr>Pre/posle</vt:lpstr>
      <vt:lpstr>Sedmica</vt:lpstr>
      <vt:lpstr>Writing Practice Homework</vt:lpstr>
      <vt:lpstr>Oral Practice- Tell us about your routine (Flip, due Friday)</vt:lpstr>
      <vt:lpstr>Primer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Četvrta nedelja Sreda Trinaesti Septembar/Rujan Genitiv</dc:title>
  <dc:creator>Pavlovic, Tamara</dc:creator>
  <cp:lastModifiedBy>Pavlovic, Tamara</cp:lastModifiedBy>
  <cp:revision>2</cp:revision>
  <dcterms:created xsi:type="dcterms:W3CDTF">2023-09-12T20:46:25Z</dcterms:created>
  <dcterms:modified xsi:type="dcterms:W3CDTF">2023-09-13T04:01:10Z</dcterms:modified>
</cp:coreProperties>
</file>