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2" r:id="rId4"/>
    <p:sldId id="263" r:id="rId5"/>
    <p:sldId id="258" r:id="rId6"/>
    <p:sldId id="260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1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30DFAD-88A5-4048-AAB7-F015F3139A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F16F9C-7913-4B46-9A49-9D784589B199}">
      <dgm:prSet/>
      <dgm:spPr/>
      <dgm:t>
        <a:bodyPr/>
        <a:lstStyle/>
        <a:p>
          <a:r>
            <a:rPr lang="en-US" b="0" i="0"/>
            <a:t>Homework: Akuzativ and Nominativ Plural </a:t>
          </a:r>
          <a:endParaRPr lang="en-US"/>
        </a:p>
      </dgm:t>
    </dgm:pt>
    <dgm:pt modelId="{1FECE644-040E-4075-9446-3BC1524D0511}" type="parTrans" cxnId="{D9132874-B454-40AD-BC32-DC43ACB595F5}">
      <dgm:prSet/>
      <dgm:spPr/>
      <dgm:t>
        <a:bodyPr/>
        <a:lstStyle/>
        <a:p>
          <a:endParaRPr lang="en-US"/>
        </a:p>
      </dgm:t>
    </dgm:pt>
    <dgm:pt modelId="{B546C6F6-A6C7-49BD-8259-A7DCAF83DA03}" type="sibTrans" cxnId="{D9132874-B454-40AD-BC32-DC43ACB595F5}">
      <dgm:prSet/>
      <dgm:spPr/>
      <dgm:t>
        <a:bodyPr/>
        <a:lstStyle/>
        <a:p>
          <a:endParaRPr lang="en-US"/>
        </a:p>
      </dgm:t>
    </dgm:pt>
    <dgm:pt modelId="{4185F928-224C-4B09-8157-E0E747618455}">
      <dgm:prSet/>
      <dgm:spPr/>
      <dgm:t>
        <a:bodyPr/>
        <a:lstStyle/>
        <a:p>
          <a:r>
            <a:rPr lang="en-US" b="0" i="0"/>
            <a:t>Resubmission: Writing Practice- Lesson 3 words </a:t>
          </a:r>
          <a:endParaRPr lang="en-US"/>
        </a:p>
      </dgm:t>
    </dgm:pt>
    <dgm:pt modelId="{F97DCF4E-5786-4100-8675-5E2CE47B401B}" type="parTrans" cxnId="{AD65C071-F1FA-412B-9E38-40FED50AA215}">
      <dgm:prSet/>
      <dgm:spPr/>
      <dgm:t>
        <a:bodyPr/>
        <a:lstStyle/>
        <a:p>
          <a:endParaRPr lang="en-US"/>
        </a:p>
      </dgm:t>
    </dgm:pt>
    <dgm:pt modelId="{EFCB935B-B9BB-4B95-A9C7-A90FF1444992}" type="sibTrans" cxnId="{AD65C071-F1FA-412B-9E38-40FED50AA215}">
      <dgm:prSet/>
      <dgm:spPr/>
      <dgm:t>
        <a:bodyPr/>
        <a:lstStyle/>
        <a:p>
          <a:endParaRPr lang="en-US"/>
        </a:p>
      </dgm:t>
    </dgm:pt>
    <dgm:pt modelId="{07F99609-F560-46AD-A3D4-593039FED1E6}">
      <dgm:prSet/>
      <dgm:spPr/>
      <dgm:t>
        <a:bodyPr/>
        <a:lstStyle/>
        <a:p>
          <a:r>
            <a:rPr lang="en-US" b="0" i="0"/>
            <a:t>Prep: Read pages 262-263</a:t>
          </a:r>
          <a:endParaRPr lang="en-US"/>
        </a:p>
      </dgm:t>
    </dgm:pt>
    <dgm:pt modelId="{CFD3E275-A60D-499B-999F-39C07E230F1E}" type="parTrans" cxnId="{4C11F40E-19D8-4262-B48F-515AA6ECCF5D}">
      <dgm:prSet/>
      <dgm:spPr/>
      <dgm:t>
        <a:bodyPr/>
        <a:lstStyle/>
        <a:p>
          <a:endParaRPr lang="en-US"/>
        </a:p>
      </dgm:t>
    </dgm:pt>
    <dgm:pt modelId="{73B9D3B2-4F08-4372-94B3-B16116FDC9AC}" type="sibTrans" cxnId="{4C11F40E-19D8-4262-B48F-515AA6ECCF5D}">
      <dgm:prSet/>
      <dgm:spPr/>
      <dgm:t>
        <a:bodyPr/>
        <a:lstStyle/>
        <a:p>
          <a:endParaRPr lang="en-US"/>
        </a:p>
      </dgm:t>
    </dgm:pt>
    <dgm:pt modelId="{65F27571-D2AF-45F5-90ED-F7BE2BE8072F}" type="pres">
      <dgm:prSet presAssocID="{4C30DFAD-88A5-4048-AAB7-F015F3139AA0}" presName="root" presStyleCnt="0">
        <dgm:presLayoutVars>
          <dgm:dir/>
          <dgm:resizeHandles val="exact"/>
        </dgm:presLayoutVars>
      </dgm:prSet>
      <dgm:spPr/>
    </dgm:pt>
    <dgm:pt modelId="{B3D71AFA-5AED-47ED-9716-A05B21EA1314}" type="pres">
      <dgm:prSet presAssocID="{D9F16F9C-7913-4B46-9A49-9D784589B199}" presName="compNode" presStyleCnt="0"/>
      <dgm:spPr/>
    </dgm:pt>
    <dgm:pt modelId="{0371E451-8320-477E-A80E-9F5F3622A0E6}" type="pres">
      <dgm:prSet presAssocID="{D9F16F9C-7913-4B46-9A49-9D784589B199}" presName="bgRect" presStyleLbl="bgShp" presStyleIdx="0" presStyleCnt="3"/>
      <dgm:spPr/>
    </dgm:pt>
    <dgm:pt modelId="{B113329C-E39E-40AB-AF92-79A0D6A75956}" type="pres">
      <dgm:prSet presAssocID="{D9F16F9C-7913-4B46-9A49-9D784589B1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D558CB0-69A8-46F6-BA5C-C3E2D39A77B7}" type="pres">
      <dgm:prSet presAssocID="{D9F16F9C-7913-4B46-9A49-9D784589B199}" presName="spaceRect" presStyleCnt="0"/>
      <dgm:spPr/>
    </dgm:pt>
    <dgm:pt modelId="{D4CD3779-284A-49F3-A545-39DF14237E6F}" type="pres">
      <dgm:prSet presAssocID="{D9F16F9C-7913-4B46-9A49-9D784589B199}" presName="parTx" presStyleLbl="revTx" presStyleIdx="0" presStyleCnt="3">
        <dgm:presLayoutVars>
          <dgm:chMax val="0"/>
          <dgm:chPref val="0"/>
        </dgm:presLayoutVars>
      </dgm:prSet>
      <dgm:spPr/>
    </dgm:pt>
    <dgm:pt modelId="{1F536D79-CC06-4BD7-BBF7-2ED3DC7074FD}" type="pres">
      <dgm:prSet presAssocID="{B546C6F6-A6C7-49BD-8259-A7DCAF83DA03}" presName="sibTrans" presStyleCnt="0"/>
      <dgm:spPr/>
    </dgm:pt>
    <dgm:pt modelId="{D2C9FA1D-4E49-4E9D-8857-C81EB93076BC}" type="pres">
      <dgm:prSet presAssocID="{4185F928-224C-4B09-8157-E0E747618455}" presName="compNode" presStyleCnt="0"/>
      <dgm:spPr/>
    </dgm:pt>
    <dgm:pt modelId="{78F918CB-E0DB-4918-9B56-62900652AD3E}" type="pres">
      <dgm:prSet presAssocID="{4185F928-224C-4B09-8157-E0E747618455}" presName="bgRect" presStyleLbl="bgShp" presStyleIdx="1" presStyleCnt="3"/>
      <dgm:spPr/>
    </dgm:pt>
    <dgm:pt modelId="{3137DE68-6906-41D4-AFDE-AEE1FEC4591F}" type="pres">
      <dgm:prSet presAssocID="{4185F928-224C-4B09-8157-E0E7476184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D53082C6-EC8E-4494-A60F-37E991E4026E}" type="pres">
      <dgm:prSet presAssocID="{4185F928-224C-4B09-8157-E0E747618455}" presName="spaceRect" presStyleCnt="0"/>
      <dgm:spPr/>
    </dgm:pt>
    <dgm:pt modelId="{9CE0F135-236E-473D-BD63-15831FB88BAF}" type="pres">
      <dgm:prSet presAssocID="{4185F928-224C-4B09-8157-E0E747618455}" presName="parTx" presStyleLbl="revTx" presStyleIdx="1" presStyleCnt="3">
        <dgm:presLayoutVars>
          <dgm:chMax val="0"/>
          <dgm:chPref val="0"/>
        </dgm:presLayoutVars>
      </dgm:prSet>
      <dgm:spPr/>
    </dgm:pt>
    <dgm:pt modelId="{F8E1655B-0CB5-45A8-90E7-927A9837D7F9}" type="pres">
      <dgm:prSet presAssocID="{EFCB935B-B9BB-4B95-A9C7-A90FF1444992}" presName="sibTrans" presStyleCnt="0"/>
      <dgm:spPr/>
    </dgm:pt>
    <dgm:pt modelId="{B9346709-9F33-4340-809D-5E7A473107E3}" type="pres">
      <dgm:prSet presAssocID="{07F99609-F560-46AD-A3D4-593039FED1E6}" presName="compNode" presStyleCnt="0"/>
      <dgm:spPr/>
    </dgm:pt>
    <dgm:pt modelId="{5763EC1B-FBBA-4664-8955-C91247FA63AB}" type="pres">
      <dgm:prSet presAssocID="{07F99609-F560-46AD-A3D4-593039FED1E6}" presName="bgRect" presStyleLbl="bgShp" presStyleIdx="2" presStyleCnt="3"/>
      <dgm:spPr/>
    </dgm:pt>
    <dgm:pt modelId="{449F8824-A511-42B4-B2DC-09DB94E5D368}" type="pres">
      <dgm:prSet presAssocID="{07F99609-F560-46AD-A3D4-593039FED1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4262606-DA63-4040-B014-5FA90E3DC2A5}" type="pres">
      <dgm:prSet presAssocID="{07F99609-F560-46AD-A3D4-593039FED1E6}" presName="spaceRect" presStyleCnt="0"/>
      <dgm:spPr/>
    </dgm:pt>
    <dgm:pt modelId="{D5D99711-CEA4-41A8-A8E5-E9BBB26E60A5}" type="pres">
      <dgm:prSet presAssocID="{07F99609-F560-46AD-A3D4-593039FED1E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C11F40E-19D8-4262-B48F-515AA6ECCF5D}" srcId="{4C30DFAD-88A5-4048-AAB7-F015F3139AA0}" destId="{07F99609-F560-46AD-A3D4-593039FED1E6}" srcOrd="2" destOrd="0" parTransId="{CFD3E275-A60D-499B-999F-39C07E230F1E}" sibTransId="{73B9D3B2-4F08-4372-94B3-B16116FDC9AC}"/>
    <dgm:cxn modelId="{677BBD29-D8AB-42C4-B723-F900641A34C7}" type="presOf" srcId="{4185F928-224C-4B09-8157-E0E747618455}" destId="{9CE0F135-236E-473D-BD63-15831FB88BAF}" srcOrd="0" destOrd="0" presId="urn:microsoft.com/office/officeart/2018/2/layout/IconVerticalSolidList"/>
    <dgm:cxn modelId="{D58C3C5B-A173-4AF4-AB78-0E5F2C2B862F}" type="presOf" srcId="{4C30DFAD-88A5-4048-AAB7-F015F3139AA0}" destId="{65F27571-D2AF-45F5-90ED-F7BE2BE8072F}" srcOrd="0" destOrd="0" presId="urn:microsoft.com/office/officeart/2018/2/layout/IconVerticalSolidList"/>
    <dgm:cxn modelId="{AD65C071-F1FA-412B-9E38-40FED50AA215}" srcId="{4C30DFAD-88A5-4048-AAB7-F015F3139AA0}" destId="{4185F928-224C-4B09-8157-E0E747618455}" srcOrd="1" destOrd="0" parTransId="{F97DCF4E-5786-4100-8675-5E2CE47B401B}" sibTransId="{EFCB935B-B9BB-4B95-A9C7-A90FF1444992}"/>
    <dgm:cxn modelId="{D9132874-B454-40AD-BC32-DC43ACB595F5}" srcId="{4C30DFAD-88A5-4048-AAB7-F015F3139AA0}" destId="{D9F16F9C-7913-4B46-9A49-9D784589B199}" srcOrd="0" destOrd="0" parTransId="{1FECE644-040E-4075-9446-3BC1524D0511}" sibTransId="{B546C6F6-A6C7-49BD-8259-A7DCAF83DA03}"/>
    <dgm:cxn modelId="{E80D0E87-1201-476B-BF45-2A147A21A658}" type="presOf" srcId="{07F99609-F560-46AD-A3D4-593039FED1E6}" destId="{D5D99711-CEA4-41A8-A8E5-E9BBB26E60A5}" srcOrd="0" destOrd="0" presId="urn:microsoft.com/office/officeart/2018/2/layout/IconVerticalSolidList"/>
    <dgm:cxn modelId="{D8CEB2E0-C041-4647-9425-013501FFE5E8}" type="presOf" srcId="{D9F16F9C-7913-4B46-9A49-9D784589B199}" destId="{D4CD3779-284A-49F3-A545-39DF14237E6F}" srcOrd="0" destOrd="0" presId="urn:microsoft.com/office/officeart/2018/2/layout/IconVerticalSolidList"/>
    <dgm:cxn modelId="{555B6B49-3FD9-47AD-8110-E396A621C393}" type="presParOf" srcId="{65F27571-D2AF-45F5-90ED-F7BE2BE8072F}" destId="{B3D71AFA-5AED-47ED-9716-A05B21EA1314}" srcOrd="0" destOrd="0" presId="urn:microsoft.com/office/officeart/2018/2/layout/IconVerticalSolidList"/>
    <dgm:cxn modelId="{D8E8D8D4-1074-4D03-996B-36F167B2294D}" type="presParOf" srcId="{B3D71AFA-5AED-47ED-9716-A05B21EA1314}" destId="{0371E451-8320-477E-A80E-9F5F3622A0E6}" srcOrd="0" destOrd="0" presId="urn:microsoft.com/office/officeart/2018/2/layout/IconVerticalSolidList"/>
    <dgm:cxn modelId="{63001EEC-8DC8-49B3-A765-119C931AB07F}" type="presParOf" srcId="{B3D71AFA-5AED-47ED-9716-A05B21EA1314}" destId="{B113329C-E39E-40AB-AF92-79A0D6A75956}" srcOrd="1" destOrd="0" presId="urn:microsoft.com/office/officeart/2018/2/layout/IconVerticalSolidList"/>
    <dgm:cxn modelId="{CC45DF53-7CC7-4FE3-9761-AA425ED76999}" type="presParOf" srcId="{B3D71AFA-5AED-47ED-9716-A05B21EA1314}" destId="{FD558CB0-69A8-46F6-BA5C-C3E2D39A77B7}" srcOrd="2" destOrd="0" presId="urn:microsoft.com/office/officeart/2018/2/layout/IconVerticalSolidList"/>
    <dgm:cxn modelId="{9D8F0253-6B7E-424E-8D37-FDEC5EE547D5}" type="presParOf" srcId="{B3D71AFA-5AED-47ED-9716-A05B21EA1314}" destId="{D4CD3779-284A-49F3-A545-39DF14237E6F}" srcOrd="3" destOrd="0" presId="urn:microsoft.com/office/officeart/2018/2/layout/IconVerticalSolidList"/>
    <dgm:cxn modelId="{BF5EDB98-0EC2-4736-BF5E-FA758EEFF517}" type="presParOf" srcId="{65F27571-D2AF-45F5-90ED-F7BE2BE8072F}" destId="{1F536D79-CC06-4BD7-BBF7-2ED3DC7074FD}" srcOrd="1" destOrd="0" presId="urn:microsoft.com/office/officeart/2018/2/layout/IconVerticalSolidList"/>
    <dgm:cxn modelId="{4C3F2B5F-2EC1-473E-B684-193ACF1EEC52}" type="presParOf" srcId="{65F27571-D2AF-45F5-90ED-F7BE2BE8072F}" destId="{D2C9FA1D-4E49-4E9D-8857-C81EB93076BC}" srcOrd="2" destOrd="0" presId="urn:microsoft.com/office/officeart/2018/2/layout/IconVerticalSolidList"/>
    <dgm:cxn modelId="{B371790F-2935-4BCE-8BC4-3786E56DB613}" type="presParOf" srcId="{D2C9FA1D-4E49-4E9D-8857-C81EB93076BC}" destId="{78F918CB-E0DB-4918-9B56-62900652AD3E}" srcOrd="0" destOrd="0" presId="urn:microsoft.com/office/officeart/2018/2/layout/IconVerticalSolidList"/>
    <dgm:cxn modelId="{C904D014-197B-4305-8F1C-1A48BB833D2E}" type="presParOf" srcId="{D2C9FA1D-4E49-4E9D-8857-C81EB93076BC}" destId="{3137DE68-6906-41D4-AFDE-AEE1FEC4591F}" srcOrd="1" destOrd="0" presId="urn:microsoft.com/office/officeart/2018/2/layout/IconVerticalSolidList"/>
    <dgm:cxn modelId="{60CEE141-EA12-4A2F-9D54-DFE8443507D6}" type="presParOf" srcId="{D2C9FA1D-4E49-4E9D-8857-C81EB93076BC}" destId="{D53082C6-EC8E-4494-A60F-37E991E4026E}" srcOrd="2" destOrd="0" presId="urn:microsoft.com/office/officeart/2018/2/layout/IconVerticalSolidList"/>
    <dgm:cxn modelId="{2DCBC541-62AD-4554-AAE4-82F457313268}" type="presParOf" srcId="{D2C9FA1D-4E49-4E9D-8857-C81EB93076BC}" destId="{9CE0F135-236E-473D-BD63-15831FB88BAF}" srcOrd="3" destOrd="0" presId="urn:microsoft.com/office/officeart/2018/2/layout/IconVerticalSolidList"/>
    <dgm:cxn modelId="{21687BDD-D122-4468-9EAE-D794C8241630}" type="presParOf" srcId="{65F27571-D2AF-45F5-90ED-F7BE2BE8072F}" destId="{F8E1655B-0CB5-45A8-90E7-927A9837D7F9}" srcOrd="3" destOrd="0" presId="urn:microsoft.com/office/officeart/2018/2/layout/IconVerticalSolidList"/>
    <dgm:cxn modelId="{2EE46A15-00A0-48BA-81EE-0378DCAF533C}" type="presParOf" srcId="{65F27571-D2AF-45F5-90ED-F7BE2BE8072F}" destId="{B9346709-9F33-4340-809D-5E7A473107E3}" srcOrd="4" destOrd="0" presId="urn:microsoft.com/office/officeart/2018/2/layout/IconVerticalSolidList"/>
    <dgm:cxn modelId="{876B7746-5691-4EA2-8BE0-BF5B604C0830}" type="presParOf" srcId="{B9346709-9F33-4340-809D-5E7A473107E3}" destId="{5763EC1B-FBBA-4664-8955-C91247FA63AB}" srcOrd="0" destOrd="0" presId="urn:microsoft.com/office/officeart/2018/2/layout/IconVerticalSolidList"/>
    <dgm:cxn modelId="{9E03E5C7-FA9C-41CA-BDDE-08BB2052D7BF}" type="presParOf" srcId="{B9346709-9F33-4340-809D-5E7A473107E3}" destId="{449F8824-A511-42B4-B2DC-09DB94E5D368}" srcOrd="1" destOrd="0" presId="urn:microsoft.com/office/officeart/2018/2/layout/IconVerticalSolidList"/>
    <dgm:cxn modelId="{574DBD4D-325D-4921-8FF2-6AB409D16FE6}" type="presParOf" srcId="{B9346709-9F33-4340-809D-5E7A473107E3}" destId="{34262606-DA63-4040-B014-5FA90E3DC2A5}" srcOrd="2" destOrd="0" presId="urn:microsoft.com/office/officeart/2018/2/layout/IconVerticalSolidList"/>
    <dgm:cxn modelId="{D67D84A5-AA05-45D8-95EB-D58CA1902C8E}" type="presParOf" srcId="{B9346709-9F33-4340-809D-5E7A473107E3}" destId="{D5D99711-CEA4-41A8-A8E5-E9BBB26E60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1E451-8320-477E-A80E-9F5F3622A0E6}">
      <dsp:nvSpPr>
        <dsp:cNvPr id="0" name=""/>
        <dsp:cNvSpPr/>
      </dsp:nvSpPr>
      <dsp:spPr>
        <a:xfrm>
          <a:off x="0" y="581"/>
          <a:ext cx="5283200" cy="1359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3329C-E39E-40AB-AF92-79A0D6A75956}">
      <dsp:nvSpPr>
        <dsp:cNvPr id="0" name=""/>
        <dsp:cNvSpPr/>
      </dsp:nvSpPr>
      <dsp:spPr>
        <a:xfrm>
          <a:off x="411378" y="306565"/>
          <a:ext cx="747960" cy="747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D3779-284A-49F3-A545-39DF14237E6F}">
      <dsp:nvSpPr>
        <dsp:cNvPr id="0" name=""/>
        <dsp:cNvSpPr/>
      </dsp:nvSpPr>
      <dsp:spPr>
        <a:xfrm>
          <a:off x="1570717" y="581"/>
          <a:ext cx="3712482" cy="1359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26" tIns="143926" rIns="143926" bIns="1439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Homework: Akuzativ and Nominativ Plural </a:t>
          </a:r>
          <a:endParaRPr lang="en-US" sz="2500" kern="1200"/>
        </a:p>
      </dsp:txBody>
      <dsp:txXfrm>
        <a:off x="1570717" y="581"/>
        <a:ext cx="3712482" cy="1359928"/>
      </dsp:txXfrm>
    </dsp:sp>
    <dsp:sp modelId="{78F918CB-E0DB-4918-9B56-62900652AD3E}">
      <dsp:nvSpPr>
        <dsp:cNvPr id="0" name=""/>
        <dsp:cNvSpPr/>
      </dsp:nvSpPr>
      <dsp:spPr>
        <a:xfrm>
          <a:off x="0" y="1700491"/>
          <a:ext cx="5283200" cy="1359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7DE68-6906-41D4-AFDE-AEE1FEC4591F}">
      <dsp:nvSpPr>
        <dsp:cNvPr id="0" name=""/>
        <dsp:cNvSpPr/>
      </dsp:nvSpPr>
      <dsp:spPr>
        <a:xfrm>
          <a:off x="411378" y="2006475"/>
          <a:ext cx="747960" cy="747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0F135-236E-473D-BD63-15831FB88BAF}">
      <dsp:nvSpPr>
        <dsp:cNvPr id="0" name=""/>
        <dsp:cNvSpPr/>
      </dsp:nvSpPr>
      <dsp:spPr>
        <a:xfrm>
          <a:off x="1570717" y="1700491"/>
          <a:ext cx="3712482" cy="1359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26" tIns="143926" rIns="143926" bIns="1439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Resubmission: Writing Practice- Lesson 3 words </a:t>
          </a:r>
          <a:endParaRPr lang="en-US" sz="2500" kern="1200"/>
        </a:p>
      </dsp:txBody>
      <dsp:txXfrm>
        <a:off x="1570717" y="1700491"/>
        <a:ext cx="3712482" cy="1359928"/>
      </dsp:txXfrm>
    </dsp:sp>
    <dsp:sp modelId="{5763EC1B-FBBA-4664-8955-C91247FA63AB}">
      <dsp:nvSpPr>
        <dsp:cNvPr id="0" name=""/>
        <dsp:cNvSpPr/>
      </dsp:nvSpPr>
      <dsp:spPr>
        <a:xfrm>
          <a:off x="0" y="3400402"/>
          <a:ext cx="5283200" cy="1359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F8824-A511-42B4-B2DC-09DB94E5D368}">
      <dsp:nvSpPr>
        <dsp:cNvPr id="0" name=""/>
        <dsp:cNvSpPr/>
      </dsp:nvSpPr>
      <dsp:spPr>
        <a:xfrm>
          <a:off x="411378" y="3706386"/>
          <a:ext cx="747960" cy="7479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99711-CEA4-41A8-A8E5-E9BBB26E60A5}">
      <dsp:nvSpPr>
        <dsp:cNvPr id="0" name=""/>
        <dsp:cNvSpPr/>
      </dsp:nvSpPr>
      <dsp:spPr>
        <a:xfrm>
          <a:off x="1570717" y="3400402"/>
          <a:ext cx="3712482" cy="1359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26" tIns="143926" rIns="143926" bIns="1439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Prep: Read pages 262-263</a:t>
          </a:r>
          <a:endParaRPr lang="en-US" sz="2500" kern="1200"/>
        </a:p>
      </dsp:txBody>
      <dsp:txXfrm>
        <a:off x="1570717" y="3400402"/>
        <a:ext cx="3712482" cy="1359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19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6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1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91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4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56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1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2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7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30bOvRpt24&amp;t=15s" TargetMode="External"/><Relationship Id="rId2" Type="http://schemas.openxmlformats.org/officeDocument/2006/relationships/hyperlink" Target="https://www.fluentu.com/blog/language-shadowing/#toc_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jEP_ywBm7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Wj7JRs-7jI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C640D4EB-319C-C5B7-0226-BC000D294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681" r="-1" b="93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FEDBD-906A-516E-D3D4-EE09FAE66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181123"/>
            <a:ext cx="9456049" cy="3594112"/>
          </a:xfrm>
        </p:spPr>
        <p:txBody>
          <a:bodyPr anchor="b">
            <a:normAutofit/>
          </a:bodyPr>
          <a:lstStyle/>
          <a:p>
            <a:r>
              <a:rPr lang="sr-Latn-RS">
                <a:solidFill>
                  <a:srgbClr val="FFFFFF"/>
                </a:solidFill>
              </a:rPr>
              <a:t>Četvrta nedelja</a:t>
            </a:r>
            <a:br>
              <a:rPr lang="sr-Latn-RS">
                <a:solidFill>
                  <a:srgbClr val="FFFFFF"/>
                </a:solidFill>
              </a:rPr>
            </a:br>
            <a:r>
              <a:rPr lang="sr-Latn-RS">
                <a:solidFill>
                  <a:srgbClr val="FFFFFF"/>
                </a:solidFill>
              </a:rPr>
              <a:t>Ponedeljak</a:t>
            </a:r>
            <a:br>
              <a:rPr lang="sr-Latn-RS">
                <a:solidFill>
                  <a:srgbClr val="FFFFFF"/>
                </a:solidFill>
              </a:rPr>
            </a:br>
            <a:r>
              <a:rPr lang="sr-Latn-RS">
                <a:solidFill>
                  <a:srgbClr val="FFFFFF"/>
                </a:solidFill>
              </a:rPr>
              <a:t>Jedanaesti Septembar/Rujan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0388B-9827-A997-9DBA-3BAB0CEB4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63960"/>
            <a:ext cx="9456049" cy="1027113"/>
          </a:xfrm>
        </p:spPr>
        <p:txBody>
          <a:bodyPr anchor="t">
            <a:normAutofit/>
          </a:bodyPr>
          <a:lstStyle/>
          <a:p>
            <a:r>
              <a:rPr lang="sr-Latn-RS">
                <a:solidFill>
                  <a:srgbClr val="FFFFFF"/>
                </a:solidFill>
              </a:rPr>
              <a:t>Tamara Pavlović</a:t>
            </a:r>
          </a:p>
          <a:p>
            <a:r>
              <a:rPr lang="sr-Latn-RS">
                <a:solidFill>
                  <a:srgbClr val="FFFFFF"/>
                </a:solidFill>
              </a:rPr>
              <a:t>BCS 2023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241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MONOSYLLABIC MASCULINE NOUNS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Otherwise the ending is </a:t>
            </a:r>
            <a:r>
              <a:rPr lang="en-US" dirty="0">
                <a:solidFill>
                  <a:srgbClr val="FF0000"/>
                </a:solidFill>
              </a:rPr>
              <a:t>–OV:</a:t>
            </a:r>
          </a:p>
          <a:p>
            <a:r>
              <a:rPr lang="en-US" dirty="0"/>
              <a:t>Pod- </a:t>
            </a:r>
            <a:r>
              <a:rPr lang="en-US" dirty="0" err="1"/>
              <a:t>pod</a:t>
            </a:r>
            <a:r>
              <a:rPr lang="en-US" dirty="0" err="1">
                <a:solidFill>
                  <a:srgbClr val="FF0000"/>
                </a:solidFill>
              </a:rPr>
              <a:t>ov</a:t>
            </a:r>
            <a:r>
              <a:rPr lang="en-US" dirty="0" err="1"/>
              <a:t>i</a:t>
            </a:r>
            <a:r>
              <a:rPr lang="en-US" dirty="0"/>
              <a:t>   (floors)</a:t>
            </a:r>
          </a:p>
          <a:p>
            <a:r>
              <a:rPr lang="en-US" dirty="0" err="1"/>
              <a:t>Zid</a:t>
            </a:r>
            <a:r>
              <a:rPr lang="en-US" dirty="0"/>
              <a:t>- </a:t>
            </a:r>
            <a:r>
              <a:rPr lang="en-US" dirty="0" err="1"/>
              <a:t>zid</a:t>
            </a:r>
            <a:r>
              <a:rPr lang="en-US" dirty="0" err="1">
                <a:solidFill>
                  <a:srgbClr val="FF0000"/>
                </a:solidFill>
              </a:rPr>
              <a:t>ov</a:t>
            </a:r>
            <a:r>
              <a:rPr lang="en-US" dirty="0" err="1"/>
              <a:t>i</a:t>
            </a:r>
            <a:r>
              <a:rPr lang="en-US" dirty="0"/>
              <a:t>       (walls)</a:t>
            </a:r>
          </a:p>
          <a:p>
            <a:r>
              <a:rPr lang="en-US" dirty="0" err="1"/>
              <a:t>Sto</a:t>
            </a:r>
            <a:r>
              <a:rPr lang="en-US" dirty="0"/>
              <a:t>/</a:t>
            </a:r>
            <a:r>
              <a:rPr lang="en-US" dirty="0" err="1"/>
              <a:t>stol</a:t>
            </a:r>
            <a:r>
              <a:rPr lang="en-US" dirty="0"/>
              <a:t>- </a:t>
            </a:r>
            <a:r>
              <a:rPr lang="en-US" dirty="0" err="1"/>
              <a:t>stol</a:t>
            </a:r>
            <a:r>
              <a:rPr lang="en-US" dirty="0" err="1">
                <a:solidFill>
                  <a:srgbClr val="FF0000"/>
                </a:solidFill>
              </a:rPr>
              <a:t>ov</a:t>
            </a:r>
            <a:r>
              <a:rPr lang="en-US" dirty="0" err="1"/>
              <a:t>i</a:t>
            </a:r>
            <a:r>
              <a:rPr lang="en-US" dirty="0"/>
              <a:t> (tables)</a:t>
            </a:r>
          </a:p>
          <a:p>
            <a:r>
              <a:rPr lang="en-US" dirty="0"/>
              <a:t>Sat-</a:t>
            </a:r>
            <a:r>
              <a:rPr lang="en-US" dirty="0" err="1"/>
              <a:t>sat</a:t>
            </a:r>
            <a:r>
              <a:rPr lang="en-US" dirty="0" err="1">
                <a:solidFill>
                  <a:srgbClr val="FF0000"/>
                </a:solidFill>
              </a:rPr>
              <a:t>ov</a:t>
            </a:r>
            <a:r>
              <a:rPr lang="en-US" dirty="0" err="1"/>
              <a:t>i</a:t>
            </a:r>
            <a:r>
              <a:rPr lang="en-US" dirty="0"/>
              <a:t>        (watches) </a:t>
            </a:r>
          </a:p>
          <a:p>
            <a:r>
              <a:rPr lang="en-US" dirty="0" err="1"/>
              <a:t>Brod-brodovi</a:t>
            </a:r>
            <a:r>
              <a:rPr lang="en-US" dirty="0"/>
              <a:t>   (ships) </a:t>
            </a:r>
          </a:p>
          <a:p>
            <a:r>
              <a:rPr lang="en-US" dirty="0"/>
              <a:t>Majority of the nouns will have –OV extension</a:t>
            </a:r>
          </a:p>
        </p:txBody>
      </p:sp>
    </p:spTree>
    <p:extLst>
      <p:ext uri="{BB962C8B-B14F-4D97-AF65-F5344CB8AC3E}">
        <p14:creationId xmlns:p14="http://schemas.microsoft.com/office/powerpoint/2010/main" val="144724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nouns will not extend their stem in the nominative plural: </a:t>
            </a:r>
          </a:p>
          <a:p>
            <a:r>
              <a:rPr lang="en-US" dirty="0"/>
              <a:t>These are </a:t>
            </a:r>
            <a:r>
              <a:rPr lang="en-US" dirty="0">
                <a:solidFill>
                  <a:srgbClr val="FF0000"/>
                </a:solidFill>
              </a:rPr>
              <a:t>very frequent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should</a:t>
            </a:r>
            <a:r>
              <a:rPr lang="en-US" dirty="0"/>
              <a:t> be </a:t>
            </a:r>
            <a:r>
              <a:rPr lang="en-US" dirty="0">
                <a:solidFill>
                  <a:srgbClr val="FF0000"/>
                </a:solidFill>
              </a:rPr>
              <a:t>memorized</a:t>
            </a:r>
            <a:r>
              <a:rPr lang="en-US" dirty="0"/>
              <a:t>!!!</a:t>
            </a:r>
          </a:p>
          <a:p>
            <a:r>
              <a:rPr lang="en-US" dirty="0"/>
              <a:t>Sat-sati (hours) (note: </a:t>
            </a:r>
            <a:r>
              <a:rPr lang="en-US" dirty="0" err="1"/>
              <a:t>satovi</a:t>
            </a:r>
            <a:r>
              <a:rPr lang="en-US" dirty="0"/>
              <a:t>-watches/clocks)</a:t>
            </a:r>
          </a:p>
          <a:p>
            <a:r>
              <a:rPr lang="en-US" dirty="0" err="1"/>
              <a:t>Konj-</a:t>
            </a:r>
            <a:r>
              <a:rPr lang="en-US" dirty="0" err="1">
                <a:solidFill>
                  <a:srgbClr val="FF0000"/>
                </a:solidFill>
              </a:rPr>
              <a:t>konji</a:t>
            </a:r>
            <a:r>
              <a:rPr lang="en-US" dirty="0"/>
              <a:t> (horses)</a:t>
            </a:r>
          </a:p>
          <a:p>
            <a:r>
              <a:rPr lang="en-US" dirty="0"/>
              <a:t>Dan-</a:t>
            </a:r>
            <a:r>
              <a:rPr lang="en-US" dirty="0" err="1">
                <a:solidFill>
                  <a:srgbClr val="FF0000"/>
                </a:solidFill>
              </a:rPr>
              <a:t>dani</a:t>
            </a:r>
            <a:r>
              <a:rPr lang="en-US" dirty="0"/>
              <a:t> (days)</a:t>
            </a:r>
          </a:p>
          <a:p>
            <a:r>
              <a:rPr lang="en-US" dirty="0" err="1"/>
              <a:t>Zub-</a:t>
            </a:r>
            <a:r>
              <a:rPr lang="en-US" dirty="0" err="1">
                <a:solidFill>
                  <a:srgbClr val="FF0000"/>
                </a:solidFill>
              </a:rPr>
              <a:t>zubi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(teeth)  </a:t>
            </a:r>
          </a:p>
        </p:txBody>
      </p:sp>
    </p:spTree>
    <p:extLst>
      <p:ext uri="{BB962C8B-B14F-4D97-AF65-F5344CB8AC3E}">
        <p14:creationId xmlns:p14="http://schemas.microsoft.com/office/powerpoint/2010/main" val="396560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</a:t>
            </a:r>
            <a:r>
              <a:rPr lang="sr-Latn-RS" dirty="0"/>
              <a:t>plurals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Due to frequency of usage these </a:t>
            </a:r>
            <a:r>
              <a:rPr lang="en-US" dirty="0"/>
              <a:t>should</a:t>
            </a:r>
            <a:r>
              <a:rPr lang="sr-Latn-RS" dirty="0"/>
              <a:t> be memorized</a:t>
            </a:r>
            <a:r>
              <a:rPr lang="en-US" dirty="0"/>
              <a:t>:</a:t>
            </a:r>
            <a:endParaRPr lang="sr-Latn-RS" dirty="0"/>
          </a:p>
          <a:p>
            <a:r>
              <a:rPr lang="sr-Latn-RS" dirty="0"/>
              <a:t>ČOVEK</a:t>
            </a:r>
            <a:r>
              <a:rPr lang="en-US" dirty="0"/>
              <a:t>/</a:t>
            </a:r>
            <a:r>
              <a:rPr lang="sr-Latn-RS" dirty="0"/>
              <a:t>ČOVJEK</a:t>
            </a:r>
            <a:r>
              <a:rPr lang="en-US" dirty="0"/>
              <a:t>: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LJUDI </a:t>
            </a:r>
            <a:r>
              <a:rPr lang="en-US" dirty="0"/>
              <a:t>(people)</a:t>
            </a:r>
            <a:endParaRPr lang="sr-Latn-RS" dirty="0"/>
          </a:p>
          <a:p>
            <a:r>
              <a:rPr lang="sr-Latn-RS" dirty="0"/>
              <a:t>GOSPODIN </a:t>
            </a:r>
            <a:r>
              <a:rPr lang="en-US" dirty="0"/>
              <a:t>–</a:t>
            </a:r>
            <a:r>
              <a:rPr lang="sr-Latn-RS" dirty="0">
                <a:solidFill>
                  <a:srgbClr val="FF0000"/>
                </a:solidFill>
              </a:rPr>
              <a:t>GOSP</a:t>
            </a:r>
            <a:r>
              <a:rPr lang="sr-Latn-RS" dirty="0">
                <a:solidFill>
                  <a:srgbClr val="92D050"/>
                </a:solidFill>
              </a:rPr>
              <a:t>O</a:t>
            </a:r>
            <a:r>
              <a:rPr lang="sr-Latn-RS" dirty="0">
                <a:solidFill>
                  <a:srgbClr val="FF0000"/>
                </a:solidFill>
              </a:rPr>
              <a:t>DA</a:t>
            </a:r>
            <a:r>
              <a:rPr lang="en-US" dirty="0"/>
              <a:t> (gentlemen)</a:t>
            </a:r>
            <a:endParaRPr lang="sr-Latn-RS" dirty="0"/>
          </a:p>
          <a:p>
            <a:r>
              <a:rPr lang="sr-Latn-RS" dirty="0"/>
              <a:t>BRAT</a:t>
            </a:r>
            <a:r>
              <a:rPr lang="en-US" dirty="0"/>
              <a:t>-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BRAĆA</a:t>
            </a:r>
            <a:r>
              <a:rPr lang="sr-Latn-RS" dirty="0"/>
              <a:t> </a:t>
            </a:r>
            <a:r>
              <a:rPr lang="en-US" dirty="0"/>
              <a:t>(brothers)</a:t>
            </a:r>
          </a:p>
        </p:txBody>
      </p:sp>
    </p:spTree>
    <p:extLst>
      <p:ext uri="{BB962C8B-B14F-4D97-AF65-F5344CB8AC3E}">
        <p14:creationId xmlns:p14="http://schemas.microsoft.com/office/powerpoint/2010/main" val="203855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F4DF-07C7-B844-8E65-FD723F7D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Neuter Nominative Plural Endings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F0B0E-9C9B-CE4D-B39D-EDC5751A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                                              -A</a:t>
            </a:r>
          </a:p>
          <a:p>
            <a:pPr marL="0" indent="0" algn="ctr">
              <a:buNone/>
            </a:pPr>
            <a:r>
              <a:rPr lang="en-US" dirty="0"/>
              <a:t>Polje	</a:t>
            </a:r>
            <a:r>
              <a:rPr lang="en-US" dirty="0" err="1"/>
              <a:t>Polj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Pismo	</a:t>
            </a:r>
            <a:r>
              <a:rPr lang="en-US" dirty="0" err="1"/>
              <a:t>Pism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More	Mor</a:t>
            </a:r>
            <a:r>
              <a:rPr lang="en-US" dirty="0">
                <a:solidFill>
                  <a:srgbClr val="FF0000"/>
                </a:solidFill>
              </a:rPr>
              <a:t>a</a:t>
            </a:r>
            <a:endParaRPr lang="en-US" dirty="0"/>
          </a:p>
          <a:p>
            <a:pPr marL="0" indent="0" algn="ctr">
              <a:buNone/>
            </a:pPr>
            <a:r>
              <a:rPr lang="en-US" dirty="0" err="1"/>
              <a:t>Selo</a:t>
            </a:r>
            <a:r>
              <a:rPr lang="en-US" dirty="0"/>
              <a:t>	Sel</a:t>
            </a:r>
            <a:r>
              <a:rPr lang="en-US" dirty="0">
                <a:solidFill>
                  <a:srgbClr val="FF0000"/>
                </a:solidFill>
              </a:rPr>
              <a:t>a</a:t>
            </a:r>
            <a:endParaRPr lang="en-US" dirty="0"/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Irregular: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Oko	</a:t>
            </a:r>
            <a:r>
              <a:rPr lang="en-US" dirty="0" err="1">
                <a:solidFill>
                  <a:srgbClr val="FF0000"/>
                </a:solidFill>
              </a:rPr>
              <a:t>oči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51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</a:t>
            </a:r>
            <a:r>
              <a:rPr lang="en-US" dirty="0"/>
              <a:t>/</a:t>
            </a:r>
            <a:r>
              <a:rPr lang="sr-Latn-RS" dirty="0"/>
              <a:t>vježba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Klupa</a:t>
            </a:r>
          </a:p>
          <a:p>
            <a:r>
              <a:rPr lang="sr-Latn-RS" dirty="0"/>
              <a:t>Prozor</a:t>
            </a:r>
          </a:p>
          <a:p>
            <a:r>
              <a:rPr lang="sr-Latn-RS" dirty="0"/>
              <a:t>Učenik</a:t>
            </a:r>
          </a:p>
          <a:p>
            <a:r>
              <a:rPr lang="sr-Latn-RS" dirty="0"/>
              <a:t>Učenica</a:t>
            </a:r>
          </a:p>
          <a:p>
            <a:r>
              <a:rPr lang="sr-Latn-RS" dirty="0"/>
              <a:t>Profesor</a:t>
            </a:r>
          </a:p>
          <a:p>
            <a:r>
              <a:rPr lang="sr-Latn-RS" dirty="0"/>
              <a:t>Broj</a:t>
            </a:r>
          </a:p>
          <a:p>
            <a:r>
              <a:rPr lang="sr-Latn-RS" dirty="0"/>
              <a:t>Studentkinja</a:t>
            </a:r>
            <a:r>
              <a:rPr lang="en-US" dirty="0"/>
              <a:t>/</a:t>
            </a:r>
            <a:r>
              <a:rPr lang="sr-Latn-RS" dirty="0"/>
              <a:t>studentica</a:t>
            </a:r>
          </a:p>
          <a:p>
            <a:r>
              <a:rPr lang="sr-Latn-RS" dirty="0"/>
              <a:t>Drug</a:t>
            </a:r>
          </a:p>
          <a:p>
            <a:r>
              <a:rPr lang="sr-Latn-RS" dirty="0"/>
              <a:t>Drugarica</a:t>
            </a:r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Klupe</a:t>
            </a:r>
            <a:r>
              <a:rPr lang="en-US" dirty="0"/>
              <a:t>     benches</a:t>
            </a:r>
            <a:endParaRPr lang="sr-Latn-RS" dirty="0"/>
          </a:p>
          <a:p>
            <a:r>
              <a:rPr lang="sr-Latn-RS" dirty="0"/>
              <a:t>Prozori</a:t>
            </a:r>
            <a:r>
              <a:rPr lang="en-US" dirty="0"/>
              <a:t>   </a:t>
            </a:r>
            <a:endParaRPr lang="sr-Latn-RS" dirty="0"/>
          </a:p>
          <a:p>
            <a:r>
              <a:rPr lang="sr-Latn-RS" dirty="0"/>
              <a:t>Učenici</a:t>
            </a:r>
            <a:r>
              <a:rPr lang="en-US" dirty="0"/>
              <a:t>    </a:t>
            </a:r>
            <a:endParaRPr lang="sr-Latn-RS" dirty="0"/>
          </a:p>
          <a:p>
            <a:r>
              <a:rPr lang="sr-Latn-RS" dirty="0"/>
              <a:t>Učenice</a:t>
            </a:r>
          </a:p>
          <a:p>
            <a:r>
              <a:rPr lang="sr-Latn-RS" dirty="0"/>
              <a:t>Profesori</a:t>
            </a:r>
          </a:p>
          <a:p>
            <a:r>
              <a:rPr lang="sr-Latn-RS" dirty="0"/>
              <a:t>Brojevi</a:t>
            </a:r>
          </a:p>
          <a:p>
            <a:r>
              <a:rPr lang="sr-Latn-RS" dirty="0"/>
              <a:t>Studentkinje</a:t>
            </a:r>
            <a:r>
              <a:rPr lang="en-US" dirty="0"/>
              <a:t>/</a:t>
            </a:r>
            <a:r>
              <a:rPr lang="sr-Latn-RS" dirty="0"/>
              <a:t>studentice</a:t>
            </a:r>
          </a:p>
          <a:p>
            <a:r>
              <a:rPr lang="sr-Latn-RS" dirty="0"/>
              <a:t>Drugovi</a:t>
            </a:r>
          </a:p>
          <a:p>
            <a:r>
              <a:rPr lang="sr-Latn-RS" dirty="0"/>
              <a:t>Drugarice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2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</a:t>
            </a:r>
            <a:r>
              <a:rPr lang="en-US" dirty="0"/>
              <a:t>/</a:t>
            </a:r>
            <a:r>
              <a:rPr lang="sr-Latn-RS" dirty="0"/>
              <a:t>vježba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Lekar</a:t>
            </a:r>
            <a:r>
              <a:rPr lang="en-US" dirty="0"/>
              <a:t>/</a:t>
            </a:r>
            <a:r>
              <a:rPr lang="en-US" dirty="0" err="1"/>
              <a:t>ljekar</a:t>
            </a:r>
            <a:endParaRPr lang="en-US" dirty="0"/>
          </a:p>
          <a:p>
            <a:r>
              <a:rPr lang="en-US" dirty="0" err="1"/>
              <a:t>Profesorka</a:t>
            </a:r>
            <a:r>
              <a:rPr lang="en-US" dirty="0"/>
              <a:t>/</a:t>
            </a:r>
            <a:r>
              <a:rPr lang="en-US" dirty="0" err="1"/>
              <a:t>profesorica</a:t>
            </a:r>
            <a:endParaRPr lang="en-US" dirty="0"/>
          </a:p>
          <a:p>
            <a:r>
              <a:rPr lang="en-US" dirty="0"/>
              <a:t>Soba</a:t>
            </a:r>
          </a:p>
          <a:p>
            <a:r>
              <a:rPr lang="en-US" dirty="0"/>
              <a:t>Pod</a:t>
            </a:r>
          </a:p>
          <a:p>
            <a:r>
              <a:rPr lang="en-US" dirty="0" err="1"/>
              <a:t>Plafon</a:t>
            </a:r>
            <a:endParaRPr lang="en-US" dirty="0"/>
          </a:p>
          <a:p>
            <a:r>
              <a:rPr lang="en-US" dirty="0" err="1"/>
              <a:t>Lekcija</a:t>
            </a:r>
            <a:endParaRPr lang="en-US" dirty="0"/>
          </a:p>
          <a:p>
            <a:r>
              <a:rPr lang="en-US" dirty="0" err="1"/>
              <a:t>Zid</a:t>
            </a:r>
            <a:endParaRPr lang="en-US" dirty="0"/>
          </a:p>
          <a:p>
            <a:r>
              <a:rPr lang="en-US" dirty="0" err="1"/>
              <a:t>Knjiga</a:t>
            </a:r>
            <a:endParaRPr lang="en-US" dirty="0"/>
          </a:p>
          <a:p>
            <a:r>
              <a:rPr lang="en-US" dirty="0" err="1"/>
              <a:t>Papir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Lekar</a:t>
            </a:r>
            <a:r>
              <a:rPr lang="en-US" dirty="0"/>
              <a:t>/</a:t>
            </a:r>
            <a:r>
              <a:rPr lang="en-US" dirty="0" err="1"/>
              <a:t>ljekari</a:t>
            </a:r>
            <a:r>
              <a:rPr lang="en-US" dirty="0"/>
              <a:t> physicians</a:t>
            </a:r>
          </a:p>
          <a:p>
            <a:r>
              <a:rPr lang="en-US" dirty="0" err="1"/>
              <a:t>Profesorke</a:t>
            </a:r>
            <a:r>
              <a:rPr lang="en-US" dirty="0"/>
              <a:t>/</a:t>
            </a:r>
            <a:r>
              <a:rPr lang="en-US" dirty="0" err="1"/>
              <a:t>profesorice</a:t>
            </a:r>
            <a:endParaRPr lang="en-US" dirty="0"/>
          </a:p>
          <a:p>
            <a:r>
              <a:rPr lang="en-US" dirty="0" err="1"/>
              <a:t>Sobe</a:t>
            </a:r>
            <a:r>
              <a:rPr lang="en-US" dirty="0"/>
              <a:t>      rooms</a:t>
            </a:r>
          </a:p>
          <a:p>
            <a:r>
              <a:rPr lang="en-US" dirty="0" err="1"/>
              <a:t>Podovi</a:t>
            </a:r>
            <a:r>
              <a:rPr lang="en-US" dirty="0"/>
              <a:t>   floors</a:t>
            </a:r>
          </a:p>
          <a:p>
            <a:r>
              <a:rPr lang="en-US" dirty="0" err="1"/>
              <a:t>Plafoni</a:t>
            </a:r>
            <a:r>
              <a:rPr lang="en-US" dirty="0"/>
              <a:t>   ceilings </a:t>
            </a:r>
          </a:p>
          <a:p>
            <a:r>
              <a:rPr lang="en-US" dirty="0" err="1"/>
              <a:t>Lekcije</a:t>
            </a:r>
            <a:r>
              <a:rPr lang="en-US" dirty="0"/>
              <a:t>   lessons</a:t>
            </a:r>
          </a:p>
          <a:p>
            <a:r>
              <a:rPr lang="en-US" dirty="0" err="1"/>
              <a:t>Zidovi</a:t>
            </a:r>
            <a:r>
              <a:rPr lang="en-US" dirty="0"/>
              <a:t>     walls</a:t>
            </a:r>
          </a:p>
          <a:p>
            <a:r>
              <a:rPr lang="en-US" dirty="0" err="1"/>
              <a:t>Knjige</a:t>
            </a:r>
            <a:r>
              <a:rPr lang="en-US" dirty="0"/>
              <a:t>     books</a:t>
            </a:r>
          </a:p>
          <a:p>
            <a:r>
              <a:rPr lang="en-US" dirty="0" err="1"/>
              <a:t>Papiri</a:t>
            </a:r>
            <a:r>
              <a:rPr lang="en-US" dirty="0"/>
              <a:t>      paper</a:t>
            </a:r>
          </a:p>
        </p:txBody>
      </p:sp>
    </p:spTree>
    <p:extLst>
      <p:ext uri="{BB962C8B-B14F-4D97-AF65-F5344CB8AC3E}">
        <p14:creationId xmlns:p14="http://schemas.microsoft.com/office/powerpoint/2010/main" val="30992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Accusative plurals: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b="1" dirty="0"/>
              <a:t>Feminine nouns, F2, Neuter nouns</a:t>
            </a:r>
            <a:r>
              <a:rPr lang="sr-Latn-RS" dirty="0"/>
              <a:t> have accusative plurals that are </a:t>
            </a:r>
            <a:r>
              <a:rPr lang="sr-Latn-RS" b="1" dirty="0"/>
              <a:t>identical to their Nominative plurals.</a:t>
            </a:r>
            <a:endParaRPr lang="en-US" dirty="0"/>
          </a:p>
          <a:p>
            <a:r>
              <a:rPr lang="sr-Latn-RS" dirty="0"/>
              <a:t>F</a:t>
            </a:r>
            <a:r>
              <a:rPr lang="en-US" dirty="0" err="1"/>
              <a:t>eminine</a:t>
            </a:r>
            <a:r>
              <a:rPr lang="en-US" dirty="0"/>
              <a:t>:</a:t>
            </a:r>
            <a:r>
              <a:rPr lang="sr-Latn-RS" dirty="0"/>
              <a:t> </a:t>
            </a:r>
            <a:endParaRPr lang="en-US" dirty="0"/>
          </a:p>
          <a:p>
            <a:r>
              <a:rPr lang="sr-Latn-RS" dirty="0"/>
              <a:t> Nom pl žene, majke, lampe           </a:t>
            </a:r>
            <a:endParaRPr lang="en-US" dirty="0"/>
          </a:p>
          <a:p>
            <a:r>
              <a:rPr lang="en-US" dirty="0"/>
              <a:t> </a:t>
            </a:r>
            <a:r>
              <a:rPr lang="sr-Latn-RS" dirty="0"/>
              <a:t>Acc pl  žene, majke, lampe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2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F2 NOUNS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/>
              <a:t>Nom pl  noći, krvi, ljubavi</a:t>
            </a:r>
            <a:endParaRPr lang="en-US" dirty="0"/>
          </a:p>
          <a:p>
            <a:r>
              <a:rPr lang="sr-Latn-RS" dirty="0"/>
              <a:t>Acc pl  noći, krvi, ljubavi 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Neuter Nouns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r-Latn-RS" dirty="0"/>
              <a:t>N Nom pl sela, polja, pisma</a:t>
            </a:r>
            <a:endParaRPr lang="en-US" dirty="0"/>
          </a:p>
          <a:p>
            <a:r>
              <a:rPr lang="sr-Latn-RS" dirty="0"/>
              <a:t>Acc pl   sela, polja, pisma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3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2800" b="1" dirty="0"/>
              <a:t>Masculine nouns</a:t>
            </a:r>
            <a:r>
              <a:rPr lang="sr-Latn-RS" sz="2800" dirty="0"/>
              <a:t> (</a:t>
            </a:r>
            <a:r>
              <a:rPr lang="sr-Latn-RS" sz="2800" b="1" dirty="0"/>
              <a:t>both animate</a:t>
            </a:r>
            <a:r>
              <a:rPr lang="sr-Latn-RS" sz="2800" dirty="0"/>
              <a:t> (living things) </a:t>
            </a:r>
            <a:r>
              <a:rPr lang="sr-Latn-RS" sz="2800" b="1" dirty="0"/>
              <a:t>and inanimate</a:t>
            </a:r>
            <a:r>
              <a:rPr lang="sr-Latn-RS" sz="2800" dirty="0"/>
              <a:t>) change their ending in acc</a:t>
            </a:r>
            <a:r>
              <a:rPr lang="en-US" sz="2800" dirty="0"/>
              <a:t>.</a:t>
            </a:r>
            <a:r>
              <a:rPr lang="sr-Latn-RS" sz="2800" dirty="0"/>
              <a:t>plural to </a:t>
            </a:r>
            <a:r>
              <a:rPr lang="sr-Latn-RS" sz="2800" b="1" dirty="0">
                <a:solidFill>
                  <a:srgbClr val="FF0000"/>
                </a:solidFill>
              </a:rPr>
              <a:t>E</a:t>
            </a:r>
            <a:r>
              <a:rPr lang="sr-Latn-RS" sz="2800" b="1" dirty="0"/>
              <a:t>: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solidFill>
                  <a:srgbClr val="FF0000"/>
                </a:solidFill>
              </a:rPr>
              <a:t>Nom sg</a:t>
            </a:r>
            <a:r>
              <a:rPr lang="sr-Latn-RS" dirty="0"/>
              <a:t>. prozor, zid, voz/vlak ,                     profesor,   stranac, učenik</a:t>
            </a:r>
            <a:endParaRPr lang="en-US" dirty="0"/>
          </a:p>
          <a:p>
            <a:r>
              <a:rPr lang="sr-Latn-RS" dirty="0">
                <a:solidFill>
                  <a:srgbClr val="FF0000"/>
                </a:solidFill>
              </a:rPr>
              <a:t>Nom pl</a:t>
            </a:r>
            <a:r>
              <a:rPr lang="sr-Latn-RS" dirty="0"/>
              <a:t>.  prozori, zidovi, vozovi/vlakovi,     profesori,</a:t>
            </a:r>
            <a:r>
              <a:rPr lang="en-US" dirty="0"/>
              <a:t> </a:t>
            </a:r>
            <a:r>
              <a:rPr lang="sr-Latn-RS" dirty="0"/>
              <a:t>stranci</a:t>
            </a:r>
            <a:r>
              <a:rPr lang="en-US" dirty="0"/>
              <a:t>,</a:t>
            </a:r>
            <a:r>
              <a:rPr lang="sr-Latn-RS" dirty="0"/>
              <a:t> učenici (K:C alternation before I)</a:t>
            </a:r>
            <a:endParaRPr lang="en-US" dirty="0"/>
          </a:p>
          <a:p>
            <a:r>
              <a:rPr lang="sr-Latn-RS" b="1" dirty="0">
                <a:solidFill>
                  <a:srgbClr val="FF0000"/>
                </a:solidFill>
              </a:rPr>
              <a:t>Acc pl</a:t>
            </a:r>
            <a:r>
              <a:rPr lang="sr-Latn-RS" dirty="0"/>
              <a:t>.   prozore, zidove, vozove/vlakove,  profesore,</a:t>
            </a:r>
            <a:r>
              <a:rPr lang="en-US" dirty="0"/>
              <a:t> </a:t>
            </a:r>
            <a:r>
              <a:rPr lang="sr-Latn-RS" dirty="0"/>
              <a:t>strance</a:t>
            </a:r>
            <a:r>
              <a:rPr lang="en-US" dirty="0"/>
              <a:t>,</a:t>
            </a:r>
            <a:r>
              <a:rPr lang="sr-Latn-RS" dirty="0"/>
              <a:t> učenike (no K:C alt. before 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51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Adjectives- m</a:t>
            </a:r>
            <a:r>
              <a:rPr lang="sr-Latn-RS" b="1" dirty="0" err="1"/>
              <a:t>asculine</a:t>
            </a:r>
            <a:r>
              <a:rPr lang="sr-Latn-RS" b="1" dirty="0"/>
              <a:t> </a:t>
            </a:r>
            <a:r>
              <a:rPr lang="sr-Latn-RS" b="1" dirty="0" err="1"/>
              <a:t>and</a:t>
            </a:r>
            <a:r>
              <a:rPr lang="sr-Latn-RS" b="1" dirty="0"/>
              <a:t> </a:t>
            </a:r>
            <a:r>
              <a:rPr lang="en-US" b="1" dirty="0"/>
              <a:t>f</a:t>
            </a:r>
            <a:r>
              <a:rPr lang="sr-Latn-RS" b="1" dirty="0" err="1"/>
              <a:t>eminine</a:t>
            </a:r>
            <a:r>
              <a:rPr lang="sr-Latn-RS" b="1" dirty="0"/>
              <a:t> plural</a:t>
            </a:r>
            <a:r>
              <a:rPr lang="en-US" b="1" dirty="0"/>
              <a:t>s</a:t>
            </a:r>
            <a:r>
              <a:rPr lang="sr-Latn-RS" b="1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Adjectival ending is </a:t>
            </a:r>
            <a:r>
              <a:rPr lang="sr-Latn-RS" b="1" dirty="0">
                <a:solidFill>
                  <a:srgbClr val="FF0000"/>
                </a:solidFill>
              </a:rPr>
              <a:t>–E</a:t>
            </a:r>
            <a:r>
              <a:rPr lang="sr-Latn-RS" dirty="0"/>
              <a:t>:</a:t>
            </a:r>
            <a:endParaRPr lang="en-US" dirty="0"/>
          </a:p>
          <a:p>
            <a:r>
              <a:rPr lang="sr-Latn-RS" dirty="0"/>
              <a:t>Gradsk</a:t>
            </a:r>
            <a:r>
              <a:rPr lang="sr-Latn-RS" dirty="0">
                <a:solidFill>
                  <a:srgbClr val="FF0000"/>
                </a:solidFill>
              </a:rPr>
              <a:t>e</a:t>
            </a:r>
            <a:r>
              <a:rPr lang="sr-Latn-RS" dirty="0"/>
              <a:t> parkove, velik</a:t>
            </a:r>
            <a:r>
              <a:rPr lang="sr-Latn-RS" dirty="0">
                <a:solidFill>
                  <a:srgbClr val="FF0000"/>
                </a:solidFill>
              </a:rPr>
              <a:t>e</a:t>
            </a:r>
            <a:r>
              <a:rPr lang="sr-Latn-RS" dirty="0"/>
              <a:t> prozore</a:t>
            </a:r>
            <a:endParaRPr lang="en-US" dirty="0"/>
          </a:p>
          <a:p>
            <a:r>
              <a:rPr lang="sr-Latn-RS" dirty="0"/>
              <a:t>Dobr</a:t>
            </a:r>
            <a:r>
              <a:rPr lang="sr-Latn-RS" dirty="0">
                <a:solidFill>
                  <a:srgbClr val="FF0000"/>
                </a:solidFill>
              </a:rPr>
              <a:t>e</a:t>
            </a:r>
            <a:r>
              <a:rPr lang="sr-Latn-RS" dirty="0"/>
              <a:t> žene, lep</a:t>
            </a:r>
            <a:r>
              <a:rPr lang="sr-Latn-RS" dirty="0">
                <a:solidFill>
                  <a:srgbClr val="FF0000"/>
                </a:solidFill>
              </a:rPr>
              <a:t>e</a:t>
            </a:r>
            <a:r>
              <a:rPr lang="sr-Latn-RS" dirty="0"/>
              <a:t>/lijep</a:t>
            </a:r>
            <a:r>
              <a:rPr lang="sr-Latn-RS" dirty="0">
                <a:solidFill>
                  <a:srgbClr val="FF0000"/>
                </a:solidFill>
              </a:rPr>
              <a:t>e</a:t>
            </a:r>
            <a:r>
              <a:rPr lang="sr-Latn-RS" dirty="0"/>
              <a:t> lampe</a:t>
            </a:r>
            <a:endParaRPr lang="en-US" dirty="0"/>
          </a:p>
          <a:p>
            <a:r>
              <a:rPr lang="sr-Latn-RS" dirty="0"/>
              <a:t>F2: nov</a:t>
            </a:r>
            <a:r>
              <a:rPr lang="sr-Latn-RS" dirty="0">
                <a:solidFill>
                  <a:srgbClr val="FF0000"/>
                </a:solidFill>
              </a:rPr>
              <a:t>e</a:t>
            </a:r>
            <a:r>
              <a:rPr lang="sr-Latn-RS" dirty="0"/>
              <a:t> ljubavi, lep</a:t>
            </a:r>
            <a:r>
              <a:rPr lang="sr-Latn-RS" dirty="0">
                <a:solidFill>
                  <a:srgbClr val="FF0000"/>
                </a:solidFill>
              </a:rPr>
              <a:t>e</a:t>
            </a:r>
            <a:r>
              <a:rPr lang="sr-Latn-RS" dirty="0"/>
              <a:t>/lijep</a:t>
            </a:r>
            <a:r>
              <a:rPr lang="sr-Latn-RS" dirty="0">
                <a:solidFill>
                  <a:srgbClr val="FF0000"/>
                </a:solidFill>
              </a:rPr>
              <a:t>e</a:t>
            </a:r>
            <a:r>
              <a:rPr lang="sr-Latn-RS" dirty="0"/>
              <a:t> noći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4722-4221-6CD5-BCCC-B1996BF02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393" y="457200"/>
            <a:ext cx="9489000" cy="1325563"/>
          </a:xfrm>
        </p:spPr>
        <p:txBody>
          <a:bodyPr/>
          <a:lstStyle/>
          <a:p>
            <a:r>
              <a:rPr lang="sr-Latn-RS" dirty="0"/>
              <a:t>Pregled sedmice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1F6ABF-8AFD-3E04-BF91-0192E7ECD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18038"/>
              </p:ext>
            </p:extLst>
          </p:nvPr>
        </p:nvGraphicFramePr>
        <p:xfrm>
          <a:off x="2106044" y="1949581"/>
          <a:ext cx="6959408" cy="3844338"/>
        </p:xfrm>
        <a:graphic>
          <a:graphicData uri="http://schemas.openxmlformats.org/drawingml/2006/table">
            <a:tbl>
              <a:tblPr/>
              <a:tblGrid>
                <a:gridCol w="970303">
                  <a:extLst>
                    <a:ext uri="{9D8B030D-6E8A-4147-A177-3AD203B41FA5}">
                      <a16:colId xmlns:a16="http://schemas.microsoft.com/office/drawing/2014/main" val="3444519146"/>
                    </a:ext>
                  </a:extLst>
                </a:gridCol>
                <a:gridCol w="2643236">
                  <a:extLst>
                    <a:ext uri="{9D8B030D-6E8A-4147-A177-3AD203B41FA5}">
                      <a16:colId xmlns:a16="http://schemas.microsoft.com/office/drawing/2014/main" val="788132802"/>
                    </a:ext>
                  </a:extLst>
                </a:gridCol>
                <a:gridCol w="3345869">
                  <a:extLst>
                    <a:ext uri="{9D8B030D-6E8A-4147-A177-3AD203B41FA5}">
                      <a16:colId xmlns:a16="http://schemas.microsoft.com/office/drawing/2014/main" val="1071900549"/>
                    </a:ext>
                  </a:extLst>
                </a:gridCol>
              </a:tblGrid>
              <a:tr h="205861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4</a:t>
                      </a:r>
                      <a:endParaRPr lang="en-US" sz="1300">
                        <a:effectLst/>
                      </a:endParaRPr>
                    </a:p>
                  </a:txBody>
                  <a:tcPr marL="44367" marR="44367" marT="44367" marB="443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23529"/>
                  </a:ext>
                </a:extLst>
              </a:tr>
              <a:tr h="7489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11.9. MON</a:t>
                      </a:r>
                      <a:endParaRPr lang="en-US" sz="1300">
                        <a:effectLst/>
                      </a:endParaRPr>
                    </a:p>
                  </a:txBody>
                  <a:tcPr marL="44367" marR="44367" marT="44367" marB="443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Akuzativ i nominativ plural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Reading and typing </a:t>
                      </a:r>
                    </a:p>
                  </a:txBody>
                  <a:tcPr marL="44367" marR="44367" marT="44367" marB="443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Homework: Akuzativ and Nominativ Plural 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Resubmission: Writing Practice- Lesson 3 words 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300">
                          <a:effectLst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Prep: Read pages 262-263</a:t>
                      </a:r>
                      <a:endParaRPr lang="en-US" sz="1300">
                        <a:effectLst/>
                      </a:endParaRPr>
                    </a:p>
                  </a:txBody>
                  <a:tcPr marL="44367" marR="44367" marT="44367" marB="443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598511"/>
                  </a:ext>
                </a:extLst>
              </a:tr>
              <a:tr h="5950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12.9. TUE</a:t>
                      </a:r>
                      <a:endParaRPr lang="en-US" sz="1300">
                        <a:effectLst/>
                      </a:endParaRPr>
                    </a:p>
                  </a:txBody>
                  <a:tcPr marL="44367" marR="44367" marT="44367" marB="443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Prezent</a:t>
                      </a:r>
                    </a:p>
                  </a:txBody>
                  <a:tcPr marL="44367" marR="44367" marT="44367" marB="443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Homework: Conjugation 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Resubmission: Akuzativ Homework (Week 3)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300">
                          <a:effectLst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Prep: 218-219</a:t>
                      </a:r>
                      <a:endParaRPr lang="en-US" sz="1300">
                        <a:effectLst/>
                      </a:endParaRPr>
                    </a:p>
                  </a:txBody>
                  <a:tcPr marL="44367" marR="44367" marT="44367" marB="443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679358"/>
                  </a:ext>
                </a:extLst>
              </a:tr>
              <a:tr h="5146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13.9. WED</a:t>
                      </a:r>
                      <a:endParaRPr lang="en-US" sz="1300">
                        <a:effectLst/>
                      </a:endParaRPr>
                    </a:p>
                  </a:txBody>
                  <a:tcPr marL="44367" marR="44367" marT="44367" marB="443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Genitiv sa predlozima</a:t>
                      </a:r>
                    </a:p>
                  </a:txBody>
                  <a:tcPr marL="44367" marR="44367" marT="44367" marB="443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Homework: Genitiv 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300">
                          <a:effectLst/>
                        </a:rPr>
                      </a:b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No office hours </a:t>
                      </a:r>
                      <a:endParaRPr lang="en-US" sz="1300">
                        <a:effectLst/>
                      </a:endParaRPr>
                    </a:p>
                  </a:txBody>
                  <a:tcPr marL="44367" marR="44367" marT="44367" marB="443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511624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14.9. THU</a:t>
                      </a:r>
                      <a:endParaRPr lang="en-US" sz="1300">
                        <a:effectLst/>
                      </a:endParaRPr>
                    </a:p>
                  </a:txBody>
                  <a:tcPr marL="44367" marR="44367" marT="44367" marB="443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CG takmičenje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Talk about your daily routine </a:t>
                      </a:r>
                    </a:p>
                  </a:txBody>
                  <a:tcPr marL="44367" marR="44367" marT="44367" marB="443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Homework: Writing practice- Fill out the schedule </a:t>
                      </a:r>
                      <a:endParaRPr lang="en-US" sz="1300">
                        <a:effectLst/>
                      </a:endParaRPr>
                    </a:p>
                  </a:txBody>
                  <a:tcPr marL="44367" marR="44367" marT="44367" marB="443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919122"/>
                  </a:ext>
                </a:extLst>
              </a:tr>
              <a:tr h="1323898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Flip, due Friday: Tell us about your daily routine </a:t>
                      </a:r>
                      <a:endParaRPr lang="en-US" sz="1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Saturday- Questions</a:t>
                      </a:r>
                      <a:endParaRPr lang="en-US" sz="1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Sunday- Answers</a:t>
                      </a:r>
                      <a:endParaRPr lang="en-US" sz="1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Monday- Recommendations </a:t>
                      </a:r>
                      <a:endParaRPr lang="en-US" sz="1300" dirty="0">
                        <a:effectLst/>
                      </a:endParaRPr>
                    </a:p>
                    <a:p>
                      <a:pPr fontAlgn="t"/>
                      <a:br>
                        <a:rPr lang="en-US" sz="1300" dirty="0">
                          <a:effectLst/>
                        </a:rPr>
                      </a:br>
                      <a:br>
                        <a:rPr lang="en-US" sz="1300" dirty="0">
                          <a:effectLst/>
                        </a:rPr>
                      </a:br>
                      <a:br>
                        <a:rPr lang="en-US" sz="1300" dirty="0">
                          <a:effectLst/>
                        </a:rPr>
                      </a:br>
                      <a:endParaRPr lang="en-US" sz="1300" dirty="0">
                        <a:effectLst/>
                      </a:endParaRPr>
                    </a:p>
                  </a:txBody>
                  <a:tcPr marL="44367" marR="44367" marT="44367" marB="443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5469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D6746D9-F7AF-93AA-AD0B-9EF2A8E78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1915520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42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b="1" dirty="0"/>
              <a:t>Neuter plural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Have the same </a:t>
            </a:r>
            <a:r>
              <a:rPr lang="sr-Latn-RS" b="1" dirty="0">
                <a:solidFill>
                  <a:srgbClr val="FF0000"/>
                </a:solidFill>
              </a:rPr>
              <a:t>-A</a:t>
            </a:r>
            <a:r>
              <a:rPr lang="sr-Latn-RS" dirty="0">
                <a:solidFill>
                  <a:srgbClr val="FF0000"/>
                </a:solidFill>
              </a:rPr>
              <a:t> </a:t>
            </a:r>
            <a:r>
              <a:rPr lang="sr-Latn-RS" dirty="0"/>
              <a:t>ending as neuter accusative plurals nouns and neuter adjectives:</a:t>
            </a:r>
            <a:endParaRPr lang="en-US" dirty="0"/>
          </a:p>
          <a:p>
            <a:r>
              <a:rPr lang="sr-Latn-RS" dirty="0"/>
              <a:t>Velik</a:t>
            </a:r>
            <a:r>
              <a:rPr lang="sr-Latn-RS" dirty="0">
                <a:solidFill>
                  <a:srgbClr val="FF0000"/>
                </a:solidFill>
              </a:rPr>
              <a:t>a</a:t>
            </a:r>
            <a:r>
              <a:rPr lang="sr-Latn-RS" dirty="0"/>
              <a:t> sela, moj</a:t>
            </a:r>
            <a:r>
              <a:rPr lang="sr-Latn-RS" dirty="0">
                <a:solidFill>
                  <a:srgbClr val="FF0000"/>
                </a:solidFill>
              </a:rPr>
              <a:t>a</a:t>
            </a:r>
            <a:r>
              <a:rPr lang="sr-Latn-RS" dirty="0"/>
              <a:t> pisma, dubok</a:t>
            </a:r>
            <a:r>
              <a:rPr lang="sr-Latn-RS" dirty="0">
                <a:solidFill>
                  <a:srgbClr val="FF0000"/>
                </a:solidFill>
              </a:rPr>
              <a:t>a</a:t>
            </a:r>
            <a:r>
              <a:rPr lang="sr-Latn-RS" dirty="0"/>
              <a:t> mora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96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6C6D-D6DE-0259-C058-4CC3F752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Вежба</a:t>
            </a:r>
            <a:r>
              <a:rPr lang="en-US" dirty="0"/>
              <a:t>- </a:t>
            </a:r>
            <a:r>
              <a:rPr lang="en-US" sz="3600" dirty="0"/>
              <a:t>Make sentences using plural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AF7F-8ACA-B73C-C45F-A176A0E8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Nouns: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Žèna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grad,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ljubav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rječnik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tèka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pas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òlovka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stvar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kàsa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Verbs: </a:t>
            </a:r>
            <a:r>
              <a:rPr lang="en-US" sz="2800" dirty="0" err="1"/>
              <a:t>Vidim</a:t>
            </a:r>
            <a:r>
              <a:rPr lang="en-US" sz="2800" dirty="0"/>
              <a:t> (I see), Imam (I have)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2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41FD4-2B05-0EB8-BC40-4B942277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10563"/>
            <a:ext cx="3426594" cy="4761237"/>
          </a:xfrm>
        </p:spPr>
        <p:txBody>
          <a:bodyPr anchor="t">
            <a:normAutofit/>
          </a:bodyPr>
          <a:lstStyle/>
          <a:p>
            <a:r>
              <a:rPr lang="sr-Latn-RS" dirty="0"/>
              <a:t>Za sutra</a:t>
            </a:r>
            <a:endParaRPr lang="en-US" dirty="0"/>
          </a:p>
        </p:txBody>
      </p:sp>
      <p:cxnSp>
        <p:nvCxnSpPr>
          <p:cNvPr id="13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04AB19-8820-4859-AA1B-09DD1F3E8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40658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59AEC1-63E8-04A1-BAC3-E33AF18F2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109384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711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25B5-D664-87E6-53AD-7F3E9316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Pregled sledećih nedelja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7610-A209-B002-4793-11750174A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endParaRPr lang="sr-Latn-R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lvl="1" indent="0">
              <a:buNone/>
            </a:pPr>
            <a:endParaRPr lang="sr-Latn-R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73E208-AE64-7430-0418-F905E0AAA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2780"/>
              </p:ext>
            </p:extLst>
          </p:nvPr>
        </p:nvGraphicFramePr>
        <p:xfrm>
          <a:off x="664838" y="1878345"/>
          <a:ext cx="9970610" cy="350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117">
                  <a:extLst>
                    <a:ext uri="{9D8B030D-6E8A-4147-A177-3AD203B41FA5}">
                      <a16:colId xmlns:a16="http://schemas.microsoft.com/office/drawing/2014/main" val="4182880799"/>
                    </a:ext>
                  </a:extLst>
                </a:gridCol>
                <a:gridCol w="7874493">
                  <a:extLst>
                    <a:ext uri="{9D8B030D-6E8A-4147-A177-3AD203B41FA5}">
                      <a16:colId xmlns:a16="http://schemas.microsoft.com/office/drawing/2014/main" val="1503164397"/>
                    </a:ext>
                  </a:extLst>
                </a:gridCol>
              </a:tblGrid>
              <a:tr h="5625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04004"/>
                  </a:ext>
                </a:extLst>
              </a:tr>
              <a:tr h="1159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err="1"/>
                        <a:t>Week</a:t>
                      </a:r>
                      <a:r>
                        <a:rPr lang="sr-Latn-RS" dirty="0"/>
                        <a:t> 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sr-Latn-RS" dirty="0"/>
                        <a:t>Mon, </a:t>
                      </a:r>
                      <a:r>
                        <a:rPr lang="sr-Latn-RS" dirty="0" err="1"/>
                        <a:t>Sep</a:t>
                      </a:r>
                      <a:r>
                        <a:rPr lang="sr-Latn-RS" dirty="0"/>
                        <a:t> 18- </a:t>
                      </a:r>
                      <a:r>
                        <a:rPr lang="sr-Latn-RS" dirty="0" err="1"/>
                        <a:t>Vocab</a:t>
                      </a:r>
                      <a:r>
                        <a:rPr lang="sr-Latn-RS" dirty="0"/>
                        <a:t> </a:t>
                      </a:r>
                      <a:r>
                        <a:rPr lang="sr-Latn-RS" dirty="0" err="1"/>
                        <a:t>Quiz</a:t>
                      </a:r>
                      <a:r>
                        <a:rPr lang="sr-Latn-RS" dirty="0"/>
                        <a:t> (L1-3) 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(Pages 2-4, 6, 8-13, 15-16, 18)</a:t>
                      </a:r>
                      <a:endParaRPr lang="sr-Latn-R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lvl="1"/>
                      <a:r>
                        <a:rPr lang="sr-Latn-R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Lesson</a:t>
                      </a:r>
                      <a:r>
                        <a:rPr lang="sr-Latn-R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4 (</a:t>
                      </a:r>
                      <a:r>
                        <a:rPr lang="sr-Latn-R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Insturmental</a:t>
                      </a:r>
                      <a:r>
                        <a:rPr lang="sr-Latn-R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, Dativ, Predlozi)</a:t>
                      </a:r>
                    </a:p>
                    <a:p>
                      <a:pPr lvl="1"/>
                      <a:r>
                        <a:rPr lang="sr-Latn-R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Oral</a:t>
                      </a:r>
                      <a:r>
                        <a:rPr lang="sr-Latn-R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sr-Latn-R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Practice</a:t>
                      </a:r>
                      <a:r>
                        <a:rPr lang="sr-Latn-R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sr-Latn-R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Room</a:t>
                      </a:r>
                      <a:r>
                        <a:rPr lang="sr-Latn-R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sr-Latn-R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Tour</a:t>
                      </a:r>
                      <a:endParaRPr lang="sr-Latn-RS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60781"/>
                  </a:ext>
                </a:extLst>
              </a:tr>
              <a:tr h="562510">
                <a:tc>
                  <a:txBody>
                    <a:bodyPr/>
                    <a:lstStyle/>
                    <a:p>
                      <a:r>
                        <a:rPr lang="sr-Latn-RS" dirty="0" err="1"/>
                        <a:t>Week</a:t>
                      </a:r>
                      <a:r>
                        <a:rPr lang="sr-Latn-RS" dirty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        </a:t>
                      </a:r>
                      <a:r>
                        <a:rPr lang="sr-Latn-RS" dirty="0" err="1"/>
                        <a:t>Wrap</a:t>
                      </a:r>
                      <a:r>
                        <a:rPr lang="sr-Latn-RS" dirty="0"/>
                        <a:t> </a:t>
                      </a:r>
                      <a:r>
                        <a:rPr lang="sr-Latn-RS" dirty="0" err="1"/>
                        <a:t>up</a:t>
                      </a:r>
                      <a:r>
                        <a:rPr lang="sr-Latn-RS" dirty="0"/>
                        <a:t> Test (L1-4)- </a:t>
                      </a:r>
                      <a:r>
                        <a:rPr lang="sr-Latn-RS" dirty="0" err="1"/>
                        <a:t>Sep</a:t>
                      </a:r>
                      <a:r>
                        <a:rPr lang="sr-Latn-RS" dirty="0"/>
                        <a:t> 26</a:t>
                      </a:r>
                    </a:p>
                    <a:p>
                      <a:r>
                        <a:rPr lang="sr-Latn-RS" dirty="0"/>
                        <a:t>        </a:t>
                      </a:r>
                      <a:r>
                        <a:rPr lang="sr-Latn-RS" dirty="0" err="1"/>
                        <a:t>Lesson</a:t>
                      </a:r>
                      <a:r>
                        <a:rPr lang="sr-Latn-RS" dirty="0"/>
                        <a:t> 5- </a:t>
                      </a:r>
                      <a:r>
                        <a:rPr lang="sr-Latn-RS" dirty="0" err="1"/>
                        <a:t>Special</a:t>
                      </a:r>
                      <a:r>
                        <a:rPr lang="sr-Latn-RS" dirty="0"/>
                        <a:t> </a:t>
                      </a:r>
                      <a:r>
                        <a:rPr lang="sr-Latn-RS" dirty="0" err="1"/>
                        <a:t>Verbs</a:t>
                      </a:r>
                      <a:endParaRPr lang="sr-Latn-RS" dirty="0"/>
                    </a:p>
                    <a:p>
                      <a:r>
                        <a:rPr lang="sr-Latn-RS" dirty="0"/>
                        <a:t>        </a:t>
                      </a:r>
                      <a:r>
                        <a:rPr lang="sr-Latn-RS" dirty="0" err="1"/>
                        <a:t>Recommendations</a:t>
                      </a:r>
                      <a:r>
                        <a:rPr lang="sr-Latn-RS" dirty="0"/>
                        <a:t> </a:t>
                      </a:r>
                      <a:r>
                        <a:rPr lang="sr-Latn-RS" dirty="0" err="1"/>
                        <a:t>will</a:t>
                      </a:r>
                      <a:r>
                        <a:rPr lang="sr-Latn-RS" dirty="0"/>
                        <a:t> be </a:t>
                      </a:r>
                      <a:r>
                        <a:rPr lang="sr-Latn-RS" dirty="0" err="1"/>
                        <a:t>movies</a:t>
                      </a:r>
                      <a:r>
                        <a:rPr lang="sr-Latn-R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799425"/>
                  </a:ext>
                </a:extLst>
              </a:tr>
              <a:tr h="562510">
                <a:tc>
                  <a:txBody>
                    <a:bodyPr/>
                    <a:lstStyle/>
                    <a:p>
                      <a:r>
                        <a:rPr lang="sr-Latn-RS" dirty="0" err="1"/>
                        <a:t>Week</a:t>
                      </a:r>
                      <a:r>
                        <a:rPr lang="sr-Latn-RS" dirty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        </a:t>
                      </a:r>
                      <a:r>
                        <a:rPr lang="sr-Latn-RS" dirty="0" err="1"/>
                        <a:t>Movie</a:t>
                      </a:r>
                      <a:r>
                        <a:rPr lang="sr-Latn-RS" dirty="0"/>
                        <a:t> </a:t>
                      </a:r>
                      <a:r>
                        <a:rPr lang="sr-Latn-RS" dirty="0" err="1"/>
                        <a:t>Week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248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63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61DE-C062-BE96-C1AC-7DB947A2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Shadowing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B080-C29D-01C6-5EFE-E3F5D9F01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Article</a:t>
            </a:r>
            <a:r>
              <a:rPr lang="sr-Latn-RS" dirty="0"/>
              <a:t>: </a:t>
            </a:r>
            <a:r>
              <a:rPr lang="sr-Latn-RS" dirty="0">
                <a:hlinkClick r:id="rId2"/>
              </a:rPr>
              <a:t>https://www.fluentu.com/blog/language-shadowing/#toc_1</a:t>
            </a:r>
            <a:r>
              <a:rPr lang="sr-Latn-RS" dirty="0"/>
              <a:t> </a:t>
            </a:r>
          </a:p>
          <a:p>
            <a:r>
              <a:rPr lang="sr-Latn-RS" dirty="0"/>
              <a:t>Video (</a:t>
            </a:r>
            <a:r>
              <a:rPr lang="sr-Latn-RS" dirty="0" err="1"/>
              <a:t>long</a:t>
            </a:r>
            <a:r>
              <a:rPr lang="sr-Latn-RS" dirty="0"/>
              <a:t>): </a:t>
            </a:r>
            <a:r>
              <a:rPr lang="sr-Latn-RS" dirty="0">
                <a:hlinkClick r:id="rId3"/>
              </a:rPr>
              <a:t>https://www.youtube.com/watch?v=130bOvRpt24&amp;t=15s</a:t>
            </a:r>
            <a:r>
              <a:rPr lang="sr-Latn-RS" dirty="0"/>
              <a:t> </a:t>
            </a:r>
          </a:p>
          <a:p>
            <a:r>
              <a:rPr lang="sr-Latn-RS" dirty="0"/>
              <a:t>Video (</a:t>
            </a:r>
            <a:r>
              <a:rPr lang="sr-Latn-RS" dirty="0" err="1"/>
              <a:t>short</a:t>
            </a:r>
            <a:r>
              <a:rPr lang="sr-Latn-RS" dirty="0"/>
              <a:t>): </a:t>
            </a:r>
            <a:r>
              <a:rPr lang="sr-Latn-RS" dirty="0">
                <a:hlinkClick r:id="rId4"/>
              </a:rPr>
              <a:t>https://www.youtube.com/watch?v=ljEP_ywBm7I</a:t>
            </a:r>
            <a:r>
              <a:rPr lang="sr-Latn-R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5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Zorica Junior - Padezi (OFFICIAL VIDEO)">
            <a:hlinkClick r:id="" action="ppaction://media"/>
            <a:extLst>
              <a:ext uri="{FF2B5EF4-FFF2-40B4-BE49-F238E27FC236}">
                <a16:creationId xmlns:a16="http://schemas.microsoft.com/office/drawing/2014/main" id="{47FFBD6D-33E4-C7D7-37A5-8B95CDC079A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7900" y="371475"/>
            <a:ext cx="7542213" cy="565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0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93E-0AF5-BBE0-FF70-617AEADD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347" y="2337194"/>
            <a:ext cx="369524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sr-Cyrl-RS" dirty="0"/>
              <a:t>Прочитајте текст и прекуцајте на ћирилици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0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Nominative Plural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</a:t>
            </a:r>
            <a:r>
              <a:rPr lang="en-US" sz="4400" dirty="0">
                <a:solidFill>
                  <a:srgbClr val="FF0000"/>
                </a:solidFill>
              </a:rPr>
              <a:t>-E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Feminine nouns that end in </a:t>
            </a:r>
            <a:r>
              <a:rPr lang="en-US" dirty="0"/>
              <a:t>–a:</a:t>
            </a:r>
          </a:p>
          <a:p>
            <a:r>
              <a:rPr lang="en-US" b="1" dirty="0"/>
              <a:t>Drop -a add –e:  </a:t>
            </a:r>
          </a:p>
          <a:p>
            <a:r>
              <a:rPr lang="en-US" dirty="0" err="1"/>
              <a:t>Lampa</a:t>
            </a:r>
            <a:r>
              <a:rPr lang="en-US" dirty="0"/>
              <a:t>- </a:t>
            </a:r>
            <a:r>
              <a:rPr lang="en-US" dirty="0" err="1"/>
              <a:t>lamp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sr-Latn-RS" dirty="0"/>
              <a:t>Kuća</a:t>
            </a:r>
            <a:r>
              <a:rPr lang="en-US" dirty="0"/>
              <a:t>-</a:t>
            </a:r>
            <a:r>
              <a:rPr lang="sr-Latn-RS" dirty="0"/>
              <a:t> kuć</a:t>
            </a:r>
            <a:r>
              <a:rPr lang="sr-Latn-RS" dirty="0">
                <a:solidFill>
                  <a:srgbClr val="FF0000"/>
                </a:solidFill>
              </a:rPr>
              <a:t>e</a:t>
            </a:r>
          </a:p>
          <a:p>
            <a:r>
              <a:rPr lang="sr-Latn-RS" dirty="0"/>
              <a:t>Žena</a:t>
            </a:r>
            <a:r>
              <a:rPr lang="en-US" dirty="0"/>
              <a:t>-</a:t>
            </a:r>
            <a:r>
              <a:rPr lang="sr-Latn-RS" dirty="0"/>
              <a:t> žen</a:t>
            </a:r>
            <a:r>
              <a:rPr lang="sr-Latn-RS" dirty="0">
                <a:solidFill>
                  <a:srgbClr val="FF0000"/>
                </a:solidFill>
              </a:rPr>
              <a:t>e</a:t>
            </a:r>
          </a:p>
          <a:p>
            <a:r>
              <a:rPr lang="sr-Latn-RS" dirty="0"/>
              <a:t>Majka </a:t>
            </a:r>
            <a:r>
              <a:rPr lang="en-US" dirty="0"/>
              <a:t>-</a:t>
            </a:r>
            <a:r>
              <a:rPr lang="sr-Latn-RS" dirty="0"/>
              <a:t>majk</a:t>
            </a:r>
            <a:r>
              <a:rPr lang="sr-Latn-RS" dirty="0">
                <a:solidFill>
                  <a:srgbClr val="FF0000"/>
                </a:solidFill>
              </a:rPr>
              <a:t>e</a:t>
            </a:r>
          </a:p>
          <a:p>
            <a:r>
              <a:rPr lang="sr-Latn-RS" dirty="0"/>
              <a:t>Noga </a:t>
            </a:r>
            <a:r>
              <a:rPr lang="en-US" dirty="0"/>
              <a:t>-</a:t>
            </a:r>
            <a:r>
              <a:rPr lang="sr-Latn-RS" dirty="0"/>
              <a:t>nog</a:t>
            </a:r>
            <a:r>
              <a:rPr lang="sr-Latn-RS" dirty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                      </a:t>
            </a:r>
            <a:r>
              <a:rPr lang="en-US" sz="4400" dirty="0">
                <a:solidFill>
                  <a:srgbClr val="FF0000"/>
                </a:solidFill>
              </a:rPr>
              <a:t>-I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Masculine nouns :</a:t>
            </a:r>
          </a:p>
          <a:p>
            <a:r>
              <a:rPr lang="en-US" b="1" dirty="0"/>
              <a:t>Add –</a:t>
            </a:r>
            <a:r>
              <a:rPr lang="en-US" b="1" dirty="0" err="1"/>
              <a:t>i</a:t>
            </a:r>
            <a:r>
              <a:rPr lang="en-US" b="1" dirty="0"/>
              <a:t> to the stem:</a:t>
            </a:r>
          </a:p>
          <a:p>
            <a:r>
              <a:rPr lang="en-US" dirty="0" err="1"/>
              <a:t>Rukav-rukav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Papir-papir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Kompjuter</a:t>
            </a:r>
            <a:r>
              <a:rPr lang="en-US" dirty="0"/>
              <a:t>/</a:t>
            </a:r>
            <a:r>
              <a:rPr lang="en-US" dirty="0" err="1"/>
              <a:t>kompjutor-kompjuter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/>
              <a:t>/</a:t>
            </a:r>
            <a:r>
              <a:rPr lang="en-US" dirty="0" err="1"/>
              <a:t>kompjutor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Balkon-balkon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6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Masculine nouns that end in </a:t>
            </a:r>
            <a:r>
              <a:rPr lang="en-US" dirty="0">
                <a:solidFill>
                  <a:srgbClr val="FF0000"/>
                </a:solidFill>
              </a:rPr>
              <a:t>K/G/H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  K/G/H + I = C/Z/S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 VOJNI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   </a:t>
            </a:r>
          </a:p>
          <a:p>
            <a:r>
              <a:rPr lang="en-US" dirty="0"/>
              <a:t> JUNA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 </a:t>
            </a:r>
          </a:p>
          <a:p>
            <a:r>
              <a:rPr lang="sr-Latn-RS" dirty="0"/>
              <a:t>ČINOVNI</a:t>
            </a:r>
            <a:r>
              <a:rPr lang="sr-Latn-RS" dirty="0">
                <a:solidFill>
                  <a:srgbClr val="FF0000"/>
                </a:solidFill>
              </a:rPr>
              <a:t>K</a:t>
            </a:r>
          </a:p>
          <a:p>
            <a:r>
              <a:rPr lang="sr-Latn-RS" dirty="0"/>
              <a:t>KOVČE</a:t>
            </a:r>
            <a:r>
              <a:rPr lang="sr-Latn-RS" dirty="0">
                <a:solidFill>
                  <a:srgbClr val="FF0000"/>
                </a:solidFill>
              </a:rPr>
              <a:t>G</a:t>
            </a:r>
          </a:p>
          <a:p>
            <a:r>
              <a:rPr lang="sr-Latn-RS" dirty="0"/>
              <a:t>DU</a:t>
            </a:r>
            <a:r>
              <a:rPr lang="sr-Latn-RS" dirty="0">
                <a:solidFill>
                  <a:srgbClr val="FF0000"/>
                </a:solidFill>
              </a:rPr>
              <a:t>H</a:t>
            </a:r>
          </a:p>
          <a:p>
            <a:r>
              <a:rPr lang="sr-Latn-RS" dirty="0"/>
              <a:t>SIROMA</a:t>
            </a:r>
            <a:r>
              <a:rPr lang="sr-Latn-RS" dirty="0">
                <a:solidFill>
                  <a:srgbClr val="FF0000"/>
                </a:solidFill>
              </a:rPr>
              <a:t>H</a:t>
            </a:r>
          </a:p>
          <a:p>
            <a:r>
              <a:rPr lang="sr-Latn-RS" dirty="0"/>
              <a:t>TEPI</a:t>
            </a:r>
            <a:r>
              <a:rPr lang="sr-Latn-RS" dirty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5091" y="2646845"/>
            <a:ext cx="4485728" cy="693761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K/G/H + I = C/Z/S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VOJNI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        soldiers</a:t>
            </a:r>
            <a:endParaRPr lang="sr-Latn-RS" dirty="0"/>
          </a:p>
          <a:p>
            <a:r>
              <a:rPr lang="sr-Latn-RS" dirty="0"/>
              <a:t>JUNA</a:t>
            </a:r>
            <a:r>
              <a:rPr lang="sr-Latn-RS" dirty="0">
                <a:solidFill>
                  <a:srgbClr val="FF0000"/>
                </a:solidFill>
              </a:rPr>
              <a:t>C</a:t>
            </a:r>
            <a:r>
              <a:rPr lang="sr-Latn-RS" dirty="0"/>
              <a:t>I</a:t>
            </a:r>
            <a:r>
              <a:rPr lang="en-US" dirty="0"/>
              <a:t>         heroes </a:t>
            </a:r>
            <a:endParaRPr lang="sr-Latn-RS" dirty="0"/>
          </a:p>
          <a:p>
            <a:r>
              <a:rPr lang="sr-Latn-RS" dirty="0"/>
              <a:t>ČINOVNI</a:t>
            </a:r>
            <a:r>
              <a:rPr lang="sr-Latn-RS" dirty="0">
                <a:solidFill>
                  <a:srgbClr val="FF0000"/>
                </a:solidFill>
              </a:rPr>
              <a:t>C</a:t>
            </a:r>
            <a:r>
              <a:rPr lang="sr-Latn-RS" dirty="0"/>
              <a:t>I</a:t>
            </a:r>
            <a:r>
              <a:rPr lang="en-US" dirty="0"/>
              <a:t>   clerks</a:t>
            </a:r>
            <a:endParaRPr lang="sr-Latn-RS" dirty="0"/>
          </a:p>
          <a:p>
            <a:r>
              <a:rPr lang="sr-Latn-RS" dirty="0"/>
              <a:t>KOVČE</a:t>
            </a:r>
            <a:r>
              <a:rPr lang="sr-Latn-RS" dirty="0">
                <a:solidFill>
                  <a:srgbClr val="FF0000"/>
                </a:solidFill>
              </a:rPr>
              <a:t>Z</a:t>
            </a:r>
            <a:r>
              <a:rPr lang="sr-Latn-RS" dirty="0"/>
              <a:t>I</a:t>
            </a:r>
            <a:r>
              <a:rPr lang="en-US" dirty="0"/>
              <a:t>       trunks/coffins </a:t>
            </a:r>
            <a:endParaRPr lang="sr-Latn-RS" dirty="0"/>
          </a:p>
          <a:p>
            <a:r>
              <a:rPr lang="sr-Latn-RS" dirty="0"/>
              <a:t>DU</a:t>
            </a:r>
            <a:r>
              <a:rPr lang="sr-Latn-RS" dirty="0">
                <a:solidFill>
                  <a:srgbClr val="FF0000"/>
                </a:solidFill>
              </a:rPr>
              <a:t>S</a:t>
            </a:r>
            <a:r>
              <a:rPr lang="sr-Latn-RS" dirty="0"/>
              <a:t>I</a:t>
            </a:r>
            <a:r>
              <a:rPr lang="en-US" dirty="0"/>
              <a:t>              ghosts</a:t>
            </a:r>
            <a:endParaRPr lang="sr-Latn-RS" dirty="0"/>
          </a:p>
          <a:p>
            <a:r>
              <a:rPr lang="sr-Latn-RS" dirty="0"/>
              <a:t>SIROMA</a:t>
            </a:r>
            <a:r>
              <a:rPr lang="sr-Latn-RS" dirty="0">
                <a:solidFill>
                  <a:srgbClr val="FF0000"/>
                </a:solidFill>
              </a:rPr>
              <a:t>S</a:t>
            </a:r>
            <a:r>
              <a:rPr lang="sr-Latn-RS" dirty="0"/>
              <a:t>I</a:t>
            </a:r>
            <a:r>
              <a:rPr lang="en-US" dirty="0"/>
              <a:t>     poor people</a:t>
            </a:r>
            <a:endParaRPr lang="sr-Latn-RS" dirty="0"/>
          </a:p>
          <a:p>
            <a:r>
              <a:rPr lang="sr-Latn-RS" dirty="0"/>
              <a:t>TEPI</a:t>
            </a:r>
            <a:r>
              <a:rPr lang="sr-Latn-RS" dirty="0">
                <a:solidFill>
                  <a:srgbClr val="FF0000"/>
                </a:solidFill>
              </a:rPr>
              <a:t>S</a:t>
            </a:r>
            <a:r>
              <a:rPr lang="sr-Latn-RS" dirty="0"/>
              <a:t>I</a:t>
            </a:r>
            <a:r>
              <a:rPr lang="en-US" dirty="0"/>
              <a:t>            rugs, carpets </a:t>
            </a:r>
          </a:p>
        </p:txBody>
      </p:sp>
    </p:spTree>
    <p:extLst>
      <p:ext uri="{BB962C8B-B14F-4D97-AF65-F5344CB8AC3E}">
        <p14:creationId xmlns:p14="http://schemas.microsoft.com/office/powerpoint/2010/main" val="337626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MONOSYLLABIC MASCULINE NOUNS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/>
              <a:t>Monosyllabic masculine nouns extend their stems in plural b</a:t>
            </a:r>
            <a:r>
              <a:rPr lang="en-US" dirty="0"/>
              <a:t>y adding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sr-Latn-RS" dirty="0">
                <a:solidFill>
                  <a:srgbClr val="FF0000"/>
                </a:solidFill>
              </a:rPr>
              <a:t>OV </a:t>
            </a:r>
            <a:r>
              <a:rPr lang="en-US" dirty="0">
                <a:solidFill>
                  <a:srgbClr val="FF0000"/>
                </a:solidFill>
              </a:rPr>
              <a:t>/-</a:t>
            </a:r>
            <a:r>
              <a:rPr lang="sr-Latn-RS" dirty="0">
                <a:solidFill>
                  <a:srgbClr val="FF0000"/>
                </a:solidFill>
              </a:rPr>
              <a:t>EV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before the ending </a:t>
            </a:r>
            <a:r>
              <a:rPr lang="en-US" dirty="0">
                <a:solidFill>
                  <a:srgbClr val="FF0000"/>
                </a:solidFill>
              </a:rPr>
              <a:t>–I</a:t>
            </a:r>
            <a:r>
              <a:rPr lang="en-US" dirty="0"/>
              <a:t>:</a:t>
            </a:r>
          </a:p>
          <a:p>
            <a:r>
              <a:rPr lang="en-US" dirty="0"/>
              <a:t>Rule: add -</a:t>
            </a:r>
            <a:r>
              <a:rPr lang="en-US" dirty="0">
                <a:solidFill>
                  <a:srgbClr val="FF0000"/>
                </a:solidFill>
              </a:rPr>
              <a:t>EV</a:t>
            </a:r>
            <a:r>
              <a:rPr lang="en-US" dirty="0"/>
              <a:t> to the </a:t>
            </a:r>
            <a:r>
              <a:rPr lang="en-US" dirty="0">
                <a:solidFill>
                  <a:srgbClr val="FF0000"/>
                </a:solidFill>
              </a:rPr>
              <a:t>soft</a:t>
            </a:r>
            <a:r>
              <a:rPr lang="en-US" dirty="0"/>
              <a:t> consonants: </a:t>
            </a:r>
            <a:endParaRPr lang="sr-Latn-RS" dirty="0"/>
          </a:p>
          <a:p>
            <a:r>
              <a:rPr lang="sr-Latn-RS" dirty="0">
                <a:solidFill>
                  <a:srgbClr val="FF0000"/>
                </a:solidFill>
              </a:rPr>
              <a:t>Č, Ć, J, LJ, NJ,DŽ,Đ,Š,Ž</a:t>
            </a:r>
            <a:r>
              <a:rPr lang="en-US" dirty="0">
                <a:solidFill>
                  <a:srgbClr val="FF0000"/>
                </a:solidFill>
              </a:rPr>
              <a:t>  (soft cons.)</a:t>
            </a:r>
          </a:p>
          <a:p>
            <a:r>
              <a:rPr lang="sr-Latn-RS" dirty="0"/>
              <a:t>MU</a:t>
            </a:r>
            <a:r>
              <a:rPr lang="sr-Latn-RS" dirty="0">
                <a:solidFill>
                  <a:srgbClr val="FF0000"/>
                </a:solidFill>
              </a:rPr>
              <a:t>Ž</a:t>
            </a:r>
            <a:r>
              <a:rPr lang="en-US" dirty="0"/>
              <a:t>-</a:t>
            </a:r>
            <a:r>
              <a:rPr lang="sr-Latn-RS" dirty="0"/>
              <a:t> MUŽ</a:t>
            </a:r>
            <a:r>
              <a:rPr lang="sr-Latn-RS" dirty="0">
                <a:solidFill>
                  <a:srgbClr val="FF0000"/>
                </a:solidFill>
              </a:rPr>
              <a:t>EV</a:t>
            </a:r>
            <a:r>
              <a:rPr lang="sr-Latn-RS" dirty="0"/>
              <a:t>I </a:t>
            </a:r>
            <a:r>
              <a:rPr lang="en-US" dirty="0"/>
              <a:t>(husbands)</a:t>
            </a:r>
            <a:r>
              <a:rPr lang="sr-Latn-RS" dirty="0"/>
              <a:t>    NO</a:t>
            </a:r>
            <a:r>
              <a:rPr lang="sr-Latn-RS" dirty="0">
                <a:solidFill>
                  <a:srgbClr val="FF0000"/>
                </a:solidFill>
              </a:rPr>
              <a:t>Ž</a:t>
            </a:r>
            <a:r>
              <a:rPr lang="en-US" dirty="0"/>
              <a:t>-</a:t>
            </a:r>
            <a:r>
              <a:rPr lang="sr-Latn-RS" dirty="0"/>
              <a:t> NOŽ</a:t>
            </a:r>
            <a:r>
              <a:rPr lang="sr-Latn-RS" dirty="0">
                <a:solidFill>
                  <a:srgbClr val="FF0000"/>
                </a:solidFill>
              </a:rPr>
              <a:t>EV</a:t>
            </a:r>
            <a:r>
              <a:rPr lang="sr-Latn-RS" dirty="0"/>
              <a:t>I</a:t>
            </a:r>
            <a:r>
              <a:rPr lang="en-US" dirty="0"/>
              <a:t> (knives)</a:t>
            </a:r>
            <a:endParaRPr lang="sr-Latn-RS" dirty="0"/>
          </a:p>
          <a:p>
            <a:r>
              <a:rPr lang="sr-Latn-RS" dirty="0"/>
              <a:t>BRO</a:t>
            </a:r>
            <a:r>
              <a:rPr lang="sr-Latn-RS" dirty="0">
                <a:solidFill>
                  <a:srgbClr val="FF0000"/>
                </a:solidFill>
              </a:rPr>
              <a:t>J</a:t>
            </a:r>
            <a:r>
              <a:rPr lang="sr-Latn-RS" dirty="0"/>
              <a:t> </a:t>
            </a:r>
            <a:r>
              <a:rPr lang="en-US" dirty="0"/>
              <a:t>–</a:t>
            </a:r>
            <a:r>
              <a:rPr lang="sr-Latn-RS" dirty="0"/>
              <a:t>BROJ</a:t>
            </a:r>
            <a:r>
              <a:rPr lang="sr-Latn-RS" dirty="0">
                <a:solidFill>
                  <a:srgbClr val="FF0000"/>
                </a:solidFill>
              </a:rPr>
              <a:t>EV</a:t>
            </a:r>
            <a:r>
              <a:rPr lang="sr-Latn-RS" dirty="0"/>
              <a:t>I</a:t>
            </a:r>
            <a:r>
              <a:rPr lang="en-US" dirty="0"/>
              <a:t> (numbers)</a:t>
            </a:r>
            <a:endParaRPr lang="sr-Latn-RS" dirty="0"/>
          </a:p>
          <a:p>
            <a:r>
              <a:rPr lang="sr-Latn-RS" dirty="0"/>
              <a:t>SLO</a:t>
            </a:r>
            <a:r>
              <a:rPr lang="sr-Latn-RS" dirty="0">
                <a:solidFill>
                  <a:srgbClr val="FF0000"/>
                </a:solidFill>
              </a:rPr>
              <a:t>J </a:t>
            </a:r>
            <a:r>
              <a:rPr lang="en-US" dirty="0"/>
              <a:t>-</a:t>
            </a:r>
            <a:r>
              <a:rPr lang="sr-Latn-RS" dirty="0"/>
              <a:t>SLOJ</a:t>
            </a:r>
            <a:r>
              <a:rPr lang="sr-Latn-RS" dirty="0">
                <a:solidFill>
                  <a:srgbClr val="FF0000"/>
                </a:solidFill>
              </a:rPr>
              <a:t>EV</a:t>
            </a:r>
            <a:r>
              <a:rPr lang="sr-Latn-RS" dirty="0"/>
              <a:t>I </a:t>
            </a:r>
            <a:r>
              <a:rPr lang="en-US" dirty="0"/>
              <a:t>(layers)</a:t>
            </a:r>
            <a:endParaRPr lang="sr-Latn-RS" dirty="0"/>
          </a:p>
          <a:p>
            <a:r>
              <a:rPr lang="sr-Latn-RS" dirty="0"/>
              <a:t>KLJU</a:t>
            </a:r>
            <a:r>
              <a:rPr lang="sr-Latn-RS" dirty="0">
                <a:solidFill>
                  <a:srgbClr val="FF0000"/>
                </a:solidFill>
              </a:rPr>
              <a:t>Č</a:t>
            </a:r>
            <a:r>
              <a:rPr lang="en-US" dirty="0"/>
              <a:t>-</a:t>
            </a:r>
            <a:r>
              <a:rPr lang="sr-Latn-RS" dirty="0"/>
              <a:t> KLJUČ</a:t>
            </a:r>
            <a:r>
              <a:rPr lang="sr-Latn-RS" dirty="0">
                <a:solidFill>
                  <a:srgbClr val="FF0000"/>
                </a:solidFill>
              </a:rPr>
              <a:t>EV</a:t>
            </a:r>
            <a:r>
              <a:rPr lang="sr-Latn-RS" dirty="0"/>
              <a:t>I</a:t>
            </a:r>
            <a:r>
              <a:rPr lang="en-US" dirty="0"/>
              <a:t> (keys)</a:t>
            </a:r>
            <a:endParaRPr lang="sr-Latn-RS" dirty="0"/>
          </a:p>
          <a:p>
            <a:r>
              <a:rPr lang="sr-Latn-RS" dirty="0"/>
              <a:t>KO</a:t>
            </a:r>
            <a:r>
              <a:rPr lang="sr-Latn-RS" dirty="0">
                <a:solidFill>
                  <a:srgbClr val="FF0000"/>
                </a:solidFill>
              </a:rPr>
              <a:t>Š</a:t>
            </a:r>
            <a:r>
              <a:rPr lang="sr-Latn-RS" dirty="0"/>
              <a:t> </a:t>
            </a:r>
            <a:r>
              <a:rPr lang="en-US" dirty="0"/>
              <a:t>–</a:t>
            </a:r>
            <a:r>
              <a:rPr lang="sr-Latn-RS" dirty="0"/>
              <a:t>KOŠ</a:t>
            </a:r>
            <a:r>
              <a:rPr lang="sr-Latn-RS" dirty="0">
                <a:solidFill>
                  <a:srgbClr val="FF0000"/>
                </a:solidFill>
              </a:rPr>
              <a:t>EV</a:t>
            </a:r>
            <a:r>
              <a:rPr lang="sr-Latn-RS" dirty="0"/>
              <a:t>I</a:t>
            </a:r>
            <a:r>
              <a:rPr lang="en-US" dirty="0"/>
              <a:t> (baskets)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0722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DarkSeedRightStep">
      <a:dk1>
        <a:srgbClr val="000000"/>
      </a:dk1>
      <a:lt1>
        <a:srgbClr val="FFFFFF"/>
      </a:lt1>
      <a:dk2>
        <a:srgbClr val="1B3023"/>
      </a:dk2>
      <a:lt2>
        <a:srgbClr val="F3F0F2"/>
      </a:lt2>
      <a:accent1>
        <a:srgbClr val="47B56E"/>
      </a:accent1>
      <a:accent2>
        <a:srgbClr val="3BB196"/>
      </a:accent2>
      <a:accent3>
        <a:srgbClr val="4DADC3"/>
      </a:accent3>
      <a:accent4>
        <a:srgbClr val="3B6AB1"/>
      </a:accent4>
      <a:accent5>
        <a:srgbClr val="4F4DC3"/>
      </a:accent5>
      <a:accent6>
        <a:srgbClr val="713EB3"/>
      </a:accent6>
      <a:hlink>
        <a:srgbClr val="998A3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951</Words>
  <Application>Microsoft Office PowerPoint</Application>
  <PresentationFormat>Widescreen</PresentationFormat>
  <Paragraphs>184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Elephant</vt:lpstr>
      <vt:lpstr>Univers Condensed</vt:lpstr>
      <vt:lpstr>MimeoVTI</vt:lpstr>
      <vt:lpstr>Četvrta nedelja Ponedeljak Jedanaesti Septembar/Rujan</vt:lpstr>
      <vt:lpstr>Pregled sedmice</vt:lpstr>
      <vt:lpstr>Pregled sledećih nedelja</vt:lpstr>
      <vt:lpstr>Shadowing</vt:lpstr>
      <vt:lpstr>PowerPoint Presentation</vt:lpstr>
      <vt:lpstr>Прочитајте текст и прекуцајте на ћирилици</vt:lpstr>
      <vt:lpstr>Nominative Plural</vt:lpstr>
      <vt:lpstr>Masculine nouns that end in K/G/H </vt:lpstr>
      <vt:lpstr>MONOSYLLABIC MASCULINE NOUNS </vt:lpstr>
      <vt:lpstr>MONOSYLLABIC MASCULINE NOUNS </vt:lpstr>
      <vt:lpstr>Exceptions: </vt:lpstr>
      <vt:lpstr>Irregular plurals</vt:lpstr>
      <vt:lpstr>Neuter Nominative Plural Endings</vt:lpstr>
      <vt:lpstr>Vežba/vježba:</vt:lpstr>
      <vt:lpstr>Vežba/vježba</vt:lpstr>
      <vt:lpstr>Accusative plurals: </vt:lpstr>
      <vt:lpstr>PowerPoint Presentation</vt:lpstr>
      <vt:lpstr>Masculine nouns (both animate (living things) and inanimate) change their ending in acc.plural to E: </vt:lpstr>
      <vt:lpstr>Adjectives- masculine and feminine plurals:</vt:lpstr>
      <vt:lpstr>Neuter plural </vt:lpstr>
      <vt:lpstr>Вежба- Make sentences using plural</vt:lpstr>
      <vt:lpstr>Za sutra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Četvrta nedelja Ponedeljak Jedanaesti Septembar/Rujan</dc:title>
  <dc:creator>Pavlovic, Tamara</dc:creator>
  <cp:lastModifiedBy>Pavlovic, Tamara</cp:lastModifiedBy>
  <cp:revision>1</cp:revision>
  <dcterms:created xsi:type="dcterms:W3CDTF">2023-09-11T03:44:20Z</dcterms:created>
  <dcterms:modified xsi:type="dcterms:W3CDTF">2023-09-11T06:10:23Z</dcterms:modified>
</cp:coreProperties>
</file>