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4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59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2:19:33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1299 138 24575,'0'-5'0,"0"0"0,-1 1 0,0-1 0,0 0 0,0 0 0,-1 1 0,1-1 0,-1 1 0,0-1 0,0 1 0,-1 0 0,1 0 0,-1 0 0,0 0 0,0 0 0,-1 1 0,1-1 0,-1 1 0,1 0 0,-9-6 0,3 4 0,0-1 0,-1 2 0,0-1 0,0 1 0,0 1 0,0-1 0,0 2 0,-15-3 0,-31 1 0,0 1 0,-65 7 0,5-1 0,87-2 0,1 2 0,-1 1 0,1 1 0,-1 2 0,2 0 0,-1 2 0,1 1 0,0 1 0,-27 16 0,42-21 0,-1-1 0,0-1 0,1 0 0,-21 3 0,20-5 0,0 1 0,1 0 0,0 1 0,-1 0 0,-14 8 0,15-4 0,1 0 0,0 0 0,-12 13 0,13-12 0,-1 1 0,0-2 0,-12 9 0,-76 46 0,90-56 0,0 0 0,1 1 0,0-1 0,1 2 0,0-1 0,0 1 0,1 0 0,0 0 0,0 1 0,1 0 0,1 0 0,-1 0 0,2 0 0,-1 1 0,2 0 0,-1 0 0,1-1 0,1 1 0,0 1 0,1 11 0,0-9 0,-1 18 0,7 52 0,-5-73 0,2-1 0,-1 1 0,1-1 0,1 1 0,0-1 0,0 0 0,1-1 0,10 16 0,40 68 0,-44-70 0,2-1 0,0 0 0,2-1 0,19 23 0,-15-24 0,-1 1 0,-1 1 0,26 44 0,-39-60 0,0-1 0,0-1 0,1 1 0,0 0 0,0-1 0,0 0 0,1-1 0,-1 1 0,1-1 0,0 0 0,0 0 0,0 0 0,0-1 0,10 2 0,24 12 0,-28-11 0,0 0 0,1-1 0,-1 0 0,1-1 0,0-1 0,25 2 0,84-5 0,-53-2 0,-38 2 0,0-1 0,0-1 0,0-1 0,-1-2 0,0-2 0,35-12 0,-57 17 0,4-1 0,1-1 0,0 0 0,-1-1 0,0-1 0,-1 1 0,1-2 0,-1 0 0,-1 0 0,18-18 0,3-7 0,-12 12 0,26-36 0,-18 23 0,-22 30 0,-1 0 0,0 0 0,-1-1 0,1 0 0,-1 1 0,0-1 0,0-1 0,0 1 0,-1 0 0,0-1 0,0 1 0,2-10 0,2-46 0,-6 45 0,1 1 0,1-1 0,1 0 0,0 1 0,8-23 0,5-1 0,-9 26 0,-1-1 0,0 0 0,-2 0 0,1 0 0,-2-1 0,4-26 0,-6 9 0,-2 20 0,2 0 0,-1-1 0,1 1 0,1 0 0,0 0 0,1 0 0,0 1 0,1-1 0,0 1 0,7-13 0,-9 20-44,8-13 100,-1 0 1,14-36 0,-22 50-125,1-1 0,-1 0 0,0 0 1,0 0-1,-1 0 0,1 1 0,-1-1 1,0 0-1,0 0 0,0 0 0,0 0 1,-1 0-1,1 0 0,-1 0 0,0 0 1,0 1-1,-1-1 0,1 0 0,-1 1 0,0-1 1,-3-4-1,-7-4-6758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2:41:12.0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2:19:38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2067 321 24575,'-24'-2'0,"0"-1"0,0-1 0,0-1 0,1-1 0,0-1 0,-41-19 0,38 15 0,-1 1 0,0 1 0,-1 1 0,-40-6 0,12 8 0,-87-22 0,41 8 0,-10-2 0,-38-9 0,-6-2 0,100 18 0,-1 3 0,-94-9 0,62 9 0,49 6 0,-56-1 0,65 6 0,13 0 0,1 0 0,-1 2 0,0 0 0,1 1 0,0 0 0,-1 1 0,1 1 0,-32 13 0,24-5 0,0 0 0,1 2 0,1 1 0,0 1 0,-29 26 0,44-33 0,0-1 0,0 1 0,1 0 0,0 0 0,1 1 0,0 0 0,0 0 0,1 0 0,1 1 0,-1 0 0,2 0 0,0 0 0,0 0 0,1 1 0,-2 18 0,4 220 0,3-102 0,-3-128 0,0 0 0,2-1 0,7 39 0,-6-49 0,0 0 0,0 0 0,1-1 0,0 1 0,0-1 0,1 0 0,0 0 0,1 0 0,0-1 0,9 9 0,-5-5 0,13 13 0,1-1 0,1-1 0,51 35 0,-48-43 0,1 0 0,0-3 0,1 0 0,31 7 0,13 4 0,128 43 0,-180-59 0,0-1 0,1 0 0,0-2 0,28 1 0,95-5 0,-53-2 0,-18 4 0,82-2 0,-139-2 0,1-1 0,-1 0 0,0-1 0,0-1 0,0-1 0,24-13 0,-23 11 0,-2 3 0,-1 0 0,1 2 0,0 0 0,0 1 0,20-2 0,-16 3 0,0-1 0,40-12 0,13-5 0,-51 15 0,-1-1 0,39-17 0,-49 16 0,0-1 0,-1 0 0,0-1 0,0 0 0,-1-1 0,0 0 0,-1-1 0,14-20 0,14-15 0,-21 28 0,-1-1 0,0 0 0,12-24 0,-21 32 0,-1 0 0,0 0 0,-1 0 0,0 0 0,-1-1 0,0 1 0,-1-1 0,1-17 0,-3-172 0,-3 81 0,3 112-273,0 1 0,0-1 0,-1 0 0,-2-8 0,-3-1-6553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2:19:43.0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1062 55 24575,'-4'-1'0,"1"1"0,0-1 0,0 0 0,0 0 0,-1 0 0,1 0 0,-4-3 0,-20-7 0,-54-2 0,-158-7 0,189 20 0,-21 0 0,0 2 0,-76 13 0,54-7 0,63-7 0,-43 7 0,65-6 0,-1 0 0,1 0 0,-1 1 0,1 0 0,0 1 0,0-1 0,0 1 0,0 1 0,-8 6 0,12-7 0,1-1 0,0 1 0,0-1 0,0 1 0,0 0 0,1 0 0,0 0 0,0 0 0,0 0 0,0 1 0,-2 7 0,-9 55 0,9-39 0,-2 20 0,3 1 0,3 82 0,2-50 0,-1-68 0,1 0 0,0 0 0,1-1 0,0 1 0,1 0 0,1-1 0,0 0 0,9 17 0,-6-15 0,-2 1 0,0-1 0,0 1 0,-1 0 0,3 20 0,-4-16 0,0-1 0,1 1 0,2-1 0,-1-1 0,2 1 0,1-1 0,0-1 0,1 1 0,0-2 0,1 1 0,1-2 0,1 1 0,22 19 0,-28-29 0,0 0 0,1 0 0,-1-1 0,1 0 0,-1 0 0,1-1 0,0 0 0,16 3 0,7 1 0,33 1 0,-40-6 0,88 6 0,122-7 0,-101-3 0,-121 2 0,0-1 0,0 0 0,0-1 0,0 0 0,0-1 0,-1-1 0,1 0 0,-1 0 0,0-1 0,0 0 0,0-1 0,-1 0 0,0-1 0,0 0 0,10-11 0,79-66 0,-85 72 0,0 0 0,-1-1 0,0-1 0,-1 0 0,0-1 0,-2 0 0,1-1 0,14-30 0,-4-3 0,-14 35 0,0-1 0,-1 1 0,-1-1 0,0-1 0,-1 1 0,-1-1 0,2-17 0,-3-32 0,-6-72 0,2 125 0,1 0 0,-2 0 0,1 0 0,-2 0 0,0 0 0,0 1 0,-1-1 0,0 1 0,-1 0 0,0 1 0,-1-1 0,0 1 0,-1 1 0,0-1 0,0 1 0,-1 1 0,0 0 0,-1 0 0,0 0 0,0 1 0,0 1 0,-1 0 0,0 0 0,-12-4 0,8 4-195,-1 0 0,1 1 0,-1 1 0,0 0 0,0 1 0,-26-1 0,20 4-6631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2:19:52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24575,'477'0'-1365,"-454"0"-5461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2:20:04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24575,'789'0'-1365,"-772"0"-5461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2:20:28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 24575,'36'1'0,"0"-2"0,1-2 0,50-10 0,-42 7-9,0 1 0,0 2 0,85 5 0,-34 0-1320,-73-2-5497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2:20:31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24575,'638'0'-1365,"-616"0"-5461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2:20:35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24575,'504'0'-1365,"-482"0"-5461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2:20:37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0 111 24575,'39'0'0,"-1"-1"0,0-2 0,43-9 0,-61 7 0,25-4 0,0-2 0,-1-2 0,50-21 0,-78 29-30,1 0 0,0 1-1,0 1 1,0 0 0,0 2 0,1 0-1,-1 1 1,25 3 0,-2-2-1063,-17-1-5733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4D01-BC9F-B745-EC5A-BCFAB82EB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FE03B-A10E-FA3B-AD97-880CD974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8E34-A398-BF4E-FEE6-8AE39FA0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371-8490-44BC-899B-D39692AA822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2CAC-8EF4-33C3-DBF5-09B57937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B8A3-BF87-FADA-FBE2-47DE83FA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1B-A1BD-420C-A0D3-EA53D929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7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7EBA-A9A4-965B-8DA9-C8E6A736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0A526-FE36-F693-9B52-CF5BF4222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65AE-16FB-8A34-2F08-90FB449F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371-8490-44BC-899B-D39692AA822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93D08-EB73-632B-632F-1DE2FCA4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6B1F-2B1D-D4D9-F3AE-1D98B7F2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1B-A1BD-420C-A0D3-EA53D929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67C18-85D6-CACD-7475-E7129A7F4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6F831-02CD-5898-564D-E71578B5F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17B02-5A29-EEA2-AD0C-2417B4BB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371-8490-44BC-899B-D39692AA822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3639B-6274-9040-A29F-44E23B8E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18B4C-E746-ABAC-E42E-290EE4CF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1B-A1BD-420C-A0D3-EA53D929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1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9A4A-385D-ECAF-B7AC-60DAA87F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B409-B1F8-2FAC-FFAA-DEAD0F48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A7A04-0F07-F295-46DE-BF595C9E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371-8490-44BC-899B-D39692AA822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3B8CD-066E-52DA-476A-B66A1531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85936-BAC3-D4FB-5CB0-7304F903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1B-A1BD-420C-A0D3-EA53D929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88C7-9F5F-E7BC-5635-24F04B71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04565-1019-56E6-18B5-083C46B07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8C20-07F8-D288-F6B7-DBDD3D06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371-8490-44BC-899B-D39692AA822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B9438-9CD5-CFF8-3619-8057E08F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9561-DDF6-C3C9-6AE6-2EED0E78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1B-A1BD-420C-A0D3-EA53D929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8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CF0D-3C82-CB0D-9E11-EE721F5D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4543-22FD-4E8C-44B6-096901892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2D6EB-756B-F10A-1EA3-1C0593F09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F362-CD61-404A-A65B-5962D15A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371-8490-44BC-899B-D39692AA822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192CA-48E2-05F8-4E8A-D6E906D4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DDCE6-E32F-8B1A-62D7-2A065ADD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1B-A1BD-420C-A0D3-EA53D929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5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2F70-9271-4E68-142F-79DD0EDE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A3909-F806-7DE8-1615-B72980CCC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609F0-788F-0661-3CAE-5E3F9D7A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C2131-8D19-611A-27D7-56AA40682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9C5EB-349B-1896-355C-2BAEF9FF2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C9C29-88BC-FB03-93F3-A1E3B2F3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371-8490-44BC-899B-D39692AA822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70F79-92F1-10FB-9930-A5A92DA9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B22BC-DDAE-25F3-4A2A-356D0D8A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1B-A1BD-420C-A0D3-EA53D929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5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DEB9-49CC-36E2-0838-1A36CB39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22295-EE72-5BA1-BFE3-61F808E6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371-8490-44BC-899B-D39692AA822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55AC7-DC7B-3995-37C1-CCC11CC2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1A449-264F-22C2-0358-2E3F5106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1B-A1BD-420C-A0D3-EA53D929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2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DEF26-C29C-0CD1-A335-3CAA7553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371-8490-44BC-899B-D39692AA822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AA55F-38CD-0B74-B8AD-0758088F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30FB7-3ED8-56C5-BCEE-D68409AB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1B-A1BD-420C-A0D3-EA53D929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2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9449-123C-58B3-93B4-F24C54F2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99B0-4D3B-7948-1588-5A8B05739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86518-2EB5-F913-77BA-63E75232F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D2FA-BDDD-B7F1-44CE-BDC6F66C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371-8490-44BC-899B-D39692AA822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FA0B0-7364-38DF-5051-6FD53C14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564DE-F8AA-A2AE-1B81-BC264218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1B-A1BD-420C-A0D3-EA53D929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913E-E94D-5562-9E16-1E0F6878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4065B-3805-20B7-25FB-998CC180C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6A0F-5050-95E0-A6B5-38CC54B4C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9DE43-9A7F-F597-9DEE-4199ED3E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D371-8490-44BC-899B-D39692AA822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B221B-18D5-7CD7-0DC7-CF6446ED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B952E-A68A-7408-7870-E331FFDA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1B-A1BD-420C-A0D3-EA53D929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F04A9-EB68-09EA-B569-4F7F0522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1C17F-5AD0-D08F-B3C1-2CB55B4E4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682C2-E396-0C21-0DB8-E6873F091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DD371-8490-44BC-899B-D39692AA822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E399-4756-96FE-EA13-094662064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4F8BC-4A22-2AA8-8AE1-4662528BA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F91B-A1BD-420C-A0D3-EA53D929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ED69B-428C-4A74-61F6-796829EA9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sr-Latn-RS" sz="5100"/>
              <a:t>Četvrta nedelja</a:t>
            </a:r>
            <a:br>
              <a:rPr lang="sr-Latn-RS" sz="5100"/>
            </a:br>
            <a:r>
              <a:rPr lang="sr-Latn-RS" sz="5100"/>
              <a:t>Utorak</a:t>
            </a:r>
            <a:br>
              <a:rPr lang="sr-Latn-RS" sz="5100"/>
            </a:br>
            <a:r>
              <a:rPr lang="sr-Latn-RS" sz="5100"/>
              <a:t>Dvanaesti septembar/rujan</a:t>
            </a:r>
            <a:endParaRPr lang="en-US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3B6B8-3A54-7FFB-2097-64FB3EF97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sr-Latn-RS" dirty="0"/>
              <a:t>Tamara Pavlović BCS 2023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0543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Conjugation of </a:t>
            </a:r>
            <a:r>
              <a:rPr lang="sr-Latn-RS" dirty="0"/>
              <a:t>učiti  </a:t>
            </a:r>
            <a:r>
              <a:rPr lang="sr-Latn-RS" sz="6000" dirty="0">
                <a:solidFill>
                  <a:srgbClr val="FF0000"/>
                </a:solidFill>
              </a:rPr>
              <a:t>i-e</a:t>
            </a:r>
            <a:r>
              <a:rPr lang="sr-Latn-RS" dirty="0"/>
              <a:t>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Ja uč</a:t>
            </a:r>
            <a:r>
              <a:rPr lang="sr-Latn-RS" sz="6000" dirty="0">
                <a:solidFill>
                  <a:srgbClr val="FF0000"/>
                </a:solidFill>
              </a:rPr>
              <a:t>i</a:t>
            </a:r>
            <a:r>
              <a:rPr lang="sr-Latn-RS" dirty="0">
                <a:solidFill>
                  <a:srgbClr val="00B0F0"/>
                </a:solidFill>
              </a:rPr>
              <a:t>m</a:t>
            </a:r>
            <a:r>
              <a:rPr lang="sr-Latn-RS" dirty="0"/>
              <a:t>       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sr-Latn-RS" dirty="0">
                <a:solidFill>
                  <a:srgbClr val="FF0000"/>
                </a:solidFill>
              </a:rPr>
              <a:t>marked red present tense</a:t>
            </a:r>
            <a:r>
              <a:rPr lang="en-US" dirty="0">
                <a:solidFill>
                  <a:srgbClr val="FF0000"/>
                </a:solidFill>
              </a:rPr>
              <a:t> type</a:t>
            </a:r>
            <a:endParaRPr lang="sr-Latn-RS" dirty="0">
              <a:solidFill>
                <a:srgbClr val="FF0000"/>
              </a:solidFill>
            </a:endParaRPr>
          </a:p>
          <a:p>
            <a:r>
              <a:rPr lang="sr-Latn-RS" dirty="0"/>
              <a:t>Ti uči</a:t>
            </a:r>
            <a:r>
              <a:rPr lang="sr-Latn-RS" dirty="0">
                <a:solidFill>
                  <a:srgbClr val="00B0F0"/>
                </a:solidFill>
              </a:rPr>
              <a:t>š</a:t>
            </a:r>
            <a:r>
              <a:rPr lang="en-US" dirty="0">
                <a:solidFill>
                  <a:srgbClr val="00B0F0"/>
                </a:solidFill>
              </a:rPr>
              <a:t>          ** marked blue personal endings</a:t>
            </a:r>
            <a:endParaRPr lang="sr-Latn-RS" dirty="0">
              <a:solidFill>
                <a:srgbClr val="00B0F0"/>
              </a:solidFill>
            </a:endParaRPr>
          </a:p>
          <a:p>
            <a:r>
              <a:rPr lang="sr-Latn-RS" dirty="0"/>
              <a:t>On,Ona,Ono uč</a:t>
            </a:r>
            <a:r>
              <a:rPr lang="en-US" dirty="0" err="1"/>
              <a:t>i</a:t>
            </a:r>
            <a:endParaRPr lang="sr-Latn-RS" dirty="0"/>
          </a:p>
          <a:p>
            <a:endParaRPr lang="sr-Latn-RS" dirty="0"/>
          </a:p>
          <a:p>
            <a:r>
              <a:rPr lang="sr-Latn-RS" dirty="0"/>
              <a:t>Mi uči</a:t>
            </a:r>
            <a:r>
              <a:rPr lang="sr-Latn-RS" dirty="0">
                <a:solidFill>
                  <a:srgbClr val="00B0F0"/>
                </a:solidFill>
              </a:rPr>
              <a:t>mo</a:t>
            </a:r>
          </a:p>
          <a:p>
            <a:r>
              <a:rPr lang="sr-Latn-RS" dirty="0"/>
              <a:t>Vi uči</a:t>
            </a:r>
            <a:r>
              <a:rPr lang="sr-Latn-RS" dirty="0">
                <a:solidFill>
                  <a:srgbClr val="00B0F0"/>
                </a:solidFill>
              </a:rPr>
              <a:t>te</a:t>
            </a:r>
            <a:r>
              <a:rPr lang="sr-Latn-RS" dirty="0"/>
              <a:t> </a:t>
            </a:r>
          </a:p>
          <a:p>
            <a:r>
              <a:rPr lang="sr-Latn-RS" dirty="0"/>
              <a:t>Oni,One,Ona uč</a:t>
            </a:r>
            <a:r>
              <a:rPr lang="sr-Latn-RS" sz="6000" dirty="0">
                <a:solidFill>
                  <a:srgbClr val="FF0000"/>
                </a:solidFill>
              </a:rPr>
              <a:t>e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69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Conjugation of the </a:t>
            </a:r>
            <a:r>
              <a:rPr lang="en-US" dirty="0" err="1"/>
              <a:t>pevati</a:t>
            </a:r>
            <a:r>
              <a:rPr lang="en-US" dirty="0"/>
              <a:t>/</a:t>
            </a:r>
            <a:r>
              <a:rPr lang="en-US" dirty="0" err="1"/>
              <a:t>pjevati</a:t>
            </a:r>
            <a:r>
              <a:rPr lang="en-US" dirty="0"/>
              <a:t> </a:t>
            </a:r>
            <a:r>
              <a:rPr lang="en-US" sz="6700" dirty="0">
                <a:solidFill>
                  <a:srgbClr val="FF0000"/>
                </a:solidFill>
              </a:rPr>
              <a:t>a/</a:t>
            </a:r>
            <a:r>
              <a:rPr lang="en-US" sz="6700" dirty="0" err="1">
                <a:solidFill>
                  <a:srgbClr val="FF0000"/>
                </a:solidFill>
              </a:rPr>
              <a:t>ju</a:t>
            </a:r>
            <a:r>
              <a:rPr lang="en-US" dirty="0"/>
              <a:t>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Ja</a:t>
            </a:r>
            <a:r>
              <a:rPr lang="en-US" dirty="0"/>
              <a:t> </a:t>
            </a:r>
            <a:r>
              <a:rPr lang="en-US" dirty="0" err="1"/>
              <a:t>pev</a:t>
            </a:r>
            <a:r>
              <a:rPr lang="en-US" sz="6000" dirty="0" err="1">
                <a:solidFill>
                  <a:srgbClr val="FF0000"/>
                </a:solidFill>
              </a:rPr>
              <a:t>a</a:t>
            </a:r>
            <a:r>
              <a:rPr lang="en-US" dirty="0" err="1">
                <a:solidFill>
                  <a:srgbClr val="00B0F0"/>
                </a:solidFill>
              </a:rPr>
              <a:t>m</a:t>
            </a:r>
            <a:r>
              <a:rPr lang="en-US" dirty="0"/>
              <a:t>/</a:t>
            </a:r>
            <a:r>
              <a:rPr lang="en-US" dirty="0" err="1"/>
              <a:t>pjev</a:t>
            </a:r>
            <a:r>
              <a:rPr lang="en-US" sz="6000" dirty="0" err="1">
                <a:solidFill>
                  <a:srgbClr val="FF0000"/>
                </a:solidFill>
              </a:rPr>
              <a:t>a</a:t>
            </a:r>
            <a:r>
              <a:rPr lang="en-US" dirty="0" err="1">
                <a:solidFill>
                  <a:srgbClr val="00B0F0"/>
                </a:solidFill>
              </a:rPr>
              <a:t>m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Ti </a:t>
            </a:r>
            <a:r>
              <a:rPr lang="en-US" dirty="0" err="1"/>
              <a:t>peva</a:t>
            </a:r>
            <a:r>
              <a:rPr lang="sr-Latn-RS" dirty="0">
                <a:solidFill>
                  <a:srgbClr val="00B0F0"/>
                </a:solidFill>
              </a:rPr>
              <a:t>š</a:t>
            </a:r>
            <a:r>
              <a:rPr lang="en-US" dirty="0"/>
              <a:t>/</a:t>
            </a:r>
            <a:r>
              <a:rPr lang="sr-Latn-RS" dirty="0"/>
              <a:t> pjeva</a:t>
            </a:r>
            <a:r>
              <a:rPr lang="sr-Latn-RS" dirty="0">
                <a:solidFill>
                  <a:srgbClr val="00B0F0"/>
                </a:solidFill>
              </a:rPr>
              <a:t>š</a:t>
            </a:r>
          </a:p>
          <a:p>
            <a:r>
              <a:rPr lang="sr-Latn-RS" dirty="0"/>
              <a:t>On,Ona,Ono peva</a:t>
            </a:r>
            <a:r>
              <a:rPr lang="en-US" dirty="0"/>
              <a:t>/</a:t>
            </a:r>
            <a:r>
              <a:rPr lang="sr-Latn-RS" dirty="0"/>
              <a:t>pjeva</a:t>
            </a:r>
          </a:p>
          <a:p>
            <a:endParaRPr lang="sr-Latn-RS" dirty="0"/>
          </a:p>
          <a:p>
            <a:r>
              <a:rPr lang="sr-Latn-RS" dirty="0"/>
              <a:t>Mi pevamo</a:t>
            </a:r>
            <a:r>
              <a:rPr lang="en-US" dirty="0"/>
              <a:t>/</a:t>
            </a:r>
            <a:r>
              <a:rPr lang="sr-Latn-RS" dirty="0"/>
              <a:t> pjeva</a:t>
            </a:r>
            <a:r>
              <a:rPr lang="sr-Latn-RS" dirty="0">
                <a:solidFill>
                  <a:srgbClr val="00B0F0"/>
                </a:solidFill>
              </a:rPr>
              <a:t>mo</a:t>
            </a:r>
          </a:p>
          <a:p>
            <a:r>
              <a:rPr lang="sr-Latn-RS" dirty="0"/>
              <a:t>Vi pevate</a:t>
            </a:r>
            <a:r>
              <a:rPr lang="en-US" dirty="0"/>
              <a:t>/</a:t>
            </a:r>
            <a:r>
              <a:rPr lang="sr-Latn-RS" dirty="0"/>
              <a:t>pjeva</a:t>
            </a:r>
            <a:r>
              <a:rPr lang="sr-Latn-RS" dirty="0">
                <a:solidFill>
                  <a:srgbClr val="00B0F0"/>
                </a:solidFill>
              </a:rPr>
              <a:t>te</a:t>
            </a:r>
          </a:p>
          <a:p>
            <a:r>
              <a:rPr lang="sr-Latn-RS" dirty="0"/>
              <a:t>Oni,One,Ona peva</a:t>
            </a:r>
            <a:r>
              <a:rPr lang="sr-Latn-RS" sz="6000" dirty="0">
                <a:solidFill>
                  <a:srgbClr val="FF0000"/>
                </a:solidFill>
              </a:rPr>
              <a:t>ju</a:t>
            </a:r>
            <a:r>
              <a:rPr lang="en-US" dirty="0"/>
              <a:t>/</a:t>
            </a:r>
            <a:r>
              <a:rPr lang="sr-Latn-RS" dirty="0"/>
              <a:t>pjeva</a:t>
            </a:r>
            <a:r>
              <a:rPr lang="sr-Latn-RS" sz="6500" dirty="0">
                <a:solidFill>
                  <a:srgbClr val="FF0000"/>
                </a:solidFill>
              </a:rPr>
              <a:t>ju</a:t>
            </a:r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3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Conjugation of the </a:t>
            </a:r>
            <a:r>
              <a:rPr lang="en-US" dirty="0" err="1"/>
              <a:t>pisati</a:t>
            </a:r>
            <a:r>
              <a:rPr lang="en-US" dirty="0"/>
              <a:t> </a:t>
            </a:r>
            <a:r>
              <a:rPr lang="en-US" sz="6000" dirty="0">
                <a:solidFill>
                  <a:srgbClr val="FF0000"/>
                </a:solidFill>
              </a:rPr>
              <a:t>e/u</a:t>
            </a:r>
            <a:r>
              <a:rPr lang="en-US" dirty="0"/>
              <a:t>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Ja</a:t>
            </a:r>
            <a:r>
              <a:rPr lang="en-US" dirty="0"/>
              <a:t> pi</a:t>
            </a:r>
            <a:r>
              <a:rPr lang="sr-Latn-RS" dirty="0"/>
              <a:t>š</a:t>
            </a:r>
            <a:r>
              <a:rPr lang="sr-Latn-RS" sz="6000" dirty="0">
                <a:solidFill>
                  <a:srgbClr val="FF0000"/>
                </a:solidFill>
              </a:rPr>
              <a:t>e</a:t>
            </a:r>
            <a:r>
              <a:rPr lang="sr-Latn-RS" dirty="0">
                <a:solidFill>
                  <a:srgbClr val="00B0F0"/>
                </a:solidFill>
              </a:rPr>
              <a:t>m</a:t>
            </a:r>
          </a:p>
          <a:p>
            <a:r>
              <a:rPr lang="sr-Latn-RS" dirty="0"/>
              <a:t>Ti piše</a:t>
            </a:r>
            <a:r>
              <a:rPr lang="sr-Latn-RS" dirty="0">
                <a:solidFill>
                  <a:srgbClr val="00B0F0"/>
                </a:solidFill>
              </a:rPr>
              <a:t>š</a:t>
            </a:r>
          </a:p>
          <a:p>
            <a:r>
              <a:rPr lang="sr-Latn-RS" dirty="0"/>
              <a:t>On,Ona,Ono piše</a:t>
            </a:r>
          </a:p>
          <a:p>
            <a:endParaRPr lang="sr-Latn-RS" dirty="0"/>
          </a:p>
          <a:p>
            <a:r>
              <a:rPr lang="sr-Latn-RS" dirty="0"/>
              <a:t>Mi piše</a:t>
            </a:r>
            <a:r>
              <a:rPr lang="sr-Latn-RS" dirty="0">
                <a:solidFill>
                  <a:srgbClr val="00B0F0"/>
                </a:solidFill>
              </a:rPr>
              <a:t>mo</a:t>
            </a:r>
          </a:p>
          <a:p>
            <a:r>
              <a:rPr lang="sr-Latn-RS" dirty="0"/>
              <a:t>Vi piše</a:t>
            </a:r>
            <a:r>
              <a:rPr lang="sr-Latn-RS" dirty="0">
                <a:solidFill>
                  <a:srgbClr val="00B0F0"/>
                </a:solidFill>
              </a:rPr>
              <a:t>te</a:t>
            </a:r>
          </a:p>
          <a:p>
            <a:r>
              <a:rPr lang="sr-Latn-RS" dirty="0"/>
              <a:t>Oni piš</a:t>
            </a:r>
            <a:r>
              <a:rPr lang="sr-Latn-RS" sz="6000" dirty="0">
                <a:solidFill>
                  <a:srgbClr val="FF0000"/>
                </a:solidFill>
              </a:rPr>
              <a:t>u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Negative forms</a:t>
            </a:r>
            <a:br>
              <a:rPr lang="sr-Latn-R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Are formed by adding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before the main verb (</a:t>
            </a:r>
            <a:r>
              <a:rPr lang="sr-Latn-RS" dirty="0">
                <a:solidFill>
                  <a:srgbClr val="FF0000"/>
                </a:solidFill>
              </a:rPr>
              <a:t>spelled separately </a:t>
            </a:r>
            <a:r>
              <a:rPr lang="sr-Latn-RS" dirty="0"/>
              <a:t>from the main verb!!!) </a:t>
            </a:r>
          </a:p>
          <a:p>
            <a:r>
              <a:rPr lang="sr-Latn-RS" dirty="0"/>
              <a:t>Ja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radim                   Mi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radimo</a:t>
            </a:r>
          </a:p>
          <a:p>
            <a:r>
              <a:rPr lang="sr-Latn-RS" dirty="0"/>
              <a:t>Ti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radiš                     Vi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radite </a:t>
            </a:r>
          </a:p>
          <a:p>
            <a:r>
              <a:rPr lang="sr-Latn-RS" dirty="0"/>
              <a:t>On,Ona,Ono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radi    Oni, One, Ona </a:t>
            </a:r>
            <a:r>
              <a:rPr lang="sr-Latn-RS" dirty="0">
                <a:solidFill>
                  <a:srgbClr val="FF0000"/>
                </a:solidFill>
              </a:rPr>
              <a:t>ne</a:t>
            </a:r>
            <a:r>
              <a:rPr lang="sr-Latn-RS" dirty="0"/>
              <a:t> rade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7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sr-Latn-RS" dirty="0">
                <a:solidFill>
                  <a:srgbClr val="FF0000"/>
                </a:solidFill>
              </a:rPr>
              <a:t>mportant</a:t>
            </a:r>
            <a:r>
              <a:rPr lang="sr-Latn-RS" dirty="0"/>
              <a:t>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Verb </a:t>
            </a:r>
            <a:r>
              <a:rPr lang="sr-Latn-RS" u="sng" dirty="0">
                <a:solidFill>
                  <a:srgbClr val="FF0000"/>
                </a:solidFill>
              </a:rPr>
              <a:t>not to have</a:t>
            </a:r>
            <a:r>
              <a:rPr lang="en-US" dirty="0"/>
              <a:t>:</a:t>
            </a:r>
            <a:endParaRPr lang="sr-Latn-RS" dirty="0"/>
          </a:p>
          <a:p>
            <a:r>
              <a:rPr lang="sr-Latn-RS" dirty="0"/>
              <a:t>Ja nemam                     Mi nemamo</a:t>
            </a:r>
          </a:p>
          <a:p>
            <a:r>
              <a:rPr lang="sr-Latn-RS" dirty="0"/>
              <a:t>Ti nemaš                        Vi nemate </a:t>
            </a:r>
          </a:p>
          <a:p>
            <a:r>
              <a:rPr lang="sr-Latn-RS" dirty="0"/>
              <a:t>On, Ona, Ono nema     Oni, One, Ona nemaju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to have- </a:t>
            </a:r>
            <a:r>
              <a:rPr lang="en-US" dirty="0" err="1"/>
              <a:t>imati</a:t>
            </a:r>
            <a:r>
              <a:rPr lang="en-US" dirty="0"/>
              <a:t> </a:t>
            </a:r>
          </a:p>
          <a:p>
            <a:r>
              <a:rPr lang="en-US" dirty="0"/>
              <a:t>Not to have- </a:t>
            </a:r>
            <a:r>
              <a:rPr lang="en-US" dirty="0" err="1"/>
              <a:t>nemati</a:t>
            </a:r>
            <a:r>
              <a:rPr lang="en-US" dirty="0"/>
              <a:t> (spelled as one word!!!)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2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form of the verb to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</a:t>
            </a:r>
            <a:r>
              <a:rPr lang="en-US" dirty="0"/>
              <a:t> </a:t>
            </a:r>
            <a:r>
              <a:rPr lang="en-US" dirty="0" err="1"/>
              <a:t>nisam</a:t>
            </a:r>
            <a:r>
              <a:rPr lang="en-US" dirty="0"/>
              <a:t>                          </a:t>
            </a:r>
            <a:r>
              <a:rPr lang="en-US" dirty="0" err="1"/>
              <a:t>Mi</a:t>
            </a:r>
            <a:r>
              <a:rPr lang="en-US" dirty="0"/>
              <a:t> </a:t>
            </a:r>
            <a:r>
              <a:rPr lang="en-US" dirty="0" err="1"/>
              <a:t>nismo</a:t>
            </a:r>
            <a:endParaRPr lang="en-US" dirty="0"/>
          </a:p>
          <a:p>
            <a:r>
              <a:rPr lang="en-US" dirty="0"/>
              <a:t>Ti nisi                               Vi </a:t>
            </a:r>
            <a:r>
              <a:rPr lang="en-US" dirty="0" err="1"/>
              <a:t>niste</a:t>
            </a:r>
            <a:endParaRPr lang="en-US" dirty="0"/>
          </a:p>
          <a:p>
            <a:r>
              <a:rPr lang="en-US" dirty="0"/>
              <a:t>On, </a:t>
            </a:r>
            <a:r>
              <a:rPr lang="en-US" dirty="0" err="1"/>
              <a:t>Ona</a:t>
            </a:r>
            <a:r>
              <a:rPr lang="en-US" dirty="0"/>
              <a:t>, Ono </a:t>
            </a:r>
            <a:r>
              <a:rPr lang="en-US" dirty="0" err="1"/>
              <a:t>nije</a:t>
            </a:r>
            <a:r>
              <a:rPr lang="en-US" dirty="0"/>
              <a:t>          Oni, One,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nisu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solidFill>
                  <a:srgbClr val="FF0000"/>
                </a:solidFill>
              </a:rPr>
              <a:t>spelled as one word </a:t>
            </a:r>
          </a:p>
          <a:p>
            <a:r>
              <a:rPr lang="en-US" dirty="0"/>
              <a:t>Translates as :I am not, you are not, etc.</a:t>
            </a:r>
          </a:p>
        </p:txBody>
      </p:sp>
    </p:spTree>
    <p:extLst>
      <p:ext uri="{BB962C8B-B14F-4D97-AF65-F5344CB8AC3E}">
        <p14:creationId xmlns:p14="http://schemas.microsoft.com/office/powerpoint/2010/main" val="55591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94B8-DEEF-B263-13B3-E362BBC8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</a:t>
            </a:r>
            <a:r>
              <a:rPr lang="sr-Latn-RS" dirty="0" err="1"/>
              <a:t>žba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E0BF8-7A76-72A0-440F-B7FCFFB1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Ja ……………. (čitati (</a:t>
            </a:r>
            <a:r>
              <a:rPr lang="sr-Latn-RS" dirty="0" err="1"/>
              <a:t>inf</a:t>
            </a:r>
            <a:r>
              <a:rPr lang="sr-Latn-RS" dirty="0"/>
              <a:t>.), čita(</a:t>
            </a:r>
            <a:r>
              <a:rPr lang="sr-Latn-RS" dirty="0" err="1"/>
              <a:t>present</a:t>
            </a:r>
            <a:r>
              <a:rPr lang="sr-Latn-RS" dirty="0"/>
              <a:t> </a:t>
            </a:r>
            <a:r>
              <a:rPr lang="sr-Latn-RS" dirty="0" err="1"/>
              <a:t>stem</a:t>
            </a:r>
            <a:r>
              <a:rPr lang="sr-Latn-RS" dirty="0"/>
              <a:t>), a/ju)</a:t>
            </a:r>
          </a:p>
          <a:p>
            <a:r>
              <a:rPr lang="sr-Latn-RS" dirty="0"/>
              <a:t>Mi …………… (spremati, sprema, a/ju)</a:t>
            </a:r>
          </a:p>
          <a:p>
            <a:r>
              <a:rPr lang="sr-Latn-RS" dirty="0"/>
              <a:t>Studenti ………….. (ići, </a:t>
            </a:r>
            <a:r>
              <a:rPr lang="sr-Latn-RS" dirty="0" err="1"/>
              <a:t>id</a:t>
            </a:r>
            <a:r>
              <a:rPr lang="sr-Latn-RS" dirty="0"/>
              <a:t>, e/u)</a:t>
            </a:r>
          </a:p>
          <a:p>
            <a:r>
              <a:rPr lang="sr-Latn-RS" dirty="0"/>
              <a:t>Vi …………… (pisati, piš, e/u)</a:t>
            </a:r>
          </a:p>
          <a:p>
            <a:r>
              <a:rPr lang="sr-Latn-RS" dirty="0"/>
              <a:t>Ona …………. (ne govoriti, govor, i/e)</a:t>
            </a:r>
          </a:p>
          <a:p>
            <a:endParaRPr lang="sr-Latn-RS" dirty="0"/>
          </a:p>
          <a:p>
            <a:r>
              <a:rPr lang="sr-Latn-RS" dirty="0"/>
              <a:t>TX- </a:t>
            </a:r>
            <a:r>
              <a:rPr lang="sr-Latn-RS" dirty="0" err="1"/>
              <a:t>Lesson</a:t>
            </a:r>
            <a:r>
              <a:rPr lang="sr-Latn-RS" dirty="0"/>
              <a:t> 3, Vežba 5</a:t>
            </a:r>
          </a:p>
          <a:p>
            <a:r>
              <a:rPr lang="sr-Latn-RS" dirty="0" err="1"/>
              <a:t>Make</a:t>
            </a:r>
            <a:r>
              <a:rPr lang="sr-Latn-RS" dirty="0"/>
              <a:t> </a:t>
            </a:r>
            <a:r>
              <a:rPr lang="sr-Latn-RS" dirty="0" err="1"/>
              <a:t>your</a:t>
            </a:r>
            <a:r>
              <a:rPr lang="sr-Latn-RS" dirty="0"/>
              <a:t> </a:t>
            </a:r>
            <a:r>
              <a:rPr lang="sr-Latn-RS" dirty="0" err="1"/>
              <a:t>own</a:t>
            </a:r>
            <a:r>
              <a:rPr lang="sr-Latn-RS" dirty="0"/>
              <a:t> </a:t>
            </a:r>
            <a:r>
              <a:rPr lang="sr-Latn-RS" dirty="0" err="1"/>
              <a:t>sentences</a:t>
            </a:r>
            <a:r>
              <a:rPr lang="sr-Latn-RS" dirty="0"/>
              <a:t> </a:t>
            </a:r>
            <a:r>
              <a:rPr lang="sr-Latn-RS" dirty="0" err="1"/>
              <a:t>using</a:t>
            </a:r>
            <a:r>
              <a:rPr lang="sr-Latn-RS" dirty="0"/>
              <a:t> </a:t>
            </a:r>
            <a:r>
              <a:rPr lang="sr-Latn-RS" dirty="0" err="1"/>
              <a:t>verbs</a:t>
            </a:r>
            <a:r>
              <a:rPr lang="sr-Latn-RS" dirty="0"/>
              <a:t> </a:t>
            </a:r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vocabulary</a:t>
            </a:r>
            <a:r>
              <a:rPr lang="sr-Latn-RS" dirty="0"/>
              <a:t> test </a:t>
            </a:r>
          </a:p>
          <a:p>
            <a:endParaRPr lang="sr-Latn-R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667D87-46C6-671B-8758-2E2A109D97EB}"/>
                  </a:ext>
                </a:extLst>
              </p14:cNvPr>
              <p14:cNvContentPartPr/>
              <p14:nvPr/>
            </p14:nvContentPartPr>
            <p14:xfrm>
              <a:off x="2627193" y="101162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667D87-46C6-671B-8758-2E2A109D97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1073" y="100550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05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7E6F7-390B-05D5-367F-FD23A75B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Za sutra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26E4-01F0-0621-C72F-3B69BA20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Homework: Conjugation </a:t>
            </a:r>
            <a:endParaRPr lang="en-US" sz="3600" b="1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Resubmission: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Akuzativ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Homework (Week 3)</a:t>
            </a:r>
            <a:endParaRPr lang="en-US" sz="3600" b="1" i="0" dirty="0">
              <a:solidFill>
                <a:srgbClr val="1D2125"/>
              </a:solidFill>
              <a:effectLst/>
              <a:latin typeface="-apple-system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Prep: 218-219</a:t>
            </a:r>
            <a:endParaRPr lang="en-US" sz="3600" b="1" i="0" dirty="0">
              <a:solidFill>
                <a:srgbClr val="1D2125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0608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0633-2223-7B20-09B0-A6A70A7A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Akuzativ množina </a:t>
            </a:r>
            <a:r>
              <a:rPr lang="sr-Latn-RS" dirty="0" err="1"/>
              <a:t>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F2FF-56A7-AA4E-1810-8FD22BC71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 sad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mislim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___________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crven</a:t>
            </a:r>
            <a:r>
              <a:rPr lang="sr-Latn-R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mačka)</a:t>
            </a:r>
            <a:r>
              <a:rPr lang="sr-Latn-R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I’m thinking about black cats right now.</a:t>
            </a:r>
            <a:endParaRPr lang="sr-Latn-R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gledamo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__________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lepa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lijepa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ptica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are looking at the beautiful birds.</a:t>
            </a:r>
          </a:p>
          <a:p>
            <a:pPr marL="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Tko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piše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___________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dugo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pismo)?</a:t>
            </a:r>
            <a:r>
              <a:rPr lang="en-US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Who is writing long letters?</a:t>
            </a:r>
          </a:p>
          <a:p>
            <a:pPr marL="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Baš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volim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_________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mali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grad). I really love small cities.</a:t>
            </a:r>
          </a:p>
          <a:p>
            <a:pPr marL="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Tvoj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otac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traži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_________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svoj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pas). Your father is searching for his dogs.</a:t>
            </a:r>
          </a:p>
          <a:p>
            <a:pPr marL="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4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Present Tense of the verb to 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/>
              <a:t>I am</a:t>
            </a:r>
          </a:p>
          <a:p>
            <a:r>
              <a:rPr lang="en-US" sz="2000"/>
              <a:t>You are</a:t>
            </a:r>
          </a:p>
          <a:p>
            <a:r>
              <a:rPr lang="en-US" sz="2000"/>
              <a:t>He, She, It is</a:t>
            </a:r>
          </a:p>
          <a:p>
            <a:endParaRPr lang="en-US" sz="2000"/>
          </a:p>
          <a:p>
            <a:r>
              <a:rPr lang="en-US" sz="2000"/>
              <a:t>We are</a:t>
            </a:r>
          </a:p>
          <a:p>
            <a:r>
              <a:rPr lang="en-US" sz="2000"/>
              <a:t>You are</a:t>
            </a:r>
          </a:p>
          <a:p>
            <a:r>
              <a:rPr lang="en-US" sz="2000"/>
              <a:t>They 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/>
              <a:t>Ja sam </a:t>
            </a:r>
          </a:p>
          <a:p>
            <a:r>
              <a:rPr lang="en-US" sz="2000"/>
              <a:t>Ti si</a:t>
            </a:r>
          </a:p>
          <a:p>
            <a:r>
              <a:rPr lang="en-US" sz="2000"/>
              <a:t>On, Ona, Ono je</a:t>
            </a:r>
          </a:p>
          <a:p>
            <a:endParaRPr lang="en-US" sz="2000"/>
          </a:p>
          <a:p>
            <a:r>
              <a:rPr lang="en-US" sz="2000"/>
              <a:t>Mi smo </a:t>
            </a:r>
          </a:p>
          <a:p>
            <a:r>
              <a:rPr lang="en-US" sz="2000"/>
              <a:t>Vi ste</a:t>
            </a:r>
          </a:p>
          <a:p>
            <a:r>
              <a:rPr lang="en-US" sz="2000"/>
              <a:t>Oni, One, Ona su   </a:t>
            </a:r>
          </a:p>
        </p:txBody>
      </p:sp>
    </p:spTree>
    <p:extLst>
      <p:ext uri="{BB962C8B-B14F-4D97-AF65-F5344CB8AC3E}">
        <p14:creationId xmlns:p14="http://schemas.microsoft.com/office/powerpoint/2010/main" val="357907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Negative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/>
              <a:t>I’m not</a:t>
            </a:r>
          </a:p>
          <a:p>
            <a:r>
              <a:rPr lang="en-US" sz="2000"/>
              <a:t>You’re not</a:t>
            </a:r>
          </a:p>
          <a:p>
            <a:r>
              <a:rPr lang="en-US" sz="2000"/>
              <a:t>He, She, It is not</a:t>
            </a:r>
          </a:p>
          <a:p>
            <a:endParaRPr lang="en-US" sz="2000"/>
          </a:p>
          <a:p>
            <a:r>
              <a:rPr lang="en-US" sz="2000"/>
              <a:t>We are not</a:t>
            </a:r>
          </a:p>
          <a:p>
            <a:r>
              <a:rPr lang="en-US" sz="2000"/>
              <a:t>You’re not</a:t>
            </a:r>
          </a:p>
          <a:p>
            <a:r>
              <a:rPr lang="en-US" sz="2000"/>
              <a:t>They are not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/>
              <a:t>Ja nisam</a:t>
            </a:r>
          </a:p>
          <a:p>
            <a:r>
              <a:rPr lang="en-US" sz="2000"/>
              <a:t>Ti nisi</a:t>
            </a:r>
          </a:p>
          <a:p>
            <a:r>
              <a:rPr lang="en-US" sz="2000"/>
              <a:t>On, Ona, Ono nije</a:t>
            </a:r>
          </a:p>
          <a:p>
            <a:endParaRPr lang="en-US" sz="2000"/>
          </a:p>
          <a:p>
            <a:r>
              <a:rPr lang="en-US" sz="2000"/>
              <a:t>Mi nismo</a:t>
            </a:r>
          </a:p>
          <a:p>
            <a:r>
              <a:rPr lang="en-US" sz="2000"/>
              <a:t>Vi niste</a:t>
            </a:r>
          </a:p>
          <a:p>
            <a:r>
              <a:rPr lang="en-US" sz="2000"/>
              <a:t>Oni, One, Ona nisu 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7215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Interrogative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/>
              <a:t>Am I </a:t>
            </a:r>
          </a:p>
          <a:p>
            <a:r>
              <a:rPr lang="en-US" sz="2000"/>
              <a:t>Are you</a:t>
            </a:r>
          </a:p>
          <a:p>
            <a:r>
              <a:rPr lang="en-US" sz="2000"/>
              <a:t>Is he/she/it</a:t>
            </a:r>
          </a:p>
          <a:p>
            <a:endParaRPr lang="en-US" sz="2000"/>
          </a:p>
          <a:p>
            <a:r>
              <a:rPr lang="en-US" sz="2000"/>
              <a:t>Are we</a:t>
            </a:r>
          </a:p>
          <a:p>
            <a:r>
              <a:rPr lang="en-US" sz="2000"/>
              <a:t>Are you</a:t>
            </a:r>
          </a:p>
          <a:p>
            <a:r>
              <a:rPr lang="en-US" sz="2000"/>
              <a:t>Are they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/>
              <a:t>Jesam li (ja)</a:t>
            </a:r>
          </a:p>
          <a:p>
            <a:r>
              <a:rPr lang="en-US" sz="2000"/>
              <a:t>Jesi li (ti)</a:t>
            </a:r>
          </a:p>
          <a:p>
            <a:r>
              <a:rPr lang="en-US" sz="2000"/>
              <a:t>Je li (on/ona/ono)</a:t>
            </a:r>
          </a:p>
          <a:p>
            <a:endParaRPr lang="en-US" sz="2000"/>
          </a:p>
          <a:p>
            <a:r>
              <a:rPr lang="en-US" sz="2000"/>
              <a:t>Jesmo li (mi)</a:t>
            </a:r>
          </a:p>
          <a:p>
            <a:r>
              <a:rPr lang="en-US" sz="2000"/>
              <a:t>Jeste li (vi)</a:t>
            </a:r>
          </a:p>
          <a:p>
            <a:r>
              <a:rPr lang="en-US" sz="2000"/>
              <a:t>Jesu li (oni/one/ona)</a:t>
            </a:r>
          </a:p>
        </p:txBody>
      </p:sp>
    </p:spTree>
    <p:extLst>
      <p:ext uri="{BB962C8B-B14F-4D97-AF65-F5344CB8AC3E}">
        <p14:creationId xmlns:p14="http://schemas.microsoft.com/office/powerpoint/2010/main" val="347490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Interrogative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/>
              <a:t>Using    </a:t>
            </a:r>
            <a:r>
              <a:rPr lang="en-US" sz="2000" b="1"/>
              <a:t>DA LI </a:t>
            </a:r>
          </a:p>
          <a:p>
            <a:r>
              <a:rPr lang="en-US" sz="2000"/>
              <a:t>Here word order is like in English: </a:t>
            </a:r>
          </a:p>
          <a:p>
            <a:r>
              <a:rPr lang="en-US" sz="2000"/>
              <a:t>Am I a teacher?</a:t>
            </a:r>
          </a:p>
          <a:p>
            <a:r>
              <a:rPr lang="en-US" sz="2000"/>
              <a:t>Da li sam ja </a:t>
            </a:r>
            <a:r>
              <a:rPr lang="sr-Latn-RS" sz="2000"/>
              <a:t>učitelj</a:t>
            </a:r>
            <a:r>
              <a:rPr lang="en-US" sz="2000"/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/>
              <a:t>Da li sam (ja)</a:t>
            </a:r>
          </a:p>
          <a:p>
            <a:r>
              <a:rPr lang="en-US" sz="2000"/>
              <a:t>Da li si (ti)</a:t>
            </a:r>
          </a:p>
          <a:p>
            <a:r>
              <a:rPr lang="en-US" sz="2000"/>
              <a:t>Da li je (on/ona/ono)</a:t>
            </a:r>
          </a:p>
          <a:p>
            <a:endParaRPr lang="en-US" sz="2000"/>
          </a:p>
          <a:p>
            <a:r>
              <a:rPr lang="en-US" sz="2000"/>
              <a:t>Da li smo (mi)</a:t>
            </a:r>
          </a:p>
          <a:p>
            <a:r>
              <a:rPr lang="en-US" sz="2000"/>
              <a:t>Da li ste (vi)</a:t>
            </a:r>
          </a:p>
          <a:p>
            <a:r>
              <a:rPr lang="en-US" sz="2000"/>
              <a:t>Da li su (oni,one,ona)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00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924039-5510-15CA-F894-756CDD4B9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Sada</a:t>
            </a:r>
            <a:r>
              <a:rPr lang="sr-Latn-RS" dirty="0" err="1"/>
              <a:t>šnje</a:t>
            </a:r>
            <a:r>
              <a:rPr lang="sr-Latn-RS" dirty="0"/>
              <a:t> vreme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D85774-B58A-DF8A-BBF2-BD9BA7781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0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Components of the present tense</a:t>
            </a:r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B21D5633-B300-F1F0-9477-0BC0726DD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9" r="32177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b="1"/>
              <a:t>A: Personal endings</a:t>
            </a:r>
            <a:r>
              <a:rPr lang="en-US" sz="2200"/>
              <a:t>:</a:t>
            </a:r>
          </a:p>
          <a:p>
            <a:r>
              <a:rPr lang="en-US" sz="2200"/>
              <a:t>1.p.sg.  </a:t>
            </a:r>
            <a:r>
              <a:rPr lang="en-US" sz="2200" b="1"/>
              <a:t>–m           </a:t>
            </a:r>
            <a:r>
              <a:rPr lang="en-US" sz="2200"/>
              <a:t>1.p.pl. </a:t>
            </a:r>
            <a:r>
              <a:rPr lang="en-US" sz="2200" b="1"/>
              <a:t>-mo</a:t>
            </a:r>
          </a:p>
          <a:p>
            <a:r>
              <a:rPr lang="en-US" sz="2200"/>
              <a:t>2.p.sg    </a:t>
            </a:r>
            <a:r>
              <a:rPr lang="en-US" sz="2200" b="1"/>
              <a:t>–</a:t>
            </a:r>
            <a:r>
              <a:rPr lang="sr-Latn-RS" sz="2200" b="1"/>
              <a:t>š</a:t>
            </a:r>
            <a:r>
              <a:rPr lang="en-US" sz="2200" b="1"/>
              <a:t>            </a:t>
            </a:r>
            <a:r>
              <a:rPr lang="en-US" sz="2200"/>
              <a:t>2.p. pl. </a:t>
            </a:r>
            <a:r>
              <a:rPr lang="en-US" sz="2200" b="1"/>
              <a:t>-te </a:t>
            </a:r>
          </a:p>
          <a:p>
            <a:r>
              <a:rPr lang="en-US" sz="2200"/>
              <a:t>3. p.sg.  </a:t>
            </a:r>
            <a:r>
              <a:rPr lang="en-US" sz="2200" b="1"/>
              <a:t>zero </a:t>
            </a:r>
            <a:r>
              <a:rPr lang="en-US" sz="2200"/>
              <a:t>       3. p.pl. </a:t>
            </a:r>
            <a:r>
              <a:rPr lang="en-US" sz="2200" b="1"/>
              <a:t>zero ending</a:t>
            </a:r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1865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B:</a:t>
            </a:r>
            <a:r>
              <a:rPr lang="en-US" dirty="0">
                <a:solidFill>
                  <a:srgbClr val="FF0000"/>
                </a:solidFill>
              </a:rPr>
              <a:t>Present Tense Markers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Immediately </a:t>
            </a:r>
            <a:r>
              <a:rPr lang="en-US" dirty="0">
                <a:solidFill>
                  <a:srgbClr val="FF0000"/>
                </a:solidFill>
              </a:rPr>
              <a:t>precede the personal endings </a:t>
            </a:r>
            <a:r>
              <a:rPr lang="en-US" dirty="0"/>
              <a:t>and occur in 3 combinations determining a type of present tense</a:t>
            </a:r>
          </a:p>
          <a:p>
            <a:r>
              <a:rPr lang="en-US" dirty="0">
                <a:solidFill>
                  <a:srgbClr val="FF0000"/>
                </a:solidFill>
              </a:rPr>
              <a:t>Look at the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p.sg and 3</a:t>
            </a:r>
            <a:r>
              <a:rPr lang="en-US" baseline="30000" dirty="0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 p. plural</a:t>
            </a:r>
            <a:r>
              <a:rPr lang="en-US" dirty="0"/>
              <a:t> to find the markers  </a:t>
            </a:r>
            <a:endParaRPr lang="sr-Latn-R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59A79-8765-337B-9840-CF55496D6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5175"/>
            <a:ext cx="9620250" cy="2647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66F4D0-FB0D-B88C-F336-906CE332F69B}"/>
                  </a:ext>
                </a:extLst>
              </p14:cNvPr>
              <p14:cNvContentPartPr/>
              <p14:nvPr/>
            </p14:nvContentPartPr>
            <p14:xfrm>
              <a:off x="3608820" y="3436050"/>
              <a:ext cx="516960" cy="432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66F4D0-FB0D-B88C-F336-906CE332F6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2700" y="3429930"/>
                <a:ext cx="5292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1947A2-58CB-E3E9-87D8-E2A082E0D3AC}"/>
                  </a:ext>
                </a:extLst>
              </p14:cNvPr>
              <p14:cNvContentPartPr/>
              <p14:nvPr/>
            </p14:nvContentPartPr>
            <p14:xfrm>
              <a:off x="6094620" y="3465570"/>
              <a:ext cx="764640" cy="450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1947A2-58CB-E3E9-87D8-E2A082E0D3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8500" y="3459450"/>
                <a:ext cx="7768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8FE2E8A-CE10-76E5-5ADE-82C928F90F11}"/>
                  </a:ext>
                </a:extLst>
              </p14:cNvPr>
              <p14:cNvContentPartPr/>
              <p14:nvPr/>
            </p14:nvContentPartPr>
            <p14:xfrm>
              <a:off x="9161820" y="3523170"/>
              <a:ext cx="497880" cy="392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8FE2E8A-CE10-76E5-5ADE-82C928F90F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55700" y="3517050"/>
                <a:ext cx="5101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31EDC8-606B-4354-3A78-66662680B86C}"/>
                  </a:ext>
                </a:extLst>
              </p14:cNvPr>
              <p14:cNvContentPartPr/>
              <p14:nvPr/>
            </p14:nvContentPartPr>
            <p14:xfrm>
              <a:off x="2828700" y="4342890"/>
              <a:ext cx="180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31EDC8-606B-4354-3A78-66662680B8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22220" y="4336770"/>
                <a:ext cx="19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926AA12-567E-4B76-5D9E-57A7138F1133}"/>
                  </a:ext>
                </a:extLst>
              </p14:cNvPr>
              <p14:cNvContentPartPr/>
              <p14:nvPr/>
            </p14:nvContentPartPr>
            <p14:xfrm>
              <a:off x="3695220" y="5647890"/>
              <a:ext cx="29088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926AA12-567E-4B76-5D9E-57A7138F11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89100" y="5641770"/>
                <a:ext cx="3031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50D9217-A808-0C39-BEB5-EADBA5B11242}"/>
                  </a:ext>
                </a:extLst>
              </p14:cNvPr>
              <p14:cNvContentPartPr/>
              <p14:nvPr/>
            </p14:nvContentPartPr>
            <p14:xfrm>
              <a:off x="5638140" y="4331730"/>
              <a:ext cx="209160" cy="11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50D9217-A808-0C39-BEB5-EADBA5B1124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32020" y="4325610"/>
                <a:ext cx="2214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2C0E236-0845-E352-6B62-7B9AEEC10F61}"/>
                  </a:ext>
                </a:extLst>
              </p14:cNvPr>
              <p14:cNvContentPartPr/>
              <p14:nvPr/>
            </p14:nvContentPartPr>
            <p14:xfrm>
              <a:off x="6562260" y="5647890"/>
              <a:ext cx="2379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2C0E236-0845-E352-6B62-7B9AEEC10F6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56140" y="5641770"/>
                <a:ext cx="2502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E6A58C-2AAF-C413-F54D-391C4D6D87BE}"/>
                  </a:ext>
                </a:extLst>
              </p14:cNvPr>
              <p14:cNvContentPartPr/>
              <p14:nvPr/>
            </p14:nvContentPartPr>
            <p14:xfrm>
              <a:off x="8438580" y="4581210"/>
              <a:ext cx="19008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E6A58C-2AAF-C413-F54D-391C4D6D87B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32460" y="4575090"/>
                <a:ext cx="2023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5700A01-7F46-7E9C-0F9A-94B43291CAC0}"/>
                  </a:ext>
                </a:extLst>
              </p14:cNvPr>
              <p14:cNvContentPartPr/>
              <p14:nvPr/>
            </p14:nvContentPartPr>
            <p14:xfrm>
              <a:off x="9343620" y="5617650"/>
              <a:ext cx="246960" cy="39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5700A01-7F46-7E9C-0F9A-94B43291CAC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37500" y="5611530"/>
                <a:ext cx="259200" cy="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865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740</Words>
  <Application>Microsoft Office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Lato</vt:lpstr>
      <vt:lpstr>Times New Roman</vt:lpstr>
      <vt:lpstr>Office Theme</vt:lpstr>
      <vt:lpstr>Četvrta nedelja Utorak Dvanaesti septembar/rujan</vt:lpstr>
      <vt:lpstr>Akuzativ množina review</vt:lpstr>
      <vt:lpstr>Present Tense of the verb to be</vt:lpstr>
      <vt:lpstr>Negative forms</vt:lpstr>
      <vt:lpstr>Interrogative forms</vt:lpstr>
      <vt:lpstr>Interrogative forms</vt:lpstr>
      <vt:lpstr>Sadašnje vreme</vt:lpstr>
      <vt:lpstr>Components of the present tense</vt:lpstr>
      <vt:lpstr>B:Present Tense Markers </vt:lpstr>
      <vt:lpstr>Conjugation of učiti  i-e type</vt:lpstr>
      <vt:lpstr>Conjugation of the pevati/pjevati a/ju type</vt:lpstr>
      <vt:lpstr>Conjugation of the pisati e/u type</vt:lpstr>
      <vt:lpstr>Negative forms </vt:lpstr>
      <vt:lpstr>Important exceptions</vt:lpstr>
      <vt:lpstr>Negative form of the verb to be</vt:lpstr>
      <vt:lpstr>Vežba</vt:lpstr>
      <vt:lpstr>Za sutra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Četvrta nedelja Utorak Dvanaesti septembar/rujan</dc:title>
  <dc:creator>Pavlovic, Tamara</dc:creator>
  <cp:lastModifiedBy>Pavlovic, Tamara</cp:lastModifiedBy>
  <cp:revision>1</cp:revision>
  <dcterms:created xsi:type="dcterms:W3CDTF">2023-09-12T01:51:31Z</dcterms:created>
  <dcterms:modified xsi:type="dcterms:W3CDTF">2023-09-12T03:20:50Z</dcterms:modified>
</cp:coreProperties>
</file>