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9" r:id="rId4"/>
    <p:sldId id="28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90" r:id="rId19"/>
    <p:sldId id="270" r:id="rId20"/>
    <p:sldId id="291" r:id="rId21"/>
    <p:sldId id="271" r:id="rId22"/>
    <p:sldId id="272" r:id="rId23"/>
    <p:sldId id="273" r:id="rId24"/>
    <p:sldId id="274" r:id="rId25"/>
    <p:sldId id="275" r:id="rId26"/>
    <p:sldId id="292" r:id="rId27"/>
    <p:sldId id="293" r:id="rId28"/>
    <p:sldId id="276" r:id="rId29"/>
    <p:sldId id="277" r:id="rId30"/>
    <p:sldId id="278" r:id="rId31"/>
    <p:sldId id="279" r:id="rId32"/>
    <p:sldId id="280" r:id="rId33"/>
    <p:sldId id="281" r:id="rId34"/>
    <p:sldId id="294" r:id="rId35"/>
    <p:sldId id="295" r:id="rId36"/>
    <p:sldId id="269" r:id="rId37"/>
    <p:sldId id="296" r:id="rId38"/>
    <p:sldId id="297" r:id="rId39"/>
    <p:sldId id="282" r:id="rId40"/>
    <p:sldId id="283" r:id="rId41"/>
    <p:sldId id="299" r:id="rId42"/>
    <p:sldId id="301" r:id="rId43"/>
    <p:sldId id="284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66"/>
  </p:normalViewPr>
  <p:slideViewPr>
    <p:cSldViewPr>
      <p:cViewPr varScale="1">
        <p:scale>
          <a:sx n="79" d="100"/>
          <a:sy n="79" d="100"/>
        </p:scale>
        <p:origin x="101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35786-355D-4080-975B-11DA0155D7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BCF4-FDDC-4751-AFC8-FDA6A74714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write with a pencil. </a:t>
          </a:r>
          <a:r>
            <a:rPr lang="sr-Latn-RS"/>
            <a:t>Pišem olovkom </a:t>
          </a:r>
          <a:r>
            <a:rPr lang="en-US"/>
            <a:t>(“olovka” is here an instrument by means of which the subject performs an action)</a:t>
          </a:r>
        </a:p>
      </dgm:t>
    </dgm:pt>
    <dgm:pt modelId="{639DFB8A-42C0-4337-AAE1-5BC70942CFF0}" type="parTrans" cxnId="{0C057923-47C7-4E5D-861D-89722A33E305}">
      <dgm:prSet/>
      <dgm:spPr/>
      <dgm:t>
        <a:bodyPr/>
        <a:lstStyle/>
        <a:p>
          <a:endParaRPr lang="en-US"/>
        </a:p>
      </dgm:t>
    </dgm:pt>
    <dgm:pt modelId="{04A52304-C337-47A1-AAA5-28B717485FE8}" type="sibTrans" cxnId="{0C057923-47C7-4E5D-861D-89722A33E305}">
      <dgm:prSet/>
      <dgm:spPr/>
      <dgm:t>
        <a:bodyPr/>
        <a:lstStyle/>
        <a:p>
          <a:endParaRPr lang="en-US"/>
        </a:p>
      </dgm:t>
    </dgm:pt>
    <dgm:pt modelId="{EE8562E8-B38F-45C8-A59F-D38FDBBD3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Jedem vilju</a:t>
          </a:r>
          <a:r>
            <a:rPr lang="sr-Latn-RS"/>
            <a:t>škom</a:t>
          </a:r>
          <a:r>
            <a:rPr lang="en-US"/>
            <a:t>/</a:t>
          </a:r>
          <a:r>
            <a:rPr lang="sr-Latn-RS"/>
            <a:t>vilicom</a:t>
          </a:r>
          <a:r>
            <a:rPr lang="en-US"/>
            <a:t>. I eat with a fork.</a:t>
          </a:r>
        </a:p>
      </dgm:t>
    </dgm:pt>
    <dgm:pt modelId="{2F21B0E9-614F-4280-B0F8-38EFB78E3A86}" type="parTrans" cxnId="{7D1898D7-6D6F-4C02-8DC6-BEABBA6B95F7}">
      <dgm:prSet/>
      <dgm:spPr/>
      <dgm:t>
        <a:bodyPr/>
        <a:lstStyle/>
        <a:p>
          <a:endParaRPr lang="en-US"/>
        </a:p>
      </dgm:t>
    </dgm:pt>
    <dgm:pt modelId="{929B3FCB-CA4F-4B90-99A6-64030DB0F651}" type="sibTrans" cxnId="{7D1898D7-6D6F-4C02-8DC6-BEABBA6B95F7}">
      <dgm:prSet/>
      <dgm:spPr/>
      <dgm:t>
        <a:bodyPr/>
        <a:lstStyle/>
        <a:p>
          <a:endParaRPr lang="en-US"/>
        </a:p>
      </dgm:t>
    </dgm:pt>
    <dgm:pt modelId="{B84685DD-0A68-44BC-AFAF-7C16A830F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</a:t>
          </a:r>
          <a:r>
            <a:rPr lang="sr-Latn-RS"/>
            <a:t>šem desnom rukom. </a:t>
          </a:r>
          <a:r>
            <a:rPr lang="en-US"/>
            <a:t>I am right handed (literally: I write with my right arm.) </a:t>
          </a:r>
        </a:p>
      </dgm:t>
    </dgm:pt>
    <dgm:pt modelId="{577E4FC2-40E0-4007-AF49-7D40C7461B96}" type="parTrans" cxnId="{6C022D32-6296-4BBD-81CC-D871F73BA074}">
      <dgm:prSet/>
      <dgm:spPr/>
      <dgm:t>
        <a:bodyPr/>
        <a:lstStyle/>
        <a:p>
          <a:endParaRPr lang="en-US"/>
        </a:p>
      </dgm:t>
    </dgm:pt>
    <dgm:pt modelId="{050F6E73-324B-4CF9-BDA9-B630A1056CF0}" type="sibTrans" cxnId="{6C022D32-6296-4BBD-81CC-D871F73BA074}">
      <dgm:prSet/>
      <dgm:spPr/>
      <dgm:t>
        <a:bodyPr/>
        <a:lstStyle/>
        <a:p>
          <a:endParaRPr lang="en-US"/>
        </a:p>
      </dgm:t>
    </dgm:pt>
    <dgm:pt modelId="{891EBEB6-F3CA-412E-8139-E2015723F266}">
      <dgm:prSet/>
      <dgm:spPr/>
      <dgm:t>
        <a:bodyPr/>
        <a:lstStyle/>
        <a:p>
          <a:pPr>
            <a:lnSpc>
              <a:spcPct val="100000"/>
            </a:lnSpc>
          </a:pPr>
          <a:r>
            <a:rPr lang="sr-Latn-RS"/>
            <a:t>Žvaćem </a:t>
          </a:r>
          <a:r>
            <a:rPr lang="en-US"/>
            <a:t>hranu </a:t>
          </a:r>
          <a:r>
            <a:rPr lang="sr-Latn-RS"/>
            <a:t>zubima. </a:t>
          </a:r>
          <a:r>
            <a:rPr lang="en-US"/>
            <a:t>I chew food with my teeth. </a:t>
          </a:r>
        </a:p>
      </dgm:t>
    </dgm:pt>
    <dgm:pt modelId="{907ABF6C-093F-44FD-B7C2-D3B8554BFCE1}" type="parTrans" cxnId="{8ABD98B4-E42A-493D-A516-23D0C2F71BE1}">
      <dgm:prSet/>
      <dgm:spPr/>
      <dgm:t>
        <a:bodyPr/>
        <a:lstStyle/>
        <a:p>
          <a:endParaRPr lang="en-US"/>
        </a:p>
      </dgm:t>
    </dgm:pt>
    <dgm:pt modelId="{01ABB612-F036-43B2-8225-8CA368213D44}" type="sibTrans" cxnId="{8ABD98B4-E42A-493D-A516-23D0C2F71BE1}">
      <dgm:prSet/>
      <dgm:spPr/>
      <dgm:t>
        <a:bodyPr/>
        <a:lstStyle/>
        <a:p>
          <a:endParaRPr lang="en-US"/>
        </a:p>
      </dgm:t>
    </dgm:pt>
    <dgm:pt modelId="{24A6F888-487D-4D56-928C-E4D4FCCC642C}" type="pres">
      <dgm:prSet presAssocID="{AD335786-355D-4080-975B-11DA0155D788}" presName="root" presStyleCnt="0">
        <dgm:presLayoutVars>
          <dgm:dir/>
          <dgm:resizeHandles val="exact"/>
        </dgm:presLayoutVars>
      </dgm:prSet>
      <dgm:spPr/>
    </dgm:pt>
    <dgm:pt modelId="{CAAA00ED-638F-4B78-8362-AA0EE069B771}" type="pres">
      <dgm:prSet presAssocID="{058DBCF4-FDDC-4751-AFC8-FDA6A747144E}" presName="compNode" presStyleCnt="0"/>
      <dgm:spPr/>
    </dgm:pt>
    <dgm:pt modelId="{43AAFDBE-AA79-4028-96F5-1AD9D9F6CFA2}" type="pres">
      <dgm:prSet presAssocID="{058DBCF4-FDDC-4751-AFC8-FDA6A747144E}" presName="bgRect" presStyleLbl="bgShp" presStyleIdx="0" presStyleCnt="4"/>
      <dgm:spPr/>
    </dgm:pt>
    <dgm:pt modelId="{28BEE049-524D-45DC-87C8-38F9ACC77204}" type="pres">
      <dgm:prSet presAssocID="{058DBCF4-FDDC-4751-AFC8-FDA6A74714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D09B216-844A-4D6B-AE8D-9A69D36A3BBF}" type="pres">
      <dgm:prSet presAssocID="{058DBCF4-FDDC-4751-AFC8-FDA6A747144E}" presName="spaceRect" presStyleCnt="0"/>
      <dgm:spPr/>
    </dgm:pt>
    <dgm:pt modelId="{470D0DAF-A548-477D-BDB4-E62A4C58E8E7}" type="pres">
      <dgm:prSet presAssocID="{058DBCF4-FDDC-4751-AFC8-FDA6A747144E}" presName="parTx" presStyleLbl="revTx" presStyleIdx="0" presStyleCnt="4">
        <dgm:presLayoutVars>
          <dgm:chMax val="0"/>
          <dgm:chPref val="0"/>
        </dgm:presLayoutVars>
      </dgm:prSet>
      <dgm:spPr/>
    </dgm:pt>
    <dgm:pt modelId="{7E36949E-7B1A-4F68-9523-2B8B395DC793}" type="pres">
      <dgm:prSet presAssocID="{04A52304-C337-47A1-AAA5-28B717485FE8}" presName="sibTrans" presStyleCnt="0"/>
      <dgm:spPr/>
    </dgm:pt>
    <dgm:pt modelId="{AEAA0FCA-4246-4A8D-838B-F0D15C980D7C}" type="pres">
      <dgm:prSet presAssocID="{EE8562E8-B38F-45C8-A59F-D38FDBBD3ECB}" presName="compNode" presStyleCnt="0"/>
      <dgm:spPr/>
    </dgm:pt>
    <dgm:pt modelId="{AC666AD2-D3A3-4465-8C56-EABF98671FA8}" type="pres">
      <dgm:prSet presAssocID="{EE8562E8-B38F-45C8-A59F-D38FDBBD3ECB}" presName="bgRect" presStyleLbl="bgShp" presStyleIdx="1" presStyleCnt="4"/>
      <dgm:spPr/>
    </dgm:pt>
    <dgm:pt modelId="{BE142B73-0105-47E6-B9C4-5E647E4A535C}" type="pres">
      <dgm:prSet presAssocID="{EE8562E8-B38F-45C8-A59F-D38FDBBD3E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897C898A-5374-445B-96F9-2B9B79F3AB77}" type="pres">
      <dgm:prSet presAssocID="{EE8562E8-B38F-45C8-A59F-D38FDBBD3ECB}" presName="spaceRect" presStyleCnt="0"/>
      <dgm:spPr/>
    </dgm:pt>
    <dgm:pt modelId="{E783AF1F-3A9C-4589-B5E5-5EE7E65885C1}" type="pres">
      <dgm:prSet presAssocID="{EE8562E8-B38F-45C8-A59F-D38FDBBD3ECB}" presName="parTx" presStyleLbl="revTx" presStyleIdx="1" presStyleCnt="4">
        <dgm:presLayoutVars>
          <dgm:chMax val="0"/>
          <dgm:chPref val="0"/>
        </dgm:presLayoutVars>
      </dgm:prSet>
      <dgm:spPr/>
    </dgm:pt>
    <dgm:pt modelId="{F662B3D3-168B-4261-9709-65F31007C899}" type="pres">
      <dgm:prSet presAssocID="{929B3FCB-CA4F-4B90-99A6-64030DB0F651}" presName="sibTrans" presStyleCnt="0"/>
      <dgm:spPr/>
    </dgm:pt>
    <dgm:pt modelId="{22AE15C3-2B31-4B89-AABD-200C93B9CADB}" type="pres">
      <dgm:prSet presAssocID="{B84685DD-0A68-44BC-AFAF-7C16A830FE95}" presName="compNode" presStyleCnt="0"/>
      <dgm:spPr/>
    </dgm:pt>
    <dgm:pt modelId="{E9415789-D326-49A1-95DD-628444328E98}" type="pres">
      <dgm:prSet presAssocID="{B84685DD-0A68-44BC-AFAF-7C16A830FE95}" presName="bgRect" presStyleLbl="bgShp" presStyleIdx="2" presStyleCnt="4"/>
      <dgm:spPr/>
    </dgm:pt>
    <dgm:pt modelId="{39631319-FD5C-4363-91BE-19441614C062}" type="pres">
      <dgm:prSet presAssocID="{B84685DD-0A68-44BC-AFAF-7C16A830FE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9214F39-37E2-4565-9616-0243E8F30062}" type="pres">
      <dgm:prSet presAssocID="{B84685DD-0A68-44BC-AFAF-7C16A830FE95}" presName="spaceRect" presStyleCnt="0"/>
      <dgm:spPr/>
    </dgm:pt>
    <dgm:pt modelId="{BB82A976-715E-4A50-B1B9-59440FCE131F}" type="pres">
      <dgm:prSet presAssocID="{B84685DD-0A68-44BC-AFAF-7C16A830FE95}" presName="parTx" presStyleLbl="revTx" presStyleIdx="2" presStyleCnt="4">
        <dgm:presLayoutVars>
          <dgm:chMax val="0"/>
          <dgm:chPref val="0"/>
        </dgm:presLayoutVars>
      </dgm:prSet>
      <dgm:spPr/>
    </dgm:pt>
    <dgm:pt modelId="{CC570766-C48F-459B-B093-04D36399BFDD}" type="pres">
      <dgm:prSet presAssocID="{050F6E73-324B-4CF9-BDA9-B630A1056CF0}" presName="sibTrans" presStyleCnt="0"/>
      <dgm:spPr/>
    </dgm:pt>
    <dgm:pt modelId="{58D22C22-CA16-4BDB-A26D-8A212E77FABF}" type="pres">
      <dgm:prSet presAssocID="{891EBEB6-F3CA-412E-8139-E2015723F266}" presName="compNode" presStyleCnt="0"/>
      <dgm:spPr/>
    </dgm:pt>
    <dgm:pt modelId="{61C66FBD-1C60-43CD-88BA-7B95901337C1}" type="pres">
      <dgm:prSet presAssocID="{891EBEB6-F3CA-412E-8139-E2015723F266}" presName="bgRect" presStyleLbl="bgShp" presStyleIdx="3" presStyleCnt="4"/>
      <dgm:spPr/>
    </dgm:pt>
    <dgm:pt modelId="{A631B5C9-ED3C-46C1-B22B-1F4F18E35AFF}" type="pres">
      <dgm:prSet presAssocID="{891EBEB6-F3CA-412E-8139-E2015723F2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thbrush"/>
        </a:ext>
      </dgm:extLst>
    </dgm:pt>
    <dgm:pt modelId="{7C31590E-B768-4682-A0B2-F44FD7F7FC2C}" type="pres">
      <dgm:prSet presAssocID="{891EBEB6-F3CA-412E-8139-E2015723F266}" presName="spaceRect" presStyleCnt="0"/>
      <dgm:spPr/>
    </dgm:pt>
    <dgm:pt modelId="{B0C921EE-2A9D-452B-BEA3-0C598455D811}" type="pres">
      <dgm:prSet presAssocID="{891EBEB6-F3CA-412E-8139-E2015723F2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C057923-47C7-4E5D-861D-89722A33E305}" srcId="{AD335786-355D-4080-975B-11DA0155D788}" destId="{058DBCF4-FDDC-4751-AFC8-FDA6A747144E}" srcOrd="0" destOrd="0" parTransId="{639DFB8A-42C0-4337-AAE1-5BC70942CFF0}" sibTransId="{04A52304-C337-47A1-AAA5-28B717485FE8}"/>
    <dgm:cxn modelId="{6C022D32-6296-4BBD-81CC-D871F73BA074}" srcId="{AD335786-355D-4080-975B-11DA0155D788}" destId="{B84685DD-0A68-44BC-AFAF-7C16A830FE95}" srcOrd="2" destOrd="0" parTransId="{577E4FC2-40E0-4007-AF49-7D40C7461B96}" sibTransId="{050F6E73-324B-4CF9-BDA9-B630A1056CF0}"/>
    <dgm:cxn modelId="{E8699F92-B7B0-4F22-923C-5D5860D2BAD5}" type="presOf" srcId="{B84685DD-0A68-44BC-AFAF-7C16A830FE95}" destId="{BB82A976-715E-4A50-B1B9-59440FCE131F}" srcOrd="0" destOrd="0" presId="urn:microsoft.com/office/officeart/2018/2/layout/IconVerticalSolidList"/>
    <dgm:cxn modelId="{21E1AFA2-5EDA-4A68-B358-F7B7CA918494}" type="presOf" srcId="{EE8562E8-B38F-45C8-A59F-D38FDBBD3ECB}" destId="{E783AF1F-3A9C-4589-B5E5-5EE7E65885C1}" srcOrd="0" destOrd="0" presId="urn:microsoft.com/office/officeart/2018/2/layout/IconVerticalSolidList"/>
    <dgm:cxn modelId="{8ABD98B4-E42A-493D-A516-23D0C2F71BE1}" srcId="{AD335786-355D-4080-975B-11DA0155D788}" destId="{891EBEB6-F3CA-412E-8139-E2015723F266}" srcOrd="3" destOrd="0" parTransId="{907ABF6C-093F-44FD-B7C2-D3B8554BFCE1}" sibTransId="{01ABB612-F036-43B2-8225-8CA368213D44}"/>
    <dgm:cxn modelId="{26F244BF-A5D1-4153-AF10-D664D8CC3334}" type="presOf" srcId="{058DBCF4-FDDC-4751-AFC8-FDA6A747144E}" destId="{470D0DAF-A548-477D-BDB4-E62A4C58E8E7}" srcOrd="0" destOrd="0" presId="urn:microsoft.com/office/officeart/2018/2/layout/IconVerticalSolidList"/>
    <dgm:cxn modelId="{2790FEC0-A6AD-47B2-AD60-D6B52E4FE89C}" type="presOf" srcId="{891EBEB6-F3CA-412E-8139-E2015723F266}" destId="{B0C921EE-2A9D-452B-BEA3-0C598455D811}" srcOrd="0" destOrd="0" presId="urn:microsoft.com/office/officeart/2018/2/layout/IconVerticalSolidList"/>
    <dgm:cxn modelId="{7D1898D7-6D6F-4C02-8DC6-BEABBA6B95F7}" srcId="{AD335786-355D-4080-975B-11DA0155D788}" destId="{EE8562E8-B38F-45C8-A59F-D38FDBBD3ECB}" srcOrd="1" destOrd="0" parTransId="{2F21B0E9-614F-4280-B0F8-38EFB78E3A86}" sibTransId="{929B3FCB-CA4F-4B90-99A6-64030DB0F651}"/>
    <dgm:cxn modelId="{D9C654DC-D89D-4370-B2DD-F8858C756EA2}" type="presOf" srcId="{AD335786-355D-4080-975B-11DA0155D788}" destId="{24A6F888-487D-4D56-928C-E4D4FCCC642C}" srcOrd="0" destOrd="0" presId="urn:microsoft.com/office/officeart/2018/2/layout/IconVerticalSolidList"/>
    <dgm:cxn modelId="{B2E302F6-8A20-48EB-8DD7-8954C99A2576}" type="presParOf" srcId="{24A6F888-487D-4D56-928C-E4D4FCCC642C}" destId="{CAAA00ED-638F-4B78-8362-AA0EE069B771}" srcOrd="0" destOrd="0" presId="urn:microsoft.com/office/officeart/2018/2/layout/IconVerticalSolidList"/>
    <dgm:cxn modelId="{462D7C7F-33C4-4398-A732-3A4C2C6B1B82}" type="presParOf" srcId="{CAAA00ED-638F-4B78-8362-AA0EE069B771}" destId="{43AAFDBE-AA79-4028-96F5-1AD9D9F6CFA2}" srcOrd="0" destOrd="0" presId="urn:microsoft.com/office/officeart/2018/2/layout/IconVerticalSolidList"/>
    <dgm:cxn modelId="{399ABD49-98BC-4927-A16D-69D4D5CC04D4}" type="presParOf" srcId="{CAAA00ED-638F-4B78-8362-AA0EE069B771}" destId="{28BEE049-524D-45DC-87C8-38F9ACC77204}" srcOrd="1" destOrd="0" presId="urn:microsoft.com/office/officeart/2018/2/layout/IconVerticalSolidList"/>
    <dgm:cxn modelId="{08F779F1-3DCA-4FD0-AF14-66A5FC4707FE}" type="presParOf" srcId="{CAAA00ED-638F-4B78-8362-AA0EE069B771}" destId="{DD09B216-844A-4D6B-AE8D-9A69D36A3BBF}" srcOrd="2" destOrd="0" presId="urn:microsoft.com/office/officeart/2018/2/layout/IconVerticalSolidList"/>
    <dgm:cxn modelId="{B18D46CE-F47A-4314-8813-0D223267BF18}" type="presParOf" srcId="{CAAA00ED-638F-4B78-8362-AA0EE069B771}" destId="{470D0DAF-A548-477D-BDB4-E62A4C58E8E7}" srcOrd="3" destOrd="0" presId="urn:microsoft.com/office/officeart/2018/2/layout/IconVerticalSolidList"/>
    <dgm:cxn modelId="{39AD645D-2BBC-45C3-84C8-BCC8D1166024}" type="presParOf" srcId="{24A6F888-487D-4D56-928C-E4D4FCCC642C}" destId="{7E36949E-7B1A-4F68-9523-2B8B395DC793}" srcOrd="1" destOrd="0" presId="urn:microsoft.com/office/officeart/2018/2/layout/IconVerticalSolidList"/>
    <dgm:cxn modelId="{5B507A53-7766-43F5-9696-7CA3EA5B1A1C}" type="presParOf" srcId="{24A6F888-487D-4D56-928C-E4D4FCCC642C}" destId="{AEAA0FCA-4246-4A8D-838B-F0D15C980D7C}" srcOrd="2" destOrd="0" presId="urn:microsoft.com/office/officeart/2018/2/layout/IconVerticalSolidList"/>
    <dgm:cxn modelId="{5F575DA6-1D13-491C-94AB-C80AB1422FE5}" type="presParOf" srcId="{AEAA0FCA-4246-4A8D-838B-F0D15C980D7C}" destId="{AC666AD2-D3A3-4465-8C56-EABF98671FA8}" srcOrd="0" destOrd="0" presId="urn:microsoft.com/office/officeart/2018/2/layout/IconVerticalSolidList"/>
    <dgm:cxn modelId="{785A781A-717A-4E4A-95EE-C2DAF820EB58}" type="presParOf" srcId="{AEAA0FCA-4246-4A8D-838B-F0D15C980D7C}" destId="{BE142B73-0105-47E6-B9C4-5E647E4A535C}" srcOrd="1" destOrd="0" presId="urn:microsoft.com/office/officeart/2018/2/layout/IconVerticalSolidList"/>
    <dgm:cxn modelId="{C00F252E-20BA-47FC-A2CB-0935C13F357D}" type="presParOf" srcId="{AEAA0FCA-4246-4A8D-838B-F0D15C980D7C}" destId="{897C898A-5374-445B-96F9-2B9B79F3AB77}" srcOrd="2" destOrd="0" presId="urn:microsoft.com/office/officeart/2018/2/layout/IconVerticalSolidList"/>
    <dgm:cxn modelId="{62C62DE8-57DE-48D5-9ADE-D2F35A983CE2}" type="presParOf" srcId="{AEAA0FCA-4246-4A8D-838B-F0D15C980D7C}" destId="{E783AF1F-3A9C-4589-B5E5-5EE7E65885C1}" srcOrd="3" destOrd="0" presId="urn:microsoft.com/office/officeart/2018/2/layout/IconVerticalSolidList"/>
    <dgm:cxn modelId="{8B8588D0-E6B1-4C1D-9AFF-BDCF179DFAF7}" type="presParOf" srcId="{24A6F888-487D-4D56-928C-E4D4FCCC642C}" destId="{F662B3D3-168B-4261-9709-65F31007C899}" srcOrd="3" destOrd="0" presId="urn:microsoft.com/office/officeart/2018/2/layout/IconVerticalSolidList"/>
    <dgm:cxn modelId="{53FA8939-5AD0-4D8E-9524-6289BE588C71}" type="presParOf" srcId="{24A6F888-487D-4D56-928C-E4D4FCCC642C}" destId="{22AE15C3-2B31-4B89-AABD-200C93B9CADB}" srcOrd="4" destOrd="0" presId="urn:microsoft.com/office/officeart/2018/2/layout/IconVerticalSolidList"/>
    <dgm:cxn modelId="{D28C9F18-8214-42E2-B945-B53EDBE92EAF}" type="presParOf" srcId="{22AE15C3-2B31-4B89-AABD-200C93B9CADB}" destId="{E9415789-D326-49A1-95DD-628444328E98}" srcOrd="0" destOrd="0" presId="urn:microsoft.com/office/officeart/2018/2/layout/IconVerticalSolidList"/>
    <dgm:cxn modelId="{E291B625-C1D5-4528-9451-C9A3330B6151}" type="presParOf" srcId="{22AE15C3-2B31-4B89-AABD-200C93B9CADB}" destId="{39631319-FD5C-4363-91BE-19441614C062}" srcOrd="1" destOrd="0" presId="urn:microsoft.com/office/officeart/2018/2/layout/IconVerticalSolidList"/>
    <dgm:cxn modelId="{3D4A2A65-8560-473C-8289-A519EA30E4DE}" type="presParOf" srcId="{22AE15C3-2B31-4B89-AABD-200C93B9CADB}" destId="{39214F39-37E2-4565-9616-0243E8F30062}" srcOrd="2" destOrd="0" presId="urn:microsoft.com/office/officeart/2018/2/layout/IconVerticalSolidList"/>
    <dgm:cxn modelId="{465A01ED-67AC-4D9F-BE05-E3F96995F503}" type="presParOf" srcId="{22AE15C3-2B31-4B89-AABD-200C93B9CADB}" destId="{BB82A976-715E-4A50-B1B9-59440FCE131F}" srcOrd="3" destOrd="0" presId="urn:microsoft.com/office/officeart/2018/2/layout/IconVerticalSolidList"/>
    <dgm:cxn modelId="{44604CFB-8B3E-4E87-A672-C9DA2020B3F1}" type="presParOf" srcId="{24A6F888-487D-4D56-928C-E4D4FCCC642C}" destId="{CC570766-C48F-459B-B093-04D36399BFDD}" srcOrd="5" destOrd="0" presId="urn:microsoft.com/office/officeart/2018/2/layout/IconVerticalSolidList"/>
    <dgm:cxn modelId="{B563CEB7-9FFF-49A3-BA40-9F45FA53863F}" type="presParOf" srcId="{24A6F888-487D-4D56-928C-E4D4FCCC642C}" destId="{58D22C22-CA16-4BDB-A26D-8A212E77FABF}" srcOrd="6" destOrd="0" presId="urn:microsoft.com/office/officeart/2018/2/layout/IconVerticalSolidList"/>
    <dgm:cxn modelId="{E366EE3B-CD7E-4A11-BAA2-529BC4D65E5A}" type="presParOf" srcId="{58D22C22-CA16-4BDB-A26D-8A212E77FABF}" destId="{61C66FBD-1C60-43CD-88BA-7B95901337C1}" srcOrd="0" destOrd="0" presId="urn:microsoft.com/office/officeart/2018/2/layout/IconVerticalSolidList"/>
    <dgm:cxn modelId="{EF1B2C68-9FBF-42E2-90AA-540C0F0A02B0}" type="presParOf" srcId="{58D22C22-CA16-4BDB-A26D-8A212E77FABF}" destId="{A631B5C9-ED3C-46C1-B22B-1F4F18E35AFF}" srcOrd="1" destOrd="0" presId="urn:microsoft.com/office/officeart/2018/2/layout/IconVerticalSolidList"/>
    <dgm:cxn modelId="{4A4F5A89-90A9-4FBC-A219-E86EAEAA5147}" type="presParOf" srcId="{58D22C22-CA16-4BDB-A26D-8A212E77FABF}" destId="{7C31590E-B768-4682-A0B2-F44FD7F7FC2C}" srcOrd="2" destOrd="0" presId="urn:microsoft.com/office/officeart/2018/2/layout/IconVerticalSolidList"/>
    <dgm:cxn modelId="{413B1B1D-3C93-43BB-A932-547745D744C6}" type="presParOf" srcId="{58D22C22-CA16-4BDB-A26D-8A212E77FABF}" destId="{B0C921EE-2A9D-452B-BEA3-0C598455D8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7F27D-FFEA-4883-84A2-CE73CD1ED9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6401DE-C945-45ED-8960-FF4834715573}">
      <dgm:prSet/>
      <dgm:spPr/>
      <dgm:t>
        <a:bodyPr/>
        <a:lstStyle/>
        <a:p>
          <a:r>
            <a:rPr lang="en-US"/>
            <a:t>Pisati: olovkom, rukom</a:t>
          </a:r>
        </a:p>
      </dgm:t>
    </dgm:pt>
    <dgm:pt modelId="{7246D02F-2185-4046-8E97-6EAB3D18517C}" type="parTrans" cxnId="{314943F6-121C-4AB2-A11F-D580B397A71D}">
      <dgm:prSet/>
      <dgm:spPr/>
      <dgm:t>
        <a:bodyPr/>
        <a:lstStyle/>
        <a:p>
          <a:endParaRPr lang="en-US"/>
        </a:p>
      </dgm:t>
    </dgm:pt>
    <dgm:pt modelId="{76D40B62-542D-42F4-B92D-9622ABDCF383}" type="sibTrans" cxnId="{314943F6-121C-4AB2-A11F-D580B397A71D}">
      <dgm:prSet/>
      <dgm:spPr/>
      <dgm:t>
        <a:bodyPr/>
        <a:lstStyle/>
        <a:p>
          <a:endParaRPr lang="en-US"/>
        </a:p>
      </dgm:t>
    </dgm:pt>
    <dgm:pt modelId="{2B0950FD-FA7C-4A17-8A36-56285FB477F2}">
      <dgm:prSet/>
      <dgm:spPr/>
      <dgm:t>
        <a:bodyPr/>
        <a:lstStyle/>
        <a:p>
          <a:r>
            <a:rPr lang="en-US"/>
            <a:t>Putovati: avionom/zrakoplovom (airplane), vozom/vlakom (train),  brodom (boat/ship)</a:t>
          </a:r>
        </a:p>
      </dgm:t>
    </dgm:pt>
    <dgm:pt modelId="{BA213422-0A29-4B5D-AE4B-25D6F4EB1662}" type="parTrans" cxnId="{B052CC02-202D-4E0F-AEB5-3A50749FFC4E}">
      <dgm:prSet/>
      <dgm:spPr/>
      <dgm:t>
        <a:bodyPr/>
        <a:lstStyle/>
        <a:p>
          <a:endParaRPr lang="en-US"/>
        </a:p>
      </dgm:t>
    </dgm:pt>
    <dgm:pt modelId="{93723923-E93D-4B51-8B20-7A465E4901F3}" type="sibTrans" cxnId="{B052CC02-202D-4E0F-AEB5-3A50749FFC4E}">
      <dgm:prSet/>
      <dgm:spPr/>
      <dgm:t>
        <a:bodyPr/>
        <a:lstStyle/>
        <a:p>
          <a:endParaRPr lang="en-US"/>
        </a:p>
      </dgm:t>
    </dgm:pt>
    <dgm:pt modelId="{101A07D1-0497-4912-985C-51D5695D164E}">
      <dgm:prSet/>
      <dgm:spPr/>
      <dgm:t>
        <a:bodyPr/>
        <a:lstStyle/>
        <a:p>
          <a:r>
            <a:rPr lang="en-US"/>
            <a:t>Voziti se (to ride by): autobusem, automobilom, biciklom, tramvajem (streetcar) </a:t>
          </a:r>
        </a:p>
      </dgm:t>
    </dgm:pt>
    <dgm:pt modelId="{B21E2090-577C-4756-92F8-D2CF495E522B}" type="parTrans" cxnId="{27329A54-300C-453E-B0C2-F543F31456A8}">
      <dgm:prSet/>
      <dgm:spPr/>
      <dgm:t>
        <a:bodyPr/>
        <a:lstStyle/>
        <a:p>
          <a:endParaRPr lang="en-US"/>
        </a:p>
      </dgm:t>
    </dgm:pt>
    <dgm:pt modelId="{4ED4CCCD-A940-4C5E-9EEA-E072A1440A58}" type="sibTrans" cxnId="{27329A54-300C-453E-B0C2-F543F31456A8}">
      <dgm:prSet/>
      <dgm:spPr/>
      <dgm:t>
        <a:bodyPr/>
        <a:lstStyle/>
        <a:p>
          <a:endParaRPr lang="en-US"/>
        </a:p>
      </dgm:t>
    </dgm:pt>
    <dgm:pt modelId="{CEEBA97E-ABA5-4A7E-BDFC-FEDB9EF68434}">
      <dgm:prSet/>
      <dgm:spPr/>
      <dgm:t>
        <a:bodyPr/>
        <a:lstStyle/>
        <a:p>
          <a:r>
            <a:rPr lang="en-US"/>
            <a:t>I</a:t>
          </a:r>
          <a:r>
            <a:rPr lang="sr-Latn-RS"/>
            <a:t>ći </a:t>
          </a:r>
          <a:r>
            <a:rPr lang="en-US"/>
            <a:t>(</a:t>
          </a:r>
          <a:r>
            <a:rPr lang="sr-Latn-RS"/>
            <a:t>to go by</a:t>
          </a:r>
          <a:r>
            <a:rPr lang="en-US"/>
            <a:t>)</a:t>
          </a:r>
          <a:r>
            <a:rPr lang="sr-Latn-RS"/>
            <a:t> automobilom</a:t>
          </a:r>
          <a:r>
            <a:rPr lang="en-US"/>
            <a:t>, vozom/vlakom, avionom/zrakoplovom</a:t>
          </a:r>
        </a:p>
      </dgm:t>
    </dgm:pt>
    <dgm:pt modelId="{F9DCF0BB-C149-4C8E-B89D-AA1509D82499}" type="parTrans" cxnId="{82CC8E3E-8BD8-445D-8E89-74BA463B8352}">
      <dgm:prSet/>
      <dgm:spPr/>
      <dgm:t>
        <a:bodyPr/>
        <a:lstStyle/>
        <a:p>
          <a:endParaRPr lang="en-US"/>
        </a:p>
      </dgm:t>
    </dgm:pt>
    <dgm:pt modelId="{0DC43A7E-517D-470A-AF6F-66B77A320E10}" type="sibTrans" cxnId="{82CC8E3E-8BD8-445D-8E89-74BA463B8352}">
      <dgm:prSet/>
      <dgm:spPr/>
      <dgm:t>
        <a:bodyPr/>
        <a:lstStyle/>
        <a:p>
          <a:endParaRPr lang="en-US"/>
        </a:p>
      </dgm:t>
    </dgm:pt>
    <dgm:pt modelId="{2702D041-8A7A-4AFD-8BC6-CA57058A15BE}">
      <dgm:prSet/>
      <dgm:spPr/>
      <dgm:t>
        <a:bodyPr/>
        <a:lstStyle/>
        <a:p>
          <a:r>
            <a:rPr lang="en-US"/>
            <a:t>I</a:t>
          </a:r>
          <a:r>
            <a:rPr lang="sr-Latn-RS"/>
            <a:t>ći</a:t>
          </a:r>
          <a:r>
            <a:rPr lang="en-US"/>
            <a:t> ulicom/cestom (to go along, by the street), obalom reke/rijeke (by the river bank)    </a:t>
          </a:r>
        </a:p>
      </dgm:t>
    </dgm:pt>
    <dgm:pt modelId="{04272EA0-F7B7-4A37-BD49-6B25E9A30B69}" type="parTrans" cxnId="{01D9122E-3459-4DA9-930C-D73D89D937FD}">
      <dgm:prSet/>
      <dgm:spPr/>
      <dgm:t>
        <a:bodyPr/>
        <a:lstStyle/>
        <a:p>
          <a:endParaRPr lang="en-US"/>
        </a:p>
      </dgm:t>
    </dgm:pt>
    <dgm:pt modelId="{83FFC6E6-3367-4441-A817-DE0C4DC7BB18}" type="sibTrans" cxnId="{01D9122E-3459-4DA9-930C-D73D89D937FD}">
      <dgm:prSet/>
      <dgm:spPr/>
      <dgm:t>
        <a:bodyPr/>
        <a:lstStyle/>
        <a:p>
          <a:endParaRPr lang="en-US"/>
        </a:p>
      </dgm:t>
    </dgm:pt>
    <dgm:pt modelId="{98177549-8F45-40DF-A62F-1DDFBAEABDB2}" type="pres">
      <dgm:prSet presAssocID="{DC77F27D-FFEA-4883-84A2-CE73CD1ED999}" presName="root" presStyleCnt="0">
        <dgm:presLayoutVars>
          <dgm:dir/>
          <dgm:resizeHandles val="exact"/>
        </dgm:presLayoutVars>
      </dgm:prSet>
      <dgm:spPr/>
    </dgm:pt>
    <dgm:pt modelId="{2645E4FC-A8AF-4072-B1F6-A9534DE35169}" type="pres">
      <dgm:prSet presAssocID="{636401DE-C945-45ED-8960-FF4834715573}" presName="compNode" presStyleCnt="0"/>
      <dgm:spPr/>
    </dgm:pt>
    <dgm:pt modelId="{5EF2CAE0-5552-442C-973F-4514FD045F1D}" type="pres">
      <dgm:prSet presAssocID="{636401DE-C945-45ED-8960-FF4834715573}" presName="bgRect" presStyleLbl="bgShp" presStyleIdx="0" presStyleCnt="5"/>
      <dgm:spPr/>
    </dgm:pt>
    <dgm:pt modelId="{AAF86EBF-61F5-4EBC-8417-8DB5BF53C238}" type="pres">
      <dgm:prSet presAssocID="{636401DE-C945-45ED-8960-FF48347155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1DE1A4F-91FC-4EA8-90E9-C23D7CBB146D}" type="pres">
      <dgm:prSet presAssocID="{636401DE-C945-45ED-8960-FF4834715573}" presName="spaceRect" presStyleCnt="0"/>
      <dgm:spPr/>
    </dgm:pt>
    <dgm:pt modelId="{1A819451-6BC3-45BD-9242-11BDE00C4133}" type="pres">
      <dgm:prSet presAssocID="{636401DE-C945-45ED-8960-FF4834715573}" presName="parTx" presStyleLbl="revTx" presStyleIdx="0" presStyleCnt="5">
        <dgm:presLayoutVars>
          <dgm:chMax val="0"/>
          <dgm:chPref val="0"/>
        </dgm:presLayoutVars>
      </dgm:prSet>
      <dgm:spPr/>
    </dgm:pt>
    <dgm:pt modelId="{8748763C-1B75-4AF2-B720-1ABD9FA70EF8}" type="pres">
      <dgm:prSet presAssocID="{76D40B62-542D-42F4-B92D-9622ABDCF383}" presName="sibTrans" presStyleCnt="0"/>
      <dgm:spPr/>
    </dgm:pt>
    <dgm:pt modelId="{682CDE24-DA57-4A7A-A053-75012AAB1E24}" type="pres">
      <dgm:prSet presAssocID="{2B0950FD-FA7C-4A17-8A36-56285FB477F2}" presName="compNode" presStyleCnt="0"/>
      <dgm:spPr/>
    </dgm:pt>
    <dgm:pt modelId="{F6127ADD-BBDA-4FDE-85C9-3F63B01E72A5}" type="pres">
      <dgm:prSet presAssocID="{2B0950FD-FA7C-4A17-8A36-56285FB477F2}" presName="bgRect" presStyleLbl="bgShp" presStyleIdx="1" presStyleCnt="5"/>
      <dgm:spPr/>
    </dgm:pt>
    <dgm:pt modelId="{CB3ACBCE-8682-4357-B4B0-63A8E5DB3011}" type="pres">
      <dgm:prSet presAssocID="{2B0950FD-FA7C-4A17-8A36-56285FB477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6D80562D-5934-4259-A46F-F319A453F92D}" type="pres">
      <dgm:prSet presAssocID="{2B0950FD-FA7C-4A17-8A36-56285FB477F2}" presName="spaceRect" presStyleCnt="0"/>
      <dgm:spPr/>
    </dgm:pt>
    <dgm:pt modelId="{BAF247E5-97B3-4C23-B75B-9853698C9CFB}" type="pres">
      <dgm:prSet presAssocID="{2B0950FD-FA7C-4A17-8A36-56285FB477F2}" presName="parTx" presStyleLbl="revTx" presStyleIdx="1" presStyleCnt="5">
        <dgm:presLayoutVars>
          <dgm:chMax val="0"/>
          <dgm:chPref val="0"/>
        </dgm:presLayoutVars>
      </dgm:prSet>
      <dgm:spPr/>
    </dgm:pt>
    <dgm:pt modelId="{EB026BC1-FE04-4047-B98F-8A9D869FB972}" type="pres">
      <dgm:prSet presAssocID="{93723923-E93D-4B51-8B20-7A465E4901F3}" presName="sibTrans" presStyleCnt="0"/>
      <dgm:spPr/>
    </dgm:pt>
    <dgm:pt modelId="{664C4C86-DF44-4A55-A6A8-8922BDC700F6}" type="pres">
      <dgm:prSet presAssocID="{101A07D1-0497-4912-985C-51D5695D164E}" presName="compNode" presStyleCnt="0"/>
      <dgm:spPr/>
    </dgm:pt>
    <dgm:pt modelId="{3DDD589E-FEEF-4F6E-BA47-2121498CEB75}" type="pres">
      <dgm:prSet presAssocID="{101A07D1-0497-4912-985C-51D5695D164E}" presName="bgRect" presStyleLbl="bgShp" presStyleIdx="2" presStyleCnt="5"/>
      <dgm:spPr/>
    </dgm:pt>
    <dgm:pt modelId="{1CCFBC2C-365C-4B1B-860E-E8EA2242414D}" type="pres">
      <dgm:prSet presAssocID="{101A07D1-0497-4912-985C-51D5695D16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B5E22E90-1D47-4C8B-AA1D-D2EA59F646CF}" type="pres">
      <dgm:prSet presAssocID="{101A07D1-0497-4912-985C-51D5695D164E}" presName="spaceRect" presStyleCnt="0"/>
      <dgm:spPr/>
    </dgm:pt>
    <dgm:pt modelId="{46BA9325-9D49-4A5B-BCE7-2FF2288640A1}" type="pres">
      <dgm:prSet presAssocID="{101A07D1-0497-4912-985C-51D5695D164E}" presName="parTx" presStyleLbl="revTx" presStyleIdx="2" presStyleCnt="5">
        <dgm:presLayoutVars>
          <dgm:chMax val="0"/>
          <dgm:chPref val="0"/>
        </dgm:presLayoutVars>
      </dgm:prSet>
      <dgm:spPr/>
    </dgm:pt>
    <dgm:pt modelId="{8659C9E4-0860-4B59-B76A-63C7FA37B3DC}" type="pres">
      <dgm:prSet presAssocID="{4ED4CCCD-A940-4C5E-9EEA-E072A1440A58}" presName="sibTrans" presStyleCnt="0"/>
      <dgm:spPr/>
    </dgm:pt>
    <dgm:pt modelId="{5CFE630C-4037-4A78-B53A-B6F71BE44C18}" type="pres">
      <dgm:prSet presAssocID="{CEEBA97E-ABA5-4A7E-BDFC-FEDB9EF68434}" presName="compNode" presStyleCnt="0"/>
      <dgm:spPr/>
    </dgm:pt>
    <dgm:pt modelId="{1AFDC6CF-A92A-4FE3-94D5-159D3649CF34}" type="pres">
      <dgm:prSet presAssocID="{CEEBA97E-ABA5-4A7E-BDFC-FEDB9EF68434}" presName="bgRect" presStyleLbl="bgShp" presStyleIdx="3" presStyleCnt="5"/>
      <dgm:spPr/>
    </dgm:pt>
    <dgm:pt modelId="{C9187E1F-1DCA-4C09-9760-57F76D954801}" type="pres">
      <dgm:prSet presAssocID="{CEEBA97E-ABA5-4A7E-BDFC-FEDB9EF684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D1F56891-3906-43B8-BF8B-3A71E392EB35}" type="pres">
      <dgm:prSet presAssocID="{CEEBA97E-ABA5-4A7E-BDFC-FEDB9EF68434}" presName="spaceRect" presStyleCnt="0"/>
      <dgm:spPr/>
    </dgm:pt>
    <dgm:pt modelId="{AC93126B-9C32-4B4A-AABD-914F36D4424C}" type="pres">
      <dgm:prSet presAssocID="{CEEBA97E-ABA5-4A7E-BDFC-FEDB9EF68434}" presName="parTx" presStyleLbl="revTx" presStyleIdx="3" presStyleCnt="5">
        <dgm:presLayoutVars>
          <dgm:chMax val="0"/>
          <dgm:chPref val="0"/>
        </dgm:presLayoutVars>
      </dgm:prSet>
      <dgm:spPr/>
    </dgm:pt>
    <dgm:pt modelId="{EAD50960-AED0-4804-B36E-6A8DE8BD8872}" type="pres">
      <dgm:prSet presAssocID="{0DC43A7E-517D-470A-AF6F-66B77A320E10}" presName="sibTrans" presStyleCnt="0"/>
      <dgm:spPr/>
    </dgm:pt>
    <dgm:pt modelId="{9928FD06-F706-47BE-A1EA-986C6E3C4859}" type="pres">
      <dgm:prSet presAssocID="{2702D041-8A7A-4AFD-8BC6-CA57058A15BE}" presName="compNode" presStyleCnt="0"/>
      <dgm:spPr/>
    </dgm:pt>
    <dgm:pt modelId="{0F6CF41A-68F5-4911-A591-811EE0AC662C}" type="pres">
      <dgm:prSet presAssocID="{2702D041-8A7A-4AFD-8BC6-CA57058A15BE}" presName="bgRect" presStyleLbl="bgShp" presStyleIdx="4" presStyleCnt="5"/>
      <dgm:spPr/>
    </dgm:pt>
    <dgm:pt modelId="{94EAFB42-DE1C-46DA-879F-51ABD5D484E5}" type="pres">
      <dgm:prSet presAssocID="{2702D041-8A7A-4AFD-8BC6-CA57058A15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67D6D84-FF36-487E-B1D1-F4DB1EE3ABDC}" type="pres">
      <dgm:prSet presAssocID="{2702D041-8A7A-4AFD-8BC6-CA57058A15BE}" presName="spaceRect" presStyleCnt="0"/>
      <dgm:spPr/>
    </dgm:pt>
    <dgm:pt modelId="{A2F1A2E8-FFCB-4E27-A57D-DD2018D76A02}" type="pres">
      <dgm:prSet presAssocID="{2702D041-8A7A-4AFD-8BC6-CA57058A15B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52CC02-202D-4E0F-AEB5-3A50749FFC4E}" srcId="{DC77F27D-FFEA-4883-84A2-CE73CD1ED999}" destId="{2B0950FD-FA7C-4A17-8A36-56285FB477F2}" srcOrd="1" destOrd="0" parTransId="{BA213422-0A29-4B5D-AE4B-25D6F4EB1662}" sibTransId="{93723923-E93D-4B51-8B20-7A465E4901F3}"/>
    <dgm:cxn modelId="{E7EAB71A-9239-40E3-ACBD-07C0DCF58D9E}" type="presOf" srcId="{2B0950FD-FA7C-4A17-8A36-56285FB477F2}" destId="{BAF247E5-97B3-4C23-B75B-9853698C9CFB}" srcOrd="0" destOrd="0" presId="urn:microsoft.com/office/officeart/2018/2/layout/IconVerticalSolidList"/>
    <dgm:cxn modelId="{01D9122E-3459-4DA9-930C-D73D89D937FD}" srcId="{DC77F27D-FFEA-4883-84A2-CE73CD1ED999}" destId="{2702D041-8A7A-4AFD-8BC6-CA57058A15BE}" srcOrd="4" destOrd="0" parTransId="{04272EA0-F7B7-4A37-BD49-6B25E9A30B69}" sibTransId="{83FFC6E6-3367-4441-A817-DE0C4DC7BB18}"/>
    <dgm:cxn modelId="{82CC8E3E-8BD8-445D-8E89-74BA463B8352}" srcId="{DC77F27D-FFEA-4883-84A2-CE73CD1ED999}" destId="{CEEBA97E-ABA5-4A7E-BDFC-FEDB9EF68434}" srcOrd="3" destOrd="0" parTransId="{F9DCF0BB-C149-4C8E-B89D-AA1509D82499}" sibTransId="{0DC43A7E-517D-470A-AF6F-66B77A320E10}"/>
    <dgm:cxn modelId="{27329A54-300C-453E-B0C2-F543F31456A8}" srcId="{DC77F27D-FFEA-4883-84A2-CE73CD1ED999}" destId="{101A07D1-0497-4912-985C-51D5695D164E}" srcOrd="2" destOrd="0" parTransId="{B21E2090-577C-4756-92F8-D2CF495E522B}" sibTransId="{4ED4CCCD-A940-4C5E-9EEA-E072A1440A58}"/>
    <dgm:cxn modelId="{2CF3215A-5D44-4851-B563-90370F528FFE}" type="presOf" srcId="{636401DE-C945-45ED-8960-FF4834715573}" destId="{1A819451-6BC3-45BD-9242-11BDE00C4133}" srcOrd="0" destOrd="0" presId="urn:microsoft.com/office/officeart/2018/2/layout/IconVerticalSolidList"/>
    <dgm:cxn modelId="{7D7DF990-2BD3-480A-AAE7-41329DE568CC}" type="presOf" srcId="{2702D041-8A7A-4AFD-8BC6-CA57058A15BE}" destId="{A2F1A2E8-FFCB-4E27-A57D-DD2018D76A02}" srcOrd="0" destOrd="0" presId="urn:microsoft.com/office/officeart/2018/2/layout/IconVerticalSolidList"/>
    <dgm:cxn modelId="{5ED0279F-A834-4286-AA16-64F78F24FD25}" type="presOf" srcId="{CEEBA97E-ABA5-4A7E-BDFC-FEDB9EF68434}" destId="{AC93126B-9C32-4B4A-AABD-914F36D4424C}" srcOrd="0" destOrd="0" presId="urn:microsoft.com/office/officeart/2018/2/layout/IconVerticalSolidList"/>
    <dgm:cxn modelId="{EA8ADBB1-418E-4A99-9B73-DA37B71B4A44}" type="presOf" srcId="{101A07D1-0497-4912-985C-51D5695D164E}" destId="{46BA9325-9D49-4A5B-BCE7-2FF2288640A1}" srcOrd="0" destOrd="0" presId="urn:microsoft.com/office/officeart/2018/2/layout/IconVerticalSolidList"/>
    <dgm:cxn modelId="{601691BB-41F9-4104-B51D-E5B7B0F62FE5}" type="presOf" srcId="{DC77F27D-FFEA-4883-84A2-CE73CD1ED999}" destId="{98177549-8F45-40DF-A62F-1DDFBAEABDB2}" srcOrd="0" destOrd="0" presId="urn:microsoft.com/office/officeart/2018/2/layout/IconVerticalSolidList"/>
    <dgm:cxn modelId="{314943F6-121C-4AB2-A11F-D580B397A71D}" srcId="{DC77F27D-FFEA-4883-84A2-CE73CD1ED999}" destId="{636401DE-C945-45ED-8960-FF4834715573}" srcOrd="0" destOrd="0" parTransId="{7246D02F-2185-4046-8E97-6EAB3D18517C}" sibTransId="{76D40B62-542D-42F4-B92D-9622ABDCF383}"/>
    <dgm:cxn modelId="{8D70F40B-335B-4FE5-AD4F-CF9412282BC1}" type="presParOf" srcId="{98177549-8F45-40DF-A62F-1DDFBAEABDB2}" destId="{2645E4FC-A8AF-4072-B1F6-A9534DE35169}" srcOrd="0" destOrd="0" presId="urn:microsoft.com/office/officeart/2018/2/layout/IconVerticalSolidList"/>
    <dgm:cxn modelId="{E75705E8-8317-4B08-9A93-FE2A5D5953FD}" type="presParOf" srcId="{2645E4FC-A8AF-4072-B1F6-A9534DE35169}" destId="{5EF2CAE0-5552-442C-973F-4514FD045F1D}" srcOrd="0" destOrd="0" presId="urn:microsoft.com/office/officeart/2018/2/layout/IconVerticalSolidList"/>
    <dgm:cxn modelId="{5B5F942A-DD28-4FC8-B389-C5C713ECEEDD}" type="presParOf" srcId="{2645E4FC-A8AF-4072-B1F6-A9534DE35169}" destId="{AAF86EBF-61F5-4EBC-8417-8DB5BF53C238}" srcOrd="1" destOrd="0" presId="urn:microsoft.com/office/officeart/2018/2/layout/IconVerticalSolidList"/>
    <dgm:cxn modelId="{DBBD4D4C-8A0C-49C1-A0C8-AD669B917C6A}" type="presParOf" srcId="{2645E4FC-A8AF-4072-B1F6-A9534DE35169}" destId="{11DE1A4F-91FC-4EA8-90E9-C23D7CBB146D}" srcOrd="2" destOrd="0" presId="urn:microsoft.com/office/officeart/2018/2/layout/IconVerticalSolidList"/>
    <dgm:cxn modelId="{708D456F-4988-4540-BC3D-9F677DF2690F}" type="presParOf" srcId="{2645E4FC-A8AF-4072-B1F6-A9534DE35169}" destId="{1A819451-6BC3-45BD-9242-11BDE00C4133}" srcOrd="3" destOrd="0" presId="urn:microsoft.com/office/officeart/2018/2/layout/IconVerticalSolidList"/>
    <dgm:cxn modelId="{93803FE0-77D4-432D-88CC-30E892F6E2EB}" type="presParOf" srcId="{98177549-8F45-40DF-A62F-1DDFBAEABDB2}" destId="{8748763C-1B75-4AF2-B720-1ABD9FA70EF8}" srcOrd="1" destOrd="0" presId="urn:microsoft.com/office/officeart/2018/2/layout/IconVerticalSolidList"/>
    <dgm:cxn modelId="{ED6C6636-BC3F-46B2-9FB8-4E6FC64C43A4}" type="presParOf" srcId="{98177549-8F45-40DF-A62F-1DDFBAEABDB2}" destId="{682CDE24-DA57-4A7A-A053-75012AAB1E24}" srcOrd="2" destOrd="0" presId="urn:microsoft.com/office/officeart/2018/2/layout/IconVerticalSolidList"/>
    <dgm:cxn modelId="{CEE13D48-A263-49B3-9CF7-0A1E6E4DFD44}" type="presParOf" srcId="{682CDE24-DA57-4A7A-A053-75012AAB1E24}" destId="{F6127ADD-BBDA-4FDE-85C9-3F63B01E72A5}" srcOrd="0" destOrd="0" presId="urn:microsoft.com/office/officeart/2018/2/layout/IconVerticalSolidList"/>
    <dgm:cxn modelId="{FABBD102-009E-4837-99A8-BEEEF88C34F5}" type="presParOf" srcId="{682CDE24-DA57-4A7A-A053-75012AAB1E24}" destId="{CB3ACBCE-8682-4357-B4B0-63A8E5DB3011}" srcOrd="1" destOrd="0" presId="urn:microsoft.com/office/officeart/2018/2/layout/IconVerticalSolidList"/>
    <dgm:cxn modelId="{F0F52CD7-FE7D-4587-8D11-BF57C1F8CF87}" type="presParOf" srcId="{682CDE24-DA57-4A7A-A053-75012AAB1E24}" destId="{6D80562D-5934-4259-A46F-F319A453F92D}" srcOrd="2" destOrd="0" presId="urn:microsoft.com/office/officeart/2018/2/layout/IconVerticalSolidList"/>
    <dgm:cxn modelId="{14799763-DDEC-457D-A3A0-0AF27C597792}" type="presParOf" srcId="{682CDE24-DA57-4A7A-A053-75012AAB1E24}" destId="{BAF247E5-97B3-4C23-B75B-9853698C9CFB}" srcOrd="3" destOrd="0" presId="urn:microsoft.com/office/officeart/2018/2/layout/IconVerticalSolidList"/>
    <dgm:cxn modelId="{EB10AE76-9917-48D3-A684-0E4B324B5CDF}" type="presParOf" srcId="{98177549-8F45-40DF-A62F-1DDFBAEABDB2}" destId="{EB026BC1-FE04-4047-B98F-8A9D869FB972}" srcOrd="3" destOrd="0" presId="urn:microsoft.com/office/officeart/2018/2/layout/IconVerticalSolidList"/>
    <dgm:cxn modelId="{074CD9F6-911A-4EC9-9443-38B83335D47D}" type="presParOf" srcId="{98177549-8F45-40DF-A62F-1DDFBAEABDB2}" destId="{664C4C86-DF44-4A55-A6A8-8922BDC700F6}" srcOrd="4" destOrd="0" presId="urn:microsoft.com/office/officeart/2018/2/layout/IconVerticalSolidList"/>
    <dgm:cxn modelId="{55F751B1-85A3-4143-BC38-49C88F73A07B}" type="presParOf" srcId="{664C4C86-DF44-4A55-A6A8-8922BDC700F6}" destId="{3DDD589E-FEEF-4F6E-BA47-2121498CEB75}" srcOrd="0" destOrd="0" presId="urn:microsoft.com/office/officeart/2018/2/layout/IconVerticalSolidList"/>
    <dgm:cxn modelId="{3387D10F-EF5F-49FA-B26D-5DBC863060D7}" type="presParOf" srcId="{664C4C86-DF44-4A55-A6A8-8922BDC700F6}" destId="{1CCFBC2C-365C-4B1B-860E-E8EA2242414D}" srcOrd="1" destOrd="0" presId="urn:microsoft.com/office/officeart/2018/2/layout/IconVerticalSolidList"/>
    <dgm:cxn modelId="{8B257868-2C52-4AEB-A230-484531E59092}" type="presParOf" srcId="{664C4C86-DF44-4A55-A6A8-8922BDC700F6}" destId="{B5E22E90-1D47-4C8B-AA1D-D2EA59F646CF}" srcOrd="2" destOrd="0" presId="urn:microsoft.com/office/officeart/2018/2/layout/IconVerticalSolidList"/>
    <dgm:cxn modelId="{50AE3761-6483-4611-B43C-EF32D2EFFD1D}" type="presParOf" srcId="{664C4C86-DF44-4A55-A6A8-8922BDC700F6}" destId="{46BA9325-9D49-4A5B-BCE7-2FF2288640A1}" srcOrd="3" destOrd="0" presId="urn:microsoft.com/office/officeart/2018/2/layout/IconVerticalSolidList"/>
    <dgm:cxn modelId="{77C9A548-4469-4C45-A8C5-2B354EF32EEF}" type="presParOf" srcId="{98177549-8F45-40DF-A62F-1DDFBAEABDB2}" destId="{8659C9E4-0860-4B59-B76A-63C7FA37B3DC}" srcOrd="5" destOrd="0" presId="urn:microsoft.com/office/officeart/2018/2/layout/IconVerticalSolidList"/>
    <dgm:cxn modelId="{747DE50F-BE1D-4393-B1EF-AD8B27933350}" type="presParOf" srcId="{98177549-8F45-40DF-A62F-1DDFBAEABDB2}" destId="{5CFE630C-4037-4A78-B53A-B6F71BE44C18}" srcOrd="6" destOrd="0" presId="urn:microsoft.com/office/officeart/2018/2/layout/IconVerticalSolidList"/>
    <dgm:cxn modelId="{E8277058-29E2-4454-BB3C-6A3499ED5D1B}" type="presParOf" srcId="{5CFE630C-4037-4A78-B53A-B6F71BE44C18}" destId="{1AFDC6CF-A92A-4FE3-94D5-159D3649CF34}" srcOrd="0" destOrd="0" presId="urn:microsoft.com/office/officeart/2018/2/layout/IconVerticalSolidList"/>
    <dgm:cxn modelId="{CBA7F989-DC1D-44C1-A0AE-190C507DA200}" type="presParOf" srcId="{5CFE630C-4037-4A78-B53A-B6F71BE44C18}" destId="{C9187E1F-1DCA-4C09-9760-57F76D954801}" srcOrd="1" destOrd="0" presId="urn:microsoft.com/office/officeart/2018/2/layout/IconVerticalSolidList"/>
    <dgm:cxn modelId="{081B5881-0826-414A-88C3-3ABA1F0A652A}" type="presParOf" srcId="{5CFE630C-4037-4A78-B53A-B6F71BE44C18}" destId="{D1F56891-3906-43B8-BF8B-3A71E392EB35}" srcOrd="2" destOrd="0" presId="urn:microsoft.com/office/officeart/2018/2/layout/IconVerticalSolidList"/>
    <dgm:cxn modelId="{98C4085E-007C-4A79-9A7F-524A62DCB0CB}" type="presParOf" srcId="{5CFE630C-4037-4A78-B53A-B6F71BE44C18}" destId="{AC93126B-9C32-4B4A-AABD-914F36D4424C}" srcOrd="3" destOrd="0" presId="urn:microsoft.com/office/officeart/2018/2/layout/IconVerticalSolidList"/>
    <dgm:cxn modelId="{CF3EC604-EE48-45DA-8B66-64183943881B}" type="presParOf" srcId="{98177549-8F45-40DF-A62F-1DDFBAEABDB2}" destId="{EAD50960-AED0-4804-B36E-6A8DE8BD8872}" srcOrd="7" destOrd="0" presId="urn:microsoft.com/office/officeart/2018/2/layout/IconVerticalSolidList"/>
    <dgm:cxn modelId="{1F592548-26BB-4355-A537-1B078D65B6CA}" type="presParOf" srcId="{98177549-8F45-40DF-A62F-1DDFBAEABDB2}" destId="{9928FD06-F706-47BE-A1EA-986C6E3C4859}" srcOrd="8" destOrd="0" presId="urn:microsoft.com/office/officeart/2018/2/layout/IconVerticalSolidList"/>
    <dgm:cxn modelId="{0F5F737C-13A8-42AA-B1D6-3470A82ECA3B}" type="presParOf" srcId="{9928FD06-F706-47BE-A1EA-986C6E3C4859}" destId="{0F6CF41A-68F5-4911-A591-811EE0AC662C}" srcOrd="0" destOrd="0" presId="urn:microsoft.com/office/officeart/2018/2/layout/IconVerticalSolidList"/>
    <dgm:cxn modelId="{43469E4C-4065-43C3-94F5-266944E6B90D}" type="presParOf" srcId="{9928FD06-F706-47BE-A1EA-986C6E3C4859}" destId="{94EAFB42-DE1C-46DA-879F-51ABD5D484E5}" srcOrd="1" destOrd="0" presId="urn:microsoft.com/office/officeart/2018/2/layout/IconVerticalSolidList"/>
    <dgm:cxn modelId="{290F2512-C0F5-46F3-893D-C825517FEF4F}" type="presParOf" srcId="{9928FD06-F706-47BE-A1EA-986C6E3C4859}" destId="{267D6D84-FF36-487E-B1D1-F4DB1EE3ABDC}" srcOrd="2" destOrd="0" presId="urn:microsoft.com/office/officeart/2018/2/layout/IconVerticalSolidList"/>
    <dgm:cxn modelId="{59011D93-8750-4A89-B3A6-59C2A9EA98C9}" type="presParOf" srcId="{9928FD06-F706-47BE-A1EA-986C6E3C4859}" destId="{A2F1A2E8-FFCB-4E27-A57D-DD2018D76A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95F02-C341-4628-8898-EF193F5D514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8D58EF-0528-4E85-AD97-126646601E5E}">
      <dgm:prSet/>
      <dgm:spPr/>
      <dgm:t>
        <a:bodyPr/>
        <a:lstStyle/>
        <a:p>
          <a:r>
            <a:rPr lang="sr-Latn-RS"/>
            <a:t>Homework: Instrumental </a:t>
          </a:r>
          <a:endParaRPr lang="en-US"/>
        </a:p>
      </dgm:t>
    </dgm:pt>
    <dgm:pt modelId="{8F36EDF5-AB31-470F-9DD7-43E4498FE351}" type="parTrans" cxnId="{BB4C7C80-3715-4447-8A51-5F2D44C23EE3}">
      <dgm:prSet/>
      <dgm:spPr/>
      <dgm:t>
        <a:bodyPr/>
        <a:lstStyle/>
        <a:p>
          <a:endParaRPr lang="en-US"/>
        </a:p>
      </dgm:t>
    </dgm:pt>
    <dgm:pt modelId="{57C8EA22-4AC1-4942-AC40-B7C349A32471}" type="sibTrans" cxnId="{BB4C7C80-3715-4447-8A51-5F2D44C23EE3}">
      <dgm:prSet/>
      <dgm:spPr/>
      <dgm:t>
        <a:bodyPr/>
        <a:lstStyle/>
        <a:p>
          <a:endParaRPr lang="en-US"/>
        </a:p>
      </dgm:t>
    </dgm:pt>
    <dgm:pt modelId="{6EA97BAC-7139-46CF-BA1D-F70C0048712A}">
      <dgm:prSet/>
      <dgm:spPr/>
      <dgm:t>
        <a:bodyPr/>
        <a:lstStyle/>
        <a:p>
          <a:r>
            <a:rPr lang="sr-Latn-RS"/>
            <a:t>Ressubmission: Present Tense</a:t>
          </a:r>
          <a:endParaRPr lang="en-US"/>
        </a:p>
      </dgm:t>
    </dgm:pt>
    <dgm:pt modelId="{C2115F33-2391-47D6-9A60-D74B1DE19D3C}" type="parTrans" cxnId="{F33A49E1-AC75-47BE-B3C5-9D80AE592BC8}">
      <dgm:prSet/>
      <dgm:spPr/>
      <dgm:t>
        <a:bodyPr/>
        <a:lstStyle/>
        <a:p>
          <a:endParaRPr lang="en-US"/>
        </a:p>
      </dgm:t>
    </dgm:pt>
    <dgm:pt modelId="{89768A5B-7F3A-4866-BC57-F01B1CB40E55}" type="sibTrans" cxnId="{F33A49E1-AC75-47BE-B3C5-9D80AE592BC8}">
      <dgm:prSet/>
      <dgm:spPr/>
      <dgm:t>
        <a:bodyPr/>
        <a:lstStyle/>
        <a:p>
          <a:endParaRPr lang="en-US"/>
        </a:p>
      </dgm:t>
    </dgm:pt>
    <dgm:pt modelId="{04CC8FC8-B308-45BD-B20F-C8EC8C9E31B3}" type="pres">
      <dgm:prSet presAssocID="{32C95F02-C341-4628-8898-EF193F5D514A}" presName="linear" presStyleCnt="0">
        <dgm:presLayoutVars>
          <dgm:animLvl val="lvl"/>
          <dgm:resizeHandles val="exact"/>
        </dgm:presLayoutVars>
      </dgm:prSet>
      <dgm:spPr/>
    </dgm:pt>
    <dgm:pt modelId="{90F0052E-9373-4965-871E-AD369433E755}" type="pres">
      <dgm:prSet presAssocID="{E98D58EF-0528-4E85-AD97-126646601E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8E2AD4-8F60-4557-BA5A-455D48E51E06}" type="pres">
      <dgm:prSet presAssocID="{57C8EA22-4AC1-4942-AC40-B7C349A32471}" presName="spacer" presStyleCnt="0"/>
      <dgm:spPr/>
    </dgm:pt>
    <dgm:pt modelId="{7FB6C08D-9BF2-4324-AA09-7F9601197542}" type="pres">
      <dgm:prSet presAssocID="{6EA97BAC-7139-46CF-BA1D-F70C0048712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109500-A585-43A4-9C02-A0DA4493278C}" type="presOf" srcId="{6EA97BAC-7139-46CF-BA1D-F70C0048712A}" destId="{7FB6C08D-9BF2-4324-AA09-7F9601197542}" srcOrd="0" destOrd="0" presId="urn:microsoft.com/office/officeart/2005/8/layout/vList2"/>
    <dgm:cxn modelId="{C39A8511-3322-4E0C-BF29-9345755C827A}" type="presOf" srcId="{E98D58EF-0528-4E85-AD97-126646601E5E}" destId="{90F0052E-9373-4965-871E-AD369433E755}" srcOrd="0" destOrd="0" presId="urn:microsoft.com/office/officeart/2005/8/layout/vList2"/>
    <dgm:cxn modelId="{BB4C7C80-3715-4447-8A51-5F2D44C23EE3}" srcId="{32C95F02-C341-4628-8898-EF193F5D514A}" destId="{E98D58EF-0528-4E85-AD97-126646601E5E}" srcOrd="0" destOrd="0" parTransId="{8F36EDF5-AB31-470F-9DD7-43E4498FE351}" sibTransId="{57C8EA22-4AC1-4942-AC40-B7C349A32471}"/>
    <dgm:cxn modelId="{C04D8AD4-5D6D-4F7B-8BDA-C83AEF591445}" type="presOf" srcId="{32C95F02-C341-4628-8898-EF193F5D514A}" destId="{04CC8FC8-B308-45BD-B20F-C8EC8C9E31B3}" srcOrd="0" destOrd="0" presId="urn:microsoft.com/office/officeart/2005/8/layout/vList2"/>
    <dgm:cxn modelId="{F33A49E1-AC75-47BE-B3C5-9D80AE592BC8}" srcId="{32C95F02-C341-4628-8898-EF193F5D514A}" destId="{6EA97BAC-7139-46CF-BA1D-F70C0048712A}" srcOrd="1" destOrd="0" parTransId="{C2115F33-2391-47D6-9A60-D74B1DE19D3C}" sibTransId="{89768A5B-7F3A-4866-BC57-F01B1CB40E55}"/>
    <dgm:cxn modelId="{63386B6B-D436-4737-9E89-6B85FB6B591B}" type="presParOf" srcId="{04CC8FC8-B308-45BD-B20F-C8EC8C9E31B3}" destId="{90F0052E-9373-4965-871E-AD369433E755}" srcOrd="0" destOrd="0" presId="urn:microsoft.com/office/officeart/2005/8/layout/vList2"/>
    <dgm:cxn modelId="{89EC3366-54D7-4E6C-ACAE-3F1D0841680D}" type="presParOf" srcId="{04CC8FC8-B308-45BD-B20F-C8EC8C9E31B3}" destId="{698E2AD4-8F60-4557-BA5A-455D48E51E06}" srcOrd="1" destOrd="0" presId="urn:microsoft.com/office/officeart/2005/8/layout/vList2"/>
    <dgm:cxn modelId="{3B7116F4-9E9B-4A0B-9595-F3FE4C5CAE6D}" type="presParOf" srcId="{04CC8FC8-B308-45BD-B20F-C8EC8C9E31B3}" destId="{7FB6C08D-9BF2-4324-AA09-7F960119754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AFDBE-AA79-4028-96F5-1AD9D9F6CFA2}">
      <dsp:nvSpPr>
        <dsp:cNvPr id="0" name=""/>
        <dsp:cNvSpPr/>
      </dsp:nvSpPr>
      <dsp:spPr>
        <a:xfrm>
          <a:off x="0" y="2087"/>
          <a:ext cx="8229600" cy="1057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EE049-524D-45DC-87C8-38F9ACC77204}">
      <dsp:nvSpPr>
        <dsp:cNvPr id="0" name=""/>
        <dsp:cNvSpPr/>
      </dsp:nvSpPr>
      <dsp:spPr>
        <a:xfrm>
          <a:off x="320014" y="240114"/>
          <a:ext cx="581845" cy="581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D0DAF-A548-477D-BDB4-E62A4C58E8E7}">
      <dsp:nvSpPr>
        <dsp:cNvPr id="0" name=""/>
        <dsp:cNvSpPr/>
      </dsp:nvSpPr>
      <dsp:spPr>
        <a:xfrm>
          <a:off x="1221874" y="2087"/>
          <a:ext cx="7007725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write with a pencil. </a:t>
          </a:r>
          <a:r>
            <a:rPr lang="sr-Latn-RS" sz="2100" kern="1200"/>
            <a:t>Pišem olovkom </a:t>
          </a:r>
          <a:r>
            <a:rPr lang="en-US" sz="2100" kern="1200"/>
            <a:t>(“olovka” is here an instrument by means of which the subject performs an action)</a:t>
          </a:r>
        </a:p>
      </dsp:txBody>
      <dsp:txXfrm>
        <a:off x="1221874" y="2087"/>
        <a:ext cx="7007725" cy="1057900"/>
      </dsp:txXfrm>
    </dsp:sp>
    <dsp:sp modelId="{AC666AD2-D3A3-4465-8C56-EABF98671FA8}">
      <dsp:nvSpPr>
        <dsp:cNvPr id="0" name=""/>
        <dsp:cNvSpPr/>
      </dsp:nvSpPr>
      <dsp:spPr>
        <a:xfrm>
          <a:off x="0" y="1324462"/>
          <a:ext cx="8229600" cy="1057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42B73-0105-47E6-B9C4-5E647E4A535C}">
      <dsp:nvSpPr>
        <dsp:cNvPr id="0" name=""/>
        <dsp:cNvSpPr/>
      </dsp:nvSpPr>
      <dsp:spPr>
        <a:xfrm>
          <a:off x="320014" y="1562489"/>
          <a:ext cx="581845" cy="581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AF1F-3A9C-4589-B5E5-5EE7E65885C1}">
      <dsp:nvSpPr>
        <dsp:cNvPr id="0" name=""/>
        <dsp:cNvSpPr/>
      </dsp:nvSpPr>
      <dsp:spPr>
        <a:xfrm>
          <a:off x="1221874" y="1324462"/>
          <a:ext cx="7007725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Jedem vilju</a:t>
          </a:r>
          <a:r>
            <a:rPr lang="sr-Latn-RS" sz="2100" kern="1200"/>
            <a:t>škom</a:t>
          </a:r>
          <a:r>
            <a:rPr lang="en-US" sz="2100" kern="1200"/>
            <a:t>/</a:t>
          </a:r>
          <a:r>
            <a:rPr lang="sr-Latn-RS" sz="2100" kern="1200"/>
            <a:t>vilicom</a:t>
          </a:r>
          <a:r>
            <a:rPr lang="en-US" sz="2100" kern="1200"/>
            <a:t>. I eat with a fork.</a:t>
          </a:r>
        </a:p>
      </dsp:txBody>
      <dsp:txXfrm>
        <a:off x="1221874" y="1324462"/>
        <a:ext cx="7007725" cy="1057900"/>
      </dsp:txXfrm>
    </dsp:sp>
    <dsp:sp modelId="{E9415789-D326-49A1-95DD-628444328E98}">
      <dsp:nvSpPr>
        <dsp:cNvPr id="0" name=""/>
        <dsp:cNvSpPr/>
      </dsp:nvSpPr>
      <dsp:spPr>
        <a:xfrm>
          <a:off x="0" y="2646837"/>
          <a:ext cx="8229600" cy="1057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31319-FD5C-4363-91BE-19441614C062}">
      <dsp:nvSpPr>
        <dsp:cNvPr id="0" name=""/>
        <dsp:cNvSpPr/>
      </dsp:nvSpPr>
      <dsp:spPr>
        <a:xfrm>
          <a:off x="320014" y="2884865"/>
          <a:ext cx="581845" cy="581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2A976-715E-4A50-B1B9-59440FCE131F}">
      <dsp:nvSpPr>
        <dsp:cNvPr id="0" name=""/>
        <dsp:cNvSpPr/>
      </dsp:nvSpPr>
      <dsp:spPr>
        <a:xfrm>
          <a:off x="1221874" y="2646837"/>
          <a:ext cx="7007725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</a:t>
          </a:r>
          <a:r>
            <a:rPr lang="sr-Latn-RS" sz="2100" kern="1200"/>
            <a:t>šem desnom rukom. </a:t>
          </a:r>
          <a:r>
            <a:rPr lang="en-US" sz="2100" kern="1200"/>
            <a:t>I am right handed (literally: I write with my right arm.) </a:t>
          </a:r>
        </a:p>
      </dsp:txBody>
      <dsp:txXfrm>
        <a:off x="1221874" y="2646837"/>
        <a:ext cx="7007725" cy="1057900"/>
      </dsp:txXfrm>
    </dsp:sp>
    <dsp:sp modelId="{61C66FBD-1C60-43CD-88BA-7B95901337C1}">
      <dsp:nvSpPr>
        <dsp:cNvPr id="0" name=""/>
        <dsp:cNvSpPr/>
      </dsp:nvSpPr>
      <dsp:spPr>
        <a:xfrm>
          <a:off x="0" y="3969212"/>
          <a:ext cx="8229600" cy="1057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1B5C9-ED3C-46C1-B22B-1F4F18E35AFF}">
      <dsp:nvSpPr>
        <dsp:cNvPr id="0" name=""/>
        <dsp:cNvSpPr/>
      </dsp:nvSpPr>
      <dsp:spPr>
        <a:xfrm>
          <a:off x="320014" y="4207240"/>
          <a:ext cx="581845" cy="581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21EE-2A9D-452B-BEA3-0C598455D811}">
      <dsp:nvSpPr>
        <dsp:cNvPr id="0" name=""/>
        <dsp:cNvSpPr/>
      </dsp:nvSpPr>
      <dsp:spPr>
        <a:xfrm>
          <a:off x="1221874" y="3969212"/>
          <a:ext cx="7007725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100" kern="1200"/>
            <a:t>Žvaćem </a:t>
          </a:r>
          <a:r>
            <a:rPr lang="en-US" sz="2100" kern="1200"/>
            <a:t>hranu </a:t>
          </a:r>
          <a:r>
            <a:rPr lang="sr-Latn-RS" sz="2100" kern="1200"/>
            <a:t>zubima. </a:t>
          </a:r>
          <a:r>
            <a:rPr lang="en-US" sz="2100" kern="1200"/>
            <a:t>I chew food with my teeth. </a:t>
          </a:r>
        </a:p>
      </dsp:txBody>
      <dsp:txXfrm>
        <a:off x="1221874" y="3969212"/>
        <a:ext cx="7007725" cy="1057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2CAE0-5552-442C-973F-4514FD045F1D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86EBF-61F5-4EBC-8417-8DB5BF53C238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19451-6BC3-45BD-9242-11BDE00C4133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Pisati: olovkom, rukom</a:t>
          </a:r>
        </a:p>
      </dsp:txBody>
      <dsp:txXfrm>
        <a:off x="1059754" y="4307"/>
        <a:ext cx="5304469" cy="917536"/>
      </dsp:txXfrm>
    </dsp:sp>
    <dsp:sp modelId="{F6127ADD-BBDA-4FDE-85C9-3F63B01E72A5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ACBCE-8682-4357-B4B0-63A8E5DB3011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247E5-97B3-4C23-B75B-9853698C9CFB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Putovati: avionom/zrakoplovom (airplane), vozom/vlakom (train),  brodom (boat/ship)</a:t>
          </a:r>
        </a:p>
      </dsp:txBody>
      <dsp:txXfrm>
        <a:off x="1059754" y="1151227"/>
        <a:ext cx="5304469" cy="917536"/>
      </dsp:txXfrm>
    </dsp:sp>
    <dsp:sp modelId="{3DDD589E-FEEF-4F6E-BA47-2121498CEB75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FBC2C-365C-4B1B-860E-E8EA2242414D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A9325-9D49-4A5B-BCE7-2FF2288640A1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Voziti se (to ride by): autobusem, automobilom, biciklom, tramvajem (streetcar) </a:t>
          </a:r>
        </a:p>
      </dsp:txBody>
      <dsp:txXfrm>
        <a:off x="1059754" y="2298147"/>
        <a:ext cx="5304469" cy="917536"/>
      </dsp:txXfrm>
    </dsp:sp>
    <dsp:sp modelId="{1AFDC6CF-A92A-4FE3-94D5-159D3649CF34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87E1F-1DCA-4C09-9760-57F76D954801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3126B-9C32-4B4A-AABD-914F36D4424C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</a:t>
          </a:r>
          <a:r>
            <a:rPr lang="sr-Latn-RS" sz="1900" kern="1200"/>
            <a:t>ći </a:t>
          </a:r>
          <a:r>
            <a:rPr lang="en-US" sz="1900" kern="1200"/>
            <a:t>(</a:t>
          </a:r>
          <a:r>
            <a:rPr lang="sr-Latn-RS" sz="1900" kern="1200"/>
            <a:t>to go by</a:t>
          </a:r>
          <a:r>
            <a:rPr lang="en-US" sz="1900" kern="1200"/>
            <a:t>)</a:t>
          </a:r>
          <a:r>
            <a:rPr lang="sr-Latn-RS" sz="1900" kern="1200"/>
            <a:t> automobilom</a:t>
          </a:r>
          <a:r>
            <a:rPr lang="en-US" sz="1900" kern="1200"/>
            <a:t>, vozom/vlakom, avionom/zrakoplovom</a:t>
          </a:r>
        </a:p>
      </dsp:txBody>
      <dsp:txXfrm>
        <a:off x="1059754" y="3445068"/>
        <a:ext cx="5304469" cy="917536"/>
      </dsp:txXfrm>
    </dsp:sp>
    <dsp:sp modelId="{0F6CF41A-68F5-4911-A591-811EE0AC662C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AFB42-DE1C-46DA-879F-51ABD5D484E5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1A2E8-FFCB-4E27-A57D-DD2018D76A0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</a:t>
          </a:r>
          <a:r>
            <a:rPr lang="sr-Latn-RS" sz="1900" kern="1200"/>
            <a:t>ći</a:t>
          </a:r>
          <a:r>
            <a:rPr lang="en-US" sz="1900" kern="1200"/>
            <a:t> ulicom/cestom (to go along, by the street), obalom reke/rijeke (by the river bank)    </a:t>
          </a:r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0052E-9373-4965-871E-AD369433E755}">
      <dsp:nvSpPr>
        <dsp:cNvPr id="0" name=""/>
        <dsp:cNvSpPr/>
      </dsp:nvSpPr>
      <dsp:spPr>
        <a:xfrm>
          <a:off x="0" y="26052"/>
          <a:ext cx="8074815" cy="1175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900" kern="1200"/>
            <a:t>Homework: Instrumental </a:t>
          </a:r>
          <a:endParaRPr lang="en-US" sz="4900" kern="1200"/>
        </a:p>
      </dsp:txBody>
      <dsp:txXfrm>
        <a:off x="57372" y="83424"/>
        <a:ext cx="7960071" cy="1060520"/>
      </dsp:txXfrm>
    </dsp:sp>
    <dsp:sp modelId="{7FB6C08D-9BF2-4324-AA09-7F9601197542}">
      <dsp:nvSpPr>
        <dsp:cNvPr id="0" name=""/>
        <dsp:cNvSpPr/>
      </dsp:nvSpPr>
      <dsp:spPr>
        <a:xfrm>
          <a:off x="0" y="1342437"/>
          <a:ext cx="8074815" cy="117526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900" kern="1200"/>
            <a:t>Ressubmission: Present Tense</a:t>
          </a:r>
          <a:endParaRPr lang="en-US" sz="4900" kern="1200"/>
        </a:p>
      </dsp:txBody>
      <dsp:txXfrm>
        <a:off x="57372" y="1399809"/>
        <a:ext cx="7960071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3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4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5133-690C-4329-AE9C-CE2486B5DCE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79CB-F220-4D42-928E-53538A40D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94FC23-3E3C-69CF-0182-2F2909E05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97" b="6635"/>
          <a:stretch/>
        </p:blipFill>
        <p:spPr>
          <a:xfrm>
            <a:off x="-4" y="-16897"/>
            <a:ext cx="12192003" cy="68846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4083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F1323A-F4C5-0D8B-2E44-B62FEAAC2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856" y="2209316"/>
            <a:ext cx="3171312" cy="1945523"/>
          </a:xfrm>
        </p:spPr>
        <p:txBody>
          <a:bodyPr anchor="t">
            <a:normAutofit/>
          </a:bodyPr>
          <a:lstStyle/>
          <a:p>
            <a:pPr algn="l"/>
            <a:r>
              <a:rPr lang="sr-Latn-RS" sz="3200" dirty="0"/>
              <a:t>Instrumental</a:t>
            </a: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6874AF-8E51-98B0-E708-E5802FAB0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856" y="4161030"/>
            <a:ext cx="3171312" cy="927420"/>
          </a:xfrm>
        </p:spPr>
        <p:txBody>
          <a:bodyPr anchor="ctr">
            <a:normAutofit/>
          </a:bodyPr>
          <a:lstStyle/>
          <a:p>
            <a:pPr algn="l"/>
            <a:r>
              <a:rPr lang="sr-Latn-RS" sz="1800" dirty="0"/>
              <a:t>Tamara Pavlović</a:t>
            </a:r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5334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sr-Latn-RS" sz="3200" dirty="0"/>
              <a:t>Instrumental Time </a:t>
            </a:r>
            <a:r>
              <a:rPr lang="sr-Latn-RS" sz="3200" dirty="0" err="1"/>
              <a:t>Expressions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use instrumental singular to render habitual action which you perform on certain days or times:</a:t>
            </a:r>
          </a:p>
          <a:p>
            <a:r>
              <a:rPr lang="sr-Latn-RS" sz="2000" dirty="0"/>
              <a:t>Ponedeljkom</a:t>
            </a:r>
            <a:r>
              <a:rPr lang="en-US" sz="2000" dirty="0"/>
              <a:t>/</a:t>
            </a:r>
            <a:r>
              <a:rPr lang="sr-Latn-RS" sz="2000" dirty="0" err="1"/>
              <a:t>ponedjeljkom</a:t>
            </a:r>
            <a:r>
              <a:rPr lang="en-US" sz="2000" dirty="0"/>
              <a:t>-on Mondays</a:t>
            </a:r>
          </a:p>
          <a:p>
            <a:r>
              <a:rPr lang="en-US" sz="2000" dirty="0" err="1"/>
              <a:t>Praznikom</a:t>
            </a:r>
            <a:r>
              <a:rPr lang="en-US" sz="2000" dirty="0"/>
              <a:t>-on holidays</a:t>
            </a:r>
          </a:p>
          <a:p>
            <a:r>
              <a:rPr lang="en-US" sz="2000" dirty="0" err="1"/>
              <a:t>Zorom</a:t>
            </a:r>
            <a:r>
              <a:rPr lang="en-US" sz="2000" dirty="0"/>
              <a:t> -at dawn (always at dawn)</a:t>
            </a:r>
          </a:p>
          <a:p>
            <a:r>
              <a:rPr lang="en-US" sz="2000" dirty="0" err="1"/>
              <a:t>Radnim</a:t>
            </a:r>
            <a:r>
              <a:rPr lang="en-US" sz="2000" dirty="0"/>
              <a:t> </a:t>
            </a:r>
            <a:r>
              <a:rPr lang="en-US" sz="2000" dirty="0" err="1"/>
              <a:t>danom</a:t>
            </a:r>
            <a:r>
              <a:rPr lang="en-US" sz="2000" dirty="0"/>
              <a:t>- on work days</a:t>
            </a: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21807DEB-73F3-E566-2C18-575EA03D7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1" r="24080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50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For hours, days, minutes, centuries…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51176"/>
            <a:ext cx="6096000" cy="3591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When you want to express a long lasting action extending over many units of the time use instrumental plural: </a:t>
            </a:r>
          </a:p>
          <a:p>
            <a:pPr>
              <a:lnSpc>
                <a:spcPct val="90000"/>
              </a:lnSpc>
            </a:pPr>
            <a:r>
              <a:rPr lang="en-US" sz="1900" dirty="0" err="1"/>
              <a:t>Satima</a:t>
            </a:r>
            <a:r>
              <a:rPr lang="en-US" sz="1900" dirty="0"/>
              <a:t> je </a:t>
            </a:r>
            <a:r>
              <a:rPr lang="en-US" sz="1900" dirty="0" err="1"/>
              <a:t>pisao</a:t>
            </a:r>
            <a:r>
              <a:rPr lang="en-US" sz="1900" dirty="0"/>
              <a:t>. He wrote for hours.</a:t>
            </a:r>
          </a:p>
          <a:p>
            <a:pPr>
              <a:lnSpc>
                <a:spcPct val="90000"/>
              </a:lnSpc>
            </a:pPr>
            <a:r>
              <a:rPr lang="en-US" sz="1900" dirty="0" err="1"/>
              <a:t>Danima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no</a:t>
            </a:r>
            <a:r>
              <a:rPr lang="sr-Latn-RS" sz="1900" dirty="0"/>
              <a:t>ć</a:t>
            </a:r>
            <a:r>
              <a:rPr lang="en-US" sz="1900" dirty="0" err="1"/>
              <a:t>ima</a:t>
            </a:r>
            <a:r>
              <a:rPr lang="en-US" sz="1900" dirty="0"/>
              <a:t> je u</a:t>
            </a:r>
            <a:r>
              <a:rPr lang="sr-Latn-RS" sz="1900" dirty="0"/>
              <a:t>č</a:t>
            </a:r>
            <a:r>
              <a:rPr lang="en-US" sz="1900" dirty="0"/>
              <a:t>io za </a:t>
            </a:r>
            <a:r>
              <a:rPr lang="en-US" sz="1900" dirty="0" err="1"/>
              <a:t>ispit</a:t>
            </a:r>
            <a:r>
              <a:rPr lang="en-US" sz="1900" dirty="0"/>
              <a:t>. He studied for (many) days and nights for the exam. </a:t>
            </a:r>
          </a:p>
          <a:p>
            <a:pPr>
              <a:lnSpc>
                <a:spcPct val="90000"/>
              </a:lnSpc>
            </a:pPr>
            <a:r>
              <a:rPr lang="en-US" sz="1900" dirty="0" err="1"/>
              <a:t>Vekovima</a:t>
            </a:r>
            <a:r>
              <a:rPr lang="en-US" sz="1900" dirty="0"/>
              <a:t>/</a:t>
            </a:r>
            <a:r>
              <a:rPr lang="en-US" sz="1900" dirty="0" err="1"/>
              <a:t>vjekovima</a:t>
            </a:r>
            <a:r>
              <a:rPr lang="en-US" sz="1900" dirty="0"/>
              <a:t>/</a:t>
            </a:r>
            <a:r>
              <a:rPr lang="en-US" sz="1900" dirty="0" err="1"/>
              <a:t>stolje</a:t>
            </a:r>
            <a:r>
              <a:rPr lang="sr-Latn-RS" sz="1900" dirty="0" err="1"/>
              <a:t>ćima</a:t>
            </a:r>
            <a:r>
              <a:rPr lang="sr-Latn-RS" sz="1900" dirty="0"/>
              <a:t> se taj narod borio za slobodu. </a:t>
            </a:r>
            <a:r>
              <a:rPr lang="sr-Latn-RS" sz="1900" dirty="0" err="1"/>
              <a:t>For</a:t>
            </a:r>
            <a:r>
              <a:rPr lang="sr-Latn-RS" sz="1900" dirty="0"/>
              <a:t> </a:t>
            </a:r>
            <a:r>
              <a:rPr lang="sr-Latn-RS" sz="1900" dirty="0" err="1"/>
              <a:t>centuries</a:t>
            </a:r>
            <a:r>
              <a:rPr lang="sr-Latn-RS" sz="1900" dirty="0"/>
              <a:t> </a:t>
            </a:r>
            <a:r>
              <a:rPr lang="sr-Latn-RS" sz="1900" dirty="0" err="1"/>
              <a:t>that</a:t>
            </a:r>
            <a:r>
              <a:rPr lang="sr-Latn-RS" sz="1900" dirty="0"/>
              <a:t> </a:t>
            </a:r>
            <a:r>
              <a:rPr lang="sr-Latn-RS" sz="1900" dirty="0" err="1"/>
              <a:t>nation</a:t>
            </a:r>
            <a:r>
              <a:rPr lang="sr-Latn-RS" sz="1900" dirty="0"/>
              <a:t> </a:t>
            </a:r>
            <a:r>
              <a:rPr lang="sr-Latn-RS" sz="1900" dirty="0" err="1"/>
              <a:t>fought</a:t>
            </a:r>
            <a:r>
              <a:rPr lang="sr-Latn-RS" sz="1900" dirty="0"/>
              <a:t> </a:t>
            </a:r>
            <a:r>
              <a:rPr lang="sr-Latn-RS" sz="1900" dirty="0" err="1"/>
              <a:t>for</a:t>
            </a:r>
            <a:r>
              <a:rPr lang="sr-Latn-RS" sz="1900" dirty="0"/>
              <a:t> </a:t>
            </a:r>
            <a:r>
              <a:rPr lang="sr-Latn-RS" sz="1900" dirty="0" err="1"/>
              <a:t>its</a:t>
            </a:r>
            <a:r>
              <a:rPr lang="sr-Latn-RS" sz="1900" dirty="0"/>
              <a:t> </a:t>
            </a:r>
            <a:r>
              <a:rPr lang="sr-Latn-RS" sz="1900" dirty="0" err="1"/>
              <a:t>freedom</a:t>
            </a:r>
            <a:r>
              <a:rPr lang="sr-Latn-RS" sz="1900" dirty="0"/>
              <a:t>.  </a:t>
            </a:r>
            <a:endParaRPr lang="en-US" sz="1900" dirty="0"/>
          </a:p>
        </p:txBody>
      </p:sp>
      <p:pic>
        <p:nvPicPr>
          <p:cNvPr id="5" name="Picture 4" descr="Analogue wall clock">
            <a:extLst>
              <a:ext uri="{FF2B5EF4-FFF2-40B4-BE49-F238E27FC236}">
                <a16:creationId xmlns:a16="http://schemas.microsoft.com/office/drawing/2014/main" id="{1C638163-7712-94D6-ADF3-46E32F56F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0" r="25194"/>
          <a:stretch/>
        </p:blipFill>
        <p:spPr>
          <a:xfrm>
            <a:off x="7467600" y="-68083"/>
            <a:ext cx="47244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sr-Latn-RS" sz="3200"/>
              <a:t>Other examples of these instrumental plural time expresions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sr-Latn-RS" sz="2000" dirty="0"/>
              <a:t>Nedeljama</a:t>
            </a:r>
            <a:r>
              <a:rPr lang="en-US" sz="2000" dirty="0"/>
              <a:t>/</a:t>
            </a:r>
            <a:r>
              <a:rPr lang="sr-Latn-RS" sz="2000" dirty="0"/>
              <a:t>sedmicama </a:t>
            </a:r>
            <a:r>
              <a:rPr lang="sr-Latn-RS" sz="2000" dirty="0" err="1"/>
              <a:t>for</a:t>
            </a:r>
            <a:r>
              <a:rPr lang="sr-Latn-RS" sz="2000" dirty="0"/>
              <a:t> </a:t>
            </a:r>
            <a:r>
              <a:rPr lang="sr-Latn-RS" sz="2000" dirty="0" err="1"/>
              <a:t>weeks</a:t>
            </a:r>
            <a:endParaRPr lang="sr-Latn-RS" sz="2000" dirty="0"/>
          </a:p>
          <a:p>
            <a:r>
              <a:rPr lang="sr-Latn-RS" sz="2000" dirty="0"/>
              <a:t>Mesecima</a:t>
            </a:r>
            <a:r>
              <a:rPr lang="en-US" sz="2000" dirty="0"/>
              <a:t>/</a:t>
            </a:r>
            <a:r>
              <a:rPr lang="sr-Latn-RS" sz="2000" dirty="0" err="1"/>
              <a:t>mjesecima</a:t>
            </a:r>
            <a:r>
              <a:rPr lang="sr-Latn-RS" sz="2000" dirty="0"/>
              <a:t> </a:t>
            </a:r>
            <a:r>
              <a:rPr lang="sr-Latn-RS" sz="2000" dirty="0" err="1"/>
              <a:t>for</a:t>
            </a:r>
            <a:r>
              <a:rPr lang="sr-Latn-RS" sz="2000" dirty="0"/>
              <a:t> </a:t>
            </a:r>
            <a:r>
              <a:rPr lang="sr-Latn-RS" sz="2000" dirty="0" err="1"/>
              <a:t>months</a:t>
            </a:r>
            <a:endParaRPr lang="sr-Latn-RS" sz="2000" dirty="0"/>
          </a:p>
          <a:p>
            <a:r>
              <a:rPr lang="sr-Latn-RS" sz="2000" dirty="0"/>
              <a:t>Godinama </a:t>
            </a:r>
            <a:r>
              <a:rPr lang="sr-Latn-RS" sz="2000" dirty="0" err="1"/>
              <a:t>for</a:t>
            </a:r>
            <a:r>
              <a:rPr lang="sr-Latn-RS" sz="2000" dirty="0"/>
              <a:t> </a:t>
            </a:r>
            <a:r>
              <a:rPr lang="sr-Latn-RS" sz="2000" dirty="0" err="1"/>
              <a:t>years</a:t>
            </a:r>
            <a:endParaRPr lang="sr-Latn-RS" sz="2000" dirty="0"/>
          </a:p>
          <a:p>
            <a:r>
              <a:rPr lang="sr-Latn-RS" sz="2000" dirty="0"/>
              <a:t>Vekovima</a:t>
            </a:r>
            <a:r>
              <a:rPr lang="en-US" sz="2000" dirty="0"/>
              <a:t>/</a:t>
            </a:r>
            <a:r>
              <a:rPr lang="sr-Latn-RS" sz="2000" dirty="0" err="1"/>
              <a:t>stoljećima</a:t>
            </a:r>
            <a:r>
              <a:rPr lang="sr-Latn-RS" sz="2000" dirty="0"/>
              <a:t> </a:t>
            </a:r>
            <a:r>
              <a:rPr lang="sr-Latn-RS" sz="2000" dirty="0" err="1"/>
              <a:t>for</a:t>
            </a:r>
            <a:r>
              <a:rPr lang="sr-Latn-RS" sz="2000" dirty="0"/>
              <a:t> </a:t>
            </a:r>
            <a:r>
              <a:rPr lang="sr-Latn-RS" sz="2000" dirty="0" err="1"/>
              <a:t>centuries</a:t>
            </a:r>
            <a:r>
              <a:rPr lang="sr-Latn-RS" sz="2000" dirty="0"/>
              <a:t> </a:t>
            </a:r>
            <a:endParaRPr lang="en-US" sz="2000" dirty="0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9CAD3906-9139-F347-0E9F-334B73205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7" r="43134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20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Instrumental with prepositions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Where persons or things are regarded as </a:t>
            </a:r>
            <a:r>
              <a:rPr lang="en-US" sz="2200" dirty="0">
                <a:solidFill>
                  <a:srgbClr val="FF0000"/>
                </a:solidFill>
              </a:rPr>
              <a:t>accompanying one another</a:t>
            </a:r>
            <a:r>
              <a:rPr lang="en-US" sz="2200" dirty="0"/>
              <a:t>, the preposition s/</a:t>
            </a:r>
            <a:r>
              <a:rPr lang="en-US" sz="2200" dirty="0" err="1"/>
              <a:t>sa</a:t>
            </a:r>
            <a:r>
              <a:rPr lang="en-US" sz="2200" dirty="0"/>
              <a:t> will be used (“s” is the same as “</a:t>
            </a:r>
            <a:r>
              <a:rPr lang="en-US" sz="2200" dirty="0" err="1"/>
              <a:t>sa</a:t>
            </a:r>
            <a:r>
              <a:rPr lang="en-US" sz="2200" dirty="0"/>
              <a:t>” ( fleeting A occurs) however, they are not always interchangeable, so you are always safe if using the full form “</a:t>
            </a:r>
            <a:r>
              <a:rPr lang="en-US" sz="2200" dirty="0" err="1"/>
              <a:t>sa</a:t>
            </a:r>
            <a:r>
              <a:rPr lang="en-US" sz="2200" dirty="0"/>
              <a:t>”).</a:t>
            </a:r>
          </a:p>
          <a:p>
            <a:r>
              <a:rPr lang="en-US" sz="2200" dirty="0" err="1"/>
              <a:t>Igrao</a:t>
            </a:r>
            <a:r>
              <a:rPr lang="en-US" sz="2200" dirty="0"/>
              <a:t> </a:t>
            </a:r>
            <a:r>
              <a:rPr lang="en-US" sz="2200" dirty="0" err="1"/>
              <a:t>sam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sr-Latn-RS" sz="2200" dirty="0"/>
              <a:t>ženom. I </a:t>
            </a:r>
            <a:r>
              <a:rPr lang="sr-Latn-RS" sz="2200" dirty="0" err="1"/>
              <a:t>danced</a:t>
            </a:r>
            <a:r>
              <a:rPr lang="sr-Latn-RS" sz="2200" dirty="0"/>
              <a:t> </a:t>
            </a:r>
            <a:r>
              <a:rPr lang="sr-Latn-RS" sz="2200" dirty="0" err="1"/>
              <a:t>with</a:t>
            </a:r>
            <a:r>
              <a:rPr lang="sr-Latn-RS" sz="2200" dirty="0"/>
              <a:t> </a:t>
            </a:r>
            <a:r>
              <a:rPr lang="sr-Latn-RS" sz="2200" dirty="0" err="1"/>
              <a:t>my</a:t>
            </a:r>
            <a:r>
              <a:rPr lang="sr-Latn-RS" sz="2200" dirty="0"/>
              <a:t> </a:t>
            </a:r>
            <a:r>
              <a:rPr lang="sr-Latn-RS" sz="2200" dirty="0" err="1"/>
              <a:t>wife</a:t>
            </a:r>
            <a:r>
              <a:rPr lang="sr-Latn-RS" sz="2200" dirty="0"/>
              <a:t>. (</a:t>
            </a:r>
            <a:r>
              <a:rPr lang="sr-Latn-RS" sz="2200" dirty="0" err="1"/>
              <a:t>company</a:t>
            </a:r>
            <a:r>
              <a:rPr lang="sr-Latn-RS" sz="2200" dirty="0"/>
              <a:t>)</a:t>
            </a:r>
          </a:p>
          <a:p>
            <a:r>
              <a:rPr lang="sr-Latn-RS" sz="2200" dirty="0"/>
              <a:t>Učim sa kolegama. I </a:t>
            </a:r>
            <a:r>
              <a:rPr lang="sr-Latn-RS" sz="2200" dirty="0" err="1"/>
              <a:t>study</a:t>
            </a:r>
            <a:r>
              <a:rPr lang="sr-Latn-RS" sz="2200" dirty="0"/>
              <a:t> </a:t>
            </a:r>
            <a:r>
              <a:rPr lang="sr-Latn-RS" sz="2200" dirty="0" err="1"/>
              <a:t>with</a:t>
            </a:r>
            <a:r>
              <a:rPr lang="sr-Latn-RS" sz="2200" dirty="0"/>
              <a:t> </a:t>
            </a:r>
            <a:r>
              <a:rPr lang="sr-Latn-RS" sz="2200" dirty="0" err="1"/>
              <a:t>my</a:t>
            </a:r>
            <a:r>
              <a:rPr lang="sr-Latn-RS" sz="2200" dirty="0"/>
              <a:t> </a:t>
            </a:r>
            <a:r>
              <a:rPr lang="sr-Latn-RS" sz="2200" dirty="0" err="1"/>
              <a:t>colleagues</a:t>
            </a:r>
            <a:r>
              <a:rPr lang="sr-Latn-RS" sz="2200" dirty="0"/>
              <a:t>. </a:t>
            </a:r>
          </a:p>
          <a:p>
            <a:r>
              <a:rPr lang="sr-Latn-RS" sz="2200" dirty="0"/>
              <a:t>Živim sa majkom i ocem. I live </a:t>
            </a:r>
            <a:r>
              <a:rPr lang="sr-Latn-RS" sz="2200" dirty="0" err="1"/>
              <a:t>with</a:t>
            </a:r>
            <a:r>
              <a:rPr lang="sr-Latn-RS" sz="2200" dirty="0"/>
              <a:t> </a:t>
            </a:r>
            <a:r>
              <a:rPr lang="sr-Latn-RS" sz="2200" dirty="0" err="1"/>
              <a:t>my</a:t>
            </a:r>
            <a:r>
              <a:rPr lang="sr-Latn-RS" sz="2200" dirty="0"/>
              <a:t> </a:t>
            </a:r>
            <a:r>
              <a:rPr lang="sr-Latn-RS" sz="2200" dirty="0" err="1"/>
              <a:t>mother</a:t>
            </a:r>
            <a:r>
              <a:rPr lang="sr-Latn-RS" sz="2200" dirty="0"/>
              <a:t> </a:t>
            </a:r>
            <a:r>
              <a:rPr lang="sr-Latn-RS" sz="2200" dirty="0" err="1"/>
              <a:t>and</a:t>
            </a:r>
            <a:r>
              <a:rPr lang="sr-Latn-RS" sz="2200" dirty="0"/>
              <a:t> </a:t>
            </a:r>
            <a:r>
              <a:rPr lang="sr-Latn-RS" sz="2200" dirty="0" err="1"/>
              <a:t>father</a:t>
            </a:r>
            <a:r>
              <a:rPr lang="sr-Latn-RS" sz="2200" dirty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175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r-Latn-RS" sz="5400" dirty="0" err="1"/>
              <a:t>Descriptive</a:t>
            </a:r>
            <a:r>
              <a:rPr lang="sr-Latn-RS" sz="5400" dirty="0"/>
              <a:t> </a:t>
            </a:r>
            <a:r>
              <a:rPr lang="sr-Latn-RS" sz="5400" dirty="0" err="1"/>
              <a:t>usage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sr-Latn-RS" sz="2200" dirty="0"/>
              <a:t>Žena </a:t>
            </a:r>
            <a:r>
              <a:rPr lang="sr-Latn-RS" sz="2200" dirty="0">
                <a:solidFill>
                  <a:srgbClr val="FF0000"/>
                </a:solidFill>
              </a:rPr>
              <a:t>sa crvenom haljinom </a:t>
            </a:r>
            <a:r>
              <a:rPr lang="sr-Latn-RS" sz="2200" dirty="0"/>
              <a:t>ide na koncert.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woman</a:t>
            </a:r>
            <a:r>
              <a:rPr lang="sr-Latn-RS" sz="2200" dirty="0"/>
              <a:t> in (</a:t>
            </a:r>
            <a:r>
              <a:rPr lang="sr-Latn-RS" sz="2200" dirty="0" err="1"/>
              <a:t>with</a:t>
            </a:r>
            <a:r>
              <a:rPr lang="sr-Latn-RS" sz="2200" dirty="0"/>
              <a:t>) </a:t>
            </a:r>
            <a:r>
              <a:rPr lang="sr-Latn-RS" sz="2200" dirty="0" err="1"/>
              <a:t>the</a:t>
            </a:r>
            <a:r>
              <a:rPr lang="sr-Latn-RS" sz="2200" dirty="0"/>
              <a:t> red </a:t>
            </a:r>
            <a:r>
              <a:rPr lang="sr-Latn-RS" sz="2200" dirty="0" err="1"/>
              <a:t>dress</a:t>
            </a:r>
            <a:r>
              <a:rPr lang="sr-Latn-RS" sz="2200" dirty="0"/>
              <a:t> </a:t>
            </a:r>
            <a:r>
              <a:rPr lang="sr-Latn-RS" sz="2200" dirty="0" err="1"/>
              <a:t>goes</a:t>
            </a:r>
            <a:r>
              <a:rPr lang="sr-Latn-RS" sz="2200" dirty="0"/>
              <a:t> to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concert</a:t>
            </a:r>
            <a:r>
              <a:rPr lang="sr-Latn-RS" sz="2200" dirty="0"/>
              <a:t>.</a:t>
            </a:r>
          </a:p>
          <a:p>
            <a:r>
              <a:rPr lang="sr-Latn-RS" sz="2200" dirty="0" err="1"/>
              <a:t>Čov</a:t>
            </a:r>
            <a:r>
              <a:rPr lang="sr-Latn-RS" sz="2200" dirty="0"/>
              <a:t>(j)</a:t>
            </a:r>
            <a:r>
              <a:rPr lang="sr-Latn-RS" sz="2200" dirty="0" err="1"/>
              <a:t>ek</a:t>
            </a:r>
            <a:r>
              <a:rPr lang="sr-Latn-RS" sz="2200" dirty="0"/>
              <a:t> sa plavim očima nas je pratio.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man</a:t>
            </a:r>
            <a:r>
              <a:rPr lang="sr-Latn-RS" sz="2200" dirty="0"/>
              <a:t> </a:t>
            </a:r>
            <a:r>
              <a:rPr lang="sr-Latn-RS" sz="2200" dirty="0" err="1"/>
              <a:t>with</a:t>
            </a:r>
            <a:r>
              <a:rPr lang="sr-Latn-RS" sz="2200" dirty="0"/>
              <a:t> </a:t>
            </a:r>
            <a:r>
              <a:rPr lang="sr-Latn-RS" sz="2200" dirty="0" err="1"/>
              <a:t>blue</a:t>
            </a:r>
            <a:r>
              <a:rPr lang="sr-Latn-RS" sz="2200" dirty="0"/>
              <a:t> e</a:t>
            </a:r>
            <a:r>
              <a:rPr lang="en-US" sz="2200" dirty="0"/>
              <a:t>y</a:t>
            </a:r>
            <a:r>
              <a:rPr lang="sr-Latn-RS" sz="2200" dirty="0" err="1"/>
              <a:t>es</a:t>
            </a:r>
            <a:r>
              <a:rPr lang="sr-Latn-RS" sz="2200" dirty="0"/>
              <a:t> </a:t>
            </a:r>
            <a:r>
              <a:rPr lang="sr-Latn-RS" sz="2200" dirty="0" err="1"/>
              <a:t>followed</a:t>
            </a:r>
            <a:r>
              <a:rPr lang="sr-Latn-RS" sz="2200" dirty="0"/>
              <a:t> </a:t>
            </a:r>
            <a:r>
              <a:rPr lang="sr-Latn-RS" sz="2200" dirty="0" err="1"/>
              <a:t>us</a:t>
            </a:r>
            <a:r>
              <a:rPr lang="sr-Latn-RS" sz="2200" dirty="0"/>
              <a:t>.</a:t>
            </a:r>
          </a:p>
          <a:p>
            <a:r>
              <a:rPr lang="sr-Latn-RS" sz="2200" dirty="0"/>
              <a:t>Taj mladić s naočarima</a:t>
            </a:r>
            <a:r>
              <a:rPr lang="en-US" sz="2200" dirty="0"/>
              <a:t>/</a:t>
            </a:r>
            <a:r>
              <a:rPr lang="sr-Latn-RS" sz="2200" dirty="0" err="1"/>
              <a:t>naočalima</a:t>
            </a:r>
            <a:r>
              <a:rPr lang="sr-Latn-RS" sz="2200" dirty="0"/>
              <a:t> je dobar. </a:t>
            </a:r>
            <a:r>
              <a:rPr lang="sr-Latn-RS" sz="2200" dirty="0" err="1"/>
              <a:t>That</a:t>
            </a:r>
            <a:r>
              <a:rPr lang="sr-Latn-RS" sz="2200" dirty="0"/>
              <a:t> </a:t>
            </a:r>
            <a:r>
              <a:rPr lang="sr-Latn-RS" sz="2200" dirty="0" err="1"/>
              <a:t>young</a:t>
            </a:r>
            <a:r>
              <a:rPr lang="sr-Latn-RS" sz="2200" dirty="0"/>
              <a:t> </a:t>
            </a:r>
            <a:r>
              <a:rPr lang="sr-Latn-RS" sz="2200" dirty="0" err="1"/>
              <a:t>man</a:t>
            </a:r>
            <a:r>
              <a:rPr lang="sr-Latn-RS" sz="2200" dirty="0"/>
              <a:t> </a:t>
            </a:r>
            <a:r>
              <a:rPr lang="sr-Latn-RS" sz="2200" dirty="0" err="1"/>
              <a:t>with</a:t>
            </a:r>
            <a:r>
              <a:rPr lang="sr-Latn-RS" sz="2200" dirty="0"/>
              <a:t> </a:t>
            </a:r>
            <a:r>
              <a:rPr lang="sr-Latn-RS" sz="2200" dirty="0" err="1"/>
              <a:t>glasses</a:t>
            </a:r>
            <a:r>
              <a:rPr lang="sr-Latn-RS" sz="2200" dirty="0"/>
              <a:t> is nice.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041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r-Latn-RS" sz="5000"/>
              <a:t>Prepositions nad, pod, pred, za, među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sr-Latn-RS" sz="2200" dirty="0"/>
              <a:t>Nad (</a:t>
            </a:r>
            <a:r>
              <a:rPr lang="sr-Latn-RS" sz="2200" dirty="0" err="1"/>
              <a:t>above</a:t>
            </a:r>
            <a:r>
              <a:rPr lang="sr-Latn-RS" sz="2200" dirty="0"/>
              <a:t>), pod (</a:t>
            </a:r>
            <a:r>
              <a:rPr lang="sr-Latn-RS" sz="2200" dirty="0" err="1"/>
              <a:t>below</a:t>
            </a:r>
            <a:r>
              <a:rPr lang="sr-Latn-RS" sz="2200" dirty="0"/>
              <a:t>), pred (in front </a:t>
            </a:r>
            <a:r>
              <a:rPr lang="sr-Latn-RS" sz="2200" dirty="0" err="1"/>
              <a:t>of</a:t>
            </a:r>
            <a:r>
              <a:rPr lang="sr-Latn-RS" sz="2200" dirty="0"/>
              <a:t>), za (</a:t>
            </a:r>
            <a:r>
              <a:rPr lang="sr-Latn-RS" sz="2200" dirty="0" err="1"/>
              <a:t>behind</a:t>
            </a:r>
            <a:r>
              <a:rPr lang="sr-Latn-RS" sz="2200" dirty="0"/>
              <a:t> (</a:t>
            </a:r>
            <a:r>
              <a:rPr lang="sr-Latn-RS" sz="2200" dirty="0" err="1"/>
              <a:t>if</a:t>
            </a:r>
            <a:r>
              <a:rPr lang="sr-Latn-RS" sz="2200" dirty="0"/>
              <a:t> </a:t>
            </a:r>
            <a:r>
              <a:rPr lang="sr-Latn-RS" sz="2200" dirty="0" err="1"/>
              <a:t>used</a:t>
            </a:r>
            <a:r>
              <a:rPr lang="sr-Latn-RS" sz="2200" dirty="0"/>
              <a:t> </a:t>
            </a:r>
            <a:r>
              <a:rPr lang="sr-Latn-RS" sz="2200" dirty="0" err="1"/>
              <a:t>with</a:t>
            </a:r>
            <a:r>
              <a:rPr lang="sr-Latn-RS" sz="2200" dirty="0"/>
              <a:t> instrumental), među (</a:t>
            </a:r>
            <a:r>
              <a:rPr lang="sr-Latn-RS" sz="2200" dirty="0" err="1"/>
              <a:t>between</a:t>
            </a:r>
            <a:r>
              <a:rPr lang="sr-Latn-RS" sz="2200" dirty="0"/>
              <a:t>)</a:t>
            </a:r>
          </a:p>
          <a:p>
            <a:r>
              <a:rPr lang="sr-Latn-RS" sz="2200" dirty="0"/>
              <a:t>Oblak je </a:t>
            </a:r>
            <a:r>
              <a:rPr lang="sr-Latn-RS" sz="2200" dirty="0">
                <a:solidFill>
                  <a:srgbClr val="FF0000"/>
                </a:solidFill>
              </a:rPr>
              <a:t>nad</a:t>
            </a:r>
            <a:r>
              <a:rPr lang="sr-Latn-RS" sz="2200" dirty="0"/>
              <a:t> zgradom. A </a:t>
            </a:r>
            <a:r>
              <a:rPr lang="sr-Latn-RS" sz="2200" dirty="0" err="1"/>
              <a:t>cloud</a:t>
            </a:r>
            <a:r>
              <a:rPr lang="sr-Latn-RS" sz="2200" dirty="0"/>
              <a:t> is </a:t>
            </a:r>
            <a:r>
              <a:rPr lang="sr-Latn-RS" sz="2200" dirty="0" err="1"/>
              <a:t>above</a:t>
            </a:r>
            <a:r>
              <a:rPr lang="sr-Latn-RS" sz="2200" dirty="0"/>
              <a:t>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building</a:t>
            </a:r>
            <a:r>
              <a:rPr lang="sr-Latn-RS" sz="2200" dirty="0"/>
              <a:t>.</a:t>
            </a:r>
          </a:p>
          <a:p>
            <a:r>
              <a:rPr lang="sr-Latn-RS" sz="2200" dirty="0">
                <a:solidFill>
                  <a:srgbClr val="FF0000"/>
                </a:solidFill>
              </a:rPr>
              <a:t>Pod</a:t>
            </a:r>
            <a:r>
              <a:rPr lang="sr-Latn-RS" sz="2200" dirty="0"/>
              <a:t> stolom je olovka. A </a:t>
            </a:r>
            <a:r>
              <a:rPr lang="sr-Latn-RS" sz="2200" dirty="0" err="1"/>
              <a:t>pencil</a:t>
            </a:r>
            <a:r>
              <a:rPr lang="sr-Latn-RS" sz="2200" dirty="0"/>
              <a:t> is </a:t>
            </a:r>
            <a:r>
              <a:rPr lang="sr-Latn-RS" sz="2200" dirty="0" err="1"/>
              <a:t>under</a:t>
            </a:r>
            <a:r>
              <a:rPr lang="sr-Latn-RS" sz="2200" dirty="0"/>
              <a:t> </a:t>
            </a:r>
            <a:r>
              <a:rPr lang="sr-Latn-RS" sz="2200" dirty="0" err="1"/>
              <a:t>the</a:t>
            </a:r>
            <a:r>
              <a:rPr lang="sr-Latn-RS" sz="2200" dirty="0"/>
              <a:t> table. </a:t>
            </a:r>
          </a:p>
          <a:p>
            <a:r>
              <a:rPr lang="sr-Latn-RS" sz="2200" dirty="0">
                <a:solidFill>
                  <a:srgbClr val="FF0000"/>
                </a:solidFill>
              </a:rPr>
              <a:t>Pred </a:t>
            </a:r>
            <a:r>
              <a:rPr lang="sr-Latn-RS" sz="2200" dirty="0"/>
              <a:t>tobom stojim. I </a:t>
            </a:r>
            <a:r>
              <a:rPr lang="sr-Latn-RS" sz="2200" dirty="0" err="1"/>
              <a:t>stand</a:t>
            </a:r>
            <a:r>
              <a:rPr lang="sr-Latn-RS" sz="2200" dirty="0"/>
              <a:t> in front </a:t>
            </a:r>
            <a:r>
              <a:rPr lang="sr-Latn-RS" sz="2200" dirty="0" err="1"/>
              <a:t>of</a:t>
            </a:r>
            <a:r>
              <a:rPr lang="sr-Latn-RS" sz="2200" dirty="0"/>
              <a:t> </a:t>
            </a:r>
            <a:r>
              <a:rPr lang="sr-Latn-RS" sz="2200" dirty="0" err="1"/>
              <a:t>you</a:t>
            </a:r>
            <a:r>
              <a:rPr lang="sr-Latn-RS" sz="2200" dirty="0"/>
              <a:t>. </a:t>
            </a:r>
          </a:p>
          <a:p>
            <a:r>
              <a:rPr lang="sr-Latn-RS" sz="2200" dirty="0"/>
              <a:t>Pas ide </a:t>
            </a:r>
            <a:r>
              <a:rPr lang="sr-Latn-RS" sz="2200" dirty="0">
                <a:solidFill>
                  <a:srgbClr val="FF0000"/>
                </a:solidFill>
              </a:rPr>
              <a:t>za</a:t>
            </a:r>
            <a:r>
              <a:rPr lang="sr-Latn-RS" sz="2200" dirty="0"/>
              <a:t> nama. A </a:t>
            </a:r>
            <a:r>
              <a:rPr lang="sr-Latn-RS" sz="2200" dirty="0" err="1"/>
              <a:t>dog</a:t>
            </a:r>
            <a:r>
              <a:rPr lang="sr-Latn-RS" sz="2200" dirty="0"/>
              <a:t> is </a:t>
            </a:r>
            <a:r>
              <a:rPr lang="sr-Latn-RS" sz="2200" dirty="0" err="1"/>
              <a:t>behind</a:t>
            </a:r>
            <a:r>
              <a:rPr lang="sr-Latn-RS" sz="2200" dirty="0"/>
              <a:t> </a:t>
            </a:r>
            <a:r>
              <a:rPr lang="sr-Latn-RS" sz="2200" dirty="0" err="1"/>
              <a:t>us</a:t>
            </a:r>
            <a:r>
              <a:rPr lang="sr-Latn-RS" sz="2200" dirty="0"/>
              <a:t>.</a:t>
            </a:r>
          </a:p>
          <a:p>
            <a:r>
              <a:rPr lang="sr-Latn-RS" sz="2200" dirty="0"/>
              <a:t>Među nama rečeno, on je zao </a:t>
            </a:r>
            <a:r>
              <a:rPr lang="sr-Latn-RS" sz="2200" dirty="0" err="1"/>
              <a:t>čov</a:t>
            </a:r>
            <a:r>
              <a:rPr lang="sr-Latn-RS" sz="2200" dirty="0"/>
              <a:t>(j)</a:t>
            </a:r>
            <a:r>
              <a:rPr lang="sr-Latn-RS" sz="2200" dirty="0" err="1"/>
              <a:t>ek</a:t>
            </a:r>
            <a:r>
              <a:rPr lang="sr-Latn-RS" sz="2200" dirty="0"/>
              <a:t>. </a:t>
            </a:r>
            <a:r>
              <a:rPr lang="sr-Latn-RS" sz="2200" dirty="0" err="1"/>
              <a:t>Just</a:t>
            </a:r>
            <a:r>
              <a:rPr lang="sr-Latn-RS" sz="2200" dirty="0"/>
              <a:t> </a:t>
            </a:r>
            <a:r>
              <a:rPr lang="sr-Latn-RS" sz="2200" dirty="0" err="1"/>
              <a:t>between</a:t>
            </a:r>
            <a:r>
              <a:rPr lang="sr-Latn-RS" sz="2200" dirty="0"/>
              <a:t> </a:t>
            </a:r>
            <a:r>
              <a:rPr lang="sr-Latn-RS" sz="2200" dirty="0" err="1"/>
              <a:t>us</a:t>
            </a:r>
            <a:r>
              <a:rPr lang="sr-Latn-RS" sz="2200" dirty="0"/>
              <a:t>, he is a </a:t>
            </a:r>
            <a:r>
              <a:rPr lang="sr-Latn-RS" sz="2200" dirty="0" err="1"/>
              <a:t>bad</a:t>
            </a:r>
            <a:r>
              <a:rPr lang="sr-Latn-RS" sz="2200" dirty="0"/>
              <a:t> </a:t>
            </a:r>
            <a:r>
              <a:rPr lang="sr-Latn-RS" sz="2200" dirty="0" err="1"/>
              <a:t>person</a:t>
            </a:r>
            <a:r>
              <a:rPr lang="sr-Latn-RS" sz="2200" dirty="0"/>
              <a:t>.   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040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Note on </a:t>
            </a:r>
            <a:r>
              <a:rPr lang="sr-Latn-R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sr-Latn-RS" dirty="0">
                <a:solidFill>
                  <a:srgbClr val="FF0000"/>
                </a:solidFill>
              </a:rPr>
              <a:t>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These prepositions are interchangeable in most uses. Native speakers avoid using “s” before words beginning with </a:t>
            </a:r>
            <a:r>
              <a:rPr lang="en-US" dirty="0">
                <a:solidFill>
                  <a:srgbClr val="FF0000"/>
                </a:solidFill>
              </a:rPr>
              <a:t>s, </a:t>
            </a:r>
            <a:r>
              <a:rPr lang="sr-Latn-RS" dirty="0">
                <a:solidFill>
                  <a:srgbClr val="FF0000"/>
                </a:solidFill>
              </a:rPr>
              <a:t>š, </a:t>
            </a:r>
            <a:r>
              <a:rPr lang="en-US" dirty="0">
                <a:solidFill>
                  <a:srgbClr val="FF0000"/>
                </a:solidFill>
              </a:rPr>
              <a:t>z, </a:t>
            </a:r>
            <a:r>
              <a:rPr lang="sr-Latn-RS" dirty="0">
                <a:solidFill>
                  <a:srgbClr val="FF0000"/>
                </a:solidFill>
              </a:rPr>
              <a:t>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because BCS does not tolerate double consonants and its kin/close/related sounds:</a:t>
            </a:r>
          </a:p>
          <a:p>
            <a:r>
              <a:rPr lang="en-US" dirty="0">
                <a:solidFill>
                  <a:srgbClr val="FF0000"/>
                </a:solidFill>
              </a:rPr>
              <a:t>Sa </a:t>
            </a:r>
            <a:r>
              <a:rPr lang="en-US" dirty="0" err="1">
                <a:solidFill>
                  <a:srgbClr val="FF0000"/>
                </a:solidFill>
              </a:rPr>
              <a:t>sestrom</a:t>
            </a:r>
            <a:r>
              <a:rPr lang="en-US" dirty="0"/>
              <a:t> (never s </a:t>
            </a:r>
            <a:r>
              <a:rPr lang="en-US" dirty="0" err="1"/>
              <a:t>sestrom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Sa </a:t>
            </a:r>
            <a:r>
              <a:rPr lang="sr-Latn-RS" dirty="0">
                <a:solidFill>
                  <a:srgbClr val="FF0000"/>
                </a:solidFill>
              </a:rPr>
              <a:t>šeširom </a:t>
            </a:r>
            <a:r>
              <a:rPr lang="en-US" dirty="0"/>
              <a:t>(never s</a:t>
            </a:r>
            <a:r>
              <a:rPr lang="sr-Latn-RS" dirty="0"/>
              <a:t> šeširom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>
                <a:solidFill>
                  <a:srgbClr val="FF0000"/>
                </a:solidFill>
              </a:rPr>
              <a:t>Sa zvezdom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sr-Latn-RS" dirty="0">
                <a:solidFill>
                  <a:srgbClr val="FF0000"/>
                </a:solidFill>
              </a:rPr>
              <a:t>zvijezdom </a:t>
            </a:r>
            <a:r>
              <a:rPr lang="en-US" dirty="0"/>
              <a:t>(never s</a:t>
            </a:r>
            <a:r>
              <a:rPr lang="sr-Latn-RS" dirty="0"/>
              <a:t> zvezdom</a:t>
            </a:r>
            <a:r>
              <a:rPr lang="en-US" dirty="0"/>
              <a:t>/</a:t>
            </a:r>
            <a:r>
              <a:rPr lang="sr-Latn-RS" dirty="0"/>
              <a:t> zvijezdom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391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Instrumental-</a:t>
            </a:r>
            <a:r>
              <a:rPr lang="en-US" dirty="0" err="1"/>
              <a:t>nastavci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Instrumental Case -Endings</a:t>
            </a:r>
          </a:p>
        </p:txBody>
      </p:sp>
    </p:spTree>
    <p:extLst>
      <p:ext uri="{BB962C8B-B14F-4D97-AF65-F5344CB8AC3E}">
        <p14:creationId xmlns:p14="http://schemas.microsoft.com/office/powerpoint/2010/main" val="417137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842C1-7789-AC79-60B6-046DDA849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Nouns in singular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10363200" cy="5257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masculine and neuter have –</a:t>
            </a:r>
            <a:r>
              <a:rPr lang="en-US" sz="4000" dirty="0">
                <a:solidFill>
                  <a:srgbClr val="FF0000"/>
                </a:solidFill>
              </a:rPr>
              <a:t>om/-</a:t>
            </a:r>
            <a:r>
              <a:rPr lang="en-US" sz="4000" dirty="0" err="1">
                <a:solidFill>
                  <a:srgbClr val="FF0000"/>
                </a:solidFill>
              </a:rPr>
              <a:t>em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neuter nouns ending in –o take –</a:t>
            </a:r>
            <a:r>
              <a:rPr lang="en-US" dirty="0" err="1"/>
              <a:t>om</a:t>
            </a:r>
            <a:r>
              <a:rPr lang="en-US" dirty="0"/>
              <a:t> ending:</a:t>
            </a:r>
          </a:p>
          <a:p>
            <a:r>
              <a:rPr lang="en-US" dirty="0" err="1"/>
              <a:t>Nebom</a:t>
            </a:r>
            <a:r>
              <a:rPr lang="en-US" dirty="0"/>
              <a:t>, </a:t>
            </a:r>
            <a:r>
              <a:rPr lang="en-US" dirty="0" err="1"/>
              <a:t>selom</a:t>
            </a:r>
            <a:r>
              <a:rPr lang="en-US" dirty="0"/>
              <a:t>, </a:t>
            </a:r>
            <a:r>
              <a:rPr lang="en-US" dirty="0" err="1"/>
              <a:t>pismom</a:t>
            </a:r>
            <a:r>
              <a:rPr lang="en-US" dirty="0"/>
              <a:t>, etc.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Neuter nouns ending in –e take –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r>
              <a:rPr lang="en-US" dirty="0" err="1"/>
              <a:t>Poljem</a:t>
            </a:r>
            <a:r>
              <a:rPr lang="en-US" dirty="0"/>
              <a:t>, </a:t>
            </a:r>
            <a:r>
              <a:rPr lang="en-US" dirty="0" err="1"/>
              <a:t>suncem</a:t>
            </a:r>
            <a:r>
              <a:rPr lang="en-US" dirty="0"/>
              <a:t>, </a:t>
            </a:r>
            <a:r>
              <a:rPr lang="en-US" dirty="0" err="1"/>
              <a:t>morem</a:t>
            </a:r>
            <a:r>
              <a:rPr lang="en-US" dirty="0"/>
              <a:t> , etc.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Nouns that have </a:t>
            </a:r>
            <a:r>
              <a:rPr lang="en-US" dirty="0">
                <a:solidFill>
                  <a:srgbClr val="FF0000"/>
                </a:solidFill>
              </a:rPr>
              <a:t>extended stem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-en</a:t>
            </a:r>
            <a:r>
              <a:rPr lang="en-US" dirty="0"/>
              <a:t> extension) will take -</a:t>
            </a:r>
            <a:r>
              <a:rPr lang="en-US" dirty="0" err="1"/>
              <a:t>om</a:t>
            </a:r>
            <a:r>
              <a:rPr lang="en-US" dirty="0"/>
              <a:t> ending: </a:t>
            </a:r>
          </a:p>
          <a:p>
            <a:r>
              <a:rPr lang="en-US" dirty="0" err="1"/>
              <a:t>vreme</a:t>
            </a:r>
            <a:r>
              <a:rPr lang="en-US" dirty="0"/>
              <a:t>/</a:t>
            </a:r>
            <a:r>
              <a:rPr lang="en-US" dirty="0" err="1"/>
              <a:t>vrijeme</a:t>
            </a:r>
            <a:r>
              <a:rPr lang="en-US" dirty="0"/>
              <a:t> in </a:t>
            </a:r>
            <a:r>
              <a:rPr lang="en-US" dirty="0" err="1"/>
              <a:t>istrumental</a:t>
            </a:r>
            <a:r>
              <a:rPr lang="en-US" dirty="0"/>
              <a:t> is </a:t>
            </a:r>
            <a:r>
              <a:rPr lang="en-US" dirty="0" err="1"/>
              <a:t>vrem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 err="1"/>
              <a:t>om</a:t>
            </a:r>
            <a:r>
              <a:rPr lang="en-US" dirty="0"/>
              <a:t> </a:t>
            </a:r>
          </a:p>
          <a:p>
            <a:r>
              <a:rPr lang="en-US" dirty="0" err="1"/>
              <a:t>Ime</a:t>
            </a:r>
            <a:r>
              <a:rPr lang="en-US" dirty="0"/>
              <a:t>-in instrumental is  </a:t>
            </a:r>
            <a:r>
              <a:rPr lang="en-US" dirty="0" err="1"/>
              <a:t>imenom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2AD5-269F-ABC3-B8FD-80789BA8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D/L </a:t>
            </a:r>
            <a:r>
              <a:rPr lang="sr-Latn-RS" dirty="0" err="1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B04E-5A88-C3F3-5A05-7007E025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err="1"/>
              <a:t>Nouns</a:t>
            </a:r>
            <a:r>
              <a:rPr lang="sr-Latn-RS" dirty="0"/>
              <a:t>-Singular- </a:t>
            </a:r>
            <a:r>
              <a:rPr lang="sr-Latn-RS" dirty="0" err="1"/>
              <a:t>Mascline</a:t>
            </a:r>
            <a:r>
              <a:rPr lang="sr-Latn-RS" dirty="0"/>
              <a:t> + </a:t>
            </a:r>
            <a:r>
              <a:rPr lang="sr-Latn-RS" dirty="0" err="1"/>
              <a:t>neuter</a:t>
            </a:r>
            <a:r>
              <a:rPr lang="sr-Latn-RS" dirty="0"/>
              <a:t>–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u</a:t>
            </a:r>
          </a:p>
          <a:p>
            <a:r>
              <a:rPr lang="sr-Latn-RS" dirty="0" err="1"/>
              <a:t>Nouns</a:t>
            </a:r>
            <a:r>
              <a:rPr lang="sr-Latn-RS" dirty="0"/>
              <a:t>- Singular- </a:t>
            </a:r>
            <a:r>
              <a:rPr lang="sr-Latn-RS" dirty="0" err="1"/>
              <a:t>Feminine</a:t>
            </a:r>
            <a:r>
              <a:rPr lang="sr-Latn-RS" dirty="0"/>
              <a:t> </a:t>
            </a:r>
            <a:r>
              <a:rPr lang="sr-Latn-RS" dirty="0" err="1"/>
              <a:t>Regular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F2- </a:t>
            </a:r>
            <a:r>
              <a:rPr lang="sr-Latn-RS" dirty="0" err="1"/>
              <a:t>ends</a:t>
            </a:r>
            <a:r>
              <a:rPr lang="sr-Latn-RS" dirty="0"/>
              <a:t> in </a:t>
            </a:r>
            <a:r>
              <a:rPr lang="sr-Latn-RS" dirty="0">
                <a:solidFill>
                  <a:srgbClr val="FF0000"/>
                </a:solidFill>
              </a:rPr>
              <a:t>–i</a:t>
            </a:r>
          </a:p>
          <a:p>
            <a:r>
              <a:rPr lang="sr-Latn-RS" dirty="0" err="1"/>
              <a:t>Nouns</a:t>
            </a:r>
            <a:r>
              <a:rPr lang="sr-Latn-RS" dirty="0"/>
              <a:t>-Plural- </a:t>
            </a:r>
            <a:r>
              <a:rPr lang="sr-Latn-RS" dirty="0" err="1"/>
              <a:t>Masculine</a:t>
            </a:r>
            <a:r>
              <a:rPr lang="sr-Latn-RS" dirty="0"/>
              <a:t>, </a:t>
            </a:r>
            <a:r>
              <a:rPr lang="sr-Latn-RS" dirty="0" err="1"/>
              <a:t>Neuter</a:t>
            </a:r>
            <a:r>
              <a:rPr lang="sr-Latn-RS" dirty="0"/>
              <a:t>, F2-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–ima</a:t>
            </a:r>
          </a:p>
          <a:p>
            <a:r>
              <a:rPr lang="sr-Latn-RS" dirty="0" err="1"/>
              <a:t>Nouns</a:t>
            </a:r>
            <a:r>
              <a:rPr lang="sr-Latn-RS" dirty="0"/>
              <a:t>- Plural- </a:t>
            </a:r>
            <a:r>
              <a:rPr lang="sr-Latn-RS" dirty="0" err="1"/>
              <a:t>Feminine</a:t>
            </a:r>
            <a:r>
              <a:rPr lang="sr-Latn-RS" dirty="0"/>
              <a:t>-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–ama</a:t>
            </a:r>
          </a:p>
          <a:p>
            <a:r>
              <a:rPr lang="sr-Latn-RS" dirty="0" err="1"/>
              <a:t>Adjectives</a:t>
            </a:r>
            <a:r>
              <a:rPr lang="sr-Latn-RS" dirty="0"/>
              <a:t>- Singular- </a:t>
            </a:r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</a:t>
            </a:r>
            <a:r>
              <a:rPr lang="sr-Latn-RS" dirty="0" err="1"/>
              <a:t>adjectives</a:t>
            </a:r>
            <a:r>
              <a:rPr lang="sr-Latn-RS" dirty="0"/>
              <a:t> </a:t>
            </a:r>
            <a:r>
              <a:rPr lang="sr-Latn-RS" dirty="0" err="1"/>
              <a:t>take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–om/em</a:t>
            </a:r>
          </a:p>
          <a:p>
            <a:r>
              <a:rPr lang="sr-Latn-RS" dirty="0" err="1"/>
              <a:t>Adjectives</a:t>
            </a:r>
            <a:r>
              <a:rPr lang="sr-Latn-RS" dirty="0"/>
              <a:t>- Singular- </a:t>
            </a:r>
            <a:r>
              <a:rPr lang="sr-Latn-RS" dirty="0" err="1"/>
              <a:t>Feminine</a:t>
            </a:r>
            <a:r>
              <a:rPr lang="sr-Latn-RS" dirty="0"/>
              <a:t>- </a:t>
            </a:r>
            <a:r>
              <a:rPr lang="sr-Latn-RS" dirty="0">
                <a:solidFill>
                  <a:srgbClr val="FF0000"/>
                </a:solidFill>
              </a:rPr>
              <a:t>-oj</a:t>
            </a:r>
          </a:p>
          <a:p>
            <a:r>
              <a:rPr lang="sr-Latn-RS" dirty="0" err="1"/>
              <a:t>Adjectives</a:t>
            </a:r>
            <a:r>
              <a:rPr lang="sr-Latn-RS" dirty="0"/>
              <a:t>- Plural- </a:t>
            </a:r>
            <a:r>
              <a:rPr lang="sr-Latn-RS" dirty="0" err="1"/>
              <a:t>All</a:t>
            </a:r>
            <a:r>
              <a:rPr lang="sr-Latn-RS" dirty="0"/>
              <a:t> </a:t>
            </a:r>
            <a:r>
              <a:rPr lang="sr-Latn-RS" dirty="0" err="1"/>
              <a:t>genders</a:t>
            </a:r>
            <a:r>
              <a:rPr lang="sr-Latn-RS" dirty="0"/>
              <a:t>- </a:t>
            </a:r>
            <a:r>
              <a:rPr lang="sr-Latn-RS" dirty="0">
                <a:solidFill>
                  <a:srgbClr val="FF0000"/>
                </a:solidFill>
              </a:rPr>
              <a:t>-im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3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41872-6E26-6DDD-297D-B970D10C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5000" dirty="0" err="1"/>
              <a:t>Regular</a:t>
            </a:r>
            <a:r>
              <a:rPr lang="sr-Latn-RS" sz="5000" dirty="0"/>
              <a:t> </a:t>
            </a:r>
            <a:r>
              <a:rPr lang="sr-Latn-RS" sz="5000" dirty="0" err="1"/>
              <a:t>feminin</a:t>
            </a:r>
            <a:r>
              <a:rPr lang="sr-Latn-RS" sz="5000" dirty="0"/>
              <a:t> </a:t>
            </a:r>
            <a:r>
              <a:rPr lang="sr-Latn-RS" sz="5000" dirty="0" err="1"/>
              <a:t>nouns</a:t>
            </a:r>
            <a:r>
              <a:rPr lang="sr-Latn-RS" sz="5000" dirty="0"/>
              <a:t>, singular</a:t>
            </a:r>
            <a:endParaRPr lang="en-US" sz="5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B2DFBB-0BB1-65A2-36BB-506B0B44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200" dirty="0" err="1">
                <a:solidFill>
                  <a:srgbClr val="FF0000"/>
                </a:solidFill>
              </a:rPr>
              <a:t>Ending</a:t>
            </a:r>
            <a:r>
              <a:rPr lang="sr-Latn-RS" sz="2200" dirty="0">
                <a:solidFill>
                  <a:srgbClr val="FF0000"/>
                </a:solidFill>
              </a:rPr>
              <a:t> –om</a:t>
            </a:r>
          </a:p>
          <a:p>
            <a:pPr marL="0" indent="0">
              <a:lnSpc>
                <a:spcPct val="90000"/>
              </a:lnSpc>
              <a:buNone/>
            </a:pPr>
            <a:endParaRPr lang="sr-Latn-RS" sz="2200" dirty="0"/>
          </a:p>
          <a:p>
            <a:pPr marL="0" indent="0">
              <a:lnSpc>
                <a:spcPct val="90000"/>
              </a:lnSpc>
              <a:buNone/>
            </a:pPr>
            <a:r>
              <a:rPr lang="sr-Cyrl-RS" sz="2200" dirty="0" err="1">
                <a:effectLst/>
                <a:ea typeface="Calibri" panose="020F0502020204030204" pitchFamily="34" charset="0"/>
              </a:rPr>
              <a:t>kafa</a:t>
            </a:r>
            <a:r>
              <a:rPr lang="sr-Cyrl-RS" sz="2200" dirty="0">
                <a:effectLst/>
                <a:ea typeface="Calibri" panose="020F0502020204030204" pitchFamily="34" charset="0"/>
              </a:rPr>
              <a:t>/</a:t>
            </a:r>
            <a:r>
              <a:rPr lang="sr-Cyrl-RS" sz="2200" dirty="0" err="1">
                <a:effectLst/>
                <a:ea typeface="Calibri" panose="020F0502020204030204" pitchFamily="34" charset="0"/>
              </a:rPr>
              <a:t>kava</a:t>
            </a:r>
            <a:r>
              <a:rPr lang="sr-Cyrl-RS" sz="2200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dirty="0">
                <a:effectLst/>
                <a:ea typeface="Calibri" panose="020F0502020204030204" pitchFamily="34" charset="0"/>
              </a:rPr>
              <a:t>- </a:t>
            </a:r>
            <a:r>
              <a:rPr lang="sr-Cyrl-RS" sz="2200" dirty="0" err="1">
                <a:effectLst/>
                <a:ea typeface="Calibri" panose="020F0502020204030204" pitchFamily="34" charset="0"/>
              </a:rPr>
              <a:t>kafom</a:t>
            </a:r>
            <a:r>
              <a:rPr lang="sr-Cyrl-RS" sz="2200" dirty="0">
                <a:effectLst/>
                <a:ea typeface="Calibri" panose="020F0502020204030204" pitchFamily="34" charset="0"/>
              </a:rPr>
              <a:t>/</a:t>
            </a:r>
            <a:r>
              <a:rPr lang="sr-Cyrl-RS" sz="2200" dirty="0" err="1">
                <a:effectLst/>
                <a:ea typeface="Calibri" panose="020F0502020204030204" pitchFamily="34" charset="0"/>
              </a:rPr>
              <a:t>kavom</a:t>
            </a:r>
            <a:r>
              <a:rPr lang="sr-Cyrl-RS" sz="2200" dirty="0">
                <a:effectLst/>
                <a:ea typeface="Calibri" panose="020F0502020204030204" pitchFamily="34" charset="0"/>
              </a:rPr>
              <a:t>      </a:t>
            </a:r>
            <a:endParaRPr lang="sr-Latn-RS" sz="2200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sr-Latn-RS" sz="2200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Cyrl-RS" sz="2200" dirty="0" err="1">
                <a:effectLst/>
                <a:ea typeface="Calibri" panose="020F0502020204030204" pitchFamily="34" charset="0"/>
              </a:rPr>
              <a:t>škola</a:t>
            </a:r>
            <a:r>
              <a:rPr lang="sr-Cyrl-RS" sz="2200" dirty="0">
                <a:effectLst/>
                <a:ea typeface="Calibri" panose="020F0502020204030204" pitchFamily="34" charset="0"/>
              </a:rPr>
              <a:t>-</a:t>
            </a:r>
            <a:r>
              <a:rPr lang="sr-Latn-RS" sz="2200" dirty="0">
                <a:effectLst/>
                <a:ea typeface="Calibri" panose="020F0502020204030204" pitchFamily="34" charset="0"/>
              </a:rPr>
              <a:t> </a:t>
            </a:r>
            <a:r>
              <a:rPr lang="sr-Cyrl-RS" sz="2200" dirty="0" err="1">
                <a:effectLst/>
                <a:ea typeface="Calibri" panose="020F0502020204030204" pitchFamily="34" charset="0"/>
              </a:rPr>
              <a:t>školom</a:t>
            </a:r>
            <a:endParaRPr lang="sr-Latn-RS" sz="2200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sr-Latn-RS" sz="2200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sz="2200" dirty="0">
                <a:effectLst/>
                <a:ea typeface="Calibri" panose="020F0502020204030204" pitchFamily="34" charset="0"/>
              </a:rPr>
              <a:t>Knjiga- knjigom</a:t>
            </a:r>
            <a:endParaRPr lang="en-US" sz="2200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77961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159205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/>
              <a:t>Notes:</a:t>
            </a:r>
            <a:br>
              <a:rPr lang="en-US" sz="5000"/>
            </a:br>
            <a:endParaRPr lang="en-US" sz="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220590"/>
            <a:ext cx="8074815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Masculine nouns that end in soft palatals j, </a:t>
            </a:r>
            <a:r>
              <a:rPr lang="en-US" sz="2400" dirty="0" err="1"/>
              <a:t>lj</a:t>
            </a:r>
            <a:r>
              <a:rPr lang="en-US" sz="2400" dirty="0"/>
              <a:t>, </a:t>
            </a:r>
            <a:r>
              <a:rPr lang="en-US" sz="2400" dirty="0" err="1"/>
              <a:t>nj</a:t>
            </a:r>
            <a:r>
              <a:rPr lang="en-US" sz="2400" dirty="0"/>
              <a:t>,</a:t>
            </a:r>
            <a:r>
              <a:rPr lang="sr-Latn-RS" sz="2400" dirty="0" err="1"/>
              <a:t>ć,đ</a:t>
            </a:r>
            <a:r>
              <a:rPr lang="en-US" sz="2400" dirty="0"/>
              <a:t> take –</a:t>
            </a:r>
            <a:r>
              <a:rPr lang="en-US" sz="2400" dirty="0" err="1"/>
              <a:t>em</a:t>
            </a:r>
            <a:r>
              <a:rPr lang="en-US" sz="2400" dirty="0"/>
              <a:t> ending: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Kraj</a:t>
            </a:r>
            <a:r>
              <a:rPr lang="en-US" sz="2400" dirty="0"/>
              <a:t> –</a:t>
            </a:r>
            <a:r>
              <a:rPr lang="en-US" sz="2400" dirty="0" err="1"/>
              <a:t>krajem</a:t>
            </a:r>
            <a:r>
              <a:rPr lang="en-US" sz="2400" dirty="0"/>
              <a:t> (end)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Kralj-kraljem</a:t>
            </a:r>
            <a:r>
              <a:rPr lang="en-US" sz="2400" dirty="0"/>
              <a:t> (king)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Konj-konjem</a:t>
            </a:r>
            <a:r>
              <a:rPr lang="en-US" sz="2400" dirty="0"/>
              <a:t> (horse)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Vo</a:t>
            </a:r>
            <a:r>
              <a:rPr lang="sr-Latn-RS" sz="2400" dirty="0"/>
              <a:t>đ</a:t>
            </a:r>
            <a:r>
              <a:rPr lang="en-US" sz="2400" dirty="0"/>
              <a:t>- </a:t>
            </a:r>
            <a:r>
              <a:rPr lang="en-US" sz="2400" dirty="0" err="1"/>
              <a:t>vo</a:t>
            </a:r>
            <a:r>
              <a:rPr lang="sr-Latn-RS" sz="2400" dirty="0"/>
              <a:t>đ</a:t>
            </a:r>
            <a:r>
              <a:rPr lang="en-US" sz="2400" dirty="0" err="1"/>
              <a:t>em</a:t>
            </a:r>
            <a:r>
              <a:rPr lang="en-US" sz="2400" dirty="0"/>
              <a:t> (old for leader)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Know these examples in section “Notes”!!!</a:t>
            </a:r>
          </a:p>
        </p:txBody>
      </p:sp>
    </p:spTree>
    <p:extLst>
      <p:ext uri="{BB962C8B-B14F-4D97-AF65-F5344CB8AC3E}">
        <p14:creationId xmlns:p14="http://schemas.microsoft.com/office/powerpoint/2010/main" val="300297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Notes: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725" y="2597494"/>
            <a:ext cx="8074815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Masculine nouns with hard palatals </a:t>
            </a:r>
            <a:r>
              <a:rPr lang="sr-Latn-RS" sz="2200" dirty="0"/>
              <a:t>č, ž, š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s</a:t>
            </a:r>
            <a:r>
              <a:rPr lang="sr-Latn-RS" sz="2200" dirty="0" err="1"/>
              <a:t>ometimes</a:t>
            </a:r>
            <a:r>
              <a:rPr lang="sr-Latn-RS" sz="2200" dirty="0"/>
              <a:t> </a:t>
            </a:r>
            <a:r>
              <a:rPr lang="sr-Latn-RS" sz="2200" dirty="0" err="1"/>
              <a:t>take</a:t>
            </a:r>
            <a:r>
              <a:rPr lang="sr-Latn-RS" sz="2200" dirty="0"/>
              <a:t> </a:t>
            </a:r>
            <a:r>
              <a:rPr lang="en-US" sz="2200" dirty="0"/>
              <a:t>–</a:t>
            </a:r>
            <a:r>
              <a:rPr lang="sr-Latn-RS" sz="2200" dirty="0"/>
              <a:t>em</a:t>
            </a:r>
            <a:r>
              <a:rPr lang="en-US" sz="2200" dirty="0"/>
              <a:t> sometimes –om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Just remember the following examples:</a:t>
            </a:r>
            <a:r>
              <a:rPr lang="sr-Latn-RS" sz="2200" dirty="0"/>
              <a:t> </a:t>
            </a: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Milo</a:t>
            </a:r>
            <a:r>
              <a:rPr lang="sr-Latn-RS" sz="2200" dirty="0"/>
              <a:t>š</a:t>
            </a:r>
            <a:r>
              <a:rPr lang="en-US" sz="2200" dirty="0"/>
              <a:t>-</a:t>
            </a:r>
            <a:r>
              <a:rPr lang="sr-Latn-RS" sz="2200" dirty="0"/>
              <a:t> Milošem </a:t>
            </a:r>
            <a:r>
              <a:rPr lang="en-US" sz="2200" dirty="0"/>
              <a:t>(</a:t>
            </a:r>
            <a:r>
              <a:rPr lang="sr-Latn-RS" sz="2200" dirty="0" err="1"/>
              <a:t>Milošom</a:t>
            </a:r>
            <a:r>
              <a:rPr lang="sr-Latn-RS" sz="2200" dirty="0"/>
              <a:t> is </a:t>
            </a:r>
            <a:r>
              <a:rPr lang="sr-Latn-RS" sz="2200" dirty="0" err="1"/>
              <a:t>obsolete</a:t>
            </a:r>
            <a:r>
              <a:rPr lang="en-US" sz="2200" dirty="0"/>
              <a:t> typical for</a:t>
            </a:r>
            <a:r>
              <a:rPr lang="sr-Latn-RS" sz="2200" dirty="0"/>
              <a:t> </a:t>
            </a:r>
            <a:r>
              <a:rPr lang="sr-Latn-RS" sz="2200" dirty="0" err="1"/>
              <a:t>epic</a:t>
            </a:r>
            <a:r>
              <a:rPr lang="sr-Latn-RS" sz="2200" dirty="0"/>
              <a:t> </a:t>
            </a:r>
            <a:r>
              <a:rPr lang="sr-Latn-RS" sz="2200" dirty="0" err="1"/>
              <a:t>poetry</a:t>
            </a:r>
            <a:r>
              <a:rPr lang="en-US" sz="2200" dirty="0"/>
              <a:t>)</a:t>
            </a:r>
            <a:endParaRPr lang="sr-Latn-RS" sz="2200" dirty="0"/>
          </a:p>
          <a:p>
            <a:pPr marL="0" indent="0">
              <a:lnSpc>
                <a:spcPct val="90000"/>
              </a:lnSpc>
              <a:buNone/>
            </a:pPr>
            <a:r>
              <a:rPr lang="sr-Latn-RS" sz="2200" dirty="0"/>
              <a:t>Beč </a:t>
            </a:r>
            <a:r>
              <a:rPr lang="en-US" sz="2200" dirty="0"/>
              <a:t>-</a:t>
            </a:r>
            <a:r>
              <a:rPr lang="sr-Latn-RS" sz="2200" dirty="0"/>
              <a:t>Bečom </a:t>
            </a:r>
            <a:r>
              <a:rPr lang="en-US" sz="2200" dirty="0"/>
              <a:t>  </a:t>
            </a:r>
            <a:r>
              <a:rPr lang="sr-Latn-RS" sz="2200" dirty="0" err="1"/>
              <a:t>Vienna</a:t>
            </a:r>
            <a:r>
              <a:rPr lang="sr-Latn-RS" sz="22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r-Latn-RS" sz="2200" dirty="0"/>
              <a:t>Mač</a:t>
            </a:r>
            <a:r>
              <a:rPr lang="en-US" sz="2200" dirty="0"/>
              <a:t>-</a:t>
            </a:r>
            <a:r>
              <a:rPr lang="sr-Latn-RS" sz="2200" dirty="0"/>
              <a:t> mačem (</a:t>
            </a:r>
            <a:r>
              <a:rPr lang="sr-Latn-RS" sz="2200" dirty="0" err="1"/>
              <a:t>sword</a:t>
            </a:r>
            <a:r>
              <a:rPr lang="sr-Latn-RS" sz="22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r-Latn-RS" sz="2200" dirty="0"/>
              <a:t>Nož </a:t>
            </a:r>
            <a:r>
              <a:rPr lang="en-US" sz="2200" dirty="0"/>
              <a:t>-</a:t>
            </a:r>
            <a:r>
              <a:rPr lang="sr-Latn-RS" sz="2200" dirty="0"/>
              <a:t>nožem </a:t>
            </a:r>
            <a:r>
              <a:rPr lang="en-US" sz="2200" dirty="0"/>
              <a:t>   </a:t>
            </a:r>
            <a:r>
              <a:rPr lang="sr-Latn-RS" sz="2200" dirty="0"/>
              <a:t>(</a:t>
            </a:r>
            <a:r>
              <a:rPr lang="sr-Latn-RS" sz="2200" dirty="0" err="1"/>
              <a:t>knife</a:t>
            </a:r>
            <a:r>
              <a:rPr lang="sr-Latn-R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690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en-US" sz="6000" dirty="0"/>
              <a:t>Notes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04" y="1266614"/>
            <a:ext cx="5769224" cy="375943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Masculine nouns that end in “r” take both –</a:t>
            </a:r>
            <a:r>
              <a:rPr lang="en-US" sz="1700" dirty="0" err="1"/>
              <a:t>em</a:t>
            </a:r>
            <a:r>
              <a:rPr lang="en-US" sz="1700" dirty="0"/>
              <a:t> and –om ending (especially old nouns):</a:t>
            </a:r>
            <a:endParaRPr lang="sr-Latn-RS" sz="1700" dirty="0"/>
          </a:p>
          <a:p>
            <a:pPr>
              <a:lnSpc>
                <a:spcPct val="90000"/>
              </a:lnSpc>
            </a:pPr>
            <a:endParaRPr lang="sr-Latn-R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Car- </a:t>
            </a:r>
            <a:r>
              <a:rPr lang="en-US" sz="1700" dirty="0" err="1"/>
              <a:t>carem</a:t>
            </a:r>
            <a:r>
              <a:rPr lang="en-US" sz="1700" dirty="0"/>
              <a:t>  (a little older carom) tzar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po</a:t>
            </a:r>
            <a:r>
              <a:rPr lang="sr-Latn-RS" sz="1700" dirty="0" err="1"/>
              <a:t>štar</a:t>
            </a:r>
            <a:r>
              <a:rPr lang="en-US" sz="1700" dirty="0"/>
              <a:t>-</a:t>
            </a:r>
            <a:r>
              <a:rPr lang="sr-Latn-RS" sz="1700" dirty="0"/>
              <a:t> </a:t>
            </a:r>
            <a:r>
              <a:rPr lang="en-US" sz="1700" dirty="0"/>
              <a:t>po</a:t>
            </a:r>
            <a:r>
              <a:rPr lang="sr-Latn-RS" sz="1700" dirty="0"/>
              <a:t>š</a:t>
            </a:r>
            <a:r>
              <a:rPr lang="en-US" sz="1700" dirty="0" err="1"/>
              <a:t>tarem</a:t>
            </a:r>
            <a:r>
              <a:rPr lang="en-US" sz="1700" dirty="0"/>
              <a:t>, po</a:t>
            </a:r>
            <a:r>
              <a:rPr lang="sr-Latn-RS" sz="1700" dirty="0"/>
              <a:t>š</a:t>
            </a:r>
            <a:r>
              <a:rPr lang="en-US" sz="1700" dirty="0" err="1"/>
              <a:t>tarom</a:t>
            </a:r>
            <a:r>
              <a:rPr lang="en-US" sz="1700" dirty="0"/>
              <a:t> postman 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Pisar</a:t>
            </a:r>
            <a:r>
              <a:rPr lang="en-US" sz="1700" dirty="0"/>
              <a:t> –</a:t>
            </a:r>
            <a:r>
              <a:rPr lang="en-US" sz="1700" dirty="0" err="1"/>
              <a:t>pisarem</a:t>
            </a:r>
            <a:r>
              <a:rPr lang="en-US" sz="1700" dirty="0"/>
              <a:t>, </a:t>
            </a:r>
            <a:r>
              <a:rPr lang="en-US" sz="1700" dirty="0" err="1"/>
              <a:t>pisarom</a:t>
            </a:r>
            <a:r>
              <a:rPr lang="en-US" sz="1700" dirty="0"/>
              <a:t>  scribe 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Kompozitor</a:t>
            </a:r>
            <a:r>
              <a:rPr lang="en-US" sz="1700" dirty="0"/>
              <a:t>- </a:t>
            </a:r>
            <a:r>
              <a:rPr lang="en-US" sz="1700" dirty="0" err="1"/>
              <a:t>kompozitorem</a:t>
            </a:r>
            <a:r>
              <a:rPr lang="en-US" sz="1700" dirty="0"/>
              <a:t>, </a:t>
            </a:r>
            <a:r>
              <a:rPr lang="en-US" sz="1700" dirty="0" err="1"/>
              <a:t>kompozitorom</a:t>
            </a:r>
            <a:r>
              <a:rPr lang="en-US" sz="1700" dirty="0"/>
              <a:t>  composer (BS)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But newer nouns can act differently (like to take -om): 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Trener</a:t>
            </a:r>
            <a:r>
              <a:rPr lang="en-US" sz="1700" dirty="0"/>
              <a:t> -</a:t>
            </a:r>
            <a:r>
              <a:rPr lang="en-US" sz="1700" dirty="0" err="1"/>
              <a:t>trenerom</a:t>
            </a:r>
            <a:r>
              <a:rPr lang="en-US" sz="1700" dirty="0"/>
              <a:t> only   (coach)!!!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Bodibilder-bodibilderom</a:t>
            </a:r>
            <a:r>
              <a:rPr lang="en-US" sz="1700" dirty="0"/>
              <a:t> (bodybuilder)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Maser-</a:t>
            </a:r>
            <a:r>
              <a:rPr lang="en-US" sz="1700" dirty="0" err="1"/>
              <a:t>maserom</a:t>
            </a:r>
            <a:r>
              <a:rPr lang="en-US" sz="1700" dirty="0"/>
              <a:t> masseur/masseuse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laser- </a:t>
            </a:r>
            <a:r>
              <a:rPr lang="en-US" sz="1700" dirty="0" err="1"/>
              <a:t>laserom</a:t>
            </a:r>
            <a:r>
              <a:rPr lang="en-US" sz="1700" dirty="0"/>
              <a:t> laser </a:t>
            </a:r>
          </a:p>
        </p:txBody>
      </p:sp>
    </p:spTree>
    <p:extLst>
      <p:ext uri="{BB962C8B-B14F-4D97-AF65-F5344CB8AC3E}">
        <p14:creationId xmlns:p14="http://schemas.microsoft.com/office/powerpoint/2010/main" val="191202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Notes: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Masculine nouns that end in –ac (fleeting A) take -em:</a:t>
            </a:r>
          </a:p>
          <a:p>
            <a:r>
              <a:rPr lang="en-US" sz="2400"/>
              <a:t>Amerikanac-Amerikancem</a:t>
            </a:r>
          </a:p>
          <a:p>
            <a:r>
              <a:rPr lang="en-US" sz="2400"/>
              <a:t>Lovac –lovcem  hunter</a:t>
            </a:r>
          </a:p>
          <a:p>
            <a:r>
              <a:rPr lang="en-US" sz="2400"/>
              <a:t>Novac-novcem money</a:t>
            </a:r>
          </a:p>
          <a:p>
            <a:r>
              <a:rPr lang="en-US" sz="2400"/>
              <a:t>Borac –borcem fighter </a:t>
            </a:r>
          </a:p>
          <a:p>
            <a:r>
              <a:rPr lang="en-US" sz="2400"/>
              <a:t>Vatrogasac-vatrogascem fireman</a:t>
            </a:r>
          </a:p>
          <a:p>
            <a:r>
              <a:rPr lang="en-US" sz="2400"/>
              <a:t>Pisac –piscem writer 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250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Notes: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Some masculine nouns that end in S, Z take –both –em and –om :</a:t>
            </a:r>
          </a:p>
          <a:p>
            <a:r>
              <a:rPr lang="en-US" sz="2400"/>
              <a:t>Nos- nosem (a little older nosom) nose</a:t>
            </a:r>
          </a:p>
          <a:p>
            <a:r>
              <a:rPr lang="en-US" sz="2400"/>
              <a:t>Mraz- mrazem , mrazom frost</a:t>
            </a:r>
          </a:p>
          <a:p>
            <a:r>
              <a:rPr lang="en-US" sz="2400"/>
              <a:t>Kurs-kursem, kursom course 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881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06D75-0097-E89E-F39F-13F5196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5000" dirty="0"/>
              <a:t>Instrumental Singular </a:t>
            </a:r>
            <a:r>
              <a:rPr lang="sr-Latn-RS" sz="5000" dirty="0" err="1"/>
              <a:t>Review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556C-FB9C-7970-6033-7289C07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Režem hleb ….. (nož).</a:t>
            </a:r>
          </a:p>
          <a:p>
            <a:r>
              <a:rPr lang="sr-Latn-RS" sz="2400" dirty="0"/>
              <a:t>Pišem pismo …… (olovka).</a:t>
            </a:r>
          </a:p>
          <a:p>
            <a:r>
              <a:rPr lang="sr-Latn-RS" sz="2400" dirty="0"/>
              <a:t>Otvaram vrata ……. (ključ).</a:t>
            </a:r>
          </a:p>
          <a:p>
            <a:r>
              <a:rPr lang="sr-Latn-RS" sz="2400" dirty="0"/>
              <a:t>Pravimo tortu sa ……… (jaje).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978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06D75-0097-E89E-F39F-13F5196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5000" dirty="0"/>
              <a:t>Instrumental Singular </a:t>
            </a:r>
            <a:r>
              <a:rPr lang="sr-Latn-RS" sz="5000" dirty="0" err="1"/>
              <a:t>Review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556C-FB9C-7970-6033-7289C07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Režem hleb nožem.</a:t>
            </a:r>
          </a:p>
          <a:p>
            <a:r>
              <a:rPr lang="sr-Latn-RS" sz="2400" dirty="0"/>
              <a:t>Pišem pismo olovkom. </a:t>
            </a:r>
          </a:p>
          <a:p>
            <a:r>
              <a:rPr lang="sr-Latn-RS" sz="2400" dirty="0"/>
              <a:t>Otvaram vrata ključem.</a:t>
            </a:r>
          </a:p>
          <a:p>
            <a:r>
              <a:rPr lang="sr-Latn-RS" sz="2400" dirty="0"/>
              <a:t>Pravimo tortu sa jaje</a:t>
            </a:r>
            <a:r>
              <a:rPr lang="sr-Latn-RS" sz="2400" dirty="0">
                <a:solidFill>
                  <a:srgbClr val="FF0000"/>
                </a:solidFill>
              </a:rPr>
              <a:t>t</a:t>
            </a:r>
            <a:r>
              <a:rPr lang="sr-Latn-RS" sz="2400" dirty="0"/>
              <a:t>om.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77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F2 nouns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Have </a:t>
            </a:r>
            <a:r>
              <a:rPr lang="en-US" sz="2400" dirty="0">
                <a:solidFill>
                  <a:srgbClr val="FF0000"/>
                </a:solidFill>
              </a:rPr>
              <a:t>2 forms </a:t>
            </a:r>
            <a:r>
              <a:rPr lang="en-US" sz="2400" dirty="0"/>
              <a:t>in instrumental singular. The first form ends in </a:t>
            </a:r>
            <a:r>
              <a:rPr lang="en-US" sz="2400" dirty="0">
                <a:solidFill>
                  <a:srgbClr val="FF0000"/>
                </a:solidFill>
              </a:rPr>
              <a:t>–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: no</a:t>
            </a:r>
            <a:r>
              <a:rPr lang="sr-Latn-RS" sz="2400" dirty="0" err="1"/>
              <a:t>ći</a:t>
            </a:r>
            <a:r>
              <a:rPr lang="sr-Latn-RS" sz="2400" dirty="0"/>
              <a:t>, ljubavi, krvi, mladosti, jeseni, </a:t>
            </a:r>
            <a:r>
              <a:rPr lang="sr-Latn-RS" sz="2400" dirty="0" err="1"/>
              <a:t>etc</a:t>
            </a:r>
            <a:r>
              <a:rPr lang="sr-Latn-RS" sz="2400" dirty="0"/>
              <a:t>. </a:t>
            </a:r>
          </a:p>
          <a:p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second</a:t>
            </a:r>
            <a:r>
              <a:rPr lang="sr-Latn-RS" sz="2400" dirty="0"/>
              <a:t> </a:t>
            </a:r>
            <a:r>
              <a:rPr lang="sr-Latn-RS" sz="2400" dirty="0" err="1"/>
              <a:t>form</a:t>
            </a:r>
            <a:r>
              <a:rPr lang="sr-Latn-RS" sz="2400" dirty="0"/>
              <a:t> </a:t>
            </a:r>
            <a:r>
              <a:rPr lang="sr-Latn-RS" sz="2400" dirty="0" err="1"/>
              <a:t>ends</a:t>
            </a:r>
            <a:r>
              <a:rPr lang="sr-Latn-RS" sz="2400" dirty="0"/>
              <a:t> in </a:t>
            </a:r>
            <a:r>
              <a:rPr lang="en-US" sz="2400" dirty="0">
                <a:solidFill>
                  <a:srgbClr val="FF0000"/>
                </a:solidFill>
              </a:rPr>
              <a:t>–</a:t>
            </a:r>
            <a:r>
              <a:rPr lang="sr-Latn-RS" sz="2400" dirty="0">
                <a:solidFill>
                  <a:srgbClr val="FF0000"/>
                </a:solidFill>
              </a:rPr>
              <a:t>ju</a:t>
            </a:r>
            <a:r>
              <a:rPr lang="en-US" sz="2400" dirty="0"/>
              <a:t>. Before –</a:t>
            </a:r>
            <a:r>
              <a:rPr lang="en-US" sz="2400" dirty="0" err="1"/>
              <a:t>ju</a:t>
            </a:r>
            <a:r>
              <a:rPr lang="en-US" sz="2400" dirty="0"/>
              <a:t> all stem final consonants undergo </a:t>
            </a:r>
            <a:r>
              <a:rPr lang="sr-Latn-RS" sz="2400" dirty="0"/>
              <a:t>T</a:t>
            </a:r>
            <a:r>
              <a:rPr lang="en-US" sz="2400" dirty="0"/>
              <a:t>:</a:t>
            </a:r>
            <a:r>
              <a:rPr lang="sr-Latn-RS" sz="2400" dirty="0"/>
              <a:t>Ć</a:t>
            </a:r>
            <a:r>
              <a:rPr lang="en-US" sz="2400" dirty="0"/>
              <a:t> alternation in contact with soft –j. The changes occur according to the following table (next slide): </a:t>
            </a:r>
          </a:p>
        </p:txBody>
      </p:sp>
    </p:spTree>
    <p:extLst>
      <p:ext uri="{BB962C8B-B14F-4D97-AF65-F5344CB8AC3E}">
        <p14:creationId xmlns:p14="http://schemas.microsoft.com/office/powerpoint/2010/main" val="3081261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T:</a:t>
            </a:r>
            <a:r>
              <a:rPr lang="sr-Latn-RS" sz="5100"/>
              <a:t>Ć</a:t>
            </a:r>
            <a:r>
              <a:rPr lang="en-US" sz="5100"/>
              <a:t> alternation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P, B,M, V + J= PLJ, BLJ, MLJ, VLJ </a:t>
            </a:r>
            <a:r>
              <a:rPr lang="en-US" sz="2400" dirty="0"/>
              <a:t>(labials)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Krv-krvlju</a:t>
            </a:r>
            <a:r>
              <a:rPr lang="en-US" sz="2400" dirty="0"/>
              <a:t> blood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Zob</a:t>
            </a:r>
            <a:r>
              <a:rPr lang="en-US" sz="2400" dirty="0"/>
              <a:t>- </a:t>
            </a:r>
            <a:r>
              <a:rPr lang="en-US" sz="2400" dirty="0" err="1"/>
              <a:t>zoblju</a:t>
            </a:r>
            <a:r>
              <a:rPr lang="en-US" sz="2400" dirty="0"/>
              <a:t> oats 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L, N + J= LJ, NJ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So/sol- </a:t>
            </a:r>
            <a:r>
              <a:rPr lang="en-US" sz="2400" dirty="0" err="1"/>
              <a:t>solju</a:t>
            </a:r>
            <a:r>
              <a:rPr lang="en-US" sz="2400" dirty="0"/>
              <a:t> salt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Zelen</a:t>
            </a:r>
            <a:r>
              <a:rPr lang="en-US" sz="2400" dirty="0"/>
              <a:t> </a:t>
            </a:r>
            <a:r>
              <a:rPr lang="en-US" sz="2400" dirty="0" err="1"/>
              <a:t>zelenju</a:t>
            </a:r>
            <a:r>
              <a:rPr lang="en-US" sz="2400" dirty="0"/>
              <a:t> greenery 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T, D +J= </a:t>
            </a:r>
            <a:r>
              <a:rPr lang="sr-Latn-RS" sz="2400" dirty="0">
                <a:solidFill>
                  <a:srgbClr val="FF0000"/>
                </a:solidFill>
              </a:rPr>
              <a:t>Ć,Đ </a:t>
            </a:r>
          </a:p>
          <a:p>
            <a:pPr>
              <a:lnSpc>
                <a:spcPct val="90000"/>
              </a:lnSpc>
            </a:pPr>
            <a:r>
              <a:rPr lang="sr-Latn-RS" sz="2400" dirty="0"/>
              <a:t>Pamet</a:t>
            </a:r>
            <a:r>
              <a:rPr lang="en-US" sz="2400" dirty="0"/>
              <a:t>-</a:t>
            </a:r>
            <a:r>
              <a:rPr lang="sr-Latn-RS" sz="2400" dirty="0"/>
              <a:t> pameću </a:t>
            </a:r>
            <a:r>
              <a:rPr lang="en-US" sz="2400" dirty="0"/>
              <a:t> with intelligence</a:t>
            </a:r>
            <a:endParaRPr lang="sr-Latn-RS" sz="2400" dirty="0"/>
          </a:p>
          <a:p>
            <a:pPr>
              <a:lnSpc>
                <a:spcPct val="90000"/>
              </a:lnSpc>
            </a:pPr>
            <a:r>
              <a:rPr lang="sr-Latn-RS" sz="2400" dirty="0"/>
              <a:t>Glad </a:t>
            </a:r>
            <a:r>
              <a:rPr lang="en-US" sz="2400" dirty="0"/>
              <a:t>-</a:t>
            </a:r>
            <a:r>
              <a:rPr lang="sr-Latn-RS" sz="2400" dirty="0"/>
              <a:t>glađu </a:t>
            </a:r>
            <a:r>
              <a:rPr lang="en-US" sz="2400" dirty="0"/>
              <a:t>  hunger </a:t>
            </a:r>
          </a:p>
        </p:txBody>
      </p:sp>
    </p:spTree>
    <p:extLst>
      <p:ext uri="{BB962C8B-B14F-4D97-AF65-F5344CB8AC3E}">
        <p14:creationId xmlns:p14="http://schemas.microsoft.com/office/powerpoint/2010/main" val="2779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7145-C889-E4E1-083C-493CB97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Change</a:t>
            </a:r>
            <a:r>
              <a:rPr lang="sr-Latn-RS" dirty="0"/>
              <a:t> to D/L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determine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F511-3E3C-699D-5CDE-73861A37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Govorim o ______________________________________ (moja baba i moj otac).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Dajem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knjige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_______________________________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Mislim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__________________  (on).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poklon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___________________________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roditelji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Govorili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_________________________________ (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tvoja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drugarica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Suzana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jabuke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_______________________________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ljudi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Mislite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 _________________________________ (ova mala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djeca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0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/>
              <a:t>F2 ending in –</a:t>
            </a:r>
            <a:r>
              <a:rPr lang="en-US" dirty="0" err="1"/>
              <a:t>ost</a:t>
            </a:r>
            <a:r>
              <a:rPr lang="en-US" dirty="0"/>
              <a:t> and -</a:t>
            </a:r>
            <a:r>
              <a:rPr lang="en-US" dirty="0" err="1"/>
              <a:t>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/>
          <a:lstStyle/>
          <a:p>
            <a:r>
              <a:rPr lang="en-US" dirty="0"/>
              <a:t>F2 nouns ending in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dirty="0" err="1">
                <a:solidFill>
                  <a:srgbClr val="FF0000"/>
                </a:solidFill>
              </a:rPr>
              <a:t>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have instrumental ending –</a:t>
            </a:r>
            <a:r>
              <a:rPr lang="sr-Latn-RS" dirty="0">
                <a:solidFill>
                  <a:srgbClr val="FF0000"/>
                </a:solidFill>
              </a:rPr>
              <a:t>ošću</a:t>
            </a:r>
            <a:r>
              <a:rPr lang="en-US" dirty="0"/>
              <a:t>:</a:t>
            </a:r>
            <a:r>
              <a:rPr lang="sr-Latn-RS" dirty="0"/>
              <a:t> </a:t>
            </a:r>
          </a:p>
          <a:p>
            <a:r>
              <a:rPr lang="en-US" dirty="0" err="1"/>
              <a:t>Mladost</a:t>
            </a:r>
            <a:r>
              <a:rPr lang="en-US" dirty="0"/>
              <a:t>-</a:t>
            </a:r>
            <a:r>
              <a:rPr lang="sr-Latn-RS" dirty="0">
                <a:solidFill>
                  <a:srgbClr val="FF0000"/>
                </a:solidFill>
              </a:rPr>
              <a:t>mladošću</a:t>
            </a:r>
            <a:r>
              <a:rPr lang="sr-Latn-RS" dirty="0"/>
              <a:t> </a:t>
            </a:r>
          </a:p>
          <a:p>
            <a:r>
              <a:rPr lang="en-US" dirty="0" err="1"/>
              <a:t>Knji</a:t>
            </a:r>
            <a:r>
              <a:rPr lang="sr-Latn-RS" dirty="0"/>
              <a:t>ž</a:t>
            </a:r>
            <a:r>
              <a:rPr lang="en-US" dirty="0" err="1"/>
              <a:t>evnost-</a:t>
            </a:r>
            <a:r>
              <a:rPr lang="en-US" dirty="0" err="1">
                <a:solidFill>
                  <a:srgbClr val="FF0000"/>
                </a:solidFill>
              </a:rPr>
              <a:t>knji</a:t>
            </a:r>
            <a:r>
              <a:rPr lang="sr-Latn-RS" dirty="0">
                <a:solidFill>
                  <a:srgbClr val="FF0000"/>
                </a:solidFill>
              </a:rPr>
              <a:t>ž</a:t>
            </a:r>
            <a:r>
              <a:rPr lang="en-US" dirty="0" err="1">
                <a:solidFill>
                  <a:srgbClr val="FF0000"/>
                </a:solidFill>
              </a:rPr>
              <a:t>evn</a:t>
            </a:r>
            <a:r>
              <a:rPr lang="sr-Latn-RS" dirty="0">
                <a:solidFill>
                  <a:srgbClr val="FF0000"/>
                </a:solidFill>
              </a:rPr>
              <a:t>ošću </a:t>
            </a:r>
          </a:p>
          <a:p>
            <a:r>
              <a:rPr lang="en-US" dirty="0" err="1"/>
              <a:t>Starost</a:t>
            </a:r>
            <a:r>
              <a:rPr lang="en-US" dirty="0"/>
              <a:t>- </a:t>
            </a:r>
            <a:r>
              <a:rPr lang="en-US" dirty="0" err="1">
                <a:solidFill>
                  <a:srgbClr val="FF0000"/>
                </a:solidFill>
              </a:rPr>
              <a:t>staro</a:t>
            </a:r>
            <a:r>
              <a:rPr lang="sr-Latn-RS" dirty="0">
                <a:solidFill>
                  <a:srgbClr val="FF0000"/>
                </a:solidFill>
              </a:rPr>
              <a:t>šću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Radost-</a:t>
            </a:r>
            <a:r>
              <a:rPr lang="en-US" dirty="0" err="1">
                <a:solidFill>
                  <a:srgbClr val="FF0000"/>
                </a:solidFill>
              </a:rPr>
              <a:t>rado</a:t>
            </a:r>
            <a:r>
              <a:rPr lang="sr-Latn-RS" dirty="0">
                <a:solidFill>
                  <a:srgbClr val="FF0000"/>
                </a:solidFill>
              </a:rPr>
              <a:t>šću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same ending is used for F2 nouns ending in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dirty="0" err="1">
                <a:solidFill>
                  <a:srgbClr val="FF0000"/>
                </a:solidFill>
              </a:rPr>
              <a:t>st</a:t>
            </a:r>
            <a:r>
              <a:rPr lang="en-US" dirty="0"/>
              <a:t>: mast –</a:t>
            </a:r>
            <a:r>
              <a:rPr lang="en-US" dirty="0">
                <a:solidFill>
                  <a:srgbClr val="FF0000"/>
                </a:solidFill>
              </a:rPr>
              <a:t>ma</a:t>
            </a:r>
            <a:r>
              <a:rPr lang="sr-Latn-RS" dirty="0">
                <a:solidFill>
                  <a:srgbClr val="FF0000"/>
                </a:solidFill>
              </a:rPr>
              <a:t>šću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(pork lard), </a:t>
            </a:r>
            <a:r>
              <a:rPr lang="en-US" dirty="0" err="1"/>
              <a:t>vlast-</a:t>
            </a:r>
            <a:r>
              <a:rPr lang="en-US" dirty="0" err="1">
                <a:solidFill>
                  <a:srgbClr val="FF0000"/>
                </a:solidFill>
              </a:rPr>
              <a:t>vla</a:t>
            </a:r>
            <a:r>
              <a:rPr lang="sr-Latn-RS" dirty="0">
                <a:solidFill>
                  <a:srgbClr val="FF0000"/>
                </a:solidFill>
              </a:rPr>
              <a:t>šću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(the authorities), </a:t>
            </a:r>
            <a:r>
              <a:rPr lang="en-US" dirty="0" err="1"/>
              <a:t>kost</a:t>
            </a:r>
            <a:r>
              <a:rPr lang="en-US" dirty="0"/>
              <a:t>- </a:t>
            </a:r>
            <a:r>
              <a:rPr lang="en-US" dirty="0" err="1">
                <a:solidFill>
                  <a:srgbClr val="FF0000"/>
                </a:solidFill>
              </a:rPr>
              <a:t>ko</a:t>
            </a:r>
            <a:r>
              <a:rPr lang="sr-Latn-RS" dirty="0">
                <a:solidFill>
                  <a:srgbClr val="FF0000"/>
                </a:solidFill>
              </a:rPr>
              <a:t>šću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(bones)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9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  <a:r>
              <a:rPr lang="sr-Latn-RS" dirty="0"/>
              <a:t>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Consonantal cluster </a:t>
            </a:r>
            <a:r>
              <a:rPr lang="sr-Latn-RS" dirty="0">
                <a:solidFill>
                  <a:srgbClr val="FF0000"/>
                </a:solidFill>
              </a:rPr>
              <a:t>šć </a:t>
            </a:r>
            <a:r>
              <a:rPr lang="sr-Latn-RS" dirty="0"/>
              <a:t>is a product of 2 concomitant changes in noun stems ending in </a:t>
            </a:r>
            <a:r>
              <a:rPr lang="en-US" dirty="0"/>
              <a:t>-</a:t>
            </a:r>
            <a:r>
              <a:rPr lang="sr-Latn-RS" dirty="0"/>
              <a:t>st. </a:t>
            </a:r>
          </a:p>
          <a:p>
            <a:r>
              <a:rPr lang="sr-Latn-RS" dirty="0"/>
              <a:t>1. First </a:t>
            </a:r>
            <a:r>
              <a:rPr lang="sr-Latn-RS" dirty="0" err="1">
                <a:solidFill>
                  <a:srgbClr val="FF0000"/>
                </a:solidFill>
              </a:rPr>
              <a:t>t+j</a:t>
            </a:r>
            <a:r>
              <a:rPr lang="sr-Latn-RS" dirty="0">
                <a:solidFill>
                  <a:srgbClr val="FF0000"/>
                </a:solidFill>
              </a:rPr>
              <a:t>(u) </a:t>
            </a:r>
            <a:r>
              <a:rPr lang="sr-Latn-RS" dirty="0"/>
              <a:t>becomes </a:t>
            </a:r>
            <a:r>
              <a:rPr lang="sr-Latn-RS" dirty="0">
                <a:solidFill>
                  <a:srgbClr val="FF0000"/>
                </a:solidFill>
              </a:rPr>
              <a:t>Ć </a:t>
            </a:r>
            <a:r>
              <a:rPr lang="sr-Latn-RS" dirty="0"/>
              <a:t>as in rados</a:t>
            </a:r>
            <a:r>
              <a:rPr lang="sr-Latn-RS" dirty="0">
                <a:solidFill>
                  <a:srgbClr val="FF0000"/>
                </a:solidFill>
              </a:rPr>
              <a:t>t+j</a:t>
            </a:r>
            <a:r>
              <a:rPr lang="sr-Latn-RS" dirty="0"/>
              <a:t> rado</a:t>
            </a:r>
            <a:r>
              <a:rPr lang="sr-Latn-RS" dirty="0">
                <a:solidFill>
                  <a:srgbClr val="FF0000"/>
                </a:solidFill>
              </a:rPr>
              <a:t>sću</a:t>
            </a:r>
            <a:r>
              <a:rPr lang="sr-Latn-RS" dirty="0"/>
              <a:t> </a:t>
            </a:r>
          </a:p>
          <a:p>
            <a:r>
              <a:rPr lang="sr-Latn-RS" dirty="0"/>
              <a:t>2. Followed by assimilation of </a:t>
            </a:r>
            <a:r>
              <a:rPr lang="sr-Latn-RS" dirty="0">
                <a:solidFill>
                  <a:srgbClr val="FF0000"/>
                </a:solidFill>
              </a:rPr>
              <a:t>S to Ć </a:t>
            </a:r>
            <a:r>
              <a:rPr lang="sr-Latn-RS" dirty="0"/>
              <a:t>by changing into </a:t>
            </a:r>
            <a:r>
              <a:rPr lang="sr-Latn-RS" dirty="0">
                <a:solidFill>
                  <a:srgbClr val="FF0000"/>
                </a:solidFill>
              </a:rPr>
              <a:t>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</a:t>
            </a:r>
            <a:r>
              <a:rPr lang="sr-Latn-RS" dirty="0"/>
              <a:t>  </a:t>
            </a:r>
          </a:p>
          <a:p>
            <a:r>
              <a:rPr lang="en-US" dirty="0"/>
              <a:t>The f</a:t>
            </a:r>
            <a:r>
              <a:rPr lang="sr-Latn-RS" dirty="0"/>
              <a:t>inal result after 2 alternations is</a:t>
            </a:r>
            <a:r>
              <a:rPr lang="en-US" dirty="0"/>
              <a:t>:</a:t>
            </a:r>
            <a:r>
              <a:rPr lang="sr-Latn-RS" dirty="0"/>
              <a:t> rado</a:t>
            </a:r>
            <a:r>
              <a:rPr lang="sr-Latn-RS" dirty="0">
                <a:solidFill>
                  <a:srgbClr val="FF0000"/>
                </a:solidFill>
              </a:rPr>
              <a:t>šću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42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F2 nouns ends in a soft palatal</a:t>
            </a:r>
            <a:r>
              <a:rPr lang="sr-Latn-RS" dirty="0"/>
              <a:t> (ć/đ)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F2 noun ends in a soft palatal </a:t>
            </a:r>
            <a:r>
              <a:rPr lang="en-US" dirty="0">
                <a:solidFill>
                  <a:srgbClr val="FF0000"/>
                </a:solidFill>
              </a:rPr>
              <a:t>–j ending is absorbed by the stem </a:t>
            </a:r>
            <a:r>
              <a:rPr lang="en-US" dirty="0"/>
              <a:t>without further change. Only –u ending is seen in the spelling:</a:t>
            </a:r>
            <a:endParaRPr lang="sr-Latn-RS" dirty="0"/>
          </a:p>
          <a:p>
            <a:endParaRPr lang="en-US" dirty="0"/>
          </a:p>
          <a:p>
            <a:r>
              <a:rPr lang="en-US" dirty="0"/>
              <a:t>Pomo</a:t>
            </a:r>
            <a:r>
              <a:rPr lang="sr-Latn-RS" dirty="0"/>
              <a:t>ć </a:t>
            </a:r>
            <a:r>
              <a:rPr lang="en-US" dirty="0"/>
              <a:t>-</a:t>
            </a:r>
            <a:r>
              <a:rPr lang="sr-Latn-RS" dirty="0">
                <a:solidFill>
                  <a:srgbClr val="FF0000"/>
                </a:solidFill>
              </a:rPr>
              <a:t>pomoću</a:t>
            </a:r>
            <a:r>
              <a:rPr lang="sr-Latn-RS" dirty="0"/>
              <a:t> </a:t>
            </a:r>
            <a:r>
              <a:rPr lang="en-US" dirty="0"/>
              <a:t> help</a:t>
            </a:r>
          </a:p>
          <a:p>
            <a:r>
              <a:rPr lang="sr-Latn-RS" dirty="0"/>
              <a:t>Čađ</a:t>
            </a:r>
            <a:r>
              <a:rPr lang="en-US" dirty="0"/>
              <a:t>-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čađu</a:t>
            </a:r>
            <a:r>
              <a:rPr lang="en-US" dirty="0"/>
              <a:t> soot </a:t>
            </a:r>
          </a:p>
        </p:txBody>
      </p:sp>
    </p:spTree>
    <p:extLst>
      <p:ext uri="{BB962C8B-B14F-4D97-AF65-F5344CB8AC3E}">
        <p14:creationId xmlns:p14="http://schemas.microsoft.com/office/powerpoint/2010/main" val="1356570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F2 noun ends in a hard palatal </a:t>
            </a:r>
            <a:r>
              <a:rPr lang="sr-Latn-RS" dirty="0"/>
              <a:t>(r/č)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in a consonant not affected by T:</a:t>
            </a:r>
            <a:r>
              <a:rPr lang="sr-Latn-RS" dirty="0"/>
              <a:t>Ć</a:t>
            </a:r>
            <a:r>
              <a:rPr lang="en-US" dirty="0"/>
              <a:t> alternation the -j is preserved and present in the spelling: </a:t>
            </a:r>
          </a:p>
          <a:p>
            <a:r>
              <a:rPr lang="en-US" dirty="0" err="1"/>
              <a:t>Stvar</a:t>
            </a:r>
            <a:r>
              <a:rPr lang="en-US" dirty="0"/>
              <a:t> –</a:t>
            </a:r>
            <a:r>
              <a:rPr lang="en-US" dirty="0" err="1">
                <a:solidFill>
                  <a:srgbClr val="FF0000"/>
                </a:solidFill>
              </a:rPr>
              <a:t>stvarju</a:t>
            </a:r>
            <a:r>
              <a:rPr lang="en-US" dirty="0"/>
              <a:t> thing</a:t>
            </a:r>
          </a:p>
          <a:p>
            <a:r>
              <a:rPr lang="en-US" dirty="0"/>
              <a:t>Re</a:t>
            </a:r>
            <a:r>
              <a:rPr lang="sr-Latn-RS" dirty="0"/>
              <a:t>č</a:t>
            </a:r>
            <a:r>
              <a:rPr lang="en-US" dirty="0"/>
              <a:t>/</a:t>
            </a:r>
            <a:r>
              <a:rPr lang="en-US" dirty="0" err="1"/>
              <a:t>rije</a:t>
            </a:r>
            <a:r>
              <a:rPr lang="sr-Latn-RS" dirty="0"/>
              <a:t>č</a:t>
            </a: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sr-Latn-RS" dirty="0">
                <a:solidFill>
                  <a:srgbClr val="FF0000"/>
                </a:solidFill>
              </a:rPr>
              <a:t>č</a:t>
            </a:r>
            <a:r>
              <a:rPr lang="en-US" dirty="0" err="1">
                <a:solidFill>
                  <a:srgbClr val="FF0000"/>
                </a:solidFill>
              </a:rPr>
              <a:t>ju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rije</a:t>
            </a:r>
            <a:r>
              <a:rPr lang="sr-Latn-RS" dirty="0">
                <a:solidFill>
                  <a:srgbClr val="FF0000"/>
                </a:solidFill>
              </a:rPr>
              <a:t>č</a:t>
            </a:r>
            <a:r>
              <a:rPr lang="en-US" dirty="0" err="1">
                <a:solidFill>
                  <a:srgbClr val="FF0000"/>
                </a:solidFill>
              </a:rPr>
              <a:t>ju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617525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4DF4-6EB1-ABC4-CE93-E1F2823A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r-Latn-RS" sz="6600"/>
              <a:t>Review F2 Singular</a:t>
            </a:r>
            <a:endParaRPr lang="en-US" sz="6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5FBE-72B9-0FCC-9B89-D21CF652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sr-Latn-RS" sz="2400"/>
              <a:t>Otvorio je vrata ……. (pomoć) ključa. </a:t>
            </a:r>
          </a:p>
          <a:p>
            <a:r>
              <a:rPr lang="sr-Latn-RS" sz="2400"/>
              <a:t>Sa …………… (književnost) mogu da radim svašta. </a:t>
            </a:r>
          </a:p>
          <a:p>
            <a:r>
              <a:rPr lang="sr-Latn-RS" sz="2400"/>
              <a:t>Uplašila me je ………. (starost).</a:t>
            </a:r>
          </a:p>
          <a:p>
            <a:r>
              <a:rPr lang="sr-Latn-RS" sz="2400"/>
              <a:t>Pobedila je ………. (pamet).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59156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4DF4-6EB1-ABC4-CE93-E1F2823A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r-Latn-RS" sz="6600"/>
              <a:t>Review F2 Singular</a:t>
            </a:r>
            <a:endParaRPr lang="en-US" sz="6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5FBE-72B9-0FCC-9B89-D21CF652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sr-Latn-RS" sz="2400" dirty="0"/>
              <a:t>Otvorio je vrata pomoću ključa. </a:t>
            </a:r>
          </a:p>
          <a:p>
            <a:r>
              <a:rPr lang="sr-Latn-RS" sz="2400" dirty="0"/>
              <a:t>Sa književnošću mogu da radim svašta. </a:t>
            </a:r>
          </a:p>
          <a:p>
            <a:r>
              <a:rPr lang="sr-Latn-RS" sz="2400" dirty="0"/>
              <a:t>Uplašila me je starošću.</a:t>
            </a:r>
          </a:p>
          <a:p>
            <a:r>
              <a:rPr lang="sr-Latn-RS" sz="2400" dirty="0"/>
              <a:t>Pobedila je pameću.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995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Nouns in plural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All nouns have instrumental plural identical to their D/L plural forms: </a:t>
            </a:r>
          </a:p>
          <a:p>
            <a:r>
              <a:rPr lang="en-US" sz="2400" dirty="0"/>
              <a:t>1: masc., neuter and F2 </a:t>
            </a:r>
            <a:r>
              <a:rPr lang="en-US" sz="2400" dirty="0">
                <a:solidFill>
                  <a:srgbClr val="FF0000"/>
                </a:solidFill>
              </a:rPr>
              <a:t>take -</a:t>
            </a:r>
            <a:r>
              <a:rPr lang="en-US" sz="2400" dirty="0" err="1">
                <a:solidFill>
                  <a:srgbClr val="FF0000"/>
                </a:solidFill>
              </a:rPr>
              <a:t>ima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/>
              <a:t>prozorima</a:t>
            </a:r>
            <a:r>
              <a:rPr lang="en-US" sz="2400" dirty="0"/>
              <a:t>, </a:t>
            </a:r>
            <a:r>
              <a:rPr lang="en-US" sz="2400" dirty="0" err="1"/>
              <a:t>poljima</a:t>
            </a:r>
            <a:r>
              <a:rPr lang="en-US" sz="2400" dirty="0"/>
              <a:t>, </a:t>
            </a:r>
            <a:r>
              <a:rPr lang="en-US" sz="2400" dirty="0" err="1"/>
              <a:t>ljubavima</a:t>
            </a:r>
            <a:endParaRPr lang="en-US" sz="2400" dirty="0"/>
          </a:p>
          <a:p>
            <a:r>
              <a:rPr lang="en-US" sz="2400" dirty="0"/>
              <a:t>2. regular feminine </a:t>
            </a:r>
            <a:r>
              <a:rPr lang="en-US" sz="2400" dirty="0">
                <a:solidFill>
                  <a:srgbClr val="FF0000"/>
                </a:solidFill>
              </a:rPr>
              <a:t>take -</a:t>
            </a:r>
            <a:r>
              <a:rPr lang="en-US" sz="2400" dirty="0" err="1">
                <a:solidFill>
                  <a:srgbClr val="FF0000"/>
                </a:solidFill>
              </a:rPr>
              <a:t>ama</a:t>
            </a:r>
            <a:r>
              <a:rPr lang="en-US" sz="2400" dirty="0" err="1"/>
              <a:t>:lampama</a:t>
            </a:r>
            <a:r>
              <a:rPr lang="en-US" sz="2400" dirty="0"/>
              <a:t>, </a:t>
            </a:r>
            <a:r>
              <a:rPr lang="en-US" sz="2400" dirty="0" err="1"/>
              <a:t>loptama</a:t>
            </a:r>
            <a:r>
              <a:rPr lang="en-US" sz="2400" dirty="0"/>
              <a:t>, </a:t>
            </a:r>
            <a:r>
              <a:rPr lang="en-US" sz="2400" dirty="0" err="1"/>
              <a:t>majkama</a:t>
            </a:r>
            <a:r>
              <a:rPr lang="en-US" sz="2400" dirty="0"/>
              <a:t>, </a:t>
            </a:r>
            <a:r>
              <a:rPr lang="en-US" sz="2400" dirty="0" err="1"/>
              <a:t>sestrama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897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DC275-BDA4-85A5-43A4-544A74F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sr-Latn-RS" sz="4100" dirty="0"/>
              <a:t>Put </a:t>
            </a:r>
            <a:r>
              <a:rPr lang="sr-Latn-RS" sz="4100" dirty="0" err="1"/>
              <a:t>nouns</a:t>
            </a:r>
            <a:r>
              <a:rPr lang="sr-Latn-RS" sz="4100" dirty="0"/>
              <a:t> in Instrumental Plural.</a:t>
            </a:r>
            <a:endParaRPr lang="en-US" sz="4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267D-204C-C7E8-1A1E-14CC4C1A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sr-Latn-RS" sz="2400"/>
              <a:t>Osvetlili su ulice ……….. (lampa). </a:t>
            </a:r>
          </a:p>
          <a:p>
            <a:r>
              <a:rPr lang="sr-Latn-RS" sz="2400"/>
              <a:t>Uplašili su decu …………. (priča) o duhovima. </a:t>
            </a:r>
          </a:p>
          <a:p>
            <a:r>
              <a:rPr lang="sr-Latn-RS" sz="2400"/>
              <a:t>Prekrili su put ……….. (znak).</a:t>
            </a:r>
          </a:p>
          <a:p>
            <a:r>
              <a:rPr lang="sr-Latn-RS" sz="2400"/>
              <a:t>Crtali su ……….. (pero).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23092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DC275-BDA4-85A5-43A4-544A74F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sr-Latn-RS" sz="4100" dirty="0"/>
              <a:t>Put </a:t>
            </a:r>
            <a:r>
              <a:rPr lang="sr-Latn-RS" sz="4100" dirty="0" err="1"/>
              <a:t>nouns</a:t>
            </a:r>
            <a:r>
              <a:rPr lang="sr-Latn-RS" sz="4100" dirty="0"/>
              <a:t> in Instrumental Plural.</a:t>
            </a:r>
            <a:endParaRPr lang="en-US" sz="4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267D-204C-C7E8-1A1E-14CC4C1A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sr-Latn-RS" sz="2400" dirty="0"/>
              <a:t>Osvetlili su ulice lampama.</a:t>
            </a:r>
          </a:p>
          <a:p>
            <a:r>
              <a:rPr lang="sr-Latn-RS" sz="2400" dirty="0"/>
              <a:t>Uplašili su decu pričama o duhovima. </a:t>
            </a:r>
          </a:p>
          <a:p>
            <a:r>
              <a:rPr lang="sr-Latn-RS" sz="2400" dirty="0"/>
              <a:t>Prekrili su put znakovima.</a:t>
            </a:r>
          </a:p>
          <a:p>
            <a:r>
              <a:rPr lang="sr-Latn-RS" sz="2400" dirty="0"/>
              <a:t>Crtali su perima.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156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/>
              <a:t>Adjectives and Pronominal adjectives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All adjectives regardless of gender have instrumental plural forms identical to D/L plural forms: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err="1">
                <a:solidFill>
                  <a:srgbClr val="FF0000"/>
                </a:solidFill>
              </a:rPr>
              <a:t>im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Dobr</a:t>
            </a:r>
            <a:r>
              <a:rPr lang="en-US" sz="2400" dirty="0" err="1">
                <a:solidFill>
                  <a:srgbClr val="FF0000"/>
                </a:solidFill>
              </a:rPr>
              <a:t>im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ljudima</a:t>
            </a:r>
            <a:endParaRPr lang="en-US" sz="2400" dirty="0"/>
          </a:p>
          <a:p>
            <a:r>
              <a:rPr lang="en-US" sz="2400" dirty="0" err="1"/>
              <a:t>Lep</a:t>
            </a:r>
            <a:r>
              <a:rPr lang="en-US" sz="2400" dirty="0" err="1">
                <a:solidFill>
                  <a:srgbClr val="FF0000"/>
                </a:solidFill>
              </a:rPr>
              <a:t>im</a:t>
            </a:r>
            <a:r>
              <a:rPr lang="en-US" sz="2400" dirty="0"/>
              <a:t>/</a:t>
            </a:r>
            <a:r>
              <a:rPr lang="en-US" sz="2400" dirty="0" err="1"/>
              <a:t>lijepim</a:t>
            </a:r>
            <a:r>
              <a:rPr lang="en-US" sz="2400" dirty="0"/>
              <a:t> </a:t>
            </a:r>
            <a:r>
              <a:rPr lang="en-US" sz="2400" dirty="0" err="1"/>
              <a:t>poljima</a:t>
            </a:r>
            <a:endParaRPr lang="en-US" sz="2400" dirty="0"/>
          </a:p>
          <a:p>
            <a:r>
              <a:rPr lang="en-US" sz="2400" dirty="0" err="1"/>
              <a:t>Mal</a:t>
            </a:r>
            <a:r>
              <a:rPr lang="en-US" sz="2400" dirty="0" err="1">
                <a:solidFill>
                  <a:srgbClr val="FF0000"/>
                </a:solidFill>
              </a:rPr>
              <a:t>im</a:t>
            </a:r>
            <a:r>
              <a:rPr lang="en-US" sz="2400" dirty="0"/>
              <a:t> </a:t>
            </a:r>
            <a:r>
              <a:rPr lang="en-US" sz="2400" dirty="0" err="1"/>
              <a:t>selima</a:t>
            </a:r>
            <a:endParaRPr lang="en-US" sz="2400" dirty="0"/>
          </a:p>
          <a:p>
            <a:r>
              <a:rPr lang="en-US" sz="2400" dirty="0" err="1"/>
              <a:t>Sjajn</a:t>
            </a:r>
            <a:r>
              <a:rPr lang="en-US" sz="2400" dirty="0" err="1">
                <a:solidFill>
                  <a:srgbClr val="FF0000"/>
                </a:solidFill>
              </a:rPr>
              <a:t>im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studentima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06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7145-C889-E4E1-083C-493CB97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Change</a:t>
            </a:r>
            <a:r>
              <a:rPr lang="sr-Latn-RS" dirty="0"/>
              <a:t> to D/L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determine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F511-3E3C-699D-5CDE-73861A37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Govorim o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mojoj babi i mom ocu. </a:t>
            </a: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Dajem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knjige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mojim studentima. </a:t>
            </a: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Mislim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njemu. (L)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poklon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našim roditeljima. 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Govorili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tvojoj drugarici Suzani. (L)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jabuke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dobrim ljudima. 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Mislite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ovoj maloj deci. (L)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9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In the singular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Masculine and neuter adjectives take </a:t>
            </a:r>
            <a:r>
              <a:rPr lang="en-US" sz="2400" dirty="0">
                <a:solidFill>
                  <a:srgbClr val="FF0000"/>
                </a:solidFill>
              </a:rPr>
              <a:t>–</a:t>
            </a:r>
            <a:r>
              <a:rPr lang="en-US" sz="2400" dirty="0" err="1">
                <a:solidFill>
                  <a:srgbClr val="FF0000"/>
                </a:solidFill>
              </a:rPr>
              <a:t>im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sr-Latn-R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dobrim</a:t>
            </a:r>
            <a:r>
              <a:rPr lang="en-US" sz="2400" dirty="0"/>
              <a:t> </a:t>
            </a:r>
            <a:r>
              <a:rPr lang="en-US" sz="2400" dirty="0" err="1"/>
              <a:t>ocem</a:t>
            </a:r>
            <a:r>
              <a:rPr lang="en-US" sz="2400" dirty="0"/>
              <a:t>, </a:t>
            </a:r>
            <a:r>
              <a:rPr lang="en-US" sz="2400" dirty="0" err="1"/>
              <a:t>malim</a:t>
            </a:r>
            <a:r>
              <a:rPr lang="en-US" sz="2400" dirty="0"/>
              <a:t> </a:t>
            </a:r>
            <a:r>
              <a:rPr lang="en-US" sz="2400" dirty="0" err="1"/>
              <a:t>selom</a:t>
            </a:r>
            <a:r>
              <a:rPr lang="en-US" sz="2400" dirty="0"/>
              <a:t>, </a:t>
            </a:r>
            <a:r>
              <a:rPr lang="en-US" sz="2400" dirty="0" err="1"/>
              <a:t>velikim</a:t>
            </a:r>
            <a:r>
              <a:rPr lang="en-US" sz="2400" dirty="0"/>
              <a:t> </a:t>
            </a:r>
            <a:r>
              <a:rPr lang="en-US" sz="2400" dirty="0" err="1"/>
              <a:t>pismom</a:t>
            </a: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Feminine adjectives take </a:t>
            </a:r>
            <a:r>
              <a:rPr lang="en-US" sz="2400" dirty="0">
                <a:solidFill>
                  <a:srgbClr val="FF0000"/>
                </a:solidFill>
              </a:rPr>
              <a:t>–om </a:t>
            </a:r>
            <a:r>
              <a:rPr lang="en-US" sz="2400" dirty="0"/>
              <a:t>ending: </a:t>
            </a:r>
            <a:r>
              <a:rPr lang="en-US" sz="2400" dirty="0" err="1"/>
              <a:t>lepom</a:t>
            </a:r>
            <a:r>
              <a:rPr lang="en-US" sz="2400" dirty="0"/>
              <a:t>/</a:t>
            </a:r>
            <a:r>
              <a:rPr lang="en-US" sz="2400" dirty="0" err="1"/>
              <a:t>lijepom</a:t>
            </a:r>
            <a:r>
              <a:rPr lang="en-US" sz="2400" dirty="0"/>
              <a:t> </a:t>
            </a:r>
            <a:r>
              <a:rPr lang="sr-Latn-RS" sz="2400" dirty="0"/>
              <a:t>ž</a:t>
            </a:r>
            <a:r>
              <a:rPr lang="en-US" sz="2400" dirty="0" err="1"/>
              <a:t>enom</a:t>
            </a:r>
            <a:r>
              <a:rPr lang="en-US" sz="2400" dirty="0"/>
              <a:t>, </a:t>
            </a:r>
            <a:r>
              <a:rPr lang="en-US" sz="2400" dirty="0" err="1"/>
              <a:t>velikom</a:t>
            </a:r>
            <a:r>
              <a:rPr lang="en-US" sz="2400" dirty="0"/>
              <a:t> </a:t>
            </a:r>
            <a:r>
              <a:rPr lang="en-US" sz="2400" dirty="0" err="1"/>
              <a:t>loptom</a:t>
            </a:r>
            <a:r>
              <a:rPr lang="en-US" sz="2400" dirty="0"/>
              <a:t>, </a:t>
            </a:r>
            <a:r>
              <a:rPr lang="en-US" sz="2400" dirty="0" err="1"/>
              <a:t>dobrom</a:t>
            </a:r>
            <a:r>
              <a:rPr lang="en-US" sz="2400" dirty="0"/>
              <a:t> </a:t>
            </a:r>
            <a:r>
              <a:rPr lang="en-US" sz="2400" dirty="0" err="1"/>
              <a:t>sestrom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2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9B253-D8AF-0AFB-F555-67F4B4CC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sr-Latn-RS" sz="7200"/>
              <a:t>Put in instrumental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30CB-4A40-2B60-2429-117DF2CD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Hvalili su se …….. (visoke plate, </a:t>
            </a:r>
            <a:r>
              <a:rPr lang="sr-Latn-RS" sz="2400" dirty="0" err="1"/>
              <a:t>pl</a:t>
            </a:r>
            <a:r>
              <a:rPr lang="sr-Latn-RS" sz="2400" dirty="0"/>
              <a:t>).</a:t>
            </a:r>
          </a:p>
          <a:p>
            <a:r>
              <a:rPr lang="sr-Latn-RS" sz="2400" dirty="0"/>
              <a:t>Otišli su sa ……… (širok osmeh, </a:t>
            </a:r>
            <a:r>
              <a:rPr lang="sr-Latn-RS" sz="2400" dirty="0" err="1"/>
              <a:t>sg</a:t>
            </a:r>
            <a:r>
              <a:rPr lang="sr-Latn-RS" sz="2400" dirty="0"/>
              <a:t>). </a:t>
            </a:r>
          </a:p>
          <a:p>
            <a:r>
              <a:rPr lang="sr-Latn-RS" sz="2400" dirty="0"/>
              <a:t>Uplašili su ih ………… (</a:t>
            </a:r>
            <a:r>
              <a:rPr lang="sr-Latn-RS" sz="2400" dirty="0" err="1"/>
              <a:t>strašani</a:t>
            </a:r>
            <a:r>
              <a:rPr lang="sr-Latn-RS" sz="2400" dirty="0"/>
              <a:t> horori, </a:t>
            </a:r>
            <a:r>
              <a:rPr lang="sr-Latn-RS" sz="2400" dirty="0" err="1"/>
              <a:t>pl</a:t>
            </a:r>
            <a:r>
              <a:rPr lang="sr-Latn-RS" sz="2400" dirty="0"/>
              <a:t>)</a:t>
            </a:r>
          </a:p>
          <a:p>
            <a:r>
              <a:rPr lang="sr-Latn-RS" sz="2400" dirty="0"/>
              <a:t>Pišem ……… (</a:t>
            </a:r>
            <a:r>
              <a:rPr lang="sr-Latn-RS" sz="2400" dirty="0" err="1"/>
              <a:t>drevene</a:t>
            </a:r>
            <a:r>
              <a:rPr lang="sr-Latn-RS" sz="2400" dirty="0"/>
              <a:t> olovke, </a:t>
            </a:r>
            <a:r>
              <a:rPr lang="sr-Latn-RS" sz="2400" dirty="0" err="1"/>
              <a:t>pl</a:t>
            </a:r>
            <a:r>
              <a:rPr lang="sr-Latn-RS" sz="2400" dirty="0"/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330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9B253-D8AF-0AFB-F555-67F4B4CC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sr-Latn-RS" sz="7200"/>
              <a:t>Put in instrumental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30CB-4A40-2B60-2429-117DF2CD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Hvalili su se visokim platama.</a:t>
            </a:r>
          </a:p>
          <a:p>
            <a:r>
              <a:rPr lang="sr-Latn-RS" sz="2400" dirty="0"/>
              <a:t>Otišli su sa širokim osmehom.</a:t>
            </a:r>
          </a:p>
          <a:p>
            <a:r>
              <a:rPr lang="sr-Latn-RS" sz="2400" dirty="0"/>
              <a:t>Uplašili su ih strašnim hororima.</a:t>
            </a:r>
          </a:p>
          <a:p>
            <a:r>
              <a:rPr lang="sr-Latn-RS" sz="2400" dirty="0"/>
              <a:t>Pišem drvenim olovkama.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278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Personal pronouns in instrumental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Ja -</a:t>
            </a:r>
            <a:r>
              <a:rPr lang="en-US" sz="2000" dirty="0" err="1">
                <a:solidFill>
                  <a:srgbClr val="FF0000"/>
                </a:solidFill>
              </a:rPr>
              <a:t>sa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mnom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Ti -</a:t>
            </a:r>
            <a:r>
              <a:rPr lang="en-US" sz="2000" dirty="0" err="1">
                <a:solidFill>
                  <a:srgbClr val="FF0000"/>
                </a:solidFill>
              </a:rPr>
              <a:t>sa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tobom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On/ono-    </a:t>
            </a:r>
            <a:r>
              <a:rPr lang="en-US" sz="2000" dirty="0" err="1">
                <a:solidFill>
                  <a:srgbClr val="FF0000"/>
                </a:solidFill>
              </a:rPr>
              <a:t>njim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njime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(second form more rare)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Ona-  </a:t>
            </a:r>
            <a:r>
              <a:rPr lang="en-US" sz="2000" dirty="0" err="1">
                <a:solidFill>
                  <a:srgbClr val="FF0000"/>
                </a:solidFill>
              </a:rPr>
              <a:t>njom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njome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(second form more rare)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Mi -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(same as D/L full form)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Vi - </a:t>
            </a:r>
            <a:r>
              <a:rPr lang="en-US" sz="2000" dirty="0" err="1">
                <a:solidFill>
                  <a:srgbClr val="FF0000"/>
                </a:solidFill>
              </a:rPr>
              <a:t>vama</a:t>
            </a:r>
            <a:r>
              <a:rPr lang="en-US" sz="2000" dirty="0"/>
              <a:t> (same as D/L full form)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Oni, one, </a:t>
            </a:r>
            <a:r>
              <a:rPr lang="en-US" sz="2000" dirty="0" err="1"/>
              <a:t>ona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rgbClr val="FF0000"/>
                </a:solidFill>
              </a:rPr>
              <a:t>njima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(same as D/L full form)</a:t>
            </a:r>
          </a:p>
        </p:txBody>
      </p:sp>
    </p:spTree>
    <p:extLst>
      <p:ext uri="{BB962C8B-B14F-4D97-AF65-F5344CB8AC3E}">
        <p14:creationId xmlns:p14="http://schemas.microsoft.com/office/powerpoint/2010/main" val="16582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E95AD-D01B-44D9-C8DB-166C725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sr-Latn-RS" dirty="0" err="1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6FBC-3A1A-D049-4662-EEF3C9F2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sr-Latn-RS" sz="3600" dirty="0"/>
              <a:t>Idem sa ……… (ti). </a:t>
            </a:r>
          </a:p>
          <a:p>
            <a:r>
              <a:rPr lang="sr-Latn-RS" sz="3600" dirty="0"/>
              <a:t>Plačem za ……. (one). </a:t>
            </a:r>
          </a:p>
          <a:p>
            <a:r>
              <a:rPr lang="sr-Latn-RS" sz="3600" dirty="0"/>
              <a:t>Viđam se sa ………… (on). </a:t>
            </a:r>
          </a:p>
          <a:p>
            <a:r>
              <a:rPr lang="sr-Latn-RS" sz="3600" dirty="0"/>
              <a:t>Ne uči sa ………. (ja).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0133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E95AD-D01B-44D9-C8DB-166C725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sr-Latn-RS" dirty="0" err="1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6FBC-3A1A-D049-4662-EEF3C9F2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sr-Latn-RS" sz="3600" dirty="0"/>
              <a:t>Idem sa tobom.</a:t>
            </a:r>
          </a:p>
          <a:p>
            <a:r>
              <a:rPr lang="sr-Latn-RS" sz="3600" dirty="0"/>
              <a:t>Plačem za njom.</a:t>
            </a:r>
          </a:p>
          <a:p>
            <a:r>
              <a:rPr lang="sr-Latn-RS" sz="3600" dirty="0"/>
              <a:t>Viđam se sa njim.</a:t>
            </a:r>
          </a:p>
          <a:p>
            <a:r>
              <a:rPr lang="sr-Latn-RS" sz="3600" dirty="0"/>
              <a:t>Ne uči sa mnom.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9789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BC6B-F99D-40F1-02F5-403D38A3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sr-Latn-RS" sz="7200"/>
              <a:t>For THR</a:t>
            </a:r>
            <a:endParaRPr lang="en-US" sz="7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0AFC4-5877-9136-FC6F-E44485B5A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918157"/>
              </p:ext>
            </p:extLst>
          </p:nvPr>
        </p:nvGraphicFramePr>
        <p:xfrm>
          <a:off x="1285240" y="2921000"/>
          <a:ext cx="8074815" cy="25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60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Instrumental-</a:t>
            </a:r>
            <a:r>
              <a:rPr lang="en-US" dirty="0" err="1"/>
              <a:t>upotreba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Instrumental Case -Usage</a:t>
            </a:r>
          </a:p>
        </p:txBody>
      </p:sp>
    </p:spTree>
    <p:extLst>
      <p:ext uri="{BB962C8B-B14F-4D97-AF65-F5344CB8AC3E}">
        <p14:creationId xmlns:p14="http://schemas.microsoft.com/office/powerpoint/2010/main" val="32184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Instrumental </a:t>
            </a:r>
            <a:r>
              <a:rPr lang="en-US" sz="3200" dirty="0">
                <a:solidFill>
                  <a:srgbClr val="FF0000"/>
                </a:solidFill>
              </a:rPr>
              <a:t>without</a:t>
            </a:r>
            <a:r>
              <a:rPr lang="en-US" sz="3200" dirty="0"/>
              <a:t> 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typical BCS instrumental without prepositions is </a:t>
            </a:r>
            <a:r>
              <a:rPr lang="en-US" sz="2000" dirty="0">
                <a:solidFill>
                  <a:srgbClr val="FF0000"/>
                </a:solidFill>
              </a:rPr>
              <a:t>instrumental of means</a:t>
            </a:r>
            <a:r>
              <a:rPr lang="en-US" sz="2000" dirty="0"/>
              <a:t>. Since the English equivalents of this BCS usage require preposition “with” or “by” it is VERY important to remember this simple rule: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When a noun in instrumental denotes means, tool or instrument by or with which an action is performed DO NOT USE PREPOSITION S/SA .</a:t>
            </a:r>
          </a:p>
          <a:p>
            <a:r>
              <a:rPr lang="en-US" sz="2000" dirty="0"/>
              <a:t>I travel by car. </a:t>
            </a:r>
            <a:r>
              <a:rPr lang="en-US" sz="2000" dirty="0" err="1"/>
              <a:t>Putujem</a:t>
            </a:r>
            <a:r>
              <a:rPr lang="en-US" sz="2000" dirty="0"/>
              <a:t> </a:t>
            </a:r>
            <a:r>
              <a:rPr lang="en-US" sz="2000" dirty="0" err="1"/>
              <a:t>automobilom</a:t>
            </a:r>
            <a:r>
              <a:rPr lang="en-US" sz="2000" dirty="0"/>
              <a:t>. (NEVER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automobilom</a:t>
            </a:r>
            <a:r>
              <a:rPr lang="en-US" sz="2000" dirty="0"/>
              <a:t>!!!!)  </a:t>
            </a:r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67840BE2-1D09-E51B-34CA-ED8615FF9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1" r="31390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006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8EFAA6-7BDF-F3AE-A44A-7B46AB2634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25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Series of useful expressions where the Inst. is used without a preposition: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06EAA9-A734-3EC5-369F-21EC0C2D5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0207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8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r-Latn-RS" sz="5400"/>
              <a:t>examples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sz="2200" dirty="0">
                <a:solidFill>
                  <a:srgbClr val="FF0000"/>
                </a:solidFill>
              </a:rPr>
              <a:t>Šetati se </a:t>
            </a:r>
            <a:r>
              <a:rPr lang="en-US" sz="2200" dirty="0"/>
              <a:t>(</a:t>
            </a:r>
            <a:r>
              <a:rPr lang="sr-Latn-RS" sz="2200" dirty="0"/>
              <a:t>to </a:t>
            </a:r>
            <a:r>
              <a:rPr lang="sr-Latn-RS" sz="2200" dirty="0" err="1"/>
              <a:t>walk</a:t>
            </a:r>
            <a:r>
              <a:rPr lang="en-US" sz="2200" dirty="0"/>
              <a:t>,</a:t>
            </a:r>
            <a:r>
              <a:rPr lang="sr-Latn-RS" sz="2200" dirty="0"/>
              <a:t> to </a:t>
            </a:r>
            <a:r>
              <a:rPr lang="sr-Latn-RS" sz="2200" dirty="0" err="1"/>
              <a:t>stroll</a:t>
            </a:r>
            <a:r>
              <a:rPr lang="en-US" sz="2200" dirty="0"/>
              <a:t>)</a:t>
            </a:r>
            <a:r>
              <a:rPr lang="sr-Latn-RS" sz="2200" dirty="0"/>
              <a:t> ulicama</a:t>
            </a:r>
            <a:r>
              <a:rPr lang="en-US" sz="2200" dirty="0"/>
              <a:t>/</a:t>
            </a:r>
            <a:r>
              <a:rPr lang="en-US" sz="2200" dirty="0" err="1"/>
              <a:t>cestama</a:t>
            </a:r>
            <a:r>
              <a:rPr lang="sr-Latn-RS" sz="2200" dirty="0"/>
              <a:t>, parkom, gradom, šumom </a:t>
            </a:r>
            <a:r>
              <a:rPr lang="sr-Latn-RS" sz="2200" dirty="0" err="1"/>
              <a:t>forest</a:t>
            </a:r>
            <a:r>
              <a:rPr lang="sr-Latn-RS" sz="2200" dirty="0"/>
              <a:t>, plažom </a:t>
            </a:r>
            <a:r>
              <a:rPr lang="sr-Latn-RS" sz="2200" dirty="0" err="1"/>
              <a:t>beach</a:t>
            </a:r>
            <a:endParaRPr lang="sr-Latn-R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solidFill>
                  <a:srgbClr val="FF0000"/>
                </a:solidFill>
              </a:rPr>
              <a:t>Javljati</a:t>
            </a:r>
            <a:r>
              <a:rPr lang="en-US" sz="2200" dirty="0">
                <a:solidFill>
                  <a:srgbClr val="FF0000"/>
                </a:solidFill>
              </a:rPr>
              <a:t> se </a:t>
            </a:r>
            <a:r>
              <a:rPr lang="en-US" sz="2200" dirty="0"/>
              <a:t>(to inform, to send a word by) </a:t>
            </a:r>
            <a:r>
              <a:rPr lang="en-US" sz="2200" dirty="0" err="1"/>
              <a:t>telefonom</a:t>
            </a:r>
            <a:r>
              <a:rPr lang="en-US" sz="2200" dirty="0"/>
              <a:t>, </a:t>
            </a:r>
            <a:r>
              <a:rPr lang="en-US" sz="2200" dirty="0" err="1"/>
              <a:t>pismom</a:t>
            </a:r>
            <a:r>
              <a:rPr lang="en-US" sz="2200" dirty="0"/>
              <a:t>, </a:t>
            </a:r>
            <a:r>
              <a:rPr lang="en-US" sz="2200" dirty="0" err="1"/>
              <a:t>mejlom</a:t>
            </a:r>
            <a:r>
              <a:rPr lang="en-US" sz="2200" dirty="0"/>
              <a:t>/e-</a:t>
            </a:r>
            <a:r>
              <a:rPr lang="en-US" sz="2200" dirty="0" err="1"/>
              <a:t>mailom</a:t>
            </a:r>
            <a:endParaRPr lang="sr-Latn-R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solidFill>
                  <a:srgbClr val="FF0000"/>
                </a:solidFill>
              </a:rPr>
              <a:t>Baviti</a:t>
            </a:r>
            <a:r>
              <a:rPr lang="en-US" sz="2200" dirty="0">
                <a:solidFill>
                  <a:srgbClr val="FF0000"/>
                </a:solidFill>
              </a:rPr>
              <a:t> se </a:t>
            </a:r>
            <a:r>
              <a:rPr lang="en-US" sz="2200" dirty="0"/>
              <a:t>(to be seriously occupied by/involved in) </a:t>
            </a:r>
            <a:r>
              <a:rPr lang="en-US" sz="2200" dirty="0" err="1"/>
              <a:t>knji</a:t>
            </a:r>
            <a:r>
              <a:rPr lang="sr-Latn-RS" sz="2200" dirty="0" err="1"/>
              <a:t>ževnošću</a:t>
            </a:r>
            <a:r>
              <a:rPr lang="sr-Latn-RS" sz="2200" dirty="0"/>
              <a:t>, slikarstvom </a:t>
            </a:r>
            <a:r>
              <a:rPr lang="sr-Latn-RS" sz="2200" dirty="0" err="1"/>
              <a:t>painting</a:t>
            </a:r>
            <a:r>
              <a:rPr lang="sr-Latn-RS" sz="2200" dirty="0"/>
              <a:t>, sportom, naukom </a:t>
            </a:r>
            <a:r>
              <a:rPr lang="en-US" sz="2200" dirty="0"/>
              <a:t>(</a:t>
            </a:r>
            <a:r>
              <a:rPr lang="sr-Latn-RS" sz="2200" dirty="0" err="1"/>
              <a:t>science</a:t>
            </a:r>
            <a:r>
              <a:rPr lang="sr-Latn-RS" sz="2200" dirty="0"/>
              <a:t> </a:t>
            </a:r>
            <a:r>
              <a:rPr lang="sr-Latn-RS" sz="2200" dirty="0" err="1"/>
              <a:t>and</a:t>
            </a:r>
            <a:r>
              <a:rPr lang="sr-Latn-RS" sz="2200" dirty="0"/>
              <a:t> </a:t>
            </a:r>
            <a:r>
              <a:rPr lang="sr-Latn-RS" sz="2200" dirty="0" err="1"/>
              <a:t>scholarship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sr-Latn-RS" sz="2200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407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2262</Words>
  <Application>Microsoft Office PowerPoint</Application>
  <PresentationFormat>Widescreen</PresentationFormat>
  <Paragraphs>271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Office Theme</vt:lpstr>
      <vt:lpstr>Instrumental</vt:lpstr>
      <vt:lpstr>D/L Review</vt:lpstr>
      <vt:lpstr>Change to D/L form and determine the case</vt:lpstr>
      <vt:lpstr>Change to D/L form and determine the case</vt:lpstr>
      <vt:lpstr>Instrumental-upotreba</vt:lpstr>
      <vt:lpstr>Instrumental without prepositions</vt:lpstr>
      <vt:lpstr>More examples</vt:lpstr>
      <vt:lpstr>Series of useful expressions where the Inst. is used without a preposition: </vt:lpstr>
      <vt:lpstr>examples</vt:lpstr>
      <vt:lpstr>Instrumental Time Expressions</vt:lpstr>
      <vt:lpstr>For hours, days, minutes, centuries…</vt:lpstr>
      <vt:lpstr>Other examples of these instrumental plural time expresions</vt:lpstr>
      <vt:lpstr>Instrumental with prepositions</vt:lpstr>
      <vt:lpstr>Descriptive usage</vt:lpstr>
      <vt:lpstr>Prepositions nad, pod, pred, za, među</vt:lpstr>
      <vt:lpstr>Note on s/sa</vt:lpstr>
      <vt:lpstr>Instrumental-nastavci</vt:lpstr>
      <vt:lpstr>PowerPoint Presentation</vt:lpstr>
      <vt:lpstr>Nouns in singular </vt:lpstr>
      <vt:lpstr>Regular feminin nouns, singular</vt:lpstr>
      <vt:lpstr>Notes: </vt:lpstr>
      <vt:lpstr>Notes:</vt:lpstr>
      <vt:lpstr>Notes </vt:lpstr>
      <vt:lpstr>Notes:</vt:lpstr>
      <vt:lpstr>Notes:</vt:lpstr>
      <vt:lpstr>Instrumental Singular Review</vt:lpstr>
      <vt:lpstr>Instrumental Singular Review</vt:lpstr>
      <vt:lpstr>F2 nouns</vt:lpstr>
      <vt:lpstr>T:Ć alternation</vt:lpstr>
      <vt:lpstr>F2 ending in –ost and -st</vt:lpstr>
      <vt:lpstr>Explanation of the process</vt:lpstr>
      <vt:lpstr>If F2 nouns ends in a soft palatal (ć/đ)</vt:lpstr>
      <vt:lpstr>If F2 noun ends in a hard palatal (r/č)  </vt:lpstr>
      <vt:lpstr>Review F2 Singular</vt:lpstr>
      <vt:lpstr>Review F2 Singular</vt:lpstr>
      <vt:lpstr>Nouns in plural</vt:lpstr>
      <vt:lpstr>Put nouns in Instrumental Plural.</vt:lpstr>
      <vt:lpstr>Put nouns in Instrumental Plural.</vt:lpstr>
      <vt:lpstr>Adjectives and Pronominal adjectives</vt:lpstr>
      <vt:lpstr>In the singular</vt:lpstr>
      <vt:lpstr>Put in instrumental</vt:lpstr>
      <vt:lpstr>Put in instrumental</vt:lpstr>
      <vt:lpstr>Personal pronouns in instrumental case</vt:lpstr>
      <vt:lpstr>Review</vt:lpstr>
      <vt:lpstr>Review</vt:lpstr>
      <vt:lpstr>For THR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Instrumental-upotreba</dc:title>
  <dc:creator>vilinkonjic</dc:creator>
  <cp:lastModifiedBy>Pavlovic, Tamara</cp:lastModifiedBy>
  <cp:revision>11</cp:revision>
  <dcterms:created xsi:type="dcterms:W3CDTF">2013-09-23T20:53:32Z</dcterms:created>
  <dcterms:modified xsi:type="dcterms:W3CDTF">2023-09-20T02:41:15Z</dcterms:modified>
</cp:coreProperties>
</file>