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4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59" r:id="rId16"/>
    <p:sldId id="260" r:id="rId17"/>
    <p:sldId id="261" r:id="rId18"/>
    <p:sldId id="268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can be changed to reflect your school’s specific rules.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4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0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8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8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3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73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3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4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8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86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20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3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6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6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42C410-CA8E-4363-B2A5-C992C048EF26}" type="datetimeFigureOut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C4CF77-7AF8-4122-A7B0-041ABDF1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2D7DD-5041-4C4D-A523-F870B27AD1D4}"/>
              </a:ext>
            </a:extLst>
          </p:cNvPr>
          <p:cNvSpPr/>
          <p:nvPr/>
        </p:nvSpPr>
        <p:spPr>
          <a:xfrm>
            <a:off x="6573409" y="988741"/>
            <a:ext cx="4813935" cy="4880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Prva nedelja, četvrtak</a:t>
            </a:r>
            <a:endParaRPr lang="en-US" sz="5400" b="0" cap="none" spc="-50">
              <a:ln w="0"/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9D458-5758-41CE-89DE-485C1BBCD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8966F-378A-47DC-83CC-D5A78322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445FC31-CB83-43AC-8F87-224DD2AC7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72" y="-20403"/>
            <a:ext cx="11471565" cy="1739347"/>
          </a:xfrm>
        </p:spPr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FF91AE-2461-414D-B6AC-6D31640BB063}"/>
              </a:ext>
            </a:extLst>
          </p:cNvPr>
          <p:cNvSpPr txBox="1">
            <a:spLocks/>
          </p:cNvSpPr>
          <p:nvPr/>
        </p:nvSpPr>
        <p:spPr>
          <a:xfrm>
            <a:off x="1759286" y="1209299"/>
            <a:ext cx="8673427" cy="132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9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3 genders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masculine, feminine, neuter (</a:t>
            </a:r>
            <a:r>
              <a:rPr lang="en-US" b="1" dirty="0"/>
              <a:t>not</a:t>
            </a:r>
            <a:r>
              <a:rPr lang="en-US" dirty="0"/>
              <a:t> neutral)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0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Masculine / </a:t>
            </a:r>
            <a:r>
              <a:rPr lang="sr-Latn-RS" b="1" dirty="0"/>
              <a:t>Muški rod</a:t>
            </a:r>
            <a:r>
              <a:rPr lang="en-US" b="1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masculine nouns end in consonant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prozor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vrat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/</a:t>
            </a:r>
            <a:r>
              <a:rPr lang="en-US" dirty="0" err="1"/>
              <a:t>kompjutor</a:t>
            </a:r>
            <a:r>
              <a:rPr lang="en-US" dirty="0"/>
              <a:t> (Croatian)</a:t>
            </a:r>
          </a:p>
          <a:p>
            <a:r>
              <a:rPr lang="en-US" dirty="0"/>
              <a:t> </a:t>
            </a:r>
            <a:r>
              <a:rPr lang="en-US" dirty="0" err="1"/>
              <a:t>mraz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Some nouns end in –a: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tata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sudija</a:t>
            </a:r>
            <a:r>
              <a:rPr lang="en-US" dirty="0"/>
              <a:t> (Serb./Bosnian)</a:t>
            </a:r>
          </a:p>
          <a:p>
            <a:r>
              <a:rPr lang="en-US" dirty="0"/>
              <a:t> </a:t>
            </a:r>
            <a:r>
              <a:rPr lang="en-US" dirty="0" err="1"/>
              <a:t>deda</a:t>
            </a:r>
            <a:r>
              <a:rPr lang="en-US" dirty="0"/>
              <a:t> (Serbian)</a:t>
            </a:r>
          </a:p>
          <a:p>
            <a:r>
              <a:rPr lang="en-US" dirty="0"/>
              <a:t> </a:t>
            </a:r>
            <a:r>
              <a:rPr lang="en-US" dirty="0" err="1"/>
              <a:t>Saša</a:t>
            </a:r>
            <a:r>
              <a:rPr lang="en-US" dirty="0"/>
              <a:t>, </a:t>
            </a:r>
            <a:r>
              <a:rPr lang="en-US" dirty="0" err="1"/>
              <a:t>Miša</a:t>
            </a:r>
            <a:r>
              <a:rPr lang="en-US" dirty="0"/>
              <a:t>, </a:t>
            </a:r>
            <a:r>
              <a:rPr lang="en-US" dirty="0" err="1"/>
              <a:t>Dragiša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3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Feminine / </a:t>
            </a:r>
            <a:r>
              <a:rPr lang="en-US" b="1" dirty="0" err="1"/>
              <a:t>Ženski</a:t>
            </a:r>
            <a:r>
              <a:rPr lang="en-US" b="1" dirty="0"/>
              <a:t> rod: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Majority of feminine nouns end in –a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mama</a:t>
            </a:r>
          </a:p>
          <a:p>
            <a:r>
              <a:rPr lang="en-US" dirty="0"/>
              <a:t> </a:t>
            </a:r>
            <a:r>
              <a:rPr lang="en-US" dirty="0" err="1"/>
              <a:t>sestra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lopta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noga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lampa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end in a consonant. We call them F2 nouns!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These must be memorized: , </a:t>
            </a:r>
            <a:r>
              <a:rPr lang="en-US" dirty="0" err="1"/>
              <a:t>ljubav</a:t>
            </a:r>
            <a:r>
              <a:rPr lang="en-US" dirty="0"/>
              <a:t> (love), </a:t>
            </a:r>
            <a:r>
              <a:rPr lang="en-US" dirty="0" err="1"/>
              <a:t>krv</a:t>
            </a:r>
            <a:r>
              <a:rPr lang="en-US" dirty="0"/>
              <a:t> (blood), </a:t>
            </a:r>
            <a:r>
              <a:rPr lang="en-US" dirty="0" err="1"/>
              <a:t>pamet</a:t>
            </a:r>
            <a:r>
              <a:rPr lang="en-US" dirty="0"/>
              <a:t>, </a:t>
            </a:r>
            <a:r>
              <a:rPr lang="en-US" dirty="0" err="1"/>
              <a:t>narav</a:t>
            </a:r>
            <a:r>
              <a:rPr lang="en-US" dirty="0"/>
              <a:t>, etc.</a:t>
            </a:r>
          </a:p>
          <a:p>
            <a:r>
              <a:rPr lang="en-US" dirty="0"/>
              <a:t>All </a:t>
            </a:r>
            <a:r>
              <a:rPr lang="en-US" b="1" dirty="0"/>
              <a:t>polysyllabic nouns</a:t>
            </a:r>
            <a:r>
              <a:rPr lang="en-US" dirty="0"/>
              <a:t> that end in </a:t>
            </a:r>
            <a:r>
              <a:rPr lang="en-US" b="1" dirty="0"/>
              <a:t>–</a:t>
            </a:r>
            <a:r>
              <a:rPr lang="en-US" b="1" dirty="0" err="1"/>
              <a:t>ost</a:t>
            </a:r>
            <a:r>
              <a:rPr lang="en-US" dirty="0"/>
              <a:t>: </a:t>
            </a:r>
            <a:r>
              <a:rPr lang="en-US" dirty="0" err="1"/>
              <a:t>mladost</a:t>
            </a:r>
            <a:r>
              <a:rPr lang="en-US" dirty="0"/>
              <a:t> (youth) </a:t>
            </a:r>
            <a:r>
              <a:rPr lang="en-US" dirty="0" err="1"/>
              <a:t>starost</a:t>
            </a:r>
            <a:r>
              <a:rPr lang="en-US" dirty="0"/>
              <a:t> (old age) </a:t>
            </a:r>
            <a:r>
              <a:rPr lang="en-US" dirty="0" err="1"/>
              <a:t>hrabrost</a:t>
            </a:r>
            <a:r>
              <a:rPr lang="en-US" dirty="0"/>
              <a:t> (courage) </a:t>
            </a:r>
            <a:r>
              <a:rPr lang="en-US" dirty="0" err="1"/>
              <a:t>glupost</a:t>
            </a:r>
            <a:r>
              <a:rPr lang="en-US" dirty="0"/>
              <a:t> (stupidity),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4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Neuter nouns / Srednji rod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Neuter nouns end in </a:t>
            </a:r>
            <a:r>
              <a:rPr lang="de-DE" b="1" dirty="0"/>
              <a:t>–o</a:t>
            </a:r>
            <a:r>
              <a:rPr lang="de-DE" dirty="0"/>
              <a:t> or </a:t>
            </a:r>
            <a:r>
              <a:rPr lang="de-DE" b="1" dirty="0"/>
              <a:t>–e</a:t>
            </a:r>
            <a:r>
              <a:rPr lang="de-DE" dirty="0"/>
              <a:t>:</a:t>
            </a:r>
            <a:endParaRPr lang="en-US" dirty="0"/>
          </a:p>
          <a:p>
            <a:r>
              <a:rPr lang="en-US" dirty="0" err="1"/>
              <a:t>polje</a:t>
            </a:r>
            <a:endParaRPr lang="en-US" dirty="0"/>
          </a:p>
          <a:p>
            <a:r>
              <a:rPr lang="en-US" dirty="0" err="1"/>
              <a:t>selo</a:t>
            </a:r>
            <a:endParaRPr lang="en-US" dirty="0"/>
          </a:p>
          <a:p>
            <a:r>
              <a:rPr lang="en-US" dirty="0"/>
              <a:t>pile </a:t>
            </a:r>
          </a:p>
          <a:p>
            <a:r>
              <a:rPr lang="en-US" dirty="0"/>
              <a:t>more</a:t>
            </a:r>
          </a:p>
          <a:p>
            <a:r>
              <a:rPr lang="en-US" dirty="0" err="1"/>
              <a:t>oko</a:t>
            </a:r>
            <a:endParaRPr lang="en-US" dirty="0"/>
          </a:p>
          <a:p>
            <a:r>
              <a:rPr lang="en-US" dirty="0" err="1"/>
              <a:t>pismo</a:t>
            </a:r>
            <a:r>
              <a:rPr lang="en-US" dirty="0"/>
              <a:t>, etc.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Determine the gender of the following nouns: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179" y="2943690"/>
            <a:ext cx="10058400" cy="2548713"/>
          </a:xfrm>
        </p:spPr>
        <p:txBody>
          <a:bodyPr>
            <a:normAutofit/>
          </a:bodyPr>
          <a:lstStyle/>
          <a:p>
            <a:r>
              <a:rPr lang="en-US" sz="4000" dirty="0" err="1"/>
              <a:t>Tegla</a:t>
            </a:r>
            <a:r>
              <a:rPr lang="en-US" sz="4000" dirty="0"/>
              <a:t>, </a:t>
            </a:r>
            <a:r>
              <a:rPr lang="en-US" sz="4000" dirty="0" err="1"/>
              <a:t>ruka</a:t>
            </a:r>
            <a:r>
              <a:rPr lang="en-US" sz="4000" dirty="0"/>
              <a:t>, </a:t>
            </a:r>
            <a:r>
              <a:rPr lang="en-US" sz="4000" dirty="0" err="1"/>
              <a:t>pasulj</a:t>
            </a:r>
            <a:r>
              <a:rPr lang="en-US" sz="4000" dirty="0"/>
              <a:t>, </a:t>
            </a:r>
            <a:r>
              <a:rPr lang="en-US" sz="4000" dirty="0" err="1"/>
              <a:t>drvo</a:t>
            </a:r>
            <a:r>
              <a:rPr lang="en-US" sz="4000" dirty="0"/>
              <a:t>, </a:t>
            </a:r>
            <a:r>
              <a:rPr lang="en-US" sz="4000" dirty="0" err="1"/>
              <a:t>brdo</a:t>
            </a:r>
            <a:r>
              <a:rPr lang="en-US" sz="4000" dirty="0"/>
              <a:t>, </a:t>
            </a:r>
            <a:r>
              <a:rPr lang="en-US" sz="4000" dirty="0" err="1"/>
              <a:t>nos</a:t>
            </a:r>
            <a:r>
              <a:rPr lang="en-US" sz="4000" dirty="0"/>
              <a:t>, </a:t>
            </a:r>
            <a:r>
              <a:rPr lang="en-US" sz="4000" dirty="0" err="1"/>
              <a:t>brada</a:t>
            </a:r>
            <a:r>
              <a:rPr lang="en-US" sz="4000" dirty="0"/>
              <a:t>, </a:t>
            </a:r>
            <a:r>
              <a:rPr lang="en-US" sz="4000" dirty="0" err="1"/>
              <a:t>oko</a:t>
            </a:r>
            <a:r>
              <a:rPr lang="en-US" sz="4000" dirty="0"/>
              <a:t>, </a:t>
            </a:r>
            <a:r>
              <a:rPr lang="en-US" sz="4000" dirty="0" err="1"/>
              <a:t>uzdržanost</a:t>
            </a:r>
            <a:r>
              <a:rPr lang="en-US" sz="4000" dirty="0"/>
              <a:t>, </a:t>
            </a:r>
            <a:r>
              <a:rPr lang="en-US" sz="4000" dirty="0" err="1"/>
              <a:t>vrt</a:t>
            </a:r>
            <a:r>
              <a:rPr lang="en-US" sz="4000" dirty="0"/>
              <a:t>, tata, brat, </a:t>
            </a:r>
            <a:r>
              <a:rPr lang="en-US" sz="4000" dirty="0" err="1"/>
              <a:t>paket</a:t>
            </a:r>
            <a:r>
              <a:rPr lang="en-US" sz="4000" dirty="0"/>
              <a:t>, pile, </a:t>
            </a:r>
            <a:r>
              <a:rPr lang="en-US" sz="4000" dirty="0" err="1"/>
              <a:t>jagnje</a:t>
            </a:r>
            <a:r>
              <a:rPr lang="en-US" sz="4000" dirty="0"/>
              <a:t>, </a:t>
            </a:r>
            <a:r>
              <a:rPr lang="en-US" sz="4000" dirty="0" err="1"/>
              <a:t>kostim</a:t>
            </a:r>
            <a:r>
              <a:rPr lang="en-US" sz="4000" dirty="0"/>
              <a:t>, </a:t>
            </a:r>
            <a:r>
              <a:rPr lang="en-US" sz="4000" dirty="0" err="1"/>
              <a:t>lutka</a:t>
            </a:r>
            <a:r>
              <a:rPr lang="en-US" sz="4000" dirty="0"/>
              <a:t>, </a:t>
            </a:r>
            <a:r>
              <a:rPr lang="en-US" sz="4000" dirty="0" err="1"/>
              <a:t>emisija</a:t>
            </a:r>
            <a:r>
              <a:rPr lang="en-US" sz="4000" dirty="0"/>
              <a:t>, </a:t>
            </a:r>
            <a:r>
              <a:rPr lang="en-US" sz="4000" dirty="0" err="1"/>
              <a:t>retkost</a:t>
            </a:r>
            <a:r>
              <a:rPr lang="en-US" sz="4000" dirty="0"/>
              <a:t>/</a:t>
            </a:r>
            <a:r>
              <a:rPr lang="en-US" sz="4000" dirty="0" err="1"/>
              <a:t>rijetkost</a:t>
            </a:r>
            <a:r>
              <a:rPr lang="en-US" sz="4000" dirty="0"/>
              <a:t>, </a:t>
            </a:r>
            <a:r>
              <a:rPr lang="en-US" sz="4000" dirty="0" err="1"/>
              <a:t>bodrost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353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9C4C9-3601-BFD2-2873-A1E0944C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Homework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637579EC-5A4B-90F9-666D-00840CB3A905}"/>
              </a:ext>
            </a:extLst>
          </p:cNvPr>
          <p:cNvSpPr txBox="1"/>
          <p:nvPr/>
        </p:nvSpPr>
        <p:spPr>
          <a:xfrm>
            <a:off x="1044204" y="2023962"/>
            <a:ext cx="6697715" cy="3845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4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Verb </a:t>
            </a:r>
            <a:r>
              <a:rPr lang="en-US" sz="4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zvati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se; Nouns and Gender (DUE THU 24/8 11.59)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30067-1C28-6981-3045-30B1BF9C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Lepo se provedite za vikend!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68B450-10A8-4773-91FF-CA0D0DFF1085}"/>
              </a:ext>
            </a:extLst>
          </p:cNvPr>
          <p:cNvSpPr txBox="1">
            <a:spLocks/>
          </p:cNvSpPr>
          <p:nvPr/>
        </p:nvSpPr>
        <p:spPr>
          <a:xfrm>
            <a:off x="1419758" y="384359"/>
            <a:ext cx="9211976" cy="899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3600" dirty="0" err="1">
                <a:solidFill>
                  <a:schemeClr val="tx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ObaveštenjA</a:t>
            </a:r>
            <a:endParaRPr lang="en-US" sz="3600" dirty="0">
              <a:solidFill>
                <a:schemeClr val="tx1"/>
              </a:solidFill>
              <a:latin typeface="Franklin Gothic Medium" panose="020B06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B744E-E582-436C-B0CB-6C5B6DCD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57" y="3274455"/>
            <a:ext cx="9882718" cy="899639"/>
          </a:xfrm>
        </p:spPr>
        <p:txBody>
          <a:bodyPr>
            <a:noAutofit/>
          </a:bodyPr>
          <a:lstStyle/>
          <a:p>
            <a:r>
              <a:rPr lang="sr-Latn-RS" sz="3600" b="1" dirty="0" err="1">
                <a:solidFill>
                  <a:schemeClr val="tx1"/>
                </a:solidFill>
                <a:cs typeface="Segoe UI" panose="020B0502040204020203" pitchFamily="34" charset="0"/>
              </a:rPr>
              <a:t>Conversation</a:t>
            </a:r>
            <a:r>
              <a:rPr lang="sr-Latn-RS" sz="3600" b="1" dirty="0">
                <a:solidFill>
                  <a:schemeClr val="tx1"/>
                </a:solidFill>
                <a:cs typeface="Segoe UI" panose="020B0502040204020203" pitchFamily="34" charset="0"/>
              </a:rPr>
              <a:t> table</a:t>
            </a:r>
            <a:br>
              <a:rPr lang="sr-Latn-RS" sz="3200" b="1" dirty="0">
                <a:solidFill>
                  <a:schemeClr val="tx1"/>
                </a:solidFill>
                <a:cs typeface="Segoe UI" panose="020B0502040204020203" pitchFamily="34" charset="0"/>
              </a:rPr>
            </a:br>
            <a:br>
              <a:rPr lang="sr-Latn-RS" sz="3200" dirty="0">
                <a:solidFill>
                  <a:schemeClr val="tx1"/>
                </a:solidFill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tx1"/>
                </a:solidFill>
              </a:rPr>
              <a:t>Friday at 3 pm</a:t>
            </a:r>
            <a:br>
              <a:rPr lang="sr-Latn-R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Main Library's Orange</a:t>
            </a:r>
            <a:r>
              <a:rPr lang="sr-Latn-R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Room</a:t>
            </a:r>
            <a:r>
              <a:rPr lang="sr-Latn-RS" sz="3200" dirty="0">
                <a:solidFill>
                  <a:schemeClr val="tx1"/>
                </a:solidFill>
              </a:rPr>
              <a:t>,</a:t>
            </a:r>
            <a:br>
              <a:rPr lang="sr-Latn-R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Study Room</a:t>
            </a:r>
            <a:r>
              <a:rPr lang="sr-Latn-RS" sz="3200" dirty="0">
                <a:solidFill>
                  <a:schemeClr val="tx1"/>
                </a:solidFill>
              </a:rPr>
              <a:t> 1</a:t>
            </a:r>
            <a:br>
              <a:rPr lang="sr-Latn-RS" sz="3200" dirty="0">
                <a:solidFill>
                  <a:schemeClr val="bg1"/>
                </a:solidFill>
                <a:cs typeface="Segoe UI" panose="020B0502040204020203" pitchFamily="34" charset="0"/>
              </a:rPr>
            </a:br>
            <a:endParaRPr lang="en-US" sz="32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55630B-69FA-4067-84E1-3DB13D68DE46}"/>
              </a:ext>
            </a:extLst>
          </p:cNvPr>
          <p:cNvSpPr txBox="1">
            <a:spLocks/>
          </p:cNvSpPr>
          <p:nvPr/>
        </p:nvSpPr>
        <p:spPr>
          <a:xfrm>
            <a:off x="1096080" y="4682898"/>
            <a:ext cx="8447907" cy="999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2800" b="1" dirty="0">
                <a:solidFill>
                  <a:schemeClr val="tx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Office </a:t>
            </a:r>
            <a:r>
              <a:rPr lang="sr-Latn-RS" sz="2800" b="1" dirty="0" err="1">
                <a:solidFill>
                  <a:schemeClr val="tx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hours</a:t>
            </a:r>
            <a:r>
              <a:rPr lang="sr-Latn-RS" sz="2800" dirty="0">
                <a:solidFill>
                  <a:schemeClr val="tx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, 11-12 PM LCL </a:t>
            </a:r>
            <a:r>
              <a:rPr lang="sr-Latn-RS" sz="2800" dirty="0" err="1">
                <a:solidFill>
                  <a:schemeClr val="tx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building</a:t>
            </a:r>
            <a:r>
              <a:rPr lang="sr-Latn-RS" sz="2800" dirty="0">
                <a:solidFill>
                  <a:schemeClr val="tx1"/>
                </a:solidFill>
                <a:latin typeface="Franklin Gothic Medium" panose="020B0603020102020204" pitchFamily="34" charset="0"/>
                <a:cs typeface="Segoe UI" panose="020B0502040204020203" pitchFamily="34" charset="0"/>
              </a:rPr>
              <a:t> 3165</a:t>
            </a:r>
            <a:endParaRPr lang="en-US" sz="2800" dirty="0">
              <a:solidFill>
                <a:schemeClr val="tx1"/>
              </a:solidFill>
              <a:latin typeface="Franklin Gothic Medium" panose="020B06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6C8EBE-A7E6-7557-3A61-6B018042DF68}"/>
              </a:ext>
            </a:extLst>
          </p:cNvPr>
          <p:cNvSpPr txBox="1"/>
          <p:nvPr/>
        </p:nvSpPr>
        <p:spPr>
          <a:xfrm>
            <a:off x="1097279" y="1845734"/>
            <a:ext cx="645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Vežba 1-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Formal or informal?</a:t>
            </a:r>
            <a:endParaRPr lang="en-US" b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Kako si? ____________   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Kako se zovete?  ___________ 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Drago mi je da sam Vas upoznao. _______</a:t>
            </a:r>
            <a:endParaRPr lang="en-US" b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Ćao! ________________ 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Dobar dan! _______________ 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Kako se zoveš? _______________</a:t>
            </a:r>
            <a:endParaRPr lang="en-US" b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Šta radiš? _______________ </a:t>
            </a: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Kako ste? ______________ </a:t>
            </a:r>
            <a:endParaRPr lang="en-US" b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Graphic 9" descr="Onion">
            <a:extLst>
              <a:ext uri="{FF2B5EF4-FFF2-40B4-BE49-F238E27FC236}">
                <a16:creationId xmlns:a16="http://schemas.microsoft.com/office/drawing/2014/main" id="{3C09BFEB-E5FA-89EA-225B-EC95E5B7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9FAC9F-7FB8-4F61-A789-4491865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453" y="1888394"/>
            <a:ext cx="7659417" cy="1176800"/>
          </a:xfrm>
        </p:spPr>
        <p:txBody>
          <a:bodyPr/>
          <a:lstStyle/>
          <a:p>
            <a:pPr defTabSz="406908"/>
            <a:r>
              <a:rPr lang="en-US" sz="3204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Slide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01B2B-D792-0DB0-79B5-CD6CC074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893" y="1471962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0"/>
              </a:spcAft>
            </a:pPr>
            <a:r>
              <a:rPr lang="en-US" sz="3800" b="0" i="0" u="none" strike="noStrike" dirty="0">
                <a:solidFill>
                  <a:schemeClr val="tx2"/>
                </a:solidFill>
                <a:effectLst/>
              </a:rPr>
              <a:t>06.00 ______________</a:t>
            </a:r>
            <a:br>
              <a:rPr lang="en-US" sz="3800" b="0" i="0" u="none" strike="noStrike" dirty="0">
                <a:solidFill>
                  <a:schemeClr val="tx2"/>
                </a:solidFill>
                <a:effectLst/>
              </a:rPr>
            </a:br>
            <a:r>
              <a:rPr lang="en-US" sz="3800" b="0" i="0" u="none" strike="noStrike" dirty="0">
                <a:solidFill>
                  <a:schemeClr val="tx2"/>
                </a:solidFill>
                <a:effectLst/>
              </a:rPr>
              <a:t>13.00 ______________    </a:t>
            </a:r>
            <a:br>
              <a:rPr lang="en-US" sz="3800" b="0" i="0" u="none" strike="noStrike" dirty="0">
                <a:solidFill>
                  <a:schemeClr val="tx2"/>
                </a:solidFill>
                <a:effectLst/>
              </a:rPr>
            </a:br>
            <a:r>
              <a:rPr lang="en-US" sz="3800" b="0" i="0" u="none" strike="noStrike" dirty="0">
                <a:solidFill>
                  <a:schemeClr val="tx2"/>
                </a:solidFill>
                <a:effectLst/>
              </a:rPr>
              <a:t>20.00 ______________</a:t>
            </a:r>
            <a:br>
              <a:rPr lang="en-US" sz="3800" b="0" dirty="0">
                <a:solidFill>
                  <a:schemeClr val="tx2"/>
                </a:solidFill>
                <a:effectLst/>
              </a:rPr>
            </a:br>
            <a:r>
              <a:rPr lang="en-US" sz="3800" b="0" i="0" u="none" strike="noStrike" dirty="0">
                <a:solidFill>
                  <a:schemeClr val="tx2"/>
                </a:solidFill>
                <a:effectLst/>
              </a:rPr>
              <a:t>09.00 ______________</a:t>
            </a:r>
            <a:br>
              <a:rPr lang="en-US" sz="3800" b="0" i="0" u="none" strike="noStrike" dirty="0">
                <a:solidFill>
                  <a:schemeClr val="tx2"/>
                </a:solidFill>
                <a:effectLst/>
              </a:rPr>
            </a:br>
            <a:r>
              <a:rPr lang="en-US" sz="3800" b="0" i="0" u="none" strike="noStrike" dirty="0">
                <a:solidFill>
                  <a:schemeClr val="tx2"/>
                </a:solidFill>
                <a:effectLst/>
              </a:rPr>
              <a:t>15.30 ______________    </a:t>
            </a:r>
            <a:br>
              <a:rPr lang="en-US" sz="3800" b="0" i="0" u="none" strike="noStrike" dirty="0">
                <a:solidFill>
                  <a:schemeClr val="tx2"/>
                </a:solidFill>
                <a:effectLst/>
              </a:rPr>
            </a:br>
            <a:r>
              <a:rPr lang="en-US" sz="3800" b="0" i="0" u="none" strike="noStrike" dirty="0">
                <a:solidFill>
                  <a:schemeClr val="tx2"/>
                </a:solidFill>
                <a:effectLst/>
              </a:rPr>
              <a:t>21.45 ______________</a:t>
            </a:r>
            <a:br>
              <a:rPr lang="en-US" sz="3800" b="0" dirty="0">
                <a:solidFill>
                  <a:schemeClr val="tx2"/>
                </a:solidFill>
                <a:effectLst/>
              </a:rPr>
            </a:br>
            <a:br>
              <a:rPr lang="en-US" sz="3800" dirty="0">
                <a:solidFill>
                  <a:schemeClr val="tx2"/>
                </a:solidFill>
              </a:rPr>
            </a:br>
            <a:endParaRPr lang="en-US" sz="38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E7CE-1835-63D7-EB41-EB3491A9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0C67-2F01-7FC2-36C5-997E5B73383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341181" y="537653"/>
            <a:ext cx="4217988" cy="227012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ea typeface="Batang"/>
            </a:endParaRPr>
          </a:p>
          <a:p>
            <a:endParaRPr lang="en-US" dirty="0">
              <a:ea typeface="Batang"/>
            </a:endParaRP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Dobar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dan.</a:t>
            </a:r>
            <a:endParaRPr lang="en-US" sz="1600" dirty="0">
              <a:latin typeface="Calibri Light"/>
              <a:cs typeface="Calibri Light"/>
            </a:endParaRP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Dunja: Kako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ste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?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Hvala dobro. A vi?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Dunja: I ja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sam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dobro. </a:t>
            </a:r>
          </a:p>
          <a:p>
            <a:r>
              <a:rPr lang="en-US" sz="1600" dirty="0">
                <a:latin typeface="Calibri Light"/>
                <a:ea typeface="+mn-lt"/>
                <a:cs typeface="+mn-lt"/>
              </a:rPr>
              <a:t>Pero: Ja </a:t>
            </a:r>
            <a:r>
              <a:rPr lang="en-US" sz="1600" dirty="0" err="1">
                <a:latin typeface="Calibri Light"/>
                <a:ea typeface="+mn-lt"/>
                <a:cs typeface="+mn-lt"/>
              </a:rPr>
              <a:t>sam</a:t>
            </a:r>
            <a:r>
              <a:rPr lang="en-US" sz="1600" dirty="0">
                <a:latin typeface="Calibri Light"/>
                <a:ea typeface="+mn-lt"/>
                <a:cs typeface="+mn-lt"/>
              </a:rPr>
              <a:t> Pero Stanić. Kako se vi </a:t>
            </a:r>
            <a:r>
              <a:rPr lang="en-US" sz="1600" dirty="0" err="1">
                <a:latin typeface="Calibri Light"/>
                <a:ea typeface="+mn-lt"/>
                <a:cs typeface="+mn-lt"/>
              </a:rPr>
              <a:t>zovete</a:t>
            </a:r>
            <a:r>
              <a:rPr lang="en-US" sz="1600" dirty="0">
                <a:latin typeface="Calibri Light"/>
                <a:ea typeface="+mn-lt"/>
                <a:cs typeface="+mn-lt"/>
              </a:rPr>
              <a:t>?</a:t>
            </a:r>
            <a:endParaRPr lang="en-US" sz="1600" dirty="0">
              <a:latin typeface="Calibri Light"/>
              <a:ea typeface="Batang"/>
            </a:endParaRPr>
          </a:p>
          <a:p>
            <a:r>
              <a:rPr lang="en-US" sz="1600" dirty="0">
                <a:latin typeface="Calibri Light"/>
                <a:ea typeface="Batang"/>
              </a:rPr>
              <a:t>Dunja: Zovem se Dunja Pavlović. Ko je ta </a:t>
            </a:r>
            <a:r>
              <a:rPr lang="en-US" sz="1600" dirty="0" err="1">
                <a:latin typeface="Calibri Light"/>
                <a:ea typeface="Batang"/>
              </a:rPr>
              <a:t>devojka</a:t>
            </a:r>
            <a:r>
              <a:rPr lang="en-US" sz="1600" dirty="0">
                <a:latin typeface="Calibri Light"/>
                <a:ea typeface="Batang"/>
              </a:rPr>
              <a:t> Pero?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To je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moja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sestra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.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Dunja: Je li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udata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?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Jeste,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ona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je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sada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gospođa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Rajli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.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Dunja: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Doviđenja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Pero. </a:t>
            </a:r>
          </a:p>
          <a:p>
            <a:r>
              <a:rPr lang="en-US" sz="1600" dirty="0">
                <a:latin typeface="Calibri Light"/>
                <a:ea typeface="Batang"/>
                <a:cs typeface="Calibri Light"/>
              </a:rPr>
              <a:t>Pero: </a:t>
            </a:r>
            <a:r>
              <a:rPr lang="en-US" sz="1600" dirty="0" err="1">
                <a:latin typeface="Calibri Light"/>
                <a:ea typeface="Batang"/>
                <a:cs typeface="Calibri Light"/>
              </a:rPr>
              <a:t>Doviđenja</a:t>
            </a:r>
            <a:r>
              <a:rPr lang="en-US" sz="1600" dirty="0">
                <a:latin typeface="Calibri Light"/>
                <a:ea typeface="Batang"/>
                <a:cs typeface="Calibri Light"/>
              </a:rPr>
              <a:t> Dunja. </a:t>
            </a:r>
          </a:p>
          <a:p>
            <a:endParaRPr lang="en-US" sz="1600" dirty="0">
              <a:latin typeface="Calibri Light"/>
              <a:ea typeface="Batang"/>
              <a:cs typeface="Calibri Light"/>
            </a:endParaRPr>
          </a:p>
          <a:p>
            <a:pPr marL="0" indent="0">
              <a:buNone/>
            </a:pPr>
            <a:endParaRPr lang="en-US" dirty="0">
              <a:ea typeface="Batang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B3E68-E650-C87E-80DE-099DC275E67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776413"/>
            <a:ext cx="4186238" cy="33051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>
              <a:ea typeface="Batang"/>
            </a:endParaRPr>
          </a:p>
        </p:txBody>
      </p:sp>
    </p:spTree>
    <p:extLst>
      <p:ext uri="{BB962C8B-B14F-4D97-AF65-F5344CB8AC3E}">
        <p14:creationId xmlns:p14="http://schemas.microsoft.com/office/powerpoint/2010/main" val="67456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38247643-37AB-47DE-B7BD-7A64FEB1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EBC3119-F8E7-4266-91B8-7A1E808B4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57D15890-6502-4FAA-AB03-AFAC88EE2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E0D01-436D-98CE-DF6F-8240DB61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Zvati se</a:t>
            </a:r>
          </a:p>
        </p:txBody>
      </p:sp>
      <p:pic>
        <p:nvPicPr>
          <p:cNvPr id="26" name="Picture 4" descr="Turkos och grön Fractal bakgrund som blomsteraccenter blad">
            <a:extLst>
              <a:ext uri="{FF2B5EF4-FFF2-40B4-BE49-F238E27FC236}">
                <a16:creationId xmlns:a16="http://schemas.microsoft.com/office/drawing/2014/main" id="{B3C4F651-4900-5D56-45E5-D10BF727B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06" r="28483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3E5073-7E0F-0E26-61F0-EB945E823916}"/>
              </a:ext>
            </a:extLst>
          </p:cNvPr>
          <p:cNvSpPr txBox="1"/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Ja se 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 se 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On/ona/ono____________________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Mi____________________________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Vi_____________________________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Oni/one/ona 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351134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95044-04C5-1C62-5EB8-6EC306E7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Biti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1B55F1-D84D-09A5-BE66-637DF5E98EC5}"/>
              </a:ext>
            </a:extLst>
          </p:cNvPr>
          <p:cNvSpPr txBox="1"/>
          <p:nvPr/>
        </p:nvSpPr>
        <p:spPr>
          <a:xfrm>
            <a:off x="5134882" y="963507"/>
            <a:ext cx="6135097" cy="493885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Ja 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 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On/ona/ono 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Mi_____________________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Vi______________________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Oni/one/ona_____________</a:t>
            </a:r>
          </a:p>
        </p:txBody>
      </p:sp>
    </p:spTree>
    <p:extLst>
      <p:ext uri="{BB962C8B-B14F-4D97-AF65-F5344CB8AC3E}">
        <p14:creationId xmlns:p14="http://schemas.microsoft.com/office/powerpoint/2010/main" val="158374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B50FC-45FD-3FB9-0883-5129459C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0"/>
              </a:spcAft>
            </a:pPr>
            <a: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 Write the missing word:</a:t>
            </a:r>
            <a:b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br>
              <a:rPr lang="en-US"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– Zdravo, ja ______ Filip. </a:t>
            </a:r>
            <a:b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– Kako ____ ti zoveš? </a:t>
            </a:r>
            <a:b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– ______ se Marko. </a:t>
            </a:r>
            <a:br>
              <a:rPr lang="en-US"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– ____ je ovo? </a:t>
            </a:r>
            <a:b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US" sz="3200" b="0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– _______ je gospođa Marković. </a:t>
            </a:r>
            <a:br>
              <a:rPr lang="en-US" sz="32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b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Rod </a:t>
            </a:r>
            <a:r>
              <a:rPr lang="en-US" dirty="0" err="1"/>
              <a:t>imenica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Gender of nouns</a:t>
            </a:r>
          </a:p>
        </p:txBody>
      </p:sp>
    </p:spTree>
    <p:extLst>
      <p:ext uri="{BB962C8B-B14F-4D97-AF65-F5344CB8AC3E}">
        <p14:creationId xmlns:p14="http://schemas.microsoft.com/office/powerpoint/2010/main" val="2623966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531</Words>
  <Application>Microsoft Office PowerPoint</Application>
  <PresentationFormat>Widescreen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Franklin Gothic Medium</vt:lpstr>
      <vt:lpstr>Segoe UI</vt:lpstr>
      <vt:lpstr>Wingdings</vt:lpstr>
      <vt:lpstr>Retrospect</vt:lpstr>
      <vt:lpstr>Slide 1</vt:lpstr>
      <vt:lpstr>Conversation table  Friday at 3 pm Main Library's Orange Room, Study Room 1 </vt:lpstr>
      <vt:lpstr>Slide 3</vt:lpstr>
      <vt:lpstr>06.00 ______________ 13.00 ______________     20.00 ______________ 09.00 ______________ 15.30 ______________     21.45 ______________  </vt:lpstr>
      <vt:lpstr>PowerPoint Presentation</vt:lpstr>
      <vt:lpstr>Zvati se</vt:lpstr>
      <vt:lpstr>Biti</vt:lpstr>
      <vt:lpstr> Write the missing word:  – Zdravo, ja ______ Filip.  – Kako ____ ti zoveš?  – ______ se Marko.  – ____ je ovo?  – _______ je gospođa Marković.   </vt:lpstr>
      <vt:lpstr>Rod imenica</vt:lpstr>
      <vt:lpstr>3 genders</vt:lpstr>
      <vt:lpstr>Masculine / Muški rod: </vt:lpstr>
      <vt:lpstr>Feminine / Ženski rod: </vt:lpstr>
      <vt:lpstr>Neuter nouns / Srednji rod:</vt:lpstr>
      <vt:lpstr>Determine the gender of the following nouns: </vt:lpstr>
      <vt:lpstr>Homework</vt:lpstr>
      <vt:lpstr>Lepo se provedite za vikend!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Pavlovic, Tamara</dc:creator>
  <cp:lastModifiedBy>Pavlovic, Tamara</cp:lastModifiedBy>
  <cp:revision>1</cp:revision>
  <dcterms:created xsi:type="dcterms:W3CDTF">2023-08-24T02:50:31Z</dcterms:created>
  <dcterms:modified xsi:type="dcterms:W3CDTF">2023-08-24T03:36:07Z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