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6" r:id="rId6"/>
    <p:sldId id="269" r:id="rId7"/>
    <p:sldId id="270" r:id="rId8"/>
    <p:sldId id="271" r:id="rId9"/>
    <p:sldId id="259" r:id="rId10"/>
    <p:sldId id="260" r:id="rId11"/>
    <p:sldId id="261" r:id="rId12"/>
    <p:sldId id="284" r:id="rId13"/>
    <p:sldId id="279" r:id="rId14"/>
    <p:sldId id="280" r:id="rId15"/>
    <p:sldId id="286" r:id="rId16"/>
    <p:sldId id="287" r:id="rId17"/>
    <p:sldId id="288" r:id="rId18"/>
    <p:sldId id="289" r:id="rId19"/>
    <p:sldId id="290" r:id="rId20"/>
    <p:sldId id="291" r:id="rId21"/>
    <p:sldId id="294" r:id="rId22"/>
    <p:sldId id="295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E809A-D251-4223-875E-7240671D2A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358634-BE7A-4B47-A6C4-5E1AC9CD7FBB}">
      <dgm:prSet/>
      <dgm:spPr/>
      <dgm:t>
        <a:bodyPr/>
        <a:lstStyle/>
        <a:p>
          <a:pPr>
            <a:defRPr cap="all"/>
          </a:pPr>
          <a:r>
            <a:rPr lang="en-US"/>
            <a:t>Homework: </a:t>
          </a:r>
          <a:r>
            <a:rPr lang="en-US" b="1" i="0"/>
            <a:t>Moodle WED DUE 30/8</a:t>
          </a:r>
          <a:endParaRPr lang="en-US"/>
        </a:p>
      </dgm:t>
    </dgm:pt>
    <dgm:pt modelId="{8F91A637-B661-4547-A9CC-C169E08A5BCC}" type="parTrans" cxnId="{4757C522-E776-4EE5-AF34-919F592A2B29}">
      <dgm:prSet/>
      <dgm:spPr/>
      <dgm:t>
        <a:bodyPr/>
        <a:lstStyle/>
        <a:p>
          <a:endParaRPr lang="en-US"/>
        </a:p>
      </dgm:t>
    </dgm:pt>
    <dgm:pt modelId="{85443B73-7019-4E82-B4BC-041A7668A7E9}" type="sibTrans" cxnId="{4757C522-E776-4EE5-AF34-919F592A2B29}">
      <dgm:prSet/>
      <dgm:spPr/>
      <dgm:t>
        <a:bodyPr/>
        <a:lstStyle/>
        <a:p>
          <a:endParaRPr lang="en-US"/>
        </a:p>
      </dgm:t>
    </dgm:pt>
    <dgm:pt modelId="{FF70CE0D-75DF-4B41-B4A2-5A3515987AE9}">
      <dgm:prSet/>
      <dgm:spPr/>
      <dgm:t>
        <a:bodyPr/>
        <a:lstStyle/>
        <a:p>
          <a:pPr>
            <a:defRPr cap="all"/>
          </a:pPr>
          <a:r>
            <a:rPr lang="en-US" b="1" i="0"/>
            <a:t>Prep for Oral Practice. </a:t>
          </a:r>
          <a:endParaRPr lang="en-US"/>
        </a:p>
      </dgm:t>
    </dgm:pt>
    <dgm:pt modelId="{5D254C0A-0CEE-4E73-B30F-7AA442DA5612}" type="parTrans" cxnId="{E874756F-FB3E-4816-BBD1-59BE41407E47}">
      <dgm:prSet/>
      <dgm:spPr/>
      <dgm:t>
        <a:bodyPr/>
        <a:lstStyle/>
        <a:p>
          <a:endParaRPr lang="en-US"/>
        </a:p>
      </dgm:t>
    </dgm:pt>
    <dgm:pt modelId="{EBE83438-A68A-4B5C-84F7-355B6A41170F}" type="sibTrans" cxnId="{E874756F-FB3E-4816-BBD1-59BE41407E47}">
      <dgm:prSet/>
      <dgm:spPr/>
      <dgm:t>
        <a:bodyPr/>
        <a:lstStyle/>
        <a:p>
          <a:endParaRPr lang="en-US"/>
        </a:p>
      </dgm:t>
    </dgm:pt>
    <dgm:pt modelId="{D3214914-2285-4D79-A4C8-F8013597ADF5}" type="pres">
      <dgm:prSet presAssocID="{731E809A-D251-4223-875E-7240671D2ABB}" presName="root" presStyleCnt="0">
        <dgm:presLayoutVars>
          <dgm:dir/>
          <dgm:resizeHandles val="exact"/>
        </dgm:presLayoutVars>
      </dgm:prSet>
      <dgm:spPr/>
    </dgm:pt>
    <dgm:pt modelId="{3ACE5AEB-8CD3-434D-A2A8-C2D20B0A1434}" type="pres">
      <dgm:prSet presAssocID="{84358634-BE7A-4B47-A6C4-5E1AC9CD7FBB}" presName="compNode" presStyleCnt="0"/>
      <dgm:spPr/>
    </dgm:pt>
    <dgm:pt modelId="{CD113284-7F99-44AD-A190-9D9A4F1AC29C}" type="pres">
      <dgm:prSet presAssocID="{84358634-BE7A-4B47-A6C4-5E1AC9CD7FBB}" presName="iconBgRect" presStyleLbl="bgShp" presStyleIdx="0" presStyleCnt="2"/>
      <dgm:spPr/>
    </dgm:pt>
    <dgm:pt modelId="{BC7F83D2-83AF-47DE-9054-BDE663E20F55}" type="pres">
      <dgm:prSet presAssocID="{84358634-BE7A-4B47-A6C4-5E1AC9CD7F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DD1805B-D223-415C-9990-F60AE7E23A4E}" type="pres">
      <dgm:prSet presAssocID="{84358634-BE7A-4B47-A6C4-5E1AC9CD7FBB}" presName="spaceRect" presStyleCnt="0"/>
      <dgm:spPr/>
    </dgm:pt>
    <dgm:pt modelId="{6760D038-3CC2-43A5-BB2C-12A150488059}" type="pres">
      <dgm:prSet presAssocID="{84358634-BE7A-4B47-A6C4-5E1AC9CD7FBB}" presName="textRect" presStyleLbl="revTx" presStyleIdx="0" presStyleCnt="2">
        <dgm:presLayoutVars>
          <dgm:chMax val="1"/>
          <dgm:chPref val="1"/>
        </dgm:presLayoutVars>
      </dgm:prSet>
      <dgm:spPr/>
    </dgm:pt>
    <dgm:pt modelId="{F4B0EE1A-B252-4588-BA37-478A1C4628B7}" type="pres">
      <dgm:prSet presAssocID="{85443B73-7019-4E82-B4BC-041A7668A7E9}" presName="sibTrans" presStyleCnt="0"/>
      <dgm:spPr/>
    </dgm:pt>
    <dgm:pt modelId="{F32E6E72-3583-486E-A428-88EC2068029A}" type="pres">
      <dgm:prSet presAssocID="{FF70CE0D-75DF-4B41-B4A2-5A3515987AE9}" presName="compNode" presStyleCnt="0"/>
      <dgm:spPr/>
    </dgm:pt>
    <dgm:pt modelId="{CC9DF4E4-6CFD-4BB2-9224-FDF835A305F9}" type="pres">
      <dgm:prSet presAssocID="{FF70CE0D-75DF-4B41-B4A2-5A3515987AE9}" presName="iconBgRect" presStyleLbl="bgShp" presStyleIdx="1" presStyleCnt="2"/>
      <dgm:spPr/>
    </dgm:pt>
    <dgm:pt modelId="{5A5F2591-E52C-4482-8B0F-FC0469076F95}" type="pres">
      <dgm:prSet presAssocID="{FF70CE0D-75DF-4B41-B4A2-5A3515987A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brush"/>
        </a:ext>
      </dgm:extLst>
    </dgm:pt>
    <dgm:pt modelId="{9F63591F-FD4D-4852-8469-7E092CB1360C}" type="pres">
      <dgm:prSet presAssocID="{FF70CE0D-75DF-4B41-B4A2-5A3515987AE9}" presName="spaceRect" presStyleCnt="0"/>
      <dgm:spPr/>
    </dgm:pt>
    <dgm:pt modelId="{2C97F842-7256-4727-967B-B4234CC1835C}" type="pres">
      <dgm:prSet presAssocID="{FF70CE0D-75DF-4B41-B4A2-5A3515987A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57C522-E776-4EE5-AF34-919F592A2B29}" srcId="{731E809A-D251-4223-875E-7240671D2ABB}" destId="{84358634-BE7A-4B47-A6C4-5E1AC9CD7FBB}" srcOrd="0" destOrd="0" parTransId="{8F91A637-B661-4547-A9CC-C169E08A5BCC}" sibTransId="{85443B73-7019-4E82-B4BC-041A7668A7E9}"/>
    <dgm:cxn modelId="{AA94F23E-DF9C-4276-9FEA-AAEF1B40B175}" type="presOf" srcId="{84358634-BE7A-4B47-A6C4-5E1AC9CD7FBB}" destId="{6760D038-3CC2-43A5-BB2C-12A150488059}" srcOrd="0" destOrd="0" presId="urn:microsoft.com/office/officeart/2018/5/layout/IconCircleLabelList"/>
    <dgm:cxn modelId="{E874756F-FB3E-4816-BBD1-59BE41407E47}" srcId="{731E809A-D251-4223-875E-7240671D2ABB}" destId="{FF70CE0D-75DF-4B41-B4A2-5A3515987AE9}" srcOrd="1" destOrd="0" parTransId="{5D254C0A-0CEE-4E73-B30F-7AA442DA5612}" sibTransId="{EBE83438-A68A-4B5C-84F7-355B6A41170F}"/>
    <dgm:cxn modelId="{74FDCA7C-A06D-4C51-8241-AB11C26A38D7}" type="presOf" srcId="{731E809A-D251-4223-875E-7240671D2ABB}" destId="{D3214914-2285-4D79-A4C8-F8013597ADF5}" srcOrd="0" destOrd="0" presId="urn:microsoft.com/office/officeart/2018/5/layout/IconCircleLabelList"/>
    <dgm:cxn modelId="{D916F3C1-E773-4102-AF30-4CEA91B23DBF}" type="presOf" srcId="{FF70CE0D-75DF-4B41-B4A2-5A3515987AE9}" destId="{2C97F842-7256-4727-967B-B4234CC1835C}" srcOrd="0" destOrd="0" presId="urn:microsoft.com/office/officeart/2018/5/layout/IconCircleLabelList"/>
    <dgm:cxn modelId="{320E941C-3BCC-46D9-ACFA-D98CC564E7C6}" type="presParOf" srcId="{D3214914-2285-4D79-A4C8-F8013597ADF5}" destId="{3ACE5AEB-8CD3-434D-A2A8-C2D20B0A1434}" srcOrd="0" destOrd="0" presId="urn:microsoft.com/office/officeart/2018/5/layout/IconCircleLabelList"/>
    <dgm:cxn modelId="{CCBC38D8-2C16-4A3B-8ED0-7FEBEB2278C0}" type="presParOf" srcId="{3ACE5AEB-8CD3-434D-A2A8-C2D20B0A1434}" destId="{CD113284-7F99-44AD-A190-9D9A4F1AC29C}" srcOrd="0" destOrd="0" presId="urn:microsoft.com/office/officeart/2018/5/layout/IconCircleLabelList"/>
    <dgm:cxn modelId="{18447C3D-7F43-48FC-984E-5ABB3C9E7B46}" type="presParOf" srcId="{3ACE5AEB-8CD3-434D-A2A8-C2D20B0A1434}" destId="{BC7F83D2-83AF-47DE-9054-BDE663E20F55}" srcOrd="1" destOrd="0" presId="urn:microsoft.com/office/officeart/2018/5/layout/IconCircleLabelList"/>
    <dgm:cxn modelId="{DEC4EA7F-5C23-4CB3-8790-FCCCC888FDBC}" type="presParOf" srcId="{3ACE5AEB-8CD3-434D-A2A8-C2D20B0A1434}" destId="{1DD1805B-D223-415C-9990-F60AE7E23A4E}" srcOrd="2" destOrd="0" presId="urn:microsoft.com/office/officeart/2018/5/layout/IconCircleLabelList"/>
    <dgm:cxn modelId="{80A94B9C-B7A2-4E6E-B172-719C76B17632}" type="presParOf" srcId="{3ACE5AEB-8CD3-434D-A2A8-C2D20B0A1434}" destId="{6760D038-3CC2-43A5-BB2C-12A150488059}" srcOrd="3" destOrd="0" presId="urn:microsoft.com/office/officeart/2018/5/layout/IconCircleLabelList"/>
    <dgm:cxn modelId="{051D9505-BA08-4A08-B1A4-3F3AF4E123FF}" type="presParOf" srcId="{D3214914-2285-4D79-A4C8-F8013597ADF5}" destId="{F4B0EE1A-B252-4588-BA37-478A1C4628B7}" srcOrd="1" destOrd="0" presId="urn:microsoft.com/office/officeart/2018/5/layout/IconCircleLabelList"/>
    <dgm:cxn modelId="{732B92D8-6B1D-4AF8-9A02-E44A6F580A37}" type="presParOf" srcId="{D3214914-2285-4D79-A4C8-F8013597ADF5}" destId="{F32E6E72-3583-486E-A428-88EC2068029A}" srcOrd="2" destOrd="0" presId="urn:microsoft.com/office/officeart/2018/5/layout/IconCircleLabelList"/>
    <dgm:cxn modelId="{04C4376B-52F7-40E5-A36C-A4A9B6D05997}" type="presParOf" srcId="{F32E6E72-3583-486E-A428-88EC2068029A}" destId="{CC9DF4E4-6CFD-4BB2-9224-FDF835A305F9}" srcOrd="0" destOrd="0" presId="urn:microsoft.com/office/officeart/2018/5/layout/IconCircleLabelList"/>
    <dgm:cxn modelId="{E89E954F-B8D1-457B-A336-629D4D1359CB}" type="presParOf" srcId="{F32E6E72-3583-486E-A428-88EC2068029A}" destId="{5A5F2591-E52C-4482-8B0F-FC0469076F95}" srcOrd="1" destOrd="0" presId="urn:microsoft.com/office/officeart/2018/5/layout/IconCircleLabelList"/>
    <dgm:cxn modelId="{505A61F0-2EB5-4B51-852C-15D354175911}" type="presParOf" srcId="{F32E6E72-3583-486E-A428-88EC2068029A}" destId="{9F63591F-FD4D-4852-8469-7E092CB1360C}" srcOrd="2" destOrd="0" presId="urn:microsoft.com/office/officeart/2018/5/layout/IconCircleLabelList"/>
    <dgm:cxn modelId="{2665AFDD-F5C3-4462-861D-BC3C55BD1CDA}" type="presParOf" srcId="{F32E6E72-3583-486E-A428-88EC2068029A}" destId="{2C97F842-7256-4727-967B-B4234CC183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3284-7F99-44AD-A190-9D9A4F1AC29C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F83D2-83AF-47DE-9054-BDE663E20F55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0D038-3CC2-43A5-BB2C-12A150488059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Homework: </a:t>
          </a:r>
          <a:r>
            <a:rPr lang="en-US" sz="2500" b="1" i="0" kern="1200"/>
            <a:t>Moodle WED DUE 30/8</a:t>
          </a:r>
          <a:endParaRPr lang="en-US" sz="2500" kern="1200"/>
        </a:p>
      </dsp:txBody>
      <dsp:txXfrm>
        <a:off x="1114199" y="2973040"/>
        <a:ext cx="3600000" cy="720000"/>
      </dsp:txXfrm>
    </dsp:sp>
    <dsp:sp modelId="{CC9DF4E4-6CFD-4BB2-9224-FDF835A305F9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F2591-E52C-4482-8B0F-FC0469076F95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7F842-7256-4727-967B-B4234CC1835C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0" kern="1200"/>
            <a:t>Prep for Oral Practice. </a:t>
          </a:r>
          <a:endParaRPr lang="en-US" sz="2500" kern="1200"/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8-28T14:39:35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18315 5660 0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can be changed to reflect your school’s specific rules.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0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8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8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3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8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86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20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3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6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6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45" r:id="rId12"/>
    <p:sldLayoutId id="2147483746" r:id="rId13"/>
    <p:sldLayoutId id="214748374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kpXlTtYP3A?feature=oemb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://en.wikipedia.org/wiki/I_%28Cyrillic%29" TargetMode="External"/><Relationship Id="rId18" Type="http://schemas.openxmlformats.org/officeDocument/2006/relationships/hyperlink" Target="http://en.wikipedia.org/wiki/Em_%28Cyrillic%29" TargetMode="External"/><Relationship Id="rId26" Type="http://schemas.openxmlformats.org/officeDocument/2006/relationships/hyperlink" Target="http://en.wikipedia.org/wiki/Tshe" TargetMode="External"/><Relationship Id="rId3" Type="http://schemas.openxmlformats.org/officeDocument/2006/relationships/hyperlink" Target="http://en.wikipedia.org/wiki/Latin_alphabet" TargetMode="External"/><Relationship Id="rId21" Type="http://schemas.openxmlformats.org/officeDocument/2006/relationships/hyperlink" Target="http://en.wikipedia.org/wiki/O_%28Cyrillic%29" TargetMode="External"/><Relationship Id="rId7" Type="http://schemas.openxmlformats.org/officeDocument/2006/relationships/hyperlink" Target="http://en.wikipedia.org/wiki/Ge_%28Cyrillic%29" TargetMode="External"/><Relationship Id="rId12" Type="http://schemas.openxmlformats.org/officeDocument/2006/relationships/hyperlink" Target="http://en.wikipedia.org/wiki/Ze_%28Cyrillic%29" TargetMode="External"/><Relationship Id="rId17" Type="http://schemas.openxmlformats.org/officeDocument/2006/relationships/hyperlink" Target="http://en.wikipedia.org/wiki/Lje" TargetMode="External"/><Relationship Id="rId25" Type="http://schemas.openxmlformats.org/officeDocument/2006/relationships/hyperlink" Target="http://en.wikipedia.org/wiki/Te_%28Cyrillic%29" TargetMode="External"/><Relationship Id="rId33" Type="http://schemas.openxmlformats.org/officeDocument/2006/relationships/hyperlink" Target="http://en.wikipedia.org/wiki/Sha" TargetMode="External"/><Relationship Id="rId2" Type="http://schemas.openxmlformats.org/officeDocument/2006/relationships/hyperlink" Target="http://en.wikipedia.org/wiki/Cyrillic_Alphabet" TargetMode="External"/><Relationship Id="rId16" Type="http://schemas.openxmlformats.org/officeDocument/2006/relationships/hyperlink" Target="http://en.wikipedia.org/wiki/El_%28Cyrillic%29" TargetMode="External"/><Relationship Id="rId20" Type="http://schemas.openxmlformats.org/officeDocument/2006/relationships/hyperlink" Target="http://en.wikipedia.org/wiki/Nje" TargetMode="External"/><Relationship Id="rId29" Type="http://schemas.openxmlformats.org/officeDocument/2006/relationships/hyperlink" Target="http://en.wikipedia.org/wiki/Kha_%28Cyrillic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Ve_%28Cyrillic%29" TargetMode="External"/><Relationship Id="rId11" Type="http://schemas.openxmlformats.org/officeDocument/2006/relationships/hyperlink" Target="http://en.wikipedia.org/wiki/Zhe_%28Cyrillic%29" TargetMode="External"/><Relationship Id="rId24" Type="http://schemas.openxmlformats.org/officeDocument/2006/relationships/hyperlink" Target="http://en.wikipedia.org/wiki/Es_%28Cyrillic%29" TargetMode="External"/><Relationship Id="rId32" Type="http://schemas.openxmlformats.org/officeDocument/2006/relationships/hyperlink" Target="http://en.wikipedia.org/wiki/Dzhe" TargetMode="External"/><Relationship Id="rId5" Type="http://schemas.openxmlformats.org/officeDocument/2006/relationships/hyperlink" Target="http://en.wikipedia.org/wiki/Be_%28Cyrillic%29" TargetMode="External"/><Relationship Id="rId15" Type="http://schemas.openxmlformats.org/officeDocument/2006/relationships/hyperlink" Target="http://en.wikipedia.org/wiki/Ka_%28Cyrillic%29" TargetMode="External"/><Relationship Id="rId23" Type="http://schemas.openxmlformats.org/officeDocument/2006/relationships/hyperlink" Target="http://en.wikipedia.org/wiki/Er_%28Cyrillic%29" TargetMode="External"/><Relationship Id="rId28" Type="http://schemas.openxmlformats.org/officeDocument/2006/relationships/hyperlink" Target="http://en.wikipedia.org/wiki/Ef_%28Cyrillic%29" TargetMode="External"/><Relationship Id="rId10" Type="http://schemas.openxmlformats.org/officeDocument/2006/relationships/hyperlink" Target="http://en.wikipedia.org/wiki/Ye_%28Cyrillic%29" TargetMode="External"/><Relationship Id="rId19" Type="http://schemas.openxmlformats.org/officeDocument/2006/relationships/hyperlink" Target="http://en.wikipedia.org/wiki/En_%28Cyrillic%29" TargetMode="External"/><Relationship Id="rId31" Type="http://schemas.openxmlformats.org/officeDocument/2006/relationships/hyperlink" Target="http://en.wikipedia.org/wiki/Che_%28Cyrillic%29" TargetMode="External"/><Relationship Id="rId4" Type="http://schemas.openxmlformats.org/officeDocument/2006/relationships/hyperlink" Target="http://en.wikipedia.org/wiki/A_%28Cyrillic%29" TargetMode="External"/><Relationship Id="rId9" Type="http://schemas.openxmlformats.org/officeDocument/2006/relationships/hyperlink" Target="http://en.wikipedia.org/wiki/Dje" TargetMode="External"/><Relationship Id="rId14" Type="http://schemas.openxmlformats.org/officeDocument/2006/relationships/hyperlink" Target="http://en.wikipedia.org/wiki/Je_%28Cyrillic%29" TargetMode="External"/><Relationship Id="rId22" Type="http://schemas.openxmlformats.org/officeDocument/2006/relationships/hyperlink" Target="http://en.wikipedia.org/wiki/Pe_%28Cyrillic%29" TargetMode="External"/><Relationship Id="rId27" Type="http://schemas.openxmlformats.org/officeDocument/2006/relationships/hyperlink" Target="http://en.wikipedia.org/wiki/U_%28Cyrillic%29" TargetMode="External"/><Relationship Id="rId30" Type="http://schemas.openxmlformats.org/officeDocument/2006/relationships/hyperlink" Target="http://en.wikipedia.org/wiki/Tse_%28Cyrillic%29" TargetMode="External"/><Relationship Id="rId8" Type="http://schemas.openxmlformats.org/officeDocument/2006/relationships/hyperlink" Target="http://en.wikipedia.org/wiki/De_%28Cyrillic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2D7DD-5041-4C4D-A523-F870B27AD1D4}"/>
              </a:ext>
            </a:extLst>
          </p:cNvPr>
          <p:cNvSpPr/>
          <p:nvPr/>
        </p:nvSpPr>
        <p:spPr>
          <a:xfrm>
            <a:off x="6573409" y="988741"/>
            <a:ext cx="4813935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sr-Cyrl-RS" sz="5400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Друга седмица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sr-Cyrl-RS" sz="5400" b="0" cap="none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Среда</a:t>
            </a:r>
            <a:endParaRPr lang="en-US" sz="5400" b="0" cap="none" spc="-5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445FC31-CB83-43AC-8F87-224DD2AC7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72" y="-20403"/>
            <a:ext cx="11471565" cy="1739347"/>
          </a:xfrm>
        </p:spPr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FF91AE-2461-414D-B6AC-6D31640BB063}"/>
              </a:ext>
            </a:extLst>
          </p:cNvPr>
          <p:cNvSpPr txBox="1">
            <a:spLocks/>
          </p:cNvSpPr>
          <p:nvPr/>
        </p:nvSpPr>
        <p:spPr>
          <a:xfrm>
            <a:off x="1759286" y="1209299"/>
            <a:ext cx="8673427" cy="132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9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87D-FCFF-BBE7-C6EF-7A3E8B49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Profesije i nacionalnosti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0A1DB-2A01-82F3-2E1E-F1FA64FED7D4}"/>
              </a:ext>
            </a:extLst>
          </p:cNvPr>
          <p:cNvSpPr txBox="1"/>
          <p:nvPr/>
        </p:nvSpPr>
        <p:spPr>
          <a:xfrm>
            <a:off x="2879324" y="2430910"/>
            <a:ext cx="2678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Amerikànac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            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Amerìkanka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             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Bosànac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Bòsanka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Crnogòrac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Crnògorka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Hr̀vat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Hrvàtica</a:t>
            </a:r>
            <a:endParaRPr lang="sr-Latn-RS" b="1" i="0" dirty="0">
              <a:solidFill>
                <a:srgbClr val="1D2125"/>
              </a:solidFill>
              <a:effectLst/>
              <a:latin typeface="-apple-system"/>
            </a:endParaRPr>
          </a:p>
          <a:p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Srbin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Srpkinja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1A7BF-E54E-FF1D-40C8-5C330EE47C82}"/>
              </a:ext>
            </a:extLst>
          </p:cNvPr>
          <p:cNvSpPr txBox="1"/>
          <p:nvPr/>
        </p:nvSpPr>
        <p:spPr>
          <a:xfrm>
            <a:off x="7643673" y="2908973"/>
            <a:ext cx="5140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rgbClr val="1D2125"/>
                </a:solidFill>
                <a:latin typeface="-apple-system"/>
              </a:rPr>
              <a:t>s</a:t>
            </a:r>
            <a:r>
              <a:rPr lang="sr-Latn-RS" b="1" i="0" dirty="0">
                <a:solidFill>
                  <a:srgbClr val="1D2125"/>
                </a:solidFill>
                <a:effectLst/>
                <a:latin typeface="-apple-system"/>
              </a:rPr>
              <a:t>tudent </a:t>
            </a:r>
          </a:p>
          <a:p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stùdentica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 [B,C]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stùdentkinja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 [B,S]</a:t>
            </a:r>
            <a:endParaRPr lang="sr-Latn-RS" b="1" i="0" dirty="0">
              <a:solidFill>
                <a:srgbClr val="1D2125"/>
              </a:solidFill>
              <a:effectLst/>
              <a:latin typeface="-apple-system"/>
            </a:endParaRPr>
          </a:p>
          <a:p>
            <a:r>
              <a:rPr lang="sr-Latn-RS" b="1" dirty="0">
                <a:solidFill>
                  <a:srgbClr val="1D2125"/>
                </a:solidFill>
                <a:latin typeface="-apple-system"/>
              </a:rPr>
              <a:t>profesor </a:t>
            </a:r>
          </a:p>
          <a:p>
            <a:r>
              <a:rPr lang="pl-PL" b="1" i="0" dirty="0">
                <a:solidFill>
                  <a:srgbClr val="1D2125"/>
                </a:solidFill>
                <a:effectLst/>
                <a:latin typeface="-apple-system"/>
              </a:rPr>
              <a:t>profesòrica [B,C]</a:t>
            </a:r>
            <a:br>
              <a:rPr lang="pl-PL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pl-PL" b="1" i="0" dirty="0">
                <a:solidFill>
                  <a:srgbClr val="1D2125"/>
                </a:solidFill>
                <a:effectLst/>
                <a:latin typeface="-apple-system"/>
              </a:rPr>
              <a:t>pròfesorka [B,S]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4C8D1-2571-063C-2A5E-D0BDC916A0F4}"/>
              </a:ext>
            </a:extLst>
          </p:cNvPr>
          <p:cNvSpPr txBox="1"/>
          <p:nvPr/>
        </p:nvSpPr>
        <p:spPr>
          <a:xfrm>
            <a:off x="1455938" y="5450889"/>
            <a:ext cx="50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Nationalities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ethnicities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always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written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capital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accent2">
                    <a:lumMod val="75000"/>
                  </a:schemeClr>
                </a:solidFill>
              </a:rPr>
              <a:t>letter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3A4F7E1-4509-6A07-D2B4-0C13E56B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4953" y="1945748"/>
            <a:ext cx="19500436" cy="61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CD6AA5-1645-0EB7-AEA3-89FF8E6A19D8}"/>
              </a:ext>
            </a:extLst>
          </p:cNvPr>
          <p:cNvGraphicFramePr>
            <a:graphicFrameLocks noGrp="1"/>
          </p:cNvGraphicFramePr>
          <p:nvPr/>
        </p:nvGraphicFramePr>
        <p:xfrm>
          <a:off x="1145309" y="842818"/>
          <a:ext cx="10086110" cy="517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055">
                  <a:extLst>
                    <a:ext uri="{9D8B030D-6E8A-4147-A177-3AD203B41FA5}">
                      <a16:colId xmlns:a16="http://schemas.microsoft.com/office/drawing/2014/main" val="3362203955"/>
                    </a:ext>
                  </a:extLst>
                </a:gridCol>
                <a:gridCol w="5043055">
                  <a:extLst>
                    <a:ext uri="{9D8B030D-6E8A-4147-A177-3AD203B41FA5}">
                      <a16:colId xmlns:a16="http://schemas.microsoft.com/office/drawing/2014/main" val="1337903826"/>
                    </a:ext>
                  </a:extLst>
                </a:gridCol>
              </a:tblGrid>
              <a:tr h="738909">
                <a:tc>
                  <a:txBody>
                    <a:bodyPr/>
                    <a:lstStyle/>
                    <a:p>
                      <a:r>
                        <a:rPr lang="en-US" dirty="0"/>
                        <a:t>Mu</a:t>
                      </a:r>
                      <a:r>
                        <a:rPr lang="sr-Latn-RS" dirty="0" err="1"/>
                        <a:t>ški</a:t>
                      </a:r>
                      <a:r>
                        <a:rPr lang="sr-Latn-RS" dirty="0"/>
                        <a:t> rod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Ženski rod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9877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r>
                        <a:rPr lang="sr-Latn-RS" dirty="0"/>
                        <a:t>On je student.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Ona je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76856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r>
                        <a:rPr lang="sr-Latn-RS" dirty="0"/>
                        <a:t>On je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Ona je Italijanka.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12355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r>
                        <a:rPr lang="sr-Latn-RS" dirty="0"/>
                        <a:t>On 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Ona je Francuskinja.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08752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r>
                        <a:rPr lang="sr-Latn-RS" dirty="0"/>
                        <a:t>On je kuvar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Ona je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25449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r>
                        <a:rPr lang="sr-Latn-RS" dirty="0"/>
                        <a:t>On je umetnik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Ona je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346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r>
                        <a:rPr lang="sr-Latn-RS" dirty="0"/>
                        <a:t>On je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Ona je Amerikanka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817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4AF610-518F-7CF7-F0A5-EC3CFD148DE1}"/>
                  </a:ext>
                </a:extLst>
              </p14:cNvPr>
              <p14:cNvContentPartPr/>
              <p14:nvPr/>
            </p14:nvContentPartPr>
            <p14:xfrm>
              <a:off x="6593400" y="20376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4AF610-518F-7CF7-F0A5-EC3CFD148D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4040" y="2028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35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4B97-71EB-838F-C528-1DB05A4A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988906"/>
            <a:ext cx="8827955" cy="1346888"/>
          </a:xfrm>
        </p:spPr>
        <p:txBody>
          <a:bodyPr/>
          <a:lstStyle/>
          <a:p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Formation of questions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06F7-11CF-931E-F8BE-724F96D4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b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As in English, questions may be expressed through intonation alone:</a:t>
            </a:r>
          </a:p>
          <a:p>
            <a:pPr algn="l" rtl="0"/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Vi </a:t>
            </a: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ste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Englez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?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 You are English?</a:t>
            </a:r>
            <a:endParaRPr lang="sr-Cyrl-RS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/>
            <a:r>
              <a:rPr lang="sr-Cyrl-RS" dirty="0">
                <a:solidFill>
                  <a:srgbClr val="1D2125"/>
                </a:solidFill>
                <a:latin typeface="-apple-system"/>
              </a:rPr>
              <a:t>Ми смо позвани? </a:t>
            </a:r>
            <a:r>
              <a:rPr lang="en-US" dirty="0">
                <a:solidFill>
                  <a:srgbClr val="1D2125"/>
                </a:solidFill>
                <a:latin typeface="-apple-system"/>
              </a:rPr>
              <a:t>We are invited?</a:t>
            </a:r>
            <a:endParaRPr lang="en-US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In the written language, however, one of the other forms should be used.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19F8-FF41-B1E1-5FED-3C18FA33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171660" cy="203934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D2125"/>
                </a:solidFill>
                <a:effectLst/>
                <a:latin typeface="-apple-system"/>
              </a:rPr>
              <a:t>1. Questions may be introduced by an interrogative </a:t>
            </a:r>
            <a:br>
              <a:rPr lang="en-US" sz="4000" b="1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2B65-E5DA-132E-1956-317611D2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b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Inter. + verb + noun/adjective/pronoun</a:t>
            </a:r>
          </a:p>
          <a:p>
            <a:pPr algn="l" rtl="0"/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Zašto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1D2125"/>
                </a:solidFill>
                <a:effectLst/>
                <a:latin typeface="-apple-system"/>
              </a:rPr>
              <a:t>učite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 BCS? Why are you learning BCS?</a:t>
            </a:r>
          </a:p>
          <a:p>
            <a:pPr algn="l" rtl="0"/>
            <a:r>
              <a:rPr lang="sr-Cyrl-RS" dirty="0">
                <a:solidFill>
                  <a:srgbClr val="1D2125"/>
                </a:solidFill>
                <a:latin typeface="-apple-system"/>
              </a:rPr>
              <a:t>Зашто плачете? </a:t>
            </a:r>
            <a:r>
              <a:rPr lang="en-US" dirty="0">
                <a:solidFill>
                  <a:srgbClr val="1D2125"/>
                </a:solidFill>
                <a:latin typeface="-apple-system"/>
              </a:rPr>
              <a:t>Why are you crying?</a:t>
            </a:r>
            <a:endParaRPr lang="en-US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/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Tko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/ko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1D2125"/>
                </a:solidFill>
                <a:effectLst/>
                <a:latin typeface="-apple-system"/>
              </a:rPr>
              <a:t>ste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 vi? Who are you?</a:t>
            </a:r>
          </a:p>
          <a:p>
            <a:pPr algn="l" rtl="0"/>
            <a:r>
              <a:rPr lang="sr-Cyrl-RS" b="0" i="0" dirty="0">
                <a:solidFill>
                  <a:srgbClr val="1D2125"/>
                </a:solidFill>
                <a:effectLst/>
                <a:latin typeface="-apple-system"/>
              </a:rPr>
              <a:t>Ко/тко су они? </a:t>
            </a:r>
            <a:r>
              <a:rPr lang="en-US" dirty="0">
                <a:solidFill>
                  <a:srgbClr val="1D2125"/>
                </a:solidFill>
                <a:latin typeface="-apple-system"/>
              </a:rPr>
              <a:t>Who are they?</a:t>
            </a:r>
            <a:endParaRPr lang="en-US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/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Što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/</a:t>
            </a: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šta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radiš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ovdje</a:t>
            </a: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?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 What are you doing here?</a:t>
            </a:r>
          </a:p>
          <a:p>
            <a:pPr algn="l" rtl="0"/>
            <a:r>
              <a:rPr lang="sr-Cyrl-RS" dirty="0">
                <a:solidFill>
                  <a:srgbClr val="1D2125"/>
                </a:solidFill>
                <a:latin typeface="-apple-system"/>
              </a:rPr>
              <a:t>Шта/што мислите о овоме? </a:t>
            </a:r>
            <a:r>
              <a:rPr lang="en-US" dirty="0">
                <a:solidFill>
                  <a:srgbClr val="1D2125"/>
                </a:solidFill>
                <a:latin typeface="-apple-system"/>
              </a:rPr>
              <a:t>What do you think about this?</a:t>
            </a:r>
            <a:endParaRPr lang="en-US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/>
            <a:r>
              <a:rPr lang="en-US" b="1" i="0" dirty="0" err="1">
                <a:solidFill>
                  <a:srgbClr val="1D2125"/>
                </a:solidFill>
                <a:effectLst/>
                <a:latin typeface="-apple-system"/>
              </a:rPr>
              <a:t>Kako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 se </a:t>
            </a:r>
            <a:r>
              <a:rPr lang="en-US" b="0" i="0" dirty="0" err="1">
                <a:solidFill>
                  <a:srgbClr val="1D2125"/>
                </a:solidFill>
                <a:effectLst/>
                <a:latin typeface="-apple-system"/>
              </a:rPr>
              <a:t>zovete</a:t>
            </a: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? What is your name?</a:t>
            </a:r>
          </a:p>
          <a:p>
            <a:pPr algn="l" rtl="0"/>
            <a:r>
              <a:rPr lang="sr-Cyrl-RS" dirty="0">
                <a:solidFill>
                  <a:srgbClr val="1D2125"/>
                </a:solidFill>
                <a:latin typeface="-apple-system"/>
              </a:rPr>
              <a:t>Како се презивате? </a:t>
            </a:r>
            <a:r>
              <a:rPr lang="en-US" dirty="0">
                <a:solidFill>
                  <a:srgbClr val="1D2125"/>
                </a:solidFill>
                <a:latin typeface="-apple-system"/>
              </a:rPr>
              <a:t>What is your last name?</a:t>
            </a:r>
            <a:endParaRPr lang="en-US" b="0" i="0" dirty="0">
              <a:solidFill>
                <a:srgbClr val="1D2125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8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BA6E-28CC-F05C-D4FC-70388A66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D2125"/>
                </a:solidFill>
                <a:effectLst/>
                <a:latin typeface="-apple-system"/>
              </a:rPr>
              <a:t>2. When a sentence does not contain an interrogative word, the particle li is used (a particle is a short, indeclinable part of speech). Li is placed immediately after the main verb, which must then be the first word in the sentence. </a:t>
            </a:r>
            <a:br>
              <a:rPr lang="en-US" sz="2000" b="1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3E62-F186-57CC-5297-31EF9D6E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44" y="2474240"/>
            <a:ext cx="7878044" cy="190952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 err="1">
                <a:effectLst/>
              </a:rPr>
              <a:t>Dolazite</a:t>
            </a:r>
            <a:r>
              <a:rPr lang="en-US" sz="2800" dirty="0">
                <a:effectLst/>
              </a:rPr>
              <a:t> li </a:t>
            </a:r>
            <a:r>
              <a:rPr lang="en-US" sz="2800" dirty="0" err="1">
                <a:effectLst/>
              </a:rPr>
              <a:t>često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ovamo</a:t>
            </a:r>
            <a:r>
              <a:rPr lang="en-US" sz="2800" dirty="0">
                <a:effectLst/>
              </a:rPr>
              <a:t>? Do you come here often?</a:t>
            </a:r>
          </a:p>
          <a:p>
            <a:pPr algn="l" rtl="0"/>
            <a:r>
              <a:rPr lang="sr-Cyrl-RS" sz="2800" dirty="0"/>
              <a:t>Вежбате ли стално? </a:t>
            </a:r>
            <a:r>
              <a:rPr lang="en-US" sz="2800" dirty="0"/>
              <a:t>Do you exercise often?</a:t>
            </a:r>
            <a:endParaRPr lang="en-US" sz="2800" dirty="0">
              <a:effectLst/>
            </a:endParaRPr>
          </a:p>
          <a:p>
            <a:pPr algn="l" rtl="0"/>
            <a:r>
              <a:rPr lang="en-US" sz="2800" dirty="0" err="1">
                <a:effectLst/>
              </a:rPr>
              <a:t>Volite</a:t>
            </a:r>
            <a:r>
              <a:rPr lang="en-US" sz="2800" dirty="0">
                <a:effectLst/>
              </a:rPr>
              <a:t> li </a:t>
            </a:r>
            <a:r>
              <a:rPr lang="en-US" sz="2800" dirty="0" err="1">
                <a:effectLst/>
              </a:rPr>
              <a:t>muziku</a:t>
            </a:r>
            <a:r>
              <a:rPr lang="en-US" sz="2800" dirty="0">
                <a:effectLst/>
              </a:rPr>
              <a:t>? Do you like music?</a:t>
            </a:r>
          </a:p>
          <a:p>
            <a:pPr algn="l" rtl="0"/>
            <a:r>
              <a:rPr lang="sr-Cyrl-RS" sz="2800" dirty="0"/>
              <a:t>Плашите ли се хорора? </a:t>
            </a:r>
            <a:r>
              <a:rPr lang="en-US" sz="2800" dirty="0"/>
              <a:t>Are you afraid of horror movies?</a:t>
            </a:r>
            <a:endParaRPr lang="en-US" sz="2800" dirty="0">
              <a:effectLst/>
            </a:endParaRPr>
          </a:p>
          <a:p>
            <a:br>
              <a:rPr lang="en-US" sz="280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0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811B-F486-C941-DC21-F44D43DE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3. Another way of using the particle li is to combine it with the conjunction da. In this case, the main verb may be placed anywhere in the sentence. </a:t>
            </a:r>
            <a:b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86C7-C287-8E31-77D0-A5EA5FB4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4926"/>
            <a:ext cx="10058400" cy="4023360"/>
          </a:xfrm>
        </p:spPr>
        <p:txBody>
          <a:bodyPr>
            <a:normAutofit/>
          </a:bodyPr>
          <a:lstStyle/>
          <a:p>
            <a:pPr algn="l" rtl="0"/>
            <a:r>
              <a:rPr lang="en-US" sz="3200" b="0" i="0" dirty="0">
                <a:solidFill>
                  <a:srgbClr val="1D2125"/>
                </a:solidFill>
                <a:effectLst/>
                <a:latin typeface="-apple-system"/>
              </a:rPr>
              <a:t>Da li </a:t>
            </a:r>
            <a:r>
              <a:rPr lang="en-US" sz="3200" b="0" i="0" dirty="0" err="1">
                <a:solidFill>
                  <a:srgbClr val="1D2125"/>
                </a:solidFill>
                <a:effectLst/>
                <a:latin typeface="-apple-system"/>
              </a:rPr>
              <a:t>često</a:t>
            </a:r>
            <a:r>
              <a:rPr lang="en-US" sz="32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1D2125"/>
                </a:solidFill>
                <a:effectLst/>
                <a:latin typeface="-apple-system"/>
              </a:rPr>
              <a:t>putujete</a:t>
            </a:r>
            <a:r>
              <a:rPr lang="en-US" sz="3200" b="0" i="0" dirty="0">
                <a:solidFill>
                  <a:srgbClr val="1D2125"/>
                </a:solidFill>
                <a:effectLst/>
                <a:latin typeface="-apple-system"/>
              </a:rPr>
              <a:t>? Do you travel often?</a:t>
            </a:r>
          </a:p>
          <a:p>
            <a:pPr algn="l" rtl="0"/>
            <a:r>
              <a:rPr lang="sr-Cyrl-RS" sz="3200" dirty="0">
                <a:solidFill>
                  <a:srgbClr val="1D2125"/>
                </a:solidFill>
                <a:latin typeface="-apple-system"/>
              </a:rPr>
              <a:t>Да ли идете на летовање? </a:t>
            </a:r>
            <a:r>
              <a:rPr lang="en-US" sz="3200" dirty="0">
                <a:solidFill>
                  <a:srgbClr val="1D2125"/>
                </a:solidFill>
                <a:latin typeface="-apple-system"/>
              </a:rPr>
              <a:t>Are you going on vacation?</a:t>
            </a:r>
            <a:endParaRPr lang="en-US" sz="32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/>
            <a:r>
              <a:rPr lang="en-US" sz="3200" b="0" i="0" dirty="0">
                <a:solidFill>
                  <a:srgbClr val="1D2125"/>
                </a:solidFill>
                <a:effectLst/>
                <a:latin typeface="-apple-system"/>
              </a:rPr>
              <a:t>Da li student</a:t>
            </a:r>
            <a:r>
              <a:rPr lang="sr-Latn-RS" sz="3200" b="0" i="0" dirty="0">
                <a:solidFill>
                  <a:srgbClr val="1D2125"/>
                </a:solidFill>
                <a:effectLst/>
                <a:latin typeface="-apple-system"/>
              </a:rPr>
              <a:t>i</a:t>
            </a:r>
            <a:r>
              <a:rPr lang="en-US" sz="32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1D2125"/>
                </a:solidFill>
                <a:effectLst/>
                <a:latin typeface="-apple-system"/>
              </a:rPr>
              <a:t>mnogo</a:t>
            </a:r>
            <a:r>
              <a:rPr lang="en-US" sz="32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1D2125"/>
                </a:solidFill>
                <a:effectLst/>
                <a:latin typeface="-apple-system"/>
              </a:rPr>
              <a:t>piju</a:t>
            </a:r>
            <a:r>
              <a:rPr lang="en-US" sz="3200" b="0" i="0" dirty="0">
                <a:solidFill>
                  <a:srgbClr val="1D2125"/>
                </a:solidFill>
                <a:effectLst/>
                <a:latin typeface="-apple-system"/>
              </a:rPr>
              <a:t>? Do the students drink a lot?</a:t>
            </a:r>
          </a:p>
          <a:p>
            <a:pPr algn="l" rtl="0"/>
            <a:r>
              <a:rPr lang="sr-Cyrl-RS" sz="3200" dirty="0">
                <a:solidFill>
                  <a:srgbClr val="1D2125"/>
                </a:solidFill>
                <a:latin typeface="-apple-system"/>
              </a:rPr>
              <a:t>Да ли мислите на мене? </a:t>
            </a:r>
            <a:r>
              <a:rPr lang="en-US" sz="3200" dirty="0">
                <a:solidFill>
                  <a:srgbClr val="1D2125"/>
                </a:solidFill>
                <a:latin typeface="-apple-system"/>
              </a:rPr>
              <a:t>Do you think about me?</a:t>
            </a:r>
            <a:endParaRPr lang="en-US" sz="32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871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3534-B1E0-245D-8CAC-95F0D088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1D2125"/>
                </a:solidFill>
                <a:effectLst/>
                <a:latin typeface="-apple-system"/>
              </a:rPr>
              <a:t>4. Negative questions are introduced </a:t>
            </a:r>
            <a:r>
              <a:rPr lang="en-US" sz="3200" b="1" i="0" dirty="0" err="1">
                <a:solidFill>
                  <a:srgbClr val="1D2125"/>
                </a:solidFill>
                <a:effectLst/>
                <a:latin typeface="-apple-system"/>
              </a:rPr>
              <a:t>ba</a:t>
            </a:r>
            <a:r>
              <a:rPr lang="en-US" sz="3200" b="1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sz="3200" b="1" i="0" dirty="0" err="1">
                <a:solidFill>
                  <a:srgbClr val="1D2125"/>
                </a:solidFill>
                <a:effectLst/>
                <a:latin typeface="-apple-system"/>
              </a:rPr>
              <a:t>zar</a:t>
            </a:r>
            <a:br>
              <a:rPr lang="en-US" sz="3200" b="1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AE64-ACB6-FCA2-C469-DB051825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br>
              <a:rPr lang="en-US" dirty="0">
                <a:effectLst/>
              </a:rPr>
            </a:br>
            <a:r>
              <a:rPr lang="en-US" sz="3600" dirty="0" err="1">
                <a:effectLst/>
              </a:rPr>
              <a:t>Zar</a:t>
            </a:r>
            <a:r>
              <a:rPr lang="en-US" sz="3600" dirty="0">
                <a:effectLst/>
              </a:rPr>
              <a:t> nisi </a:t>
            </a:r>
            <a:r>
              <a:rPr lang="en-US" sz="3600" dirty="0" err="1">
                <a:effectLst/>
              </a:rPr>
              <a:t>Englez</a:t>
            </a:r>
            <a:r>
              <a:rPr lang="en-US" sz="3600" dirty="0">
                <a:effectLst/>
              </a:rPr>
              <a:t>? Aren't you English?</a:t>
            </a:r>
          </a:p>
          <a:p>
            <a:pPr algn="l" rtl="0"/>
            <a:r>
              <a:rPr lang="sr-Cyrl-RS" sz="3600" dirty="0"/>
              <a:t>Зар немаш пара? </a:t>
            </a:r>
            <a:r>
              <a:rPr lang="en-US" sz="3600" dirty="0"/>
              <a:t>Don’t you have money?</a:t>
            </a:r>
            <a:endParaRPr lang="en-US" sz="3600" dirty="0">
              <a:effectLst/>
            </a:endParaRPr>
          </a:p>
          <a:p>
            <a:pPr algn="l" rtl="0"/>
            <a:r>
              <a:rPr lang="en-US" sz="3600" dirty="0" err="1">
                <a:effectLst/>
              </a:rPr>
              <a:t>Zar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studenti</a:t>
            </a:r>
            <a:r>
              <a:rPr lang="en-US" sz="3600" dirty="0">
                <a:effectLst/>
              </a:rPr>
              <a:t> ne </a:t>
            </a:r>
            <a:r>
              <a:rPr lang="en-US" sz="3600" dirty="0" err="1">
                <a:effectLst/>
              </a:rPr>
              <a:t>uče</a:t>
            </a:r>
            <a:r>
              <a:rPr lang="en-US" sz="3600" dirty="0">
                <a:effectLst/>
              </a:rPr>
              <a:t>? Don't the students drink?</a:t>
            </a:r>
          </a:p>
          <a:p>
            <a:pPr algn="l" rtl="0"/>
            <a:r>
              <a:rPr lang="sr-Cyrl-RS" sz="3600" dirty="0"/>
              <a:t>Зар је јесен? </a:t>
            </a:r>
            <a:r>
              <a:rPr lang="en-US" sz="3600" dirty="0"/>
              <a:t>Is it already fall?</a:t>
            </a:r>
            <a:endParaRPr lang="en-US" sz="3600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F1D4-E540-8757-9429-1E44705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58BB-D7B4-6894-BA6D-EE79F521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Šta je </a:t>
            </a:r>
            <a:r>
              <a:rPr lang="sr-Latn-RS" b="1" dirty="0"/>
              <a:t>ovo? Ovo </a:t>
            </a:r>
            <a:r>
              <a:rPr lang="sr-Latn-RS" dirty="0"/>
              <a:t>je ………. </a:t>
            </a:r>
            <a:r>
              <a:rPr lang="en-US" dirty="0"/>
              <a:t>What is this? This is ……</a:t>
            </a:r>
            <a:endParaRPr lang="sr-Latn-RS" dirty="0"/>
          </a:p>
          <a:p>
            <a:r>
              <a:rPr lang="sr-Latn-RS" dirty="0"/>
              <a:t>Što je </a:t>
            </a:r>
            <a:r>
              <a:rPr lang="sr-Latn-RS" b="1" dirty="0"/>
              <a:t>ono? Ono </a:t>
            </a:r>
            <a:r>
              <a:rPr lang="sr-Latn-RS" dirty="0"/>
              <a:t>je ……….</a:t>
            </a:r>
            <a:r>
              <a:rPr lang="en-US" dirty="0"/>
              <a:t> What is that? That is……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Da li si ti Jelena?</a:t>
            </a:r>
            <a:r>
              <a:rPr lang="en-US" dirty="0"/>
              <a:t> Are you Jelena?</a:t>
            </a:r>
            <a:endParaRPr lang="sr-Latn-RS" dirty="0"/>
          </a:p>
          <a:p>
            <a:r>
              <a:rPr lang="sr-Latn-RS" b="1" dirty="0"/>
              <a:t>Da, </a:t>
            </a:r>
            <a:r>
              <a:rPr lang="sr-Latn-RS" dirty="0"/>
              <a:t>ja sam Jelena. </a:t>
            </a:r>
            <a:r>
              <a:rPr lang="en-US" dirty="0"/>
              <a:t>Yes, I am Jelena.</a:t>
            </a:r>
            <a:endParaRPr lang="sr-Latn-RS" dirty="0"/>
          </a:p>
          <a:p>
            <a:r>
              <a:rPr lang="sr-Latn-RS" b="1" dirty="0"/>
              <a:t>Ne, </a:t>
            </a:r>
            <a:r>
              <a:rPr lang="sr-Latn-RS" dirty="0"/>
              <a:t>ja nisam Jelena. </a:t>
            </a:r>
            <a:r>
              <a:rPr lang="en-US" dirty="0"/>
              <a:t>No, I am not Jelena. 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3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B1EF-1173-9E38-5E1A-FB829945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sr-Latn-RS" dirty="0" err="1"/>
              <a:t>žba</a:t>
            </a:r>
            <a:r>
              <a:rPr lang="sr-Latn-RS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7042-1492-27C5-9244-A5158E4A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RS" dirty="0"/>
              <a:t>:</a:t>
            </a:r>
            <a:r>
              <a:rPr lang="it-IT" dirty="0"/>
              <a:t> </a:t>
            </a:r>
            <a:r>
              <a:rPr lang="en-US" dirty="0"/>
              <a:t>______________</a:t>
            </a:r>
            <a:r>
              <a:rPr lang="sr-Latn-RS" dirty="0"/>
              <a:t> </a:t>
            </a:r>
            <a:endParaRPr lang="it-IT" dirty="0"/>
          </a:p>
          <a:p>
            <a:r>
              <a:rPr lang="en-US" dirty="0"/>
              <a:t>B: Ja </a:t>
            </a:r>
            <a:r>
              <a:rPr lang="en-US" dirty="0" err="1"/>
              <a:t>sam</a:t>
            </a:r>
            <a:r>
              <a:rPr lang="en-US" dirty="0"/>
              <a:t> Marija. </a:t>
            </a:r>
          </a:p>
          <a:p>
            <a:endParaRPr lang="en-US" dirty="0"/>
          </a:p>
          <a:p>
            <a:r>
              <a:rPr lang="en-US" dirty="0"/>
              <a:t>A: _______________</a:t>
            </a:r>
          </a:p>
          <a:p>
            <a:r>
              <a:rPr lang="en-US" dirty="0"/>
              <a:t>B: </a:t>
            </a:r>
            <a:r>
              <a:rPr lang="en-US" dirty="0" err="1"/>
              <a:t>Nisam</a:t>
            </a:r>
            <a:r>
              <a:rPr lang="en-US" dirty="0"/>
              <a:t> </a:t>
            </a:r>
            <a:r>
              <a:rPr lang="en-US" dirty="0" err="1"/>
              <a:t>studentica</a:t>
            </a:r>
            <a:r>
              <a:rPr lang="en-US" dirty="0"/>
              <a:t>, ja </a:t>
            </a:r>
            <a:r>
              <a:rPr lang="en-US" dirty="0" err="1"/>
              <a:t>sam</a:t>
            </a:r>
            <a:r>
              <a:rPr lang="en-US" dirty="0"/>
              <a:t>__________</a:t>
            </a:r>
          </a:p>
          <a:p>
            <a:endParaRPr lang="en-US" dirty="0"/>
          </a:p>
          <a:p>
            <a:r>
              <a:rPr lang="en-US" dirty="0"/>
              <a:t>A: _______________</a:t>
            </a:r>
          </a:p>
          <a:p>
            <a:r>
              <a:rPr lang="en-US" dirty="0"/>
              <a:t>B: Ovo je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sestra</a:t>
            </a:r>
            <a:r>
              <a:rPr lang="en-US" dirty="0"/>
              <a:t> (my </a:t>
            </a:r>
            <a:r>
              <a:rPr lang="en-US" dirty="0" err="1"/>
              <a:t>syster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11782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515-92AA-7C6D-2058-14793588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5D53-66AF-2F04-9703-535800A0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A:</a:t>
            </a:r>
            <a:r>
              <a:rPr lang="en-US" dirty="0"/>
              <a:t> _____________________</a:t>
            </a:r>
            <a:endParaRPr lang="sr-Cyrl-RS" dirty="0"/>
          </a:p>
          <a:p>
            <a:r>
              <a:rPr lang="sr-Cyrl-RS" dirty="0"/>
              <a:t>Б</a:t>
            </a:r>
            <a:r>
              <a:rPr lang="en-US" dirty="0"/>
              <a:t>: </a:t>
            </a:r>
            <a:r>
              <a:rPr lang="sr-Cyrl-RS" dirty="0"/>
              <a:t>Није Марија, то је Тијана. </a:t>
            </a:r>
          </a:p>
          <a:p>
            <a:endParaRPr lang="sr-Cyrl-RS" dirty="0"/>
          </a:p>
          <a:p>
            <a:r>
              <a:rPr lang="sr-Cyrl-RS" dirty="0"/>
              <a:t>А: </a:t>
            </a:r>
            <a:r>
              <a:rPr lang="en-US" dirty="0"/>
              <a:t>_______________</a:t>
            </a:r>
            <a:endParaRPr lang="sr-Cyrl-RS" dirty="0"/>
          </a:p>
          <a:p>
            <a:r>
              <a:rPr lang="sr-Cyrl-RS" dirty="0"/>
              <a:t>Б: Учим. </a:t>
            </a:r>
          </a:p>
          <a:p>
            <a:endParaRPr lang="sr-Cyrl-RS" dirty="0"/>
          </a:p>
          <a:p>
            <a:r>
              <a:rPr lang="sr-Cyrl-RS" dirty="0"/>
              <a:t>А:  </a:t>
            </a:r>
            <a:r>
              <a:rPr lang="en-US" dirty="0"/>
              <a:t>_______________</a:t>
            </a:r>
            <a:endParaRPr lang="sr-Cyrl-RS" dirty="0"/>
          </a:p>
          <a:p>
            <a:r>
              <a:rPr lang="sr-Cyrl-RS" dirty="0"/>
              <a:t>Б: Одлично сам.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B03F-255F-FAAC-CB15-788F25D0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Who See - Đe se kupaš (Official Video)">
            <a:hlinkClick r:id="" action="ppaction://media"/>
            <a:extLst>
              <a:ext uri="{FF2B5EF4-FFF2-40B4-BE49-F238E27FC236}">
                <a16:creationId xmlns:a16="http://schemas.microsoft.com/office/drawing/2014/main" id="{10182102-DCD9-EDD4-2AB8-43F51DE2AF5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36320" y="286603"/>
            <a:ext cx="10554576" cy="59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D1E5-4BE3-CF27-3F0C-3FE8B202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For tomorrow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8A3F1-4280-E7CA-2BC1-B538BEC59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210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84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Род именица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Gender of nouns</a:t>
            </a:r>
          </a:p>
        </p:txBody>
      </p:sp>
    </p:spTree>
    <p:extLst>
      <p:ext uri="{BB962C8B-B14F-4D97-AF65-F5344CB8AC3E}">
        <p14:creationId xmlns:p14="http://schemas.microsoft.com/office/powerpoint/2010/main" val="262396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3 genders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masculine, feminine, neuter (</a:t>
            </a:r>
            <a:r>
              <a:rPr lang="en-US" b="1" dirty="0"/>
              <a:t>not</a:t>
            </a:r>
            <a:r>
              <a:rPr lang="en-US" dirty="0"/>
              <a:t> neutral)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0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Masculine / </a:t>
            </a:r>
            <a:r>
              <a:rPr lang="sr-Latn-RS" b="1" dirty="0"/>
              <a:t>Muški rod</a:t>
            </a:r>
            <a:r>
              <a:rPr lang="en-US" b="1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masculine nouns end in consonant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prozor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vrat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/</a:t>
            </a:r>
            <a:r>
              <a:rPr lang="en-US" dirty="0" err="1"/>
              <a:t>kompjutor</a:t>
            </a:r>
            <a:r>
              <a:rPr lang="en-US" dirty="0"/>
              <a:t> (Croatian)</a:t>
            </a:r>
          </a:p>
          <a:p>
            <a:r>
              <a:rPr lang="en-US" dirty="0"/>
              <a:t> </a:t>
            </a:r>
            <a:r>
              <a:rPr lang="en-US" dirty="0" err="1"/>
              <a:t>mraz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Some nouns end in –a: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tata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sudija</a:t>
            </a:r>
            <a:r>
              <a:rPr lang="en-US" dirty="0"/>
              <a:t> (Serb./Bosnian)</a:t>
            </a:r>
          </a:p>
          <a:p>
            <a:r>
              <a:rPr lang="en-US" dirty="0"/>
              <a:t> </a:t>
            </a:r>
            <a:r>
              <a:rPr lang="en-US" dirty="0" err="1"/>
              <a:t>deda</a:t>
            </a:r>
            <a:r>
              <a:rPr lang="en-US" dirty="0"/>
              <a:t> (Serbian)</a:t>
            </a:r>
          </a:p>
          <a:p>
            <a:r>
              <a:rPr lang="en-US" dirty="0"/>
              <a:t> </a:t>
            </a:r>
            <a:r>
              <a:rPr lang="en-US" dirty="0" err="1"/>
              <a:t>Saša</a:t>
            </a:r>
            <a:r>
              <a:rPr lang="en-US" dirty="0"/>
              <a:t>, </a:t>
            </a:r>
            <a:r>
              <a:rPr lang="en-US" dirty="0" err="1"/>
              <a:t>Miša</a:t>
            </a:r>
            <a:r>
              <a:rPr lang="en-US" dirty="0"/>
              <a:t>, </a:t>
            </a:r>
            <a:r>
              <a:rPr lang="en-US" dirty="0" err="1"/>
              <a:t>Dragiša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Feminine / </a:t>
            </a:r>
            <a:r>
              <a:rPr lang="en-US" b="1" dirty="0" err="1"/>
              <a:t>Ženski</a:t>
            </a:r>
            <a:r>
              <a:rPr lang="en-US" b="1" dirty="0"/>
              <a:t> rod: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feminine nouns end in –a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mama</a:t>
            </a:r>
          </a:p>
          <a:p>
            <a:r>
              <a:rPr lang="en-US" dirty="0"/>
              <a:t> </a:t>
            </a:r>
            <a:r>
              <a:rPr lang="en-US" dirty="0" err="1"/>
              <a:t>sestra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lopta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noga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lampa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end in a consonant. We call them F2 nouns!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These must be memorized: , </a:t>
            </a:r>
            <a:r>
              <a:rPr lang="en-US" dirty="0" err="1"/>
              <a:t>ljubav</a:t>
            </a:r>
            <a:r>
              <a:rPr lang="en-US" dirty="0"/>
              <a:t> (love), </a:t>
            </a:r>
            <a:r>
              <a:rPr lang="en-US" dirty="0" err="1"/>
              <a:t>krv</a:t>
            </a:r>
            <a:r>
              <a:rPr lang="en-US" dirty="0"/>
              <a:t> (blood), </a:t>
            </a:r>
            <a:r>
              <a:rPr lang="en-US" dirty="0" err="1"/>
              <a:t>pamet</a:t>
            </a:r>
            <a:r>
              <a:rPr lang="en-US" dirty="0"/>
              <a:t>, </a:t>
            </a:r>
            <a:r>
              <a:rPr lang="en-US" dirty="0" err="1"/>
              <a:t>narav</a:t>
            </a:r>
            <a:r>
              <a:rPr lang="en-US" dirty="0"/>
              <a:t>, etc.</a:t>
            </a:r>
          </a:p>
          <a:p>
            <a:r>
              <a:rPr lang="en-US" dirty="0"/>
              <a:t>All </a:t>
            </a:r>
            <a:r>
              <a:rPr lang="en-US" b="1" dirty="0"/>
              <a:t>polysyllabic nouns</a:t>
            </a:r>
            <a:r>
              <a:rPr lang="en-US" dirty="0"/>
              <a:t> that end in </a:t>
            </a:r>
            <a:r>
              <a:rPr lang="en-US" b="1" dirty="0"/>
              <a:t>–</a:t>
            </a:r>
            <a:r>
              <a:rPr lang="en-US" b="1" dirty="0" err="1"/>
              <a:t>ost</a:t>
            </a:r>
            <a:r>
              <a:rPr lang="en-US" dirty="0"/>
              <a:t>: </a:t>
            </a:r>
            <a:r>
              <a:rPr lang="en-US" dirty="0" err="1"/>
              <a:t>mladost</a:t>
            </a:r>
            <a:r>
              <a:rPr lang="en-US" dirty="0"/>
              <a:t> (youth) </a:t>
            </a:r>
            <a:r>
              <a:rPr lang="en-US" dirty="0" err="1"/>
              <a:t>starost</a:t>
            </a:r>
            <a:r>
              <a:rPr lang="en-US" dirty="0"/>
              <a:t> (old age) </a:t>
            </a:r>
            <a:r>
              <a:rPr lang="en-US" dirty="0" err="1"/>
              <a:t>hrabrost</a:t>
            </a:r>
            <a:r>
              <a:rPr lang="en-US" dirty="0"/>
              <a:t> (courage) </a:t>
            </a:r>
            <a:r>
              <a:rPr lang="en-US" dirty="0" err="1"/>
              <a:t>glupost</a:t>
            </a:r>
            <a:r>
              <a:rPr lang="en-US" dirty="0"/>
              <a:t> (stupidity),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Neuter nouns / Srednji rod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Neuter nouns end in </a:t>
            </a:r>
            <a:r>
              <a:rPr lang="de-DE" b="1" dirty="0"/>
              <a:t>–o</a:t>
            </a:r>
            <a:r>
              <a:rPr lang="de-DE" dirty="0"/>
              <a:t> or </a:t>
            </a:r>
            <a:r>
              <a:rPr lang="de-DE" b="1" dirty="0"/>
              <a:t>–e</a:t>
            </a:r>
            <a:r>
              <a:rPr lang="de-DE" dirty="0"/>
              <a:t>:</a:t>
            </a:r>
            <a:endParaRPr lang="en-US" dirty="0"/>
          </a:p>
          <a:p>
            <a:r>
              <a:rPr lang="en-US" dirty="0" err="1"/>
              <a:t>polje</a:t>
            </a:r>
            <a:endParaRPr lang="en-US" dirty="0"/>
          </a:p>
          <a:p>
            <a:r>
              <a:rPr lang="en-US" dirty="0" err="1"/>
              <a:t>selo</a:t>
            </a:r>
            <a:endParaRPr lang="en-US" dirty="0"/>
          </a:p>
          <a:p>
            <a:r>
              <a:rPr lang="en-US" dirty="0"/>
              <a:t>pile </a:t>
            </a:r>
          </a:p>
          <a:p>
            <a:r>
              <a:rPr lang="en-US" dirty="0"/>
              <a:t>more</a:t>
            </a:r>
          </a:p>
          <a:p>
            <a:r>
              <a:rPr lang="en-US" dirty="0" err="1"/>
              <a:t>oko</a:t>
            </a:r>
            <a:endParaRPr lang="en-US" dirty="0"/>
          </a:p>
          <a:p>
            <a:r>
              <a:rPr lang="en-US" dirty="0" err="1"/>
              <a:t>pismo</a:t>
            </a:r>
            <a:r>
              <a:rPr lang="en-US" dirty="0"/>
              <a:t>, etc.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Determine the gender of the following nouns: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179" y="2943690"/>
            <a:ext cx="10058400" cy="2548713"/>
          </a:xfrm>
        </p:spPr>
        <p:txBody>
          <a:bodyPr>
            <a:normAutofit/>
          </a:bodyPr>
          <a:lstStyle/>
          <a:p>
            <a:r>
              <a:rPr lang="en-US" sz="4000" dirty="0" err="1"/>
              <a:t>Tegla</a:t>
            </a:r>
            <a:r>
              <a:rPr lang="en-US" sz="4000" dirty="0"/>
              <a:t>, </a:t>
            </a:r>
            <a:r>
              <a:rPr lang="en-US" sz="4000" dirty="0" err="1"/>
              <a:t>ruka</a:t>
            </a:r>
            <a:r>
              <a:rPr lang="en-US" sz="4000" dirty="0"/>
              <a:t>, </a:t>
            </a:r>
            <a:r>
              <a:rPr lang="en-US" sz="4000" dirty="0" err="1"/>
              <a:t>pasulj</a:t>
            </a:r>
            <a:r>
              <a:rPr lang="en-US" sz="4000" dirty="0"/>
              <a:t>, </a:t>
            </a:r>
            <a:r>
              <a:rPr lang="en-US" sz="4000" dirty="0" err="1"/>
              <a:t>drvo</a:t>
            </a:r>
            <a:r>
              <a:rPr lang="en-US" sz="4000" dirty="0"/>
              <a:t>, </a:t>
            </a:r>
            <a:r>
              <a:rPr lang="en-US" sz="4000" dirty="0" err="1"/>
              <a:t>brdo</a:t>
            </a:r>
            <a:r>
              <a:rPr lang="en-US" sz="4000" dirty="0"/>
              <a:t>, </a:t>
            </a:r>
            <a:r>
              <a:rPr lang="en-US" sz="4000" dirty="0" err="1"/>
              <a:t>nos</a:t>
            </a:r>
            <a:r>
              <a:rPr lang="en-US" sz="4000" dirty="0"/>
              <a:t>, </a:t>
            </a:r>
            <a:r>
              <a:rPr lang="en-US" sz="4000" dirty="0" err="1"/>
              <a:t>brada</a:t>
            </a:r>
            <a:r>
              <a:rPr lang="en-US" sz="4000" dirty="0"/>
              <a:t>, </a:t>
            </a:r>
            <a:r>
              <a:rPr lang="en-US" sz="4000" dirty="0" err="1"/>
              <a:t>oko</a:t>
            </a:r>
            <a:r>
              <a:rPr lang="en-US" sz="4000" dirty="0"/>
              <a:t>, </a:t>
            </a:r>
            <a:r>
              <a:rPr lang="en-US" sz="4000" dirty="0" err="1"/>
              <a:t>uzdržanost</a:t>
            </a:r>
            <a:r>
              <a:rPr lang="en-US" sz="4000" dirty="0"/>
              <a:t>, </a:t>
            </a:r>
            <a:r>
              <a:rPr lang="en-US" sz="4000" dirty="0" err="1"/>
              <a:t>vrt</a:t>
            </a:r>
            <a:r>
              <a:rPr lang="en-US" sz="4000" dirty="0"/>
              <a:t>, tata, brat, </a:t>
            </a:r>
            <a:r>
              <a:rPr lang="en-US" sz="4000" dirty="0" err="1"/>
              <a:t>paket</a:t>
            </a:r>
            <a:r>
              <a:rPr lang="en-US" sz="4000" dirty="0"/>
              <a:t>, pile, </a:t>
            </a:r>
            <a:r>
              <a:rPr lang="en-US" sz="4000" dirty="0" err="1"/>
              <a:t>jagnje</a:t>
            </a:r>
            <a:r>
              <a:rPr lang="en-US" sz="4000" dirty="0"/>
              <a:t>, </a:t>
            </a:r>
            <a:r>
              <a:rPr lang="en-US" sz="4000" dirty="0" err="1"/>
              <a:t>kostim</a:t>
            </a:r>
            <a:r>
              <a:rPr lang="en-US" sz="4000" dirty="0"/>
              <a:t>, </a:t>
            </a:r>
            <a:r>
              <a:rPr lang="en-US" sz="4000" dirty="0" err="1"/>
              <a:t>lutka</a:t>
            </a:r>
            <a:r>
              <a:rPr lang="en-US" sz="4000" dirty="0"/>
              <a:t>, </a:t>
            </a:r>
            <a:r>
              <a:rPr lang="en-US" sz="4000" dirty="0" err="1"/>
              <a:t>emisija</a:t>
            </a:r>
            <a:r>
              <a:rPr lang="en-US" sz="4000" dirty="0"/>
              <a:t>, </a:t>
            </a:r>
            <a:r>
              <a:rPr lang="en-US" sz="4000" dirty="0" err="1"/>
              <a:t>retkost</a:t>
            </a:r>
            <a:r>
              <a:rPr lang="en-US" sz="4000" dirty="0"/>
              <a:t>/</a:t>
            </a:r>
            <a:r>
              <a:rPr lang="en-US" sz="4000" dirty="0" err="1"/>
              <a:t>rijetkost</a:t>
            </a:r>
            <a:r>
              <a:rPr lang="en-US" sz="4000" dirty="0"/>
              <a:t>, </a:t>
            </a:r>
            <a:r>
              <a:rPr lang="en-US" sz="4000" dirty="0" err="1"/>
              <a:t>bodrost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35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26E3-FD7E-A232-FAF4-CAF4CDAB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FFE29-EC3E-74AA-9F33-C49E73810B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0049" y="476251"/>
          <a:ext cx="11630022" cy="5838825"/>
        </p:xfrm>
        <a:graphic>
          <a:graphicData uri="http://schemas.openxmlformats.org/drawingml/2006/table">
            <a:tbl>
              <a:tblPr/>
              <a:tblGrid>
                <a:gridCol w="1302032">
                  <a:extLst>
                    <a:ext uri="{9D8B030D-6E8A-4147-A177-3AD203B41FA5}">
                      <a16:colId xmlns:a16="http://schemas.microsoft.com/office/drawing/2014/main" val="2326298127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2133401134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1536837153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1756744980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3273482214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3111687252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2314893965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3612167919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3811075035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865077690"/>
                    </a:ext>
                  </a:extLst>
                </a:gridCol>
                <a:gridCol w="1032799">
                  <a:extLst>
                    <a:ext uri="{9D8B030D-6E8A-4147-A177-3AD203B41FA5}">
                      <a16:colId xmlns:a16="http://schemas.microsoft.com/office/drawing/2014/main" val="1504756568"/>
                    </a:ext>
                  </a:extLst>
                </a:gridCol>
              </a:tblGrid>
              <a:tr h="1946275">
                <a:tc>
                  <a:txBody>
                    <a:bodyPr/>
                    <a:lstStyle/>
                    <a:p>
                      <a:r>
                        <a:rPr lang="en-US" sz="1100" i="1" u="none" strike="noStrike" dirty="0">
                          <a:solidFill>
                            <a:srgbClr val="000000"/>
                          </a:solidFill>
                          <a:effectLst/>
                          <a:hlinkClick r:id="rId2" tooltip="Cyrillic Alphabet"/>
                        </a:rPr>
                        <a:t>Cyrillic Alphabet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i="1" u="none" strike="noStrike" dirty="0">
                          <a:solidFill>
                            <a:srgbClr val="000000"/>
                          </a:solidFill>
                          <a:effectLst/>
                          <a:hlinkClick r:id="rId3" tooltip="Latin alphabet"/>
                        </a:rPr>
                        <a:t>Latin alphabet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4" tooltip="A (Cyrillic)"/>
                        </a:rPr>
                        <a:t>А,а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азбука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5" tooltip="Be (Cyrillic)"/>
                        </a:rPr>
                        <a:t>Б,б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баба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6" tooltip="Ve (Cyrillic)"/>
                        </a:rPr>
                        <a:t>В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6" tooltip="Ve (Cyrillic)"/>
                        </a:rPr>
                        <a:t>в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воз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7" tooltip="Ge (Cyrillic)"/>
                        </a:rPr>
                        <a:t>Г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7" tooltip="Ge (Cyrillic)"/>
                        </a:rPr>
                        <a:t>г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гимнастика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8" tooltip="De (Cyrillic)"/>
                        </a:rPr>
                        <a:t>Д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8" tooltip="De (Cyrillic)"/>
                        </a:rPr>
                        <a:t>д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деда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9" tooltip="Dje"/>
                        </a:rPr>
                        <a:t>Ђ,ђ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Đ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ђак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10" tooltip="Ye (Cyrillic)"/>
                        </a:rPr>
                        <a:t>Е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0" tooltip="Ye (Cyrillic)"/>
                        </a:rPr>
                        <a:t>е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Ема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1" tooltip="Zhe (Cyrillic)"/>
                        </a:rPr>
                        <a:t>Ж;ж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Ž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жена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12" tooltip="Ze (Cyrillic)"/>
                        </a:rPr>
                        <a:t>З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2" tooltip="Ze (Cyrillic)"/>
                        </a:rPr>
                        <a:t>з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Z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зуб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13" tooltip="I (Cyrillic)"/>
                        </a:rPr>
                        <a:t>И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3" tooltip="I (Cyrillic)"/>
                        </a:rPr>
                        <a:t>и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игла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638185"/>
                  </a:ext>
                </a:extLst>
              </a:tr>
              <a:tr h="1946275">
                <a:tc>
                  <a:txBody>
                    <a:bodyPr/>
                    <a:lstStyle/>
                    <a:p>
                      <a:r>
                        <a:rPr lang="en-US" sz="1100" i="1" u="none" strike="noStrike">
                          <a:solidFill>
                            <a:srgbClr val="000000"/>
                          </a:solidFill>
                          <a:effectLst/>
                          <a:hlinkClick r:id="rId2" tooltip="Cyrillic Alphabet"/>
                        </a:rPr>
                        <a:t>Cyrillic Alphabet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i="1" u="none" strike="noStrike">
                          <a:solidFill>
                            <a:srgbClr val="000000"/>
                          </a:solidFill>
                          <a:effectLst/>
                          <a:hlinkClick r:id="rId3" tooltip="Latin alphabet"/>
                        </a:rPr>
                        <a:t>Latin alphabet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14" tooltip="Je (Cyrillic)"/>
                        </a:rPr>
                        <a:t>Ј, ј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Јелена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5" tooltip="Ka (Cyrillic)"/>
                        </a:rPr>
                        <a:t>К,к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крушка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6" tooltip="El (Cyrillic)"/>
                        </a:rPr>
                        <a:t>Л,л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лепота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7" tooltip="Lje"/>
                        </a:rPr>
                        <a:t>Љ,љ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Lj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љуто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8" tooltip="Em (Cyrillic)"/>
                        </a:rPr>
                        <a:t>М,м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мама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19" tooltip="En (Cyrillic)"/>
                        </a:rPr>
                        <a:t>Н,н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наша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0" tooltip="Nje"/>
                        </a:rPr>
                        <a:t>Њ;њ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Nj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њива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21" tooltip="O (Cyrillic)"/>
                        </a:rPr>
                        <a:t>О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1" tooltip="O (Cyrillic)"/>
                        </a:rPr>
                        <a:t>о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опасно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2" tooltip="Pe (Cyrillic)"/>
                        </a:rPr>
                        <a:t>П,п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писмо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23" tooltip="Er (Cyrillic)"/>
                        </a:rPr>
                        <a:t>Р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3" tooltip="Er (Cyrillic)"/>
                        </a:rPr>
                        <a:t>р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решење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05359"/>
                  </a:ext>
                </a:extLst>
              </a:tr>
              <a:tr h="1946275">
                <a:tc>
                  <a:txBody>
                    <a:bodyPr/>
                    <a:lstStyle/>
                    <a:p>
                      <a:r>
                        <a:rPr lang="en-US" sz="1100" i="1" u="none" strike="noStrike">
                          <a:solidFill>
                            <a:srgbClr val="000000"/>
                          </a:solidFill>
                          <a:effectLst/>
                          <a:hlinkClick r:id="rId2" tooltip="Cyrillic Alphabet"/>
                        </a:rPr>
                        <a:t>Cyrillic Alphabet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i="1" u="none" strike="noStrike">
                          <a:solidFill>
                            <a:srgbClr val="000000"/>
                          </a:solidFill>
                          <a:effectLst/>
                          <a:hlinkClick r:id="rId3" tooltip="Latin alphabet"/>
                        </a:rPr>
                        <a:t>Latin alphabet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24" tooltip="Es (Cyrillic)"/>
                        </a:rPr>
                        <a:t>С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4" tooltip="Es (Cyrillic)"/>
                        </a:rPr>
                        <a:t>с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стар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25" tooltip="Te (Cyrillic)"/>
                        </a:rPr>
                        <a:t>Т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5" tooltip="Te (Cyrillic)"/>
                        </a:rPr>
                        <a:t>т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туберкулоза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6" tooltip="Tshe"/>
                        </a:rPr>
                        <a:t>Ћ,ћ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Ć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ћале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27" tooltip="U (Cyrillic)"/>
                        </a:rPr>
                        <a:t>У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7" tooltip="U (Cyrillic)"/>
                        </a:rPr>
                        <a:t>у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уторак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28" tooltip="Ef (Cyrillic)"/>
                        </a:rPr>
                        <a:t>Ф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8" tooltip="Ef (Cyrillic)"/>
                        </a:rPr>
                        <a:t>ф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фазан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29" tooltip="Kha (Cyrillic)"/>
                        </a:rPr>
                        <a:t>Х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29" tooltip="Kha (Cyrillic)"/>
                        </a:rPr>
                        <a:t>х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хрчак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30" tooltip="Tse (Cyrillic)"/>
                        </a:rPr>
                        <a:t>Ц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30" tooltip="Tse (Cyrillic)"/>
                        </a:rPr>
                        <a:t>ц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ципела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31" tooltip="Che (Cyrillic)"/>
                        </a:rPr>
                        <a:t>Ч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31" tooltip="Che (Cyrillic)"/>
                        </a:rPr>
                        <a:t>ч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Č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чучање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>
                          <a:solidFill>
                            <a:srgbClr val="000000"/>
                          </a:solidFill>
                          <a:effectLst/>
                          <a:hlinkClick r:id="rId32" tooltip="Dzhe"/>
                        </a:rPr>
                        <a:t>Џ </a:t>
                      </a:r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32" tooltip="Dzhe"/>
                        </a:rPr>
                        <a:t>џ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</a:rPr>
                        <a:t>Dž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џин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100" u="none" strike="noStrike" dirty="0" err="1">
                          <a:solidFill>
                            <a:srgbClr val="000000"/>
                          </a:solidFill>
                          <a:effectLst/>
                          <a:hlinkClick r:id="rId33" tooltip="Sha"/>
                        </a:rPr>
                        <a:t>Ш,ш</a:t>
                      </a:r>
                      <a:b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Š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sr-Cyrl-RS" sz="1100" dirty="0">
                          <a:solidFill>
                            <a:srgbClr val="000000"/>
                          </a:solidFill>
                          <a:effectLst/>
                        </a:rPr>
                        <a:t>шум</a:t>
                      </a:r>
                      <a:endParaRPr lang="en-US" sz="1100" dirty="0">
                        <a:effectLst/>
                      </a:endParaRPr>
                    </a:p>
                  </a:txBody>
                  <a:tcPr marL="61241" marR="61241" marT="61241" marB="612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9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25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1104</Words>
  <Application>Microsoft Office PowerPoint</Application>
  <PresentationFormat>Widescreen</PresentationFormat>
  <Paragraphs>156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Calibri</vt:lpstr>
      <vt:lpstr>Calibri Light</vt:lpstr>
      <vt:lpstr>Segoe UI</vt:lpstr>
      <vt:lpstr>Wingdings</vt:lpstr>
      <vt:lpstr>Retrospect</vt:lpstr>
      <vt:lpstr>Slide 1</vt:lpstr>
      <vt:lpstr>PowerPoint Presentation</vt:lpstr>
      <vt:lpstr>Род именица</vt:lpstr>
      <vt:lpstr>3 genders</vt:lpstr>
      <vt:lpstr>Masculine / Muški rod: </vt:lpstr>
      <vt:lpstr>Feminine / Ženski rod: </vt:lpstr>
      <vt:lpstr>Neuter nouns / Srednji rod:</vt:lpstr>
      <vt:lpstr>Determine the gender of the following nouns: </vt:lpstr>
      <vt:lpstr>PowerPoint Presentation</vt:lpstr>
      <vt:lpstr>Profesije i nacionalnosti</vt:lpstr>
      <vt:lpstr>PowerPoint Presentation</vt:lpstr>
      <vt:lpstr>Formation of questions </vt:lpstr>
      <vt:lpstr>1. Questions may be introduced by an interrogative  </vt:lpstr>
      <vt:lpstr>2. When a sentence does not contain an interrogative word, the particle li is used (a particle is a short, indeclinable part of speech). Li is placed immediately after the main verb, which must then be the first word in the sentence.  </vt:lpstr>
      <vt:lpstr>3. Another way of using the particle li is to combine it with the conjunction da. In this case, the main verb may be placed anywhere in the sentence.  </vt:lpstr>
      <vt:lpstr>4. Negative questions are introduced ba zar </vt:lpstr>
      <vt:lpstr>Answering Question</vt:lpstr>
      <vt:lpstr>Vežba 1</vt:lpstr>
      <vt:lpstr>Vežba 2</vt:lpstr>
      <vt:lpstr>For tomorrow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Pavlovic, Tamara</dc:creator>
  <cp:lastModifiedBy>Pavlovic, Tamara</cp:lastModifiedBy>
  <cp:revision>2</cp:revision>
  <dcterms:created xsi:type="dcterms:W3CDTF">2023-08-24T02:50:31Z</dcterms:created>
  <dcterms:modified xsi:type="dcterms:W3CDTF">2023-08-29T19:45:13Z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