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61" r:id="rId15"/>
    <p:sldId id="263" r:id="rId16"/>
    <p:sldId id="26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FEDABB-E2EB-4364-B1B6-C3BEFBF64B6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0217B9E-3319-4CEA-9C10-0004DF292457}">
      <dgm:prSet/>
      <dgm:spPr/>
      <dgm:t>
        <a:bodyPr/>
        <a:lstStyle/>
        <a:p>
          <a:r>
            <a:rPr lang="sr-Cyrl-RS"/>
            <a:t>Разумети улогу падежа у БЦС-у</a:t>
          </a:r>
          <a:endParaRPr lang="en-US"/>
        </a:p>
      </dgm:t>
    </dgm:pt>
    <dgm:pt modelId="{F957595C-AC90-4971-AC0E-32352AA83A3E}" type="parTrans" cxnId="{DF62243D-A64E-424C-AFB0-7F290F78D5D5}">
      <dgm:prSet/>
      <dgm:spPr/>
      <dgm:t>
        <a:bodyPr/>
        <a:lstStyle/>
        <a:p>
          <a:endParaRPr lang="en-US"/>
        </a:p>
      </dgm:t>
    </dgm:pt>
    <dgm:pt modelId="{96390FE4-94F0-4BF9-B038-1E79267417CC}" type="sibTrans" cxnId="{DF62243D-A64E-424C-AFB0-7F290F78D5D5}">
      <dgm:prSet/>
      <dgm:spPr/>
      <dgm:t>
        <a:bodyPr/>
        <a:lstStyle/>
        <a:p>
          <a:endParaRPr lang="en-US"/>
        </a:p>
      </dgm:t>
    </dgm:pt>
    <dgm:pt modelId="{7D792CF3-E08F-4F45-AD89-B90DDA7DB72D}">
      <dgm:prSet/>
      <dgm:spPr/>
      <dgm:t>
        <a:bodyPr/>
        <a:lstStyle/>
        <a:p>
          <a:r>
            <a:rPr lang="sr-Cyrl-RS"/>
            <a:t>Разумети употребу номинатива и акузатива</a:t>
          </a:r>
          <a:endParaRPr lang="en-US"/>
        </a:p>
      </dgm:t>
    </dgm:pt>
    <dgm:pt modelId="{EB7BA871-C108-4534-A993-5DDF7724C973}" type="parTrans" cxnId="{AAE2068D-433A-41F8-8882-778EC77060E7}">
      <dgm:prSet/>
      <dgm:spPr/>
      <dgm:t>
        <a:bodyPr/>
        <a:lstStyle/>
        <a:p>
          <a:endParaRPr lang="en-US"/>
        </a:p>
      </dgm:t>
    </dgm:pt>
    <dgm:pt modelId="{15BD68EC-2C9B-4098-A142-A933432F8C79}" type="sibTrans" cxnId="{AAE2068D-433A-41F8-8882-778EC77060E7}">
      <dgm:prSet/>
      <dgm:spPr/>
      <dgm:t>
        <a:bodyPr/>
        <a:lstStyle/>
        <a:p>
          <a:endParaRPr lang="en-US"/>
        </a:p>
      </dgm:t>
    </dgm:pt>
    <dgm:pt modelId="{B9391293-5290-4102-844B-F2826F14D831}" type="pres">
      <dgm:prSet presAssocID="{8CFEDABB-E2EB-4364-B1B6-C3BEFBF64B6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A7F1C56-1A79-4751-A11B-C35C9C7489A5}" type="pres">
      <dgm:prSet presAssocID="{E0217B9E-3319-4CEA-9C10-0004DF292457}" presName="hierRoot1" presStyleCnt="0"/>
      <dgm:spPr/>
    </dgm:pt>
    <dgm:pt modelId="{BE8F5C1D-FF86-4AA5-902F-C4AA96715B0E}" type="pres">
      <dgm:prSet presAssocID="{E0217B9E-3319-4CEA-9C10-0004DF292457}" presName="composite" presStyleCnt="0"/>
      <dgm:spPr/>
    </dgm:pt>
    <dgm:pt modelId="{9887FA06-0C28-4083-A28E-4B7473FD9076}" type="pres">
      <dgm:prSet presAssocID="{E0217B9E-3319-4CEA-9C10-0004DF292457}" presName="background" presStyleLbl="node0" presStyleIdx="0" presStyleCnt="2"/>
      <dgm:spPr/>
    </dgm:pt>
    <dgm:pt modelId="{F4A83CAD-EA9D-4C5E-B73C-64D7796612FC}" type="pres">
      <dgm:prSet presAssocID="{E0217B9E-3319-4CEA-9C10-0004DF292457}" presName="text" presStyleLbl="fgAcc0" presStyleIdx="0" presStyleCnt="2">
        <dgm:presLayoutVars>
          <dgm:chPref val="3"/>
        </dgm:presLayoutVars>
      </dgm:prSet>
      <dgm:spPr/>
    </dgm:pt>
    <dgm:pt modelId="{3680E90A-BA52-46C7-BE98-7E77962A4AF8}" type="pres">
      <dgm:prSet presAssocID="{E0217B9E-3319-4CEA-9C10-0004DF292457}" presName="hierChild2" presStyleCnt="0"/>
      <dgm:spPr/>
    </dgm:pt>
    <dgm:pt modelId="{2882D65D-3711-4D9F-8068-464ECD10F93B}" type="pres">
      <dgm:prSet presAssocID="{7D792CF3-E08F-4F45-AD89-B90DDA7DB72D}" presName="hierRoot1" presStyleCnt="0"/>
      <dgm:spPr/>
    </dgm:pt>
    <dgm:pt modelId="{4385DFB7-E0BC-48B0-B85C-A313A9E3A193}" type="pres">
      <dgm:prSet presAssocID="{7D792CF3-E08F-4F45-AD89-B90DDA7DB72D}" presName="composite" presStyleCnt="0"/>
      <dgm:spPr/>
    </dgm:pt>
    <dgm:pt modelId="{DB34D0CC-9D63-4B89-909E-7926939A003D}" type="pres">
      <dgm:prSet presAssocID="{7D792CF3-E08F-4F45-AD89-B90DDA7DB72D}" presName="background" presStyleLbl="node0" presStyleIdx="1" presStyleCnt="2"/>
      <dgm:spPr/>
    </dgm:pt>
    <dgm:pt modelId="{1863CFB1-631E-4BBF-947B-B5D4838B38C2}" type="pres">
      <dgm:prSet presAssocID="{7D792CF3-E08F-4F45-AD89-B90DDA7DB72D}" presName="text" presStyleLbl="fgAcc0" presStyleIdx="1" presStyleCnt="2">
        <dgm:presLayoutVars>
          <dgm:chPref val="3"/>
        </dgm:presLayoutVars>
      </dgm:prSet>
      <dgm:spPr/>
    </dgm:pt>
    <dgm:pt modelId="{28A56371-C9F4-47E7-9510-040104D4D07D}" type="pres">
      <dgm:prSet presAssocID="{7D792CF3-E08F-4F45-AD89-B90DDA7DB72D}" presName="hierChild2" presStyleCnt="0"/>
      <dgm:spPr/>
    </dgm:pt>
  </dgm:ptLst>
  <dgm:cxnLst>
    <dgm:cxn modelId="{4F3DDF06-7984-45A1-B868-F7328658E751}" type="presOf" srcId="{7D792CF3-E08F-4F45-AD89-B90DDA7DB72D}" destId="{1863CFB1-631E-4BBF-947B-B5D4838B38C2}" srcOrd="0" destOrd="0" presId="urn:microsoft.com/office/officeart/2005/8/layout/hierarchy1"/>
    <dgm:cxn modelId="{DF62243D-A64E-424C-AFB0-7F290F78D5D5}" srcId="{8CFEDABB-E2EB-4364-B1B6-C3BEFBF64B64}" destId="{E0217B9E-3319-4CEA-9C10-0004DF292457}" srcOrd="0" destOrd="0" parTransId="{F957595C-AC90-4971-AC0E-32352AA83A3E}" sibTransId="{96390FE4-94F0-4BF9-B038-1E79267417CC}"/>
    <dgm:cxn modelId="{46A5F043-E321-47FF-ADFF-02C70E0322D5}" type="presOf" srcId="{8CFEDABB-E2EB-4364-B1B6-C3BEFBF64B64}" destId="{B9391293-5290-4102-844B-F2826F14D831}" srcOrd="0" destOrd="0" presId="urn:microsoft.com/office/officeart/2005/8/layout/hierarchy1"/>
    <dgm:cxn modelId="{AAE2068D-433A-41F8-8882-778EC77060E7}" srcId="{8CFEDABB-E2EB-4364-B1B6-C3BEFBF64B64}" destId="{7D792CF3-E08F-4F45-AD89-B90DDA7DB72D}" srcOrd="1" destOrd="0" parTransId="{EB7BA871-C108-4534-A993-5DDF7724C973}" sibTransId="{15BD68EC-2C9B-4098-A142-A933432F8C79}"/>
    <dgm:cxn modelId="{38F80D8E-DF63-4F5F-9977-4E3971B917EF}" type="presOf" srcId="{E0217B9E-3319-4CEA-9C10-0004DF292457}" destId="{F4A83CAD-EA9D-4C5E-B73C-64D7796612FC}" srcOrd="0" destOrd="0" presId="urn:microsoft.com/office/officeart/2005/8/layout/hierarchy1"/>
    <dgm:cxn modelId="{4848DCCB-69D0-43FD-9BF8-05D4710F47D2}" type="presParOf" srcId="{B9391293-5290-4102-844B-F2826F14D831}" destId="{1A7F1C56-1A79-4751-A11B-C35C9C7489A5}" srcOrd="0" destOrd="0" presId="urn:microsoft.com/office/officeart/2005/8/layout/hierarchy1"/>
    <dgm:cxn modelId="{E86A1E95-A29F-4FB4-8A2A-5BDACCFBB9C2}" type="presParOf" srcId="{1A7F1C56-1A79-4751-A11B-C35C9C7489A5}" destId="{BE8F5C1D-FF86-4AA5-902F-C4AA96715B0E}" srcOrd="0" destOrd="0" presId="urn:microsoft.com/office/officeart/2005/8/layout/hierarchy1"/>
    <dgm:cxn modelId="{31528A3D-EC2A-405C-90D1-5CE17CC3B20F}" type="presParOf" srcId="{BE8F5C1D-FF86-4AA5-902F-C4AA96715B0E}" destId="{9887FA06-0C28-4083-A28E-4B7473FD9076}" srcOrd="0" destOrd="0" presId="urn:microsoft.com/office/officeart/2005/8/layout/hierarchy1"/>
    <dgm:cxn modelId="{6E4CD63B-9086-4894-96A4-FAFF4815CA97}" type="presParOf" srcId="{BE8F5C1D-FF86-4AA5-902F-C4AA96715B0E}" destId="{F4A83CAD-EA9D-4C5E-B73C-64D7796612FC}" srcOrd="1" destOrd="0" presId="urn:microsoft.com/office/officeart/2005/8/layout/hierarchy1"/>
    <dgm:cxn modelId="{CE012277-5259-4DCF-B594-FEDAA7EDF647}" type="presParOf" srcId="{1A7F1C56-1A79-4751-A11B-C35C9C7489A5}" destId="{3680E90A-BA52-46C7-BE98-7E77962A4AF8}" srcOrd="1" destOrd="0" presId="urn:microsoft.com/office/officeart/2005/8/layout/hierarchy1"/>
    <dgm:cxn modelId="{5EA91674-A1CF-4AE5-AF48-405DCED8E5FF}" type="presParOf" srcId="{B9391293-5290-4102-844B-F2826F14D831}" destId="{2882D65D-3711-4D9F-8068-464ECD10F93B}" srcOrd="1" destOrd="0" presId="urn:microsoft.com/office/officeart/2005/8/layout/hierarchy1"/>
    <dgm:cxn modelId="{66302837-FB42-41C8-84A8-AE57E6D2B844}" type="presParOf" srcId="{2882D65D-3711-4D9F-8068-464ECD10F93B}" destId="{4385DFB7-E0BC-48B0-B85C-A313A9E3A193}" srcOrd="0" destOrd="0" presId="urn:microsoft.com/office/officeart/2005/8/layout/hierarchy1"/>
    <dgm:cxn modelId="{4B3C1FED-9CD9-4DFC-AD17-65DCC7BB3A5D}" type="presParOf" srcId="{4385DFB7-E0BC-48B0-B85C-A313A9E3A193}" destId="{DB34D0CC-9D63-4B89-909E-7926939A003D}" srcOrd="0" destOrd="0" presId="urn:microsoft.com/office/officeart/2005/8/layout/hierarchy1"/>
    <dgm:cxn modelId="{3CB5EDAF-A9AA-4E84-BD6B-CBD68E200A41}" type="presParOf" srcId="{4385DFB7-E0BC-48B0-B85C-A313A9E3A193}" destId="{1863CFB1-631E-4BBF-947B-B5D4838B38C2}" srcOrd="1" destOrd="0" presId="urn:microsoft.com/office/officeart/2005/8/layout/hierarchy1"/>
    <dgm:cxn modelId="{F6188CE6-12BA-4FE5-8854-BA1B4CE5E58B}" type="presParOf" srcId="{2882D65D-3711-4D9F-8068-464ECD10F93B}" destId="{28A56371-C9F4-47E7-9510-040104D4D07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681E93-84EC-4B75-8111-6B9E2CA1E06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F48DA88-F8DA-45A2-955B-09BCD0D92827}">
      <dgm:prSet/>
      <dgm:spPr/>
      <dgm:t>
        <a:bodyPr/>
        <a:lstStyle/>
        <a:p>
          <a:r>
            <a:rPr lang="en-US" b="1" i="0"/>
            <a:t>Write 10 sentences using words from lesson 3 that apply to your life. (5 latin, 5 cyrillic)</a:t>
          </a:r>
          <a:endParaRPr lang="en-US"/>
        </a:p>
      </dgm:t>
    </dgm:pt>
    <dgm:pt modelId="{4D56285B-6E2C-46AC-B08A-A74A120167F5}" type="parTrans" cxnId="{7E0642AE-65B4-48E7-88C1-78E6DCA082C8}">
      <dgm:prSet/>
      <dgm:spPr/>
      <dgm:t>
        <a:bodyPr/>
        <a:lstStyle/>
        <a:p>
          <a:endParaRPr lang="en-US"/>
        </a:p>
      </dgm:t>
    </dgm:pt>
    <dgm:pt modelId="{C6FACC89-6AC9-48EB-8573-6C5B3830D273}" type="sibTrans" cxnId="{7E0642AE-65B4-48E7-88C1-78E6DCA082C8}">
      <dgm:prSet/>
      <dgm:spPr/>
      <dgm:t>
        <a:bodyPr/>
        <a:lstStyle/>
        <a:p>
          <a:endParaRPr lang="en-US"/>
        </a:p>
      </dgm:t>
    </dgm:pt>
    <dgm:pt modelId="{7EDF7612-2EC6-4C50-A945-7C2B6AD0AACB}">
      <dgm:prSet/>
      <dgm:spPr/>
      <dgm:t>
        <a:bodyPr/>
        <a:lstStyle/>
        <a:p>
          <a:r>
            <a:rPr lang="en-US" b="1" i="0"/>
            <a:t>Make a vocabulary list for your major (around 20 words in both English and BCS)</a:t>
          </a:r>
          <a:endParaRPr lang="en-US"/>
        </a:p>
      </dgm:t>
    </dgm:pt>
    <dgm:pt modelId="{73E046CB-D595-4CE0-80AC-133FE6D1081E}" type="parTrans" cxnId="{0A162857-467A-478F-A545-57935EE3E889}">
      <dgm:prSet/>
      <dgm:spPr/>
      <dgm:t>
        <a:bodyPr/>
        <a:lstStyle/>
        <a:p>
          <a:endParaRPr lang="en-US"/>
        </a:p>
      </dgm:t>
    </dgm:pt>
    <dgm:pt modelId="{95DDD584-F6E6-4B6E-9500-A966085D4864}" type="sibTrans" cxnId="{0A162857-467A-478F-A545-57935EE3E889}">
      <dgm:prSet/>
      <dgm:spPr/>
      <dgm:t>
        <a:bodyPr/>
        <a:lstStyle/>
        <a:p>
          <a:endParaRPr lang="en-US"/>
        </a:p>
      </dgm:t>
    </dgm:pt>
    <dgm:pt modelId="{6C261E71-F752-4C8E-A398-8C4CB5AB69C7}" type="pres">
      <dgm:prSet presAssocID="{FB681E93-84EC-4B75-8111-6B9E2CA1E06B}" presName="linear" presStyleCnt="0">
        <dgm:presLayoutVars>
          <dgm:animLvl val="lvl"/>
          <dgm:resizeHandles val="exact"/>
        </dgm:presLayoutVars>
      </dgm:prSet>
      <dgm:spPr/>
    </dgm:pt>
    <dgm:pt modelId="{4F0E99AD-D4F8-48BF-B6DE-D9EE9827A627}" type="pres">
      <dgm:prSet presAssocID="{EF48DA88-F8DA-45A2-955B-09BCD0D9282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E87DE5A-3772-4B33-AE75-5FF74729089B}" type="pres">
      <dgm:prSet presAssocID="{C6FACC89-6AC9-48EB-8573-6C5B3830D273}" presName="spacer" presStyleCnt="0"/>
      <dgm:spPr/>
    </dgm:pt>
    <dgm:pt modelId="{4DEC21A2-9C9A-47DF-A799-E139E423C76A}" type="pres">
      <dgm:prSet presAssocID="{7EDF7612-2EC6-4C50-A945-7C2B6AD0AAC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7FA3633B-D6F3-4522-ACFC-404EF5924C87}" type="presOf" srcId="{7EDF7612-2EC6-4C50-A945-7C2B6AD0AACB}" destId="{4DEC21A2-9C9A-47DF-A799-E139E423C76A}" srcOrd="0" destOrd="0" presId="urn:microsoft.com/office/officeart/2005/8/layout/vList2"/>
    <dgm:cxn modelId="{9B1D2E6A-BD95-4C13-AEBD-C83E79B68976}" type="presOf" srcId="{FB681E93-84EC-4B75-8111-6B9E2CA1E06B}" destId="{6C261E71-F752-4C8E-A398-8C4CB5AB69C7}" srcOrd="0" destOrd="0" presId="urn:microsoft.com/office/officeart/2005/8/layout/vList2"/>
    <dgm:cxn modelId="{0A162857-467A-478F-A545-57935EE3E889}" srcId="{FB681E93-84EC-4B75-8111-6B9E2CA1E06B}" destId="{7EDF7612-2EC6-4C50-A945-7C2B6AD0AACB}" srcOrd="1" destOrd="0" parTransId="{73E046CB-D595-4CE0-80AC-133FE6D1081E}" sibTransId="{95DDD584-F6E6-4B6E-9500-A966085D4864}"/>
    <dgm:cxn modelId="{7E0642AE-65B4-48E7-88C1-78E6DCA082C8}" srcId="{FB681E93-84EC-4B75-8111-6B9E2CA1E06B}" destId="{EF48DA88-F8DA-45A2-955B-09BCD0D92827}" srcOrd="0" destOrd="0" parTransId="{4D56285B-6E2C-46AC-B08A-A74A120167F5}" sibTransId="{C6FACC89-6AC9-48EB-8573-6C5B3830D273}"/>
    <dgm:cxn modelId="{A6A1FDCC-013C-4186-BBC4-EF7F79BC23B0}" type="presOf" srcId="{EF48DA88-F8DA-45A2-955B-09BCD0D92827}" destId="{4F0E99AD-D4F8-48BF-B6DE-D9EE9827A627}" srcOrd="0" destOrd="0" presId="urn:microsoft.com/office/officeart/2005/8/layout/vList2"/>
    <dgm:cxn modelId="{C677379B-A1E1-420F-820B-07AEBA63259B}" type="presParOf" srcId="{6C261E71-F752-4C8E-A398-8C4CB5AB69C7}" destId="{4F0E99AD-D4F8-48BF-B6DE-D9EE9827A627}" srcOrd="0" destOrd="0" presId="urn:microsoft.com/office/officeart/2005/8/layout/vList2"/>
    <dgm:cxn modelId="{813FC5F4-F950-4C4A-86C8-14C6A38AB7DB}" type="presParOf" srcId="{6C261E71-F752-4C8E-A398-8C4CB5AB69C7}" destId="{9E87DE5A-3772-4B33-AE75-5FF74729089B}" srcOrd="1" destOrd="0" presId="urn:microsoft.com/office/officeart/2005/8/layout/vList2"/>
    <dgm:cxn modelId="{1E1312BD-8CA7-4591-8CA5-F6EF46622C6B}" type="presParOf" srcId="{6C261E71-F752-4C8E-A398-8C4CB5AB69C7}" destId="{4DEC21A2-9C9A-47DF-A799-E139E423C76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87FA06-0C28-4083-A28E-4B7473FD9076}">
      <dsp:nvSpPr>
        <dsp:cNvPr id="0" name=""/>
        <dsp:cNvSpPr/>
      </dsp:nvSpPr>
      <dsp:spPr>
        <a:xfrm>
          <a:off x="1283" y="507350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A83CAD-EA9D-4C5E-B73C-64D7796612FC}">
      <dsp:nvSpPr>
        <dsp:cNvPr id="0" name=""/>
        <dsp:cNvSpPr/>
      </dsp:nvSpPr>
      <dsp:spPr>
        <a:xfrm>
          <a:off x="501904" y="982940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Cyrl-RS" sz="4000" kern="1200"/>
            <a:t>Разумети улогу падежа у БЦС-у</a:t>
          </a:r>
          <a:endParaRPr lang="en-US" sz="4000" kern="1200"/>
        </a:p>
      </dsp:txBody>
      <dsp:txXfrm>
        <a:off x="585701" y="1066737"/>
        <a:ext cx="4337991" cy="2693452"/>
      </dsp:txXfrm>
    </dsp:sp>
    <dsp:sp modelId="{DB34D0CC-9D63-4B89-909E-7926939A003D}">
      <dsp:nvSpPr>
        <dsp:cNvPr id="0" name=""/>
        <dsp:cNvSpPr/>
      </dsp:nvSpPr>
      <dsp:spPr>
        <a:xfrm>
          <a:off x="5508110" y="507350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63CFB1-631E-4BBF-947B-B5D4838B38C2}">
      <dsp:nvSpPr>
        <dsp:cNvPr id="0" name=""/>
        <dsp:cNvSpPr/>
      </dsp:nvSpPr>
      <dsp:spPr>
        <a:xfrm>
          <a:off x="6008730" y="982940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Cyrl-RS" sz="4000" kern="1200"/>
            <a:t>Разумети употребу номинатива и акузатива</a:t>
          </a:r>
          <a:endParaRPr lang="en-US" sz="4000" kern="1200"/>
        </a:p>
      </dsp:txBody>
      <dsp:txXfrm>
        <a:off x="6092527" y="1066737"/>
        <a:ext cx="4337991" cy="26934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0E99AD-D4F8-48BF-B6DE-D9EE9827A627}">
      <dsp:nvSpPr>
        <dsp:cNvPr id="0" name=""/>
        <dsp:cNvSpPr/>
      </dsp:nvSpPr>
      <dsp:spPr>
        <a:xfrm>
          <a:off x="0" y="47153"/>
          <a:ext cx="6245265" cy="26956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i="0" kern="1200"/>
            <a:t>Write 10 sentences using words from lesson 3 that apply to your life. (5 latin, 5 cyrillic)</a:t>
          </a:r>
          <a:endParaRPr lang="en-US" sz="3600" kern="1200"/>
        </a:p>
      </dsp:txBody>
      <dsp:txXfrm>
        <a:off x="131592" y="178745"/>
        <a:ext cx="5982081" cy="2432496"/>
      </dsp:txXfrm>
    </dsp:sp>
    <dsp:sp modelId="{4DEC21A2-9C9A-47DF-A799-E139E423C76A}">
      <dsp:nvSpPr>
        <dsp:cNvPr id="0" name=""/>
        <dsp:cNvSpPr/>
      </dsp:nvSpPr>
      <dsp:spPr>
        <a:xfrm>
          <a:off x="0" y="2846513"/>
          <a:ext cx="6245265" cy="2695680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i="0" kern="1200"/>
            <a:t>Make a vocabulary list for your major (around 20 words in both English and BCS)</a:t>
          </a:r>
          <a:endParaRPr lang="en-US" sz="3600" kern="1200"/>
        </a:p>
      </dsp:txBody>
      <dsp:txXfrm>
        <a:off x="131592" y="2978105"/>
        <a:ext cx="5982081" cy="24324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2:30:53.3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318 1 24575,'114'-1'0,"128"3"0,-200 2 0,0 1 0,0 2 0,-1 2 0,54 20 0,-75-23 0,1-1 0,0-1 0,0 0 0,33 0 0,88-6 0,-53 0 0,-61 2 0,17-2 0,0 3 0,-1 1 0,1 3 0,69 15 0,-64-4 0,-25-8 0,0-1 0,0 0 0,49 4 0,-70-11 0,0 0 0,-1 0 0,1 0 0,0 1 0,0-1 0,-1 1 0,1 0 0,0 0 0,-1 0 0,1 1 0,-1-1 0,1 1 0,-1 0 0,0 0 0,0 0 0,0 0 0,0 1 0,0-1 0,0 1 0,-1 0 0,1 0 0,-1-1 0,0 2 0,0-1 0,0 0 0,0 0 0,0 1 0,-1-1 0,0 1 0,1-1 0,0 6 0,2 12 0,-1-1 0,-1 0 0,-1 1 0,-1 20 0,0-15 0,6 50 0,12 49 0,4 216 0,-11-133 0,-4-137 0,-3 0 0,-3 0 0,-11 80 0,-11 31 0,-8 54 0,-15-69 0,28-113 0,-12 63 0,21-82 0,-23 60 0,19-63 0,2 0 0,-8 40 0,13-53 0,-1 0 0,-1-1 0,0 0 0,-15 29 0,-8 20 0,6-1 0,7-15 0,-3-1 0,-40 76 0,-1-7 0,53-109 0,0 0 0,-17 17 0,-9 11 0,29-33 0,0 0 0,0 0 0,-1 0 0,0 0 0,0-1 0,0 1 0,0-1 0,-1 0 0,1-1 0,-1 0 0,0 0 0,0 0 0,0 0 0,-10 2 0,0-2 0,-1-1 0,1 0 0,-1-1 0,-28-1 0,-415-4 0,293 5 0,149-3 0,1 0 0,-1-1 0,1 0 0,0-2 0,0 0 0,1 0 0,-1-2 0,-23-13 0,10 6 0,-35-11 0,41 20 0,1 1 0,-1 1 0,0 1 0,0 1 0,-47 5 0,0-1 0,-2-3-1365,52 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2:30:57.3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 24575,'62'0'0,"-2"-1"0,1 2 0,0 3 0,65 12 0,-76-3 0,-34-8 0,0-1 0,0 0 0,0-2 0,19 2 0,-6-2 0,0 1 0,-1 2 0,46 13 0,-37-9 0,2-2 0,0-2 0,1-2 0,-1-2 0,55-4 0,1 0 0,-75 3 0,13 0 0,1 0 0,-1 2 0,54 11 0,-72-9 0,1 0 0,-1 1 0,-1 0 0,22 12 0,-29-13 0,-1 0 0,0 0 0,0 1 0,0 0 0,-1 0 0,1 0 0,-1 1 0,-1 0 0,1 0 0,-1 0 0,7 12 0,-7-8 0,0 1 0,0 0 0,-1 0 0,0 0 0,-1 0 0,0 0 0,0 15 0,-4 85 0,-1-50 0,1 8 0,-3 0 0,-2 0 0,-4 0 0,-21 71 0,23-103 0,-5 50 0,-5 23 0,-34 115 0,45-195 0,-18 41 0,15-44 0,-14 54 0,19-46 0,-3 0 0,0-1 0,-2 0 0,-24 49 0,17-54 0,13-23 0,0 1 0,1 0 0,0 0 0,1 1 0,0-1 0,0 1 0,-4 15 0,1 0 0,0-1 0,-2 1 0,-1-1 0,-17 31 0,-4 12 0,21-44 0,4-9 0,-1 0 0,2 0 0,0 1 0,0 0 0,1-1 0,-3 27 0,6-25 0,-1-1 0,-1 1 0,0 0 0,-1-1 0,-8 26 0,9-35 0,1 0 0,-1 0 0,0-1 0,-1 1 0,1 0 0,0-1 0,-1 1 0,0-1 0,0 0 0,0 0 0,0 0 0,-1 0 0,1-1 0,-1 1 0,1-1 0,-1 0 0,0 0 0,0 0 0,0 0 0,0-1 0,0 0 0,-9 2 0,-58 0 0,59-4 0,0 1 0,0 0 0,0 1 0,0 0 0,1 1 0,-24 6 0,10 1 0,0-2 0,0-1 0,0 0 0,-1-2 0,1-1 0,-1-2 0,-39-1 0,41-1 0,-10 0 0,-1 1 0,1 1 0,0 3 0,-37 7 0,52-7-1365,1-1-5461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2:31:00.7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663 0 24575,'14'1'0,"0"0"0,0 1 0,0 0 0,0 1 0,0 1 0,0 0 0,-1 1 0,25 12 0,114 53 0,218 109 0,-203-89 0,-153-82 0,1 0 0,-2 1 0,1 0 0,-1 1 0,15 14 0,-23-19 0,0 1 0,0-1 0,0 1 0,-1 0 0,0 0 0,0 1 0,-1-1 0,0 1 0,0-1 0,0 1 0,-1 0 0,0 0 0,2 15 0,0 59 0,-9 104 0,1-117 0,-2 0 0,-4 0 0,-2-1 0,-36 109 0,42-154 0,0 1 0,-4 34 0,-7 27 0,-23 52 0,-53 176 0,87-296 0,-7 27 0,-3-1 0,-1 0 0,-24 42 0,29-61 0,1 0 0,-15 47 0,17-41 0,-18 36 0,19-52 0,0 1 0,-1-1 0,-1-1 0,1 0 0,-2 0 0,-22 18 0,4-6 0,-55 33 0,47-34 0,11-6 0,-29 14 0,46-27 0,0 0 0,-1 0 0,1-1 0,-1-1 0,0 1 0,0-2 0,-13 2 0,-296-3 0,143-2 0,163 1 0,1 0 0,0-1 0,0-1 0,0 0 0,0 0 0,-17-8 0,16 5 0,0 2 0,0 0 0,0 0 0,-1 1 0,-14-1 0,-69 3-1365,75 2-5461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2:31:03.5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97 51 24575,'193'-13'0,"-95"4"0,-32 3 0,371-16 0,-325 21 0,118 4 0,-220-2 0,-1 1 0,1 0 0,0 1 0,-1 0 0,0 0 0,1 1 0,-1 0 0,-1 1 0,1-1 0,-1 2 0,0-1 0,0 1 0,0 1 0,-1-1 0,0 1 0,0 1 0,-1-1 0,0 1 0,0 0 0,0 1 0,-1-1 0,-1 1 0,0 0 0,0 0 0,0 0 0,2 12 0,15 44 0,-15-52 0,-1 0 0,-1 1 0,5 25 0,-4 20 0,-5 101 0,-3-62 0,1-5 0,-3 0 0,-28 139 0,23-189 0,2-8 0,2 1 0,-4 49 0,7-50 0,-2 0 0,-1-1 0,-17 55 0,12-56 0,3 2 0,1-1 0,-5 55 0,12 62 0,2-87 0,-3-1 0,-13 97 0,6-119 0,-21 102 0,23-121 0,-1-1 0,-1 0 0,-1-1 0,-18 31 0,-5 15 0,24-47 0,-19 31 0,23-44 0,0 0 0,-1 0 0,1-1 0,-1 0 0,0 0 0,-1 0 0,0 0 0,-11 7 0,-15 7 0,15-8 0,-1-1 0,0 0 0,0-2 0,-1 0 0,-21 6 0,-28 5 0,25-7 0,-45 8 0,72-17 0,-1 2 0,1 0 0,-22 10 0,-25 7 0,24-13 0,0-2 0,-1-1 0,-42 0 0,-124-8 0,70-1 0,113 3-1365,2 0-5461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849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575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917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478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516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951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55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30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867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087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65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9/5/2023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2Wj7JRs-7jI?feature=oembed" TargetMode="External"/><Relationship Id="rId4" Type="http://schemas.openxmlformats.org/officeDocument/2006/relationships/hyperlink" Target="https://tekstovi.net/2,2301,31388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5.png"/><Relationship Id="rId4" Type="http://schemas.openxmlformats.org/officeDocument/2006/relationships/customXml" Target="../ink/ink2.xml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avy 3D art">
            <a:extLst>
              <a:ext uri="{FF2B5EF4-FFF2-40B4-BE49-F238E27FC236}">
                <a16:creationId xmlns:a16="http://schemas.microsoft.com/office/drawing/2014/main" id="{1560694D-51E6-A73B-17BA-48A438B503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643" b="14777"/>
          <a:stretch/>
        </p:blipFill>
        <p:spPr>
          <a:xfrm>
            <a:off x="20" y="-190490"/>
            <a:ext cx="12191980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734477-B075-39ED-4C22-B6325AEA76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2"/>
            <a:ext cx="4023360" cy="2802219"/>
          </a:xfrm>
        </p:spPr>
        <p:txBody>
          <a:bodyPr anchor="b">
            <a:normAutofit/>
          </a:bodyPr>
          <a:lstStyle/>
          <a:p>
            <a:r>
              <a:rPr lang="sr-Cyrl-RS" sz="5400"/>
              <a:t>Трећа недеља</a:t>
            </a:r>
            <a:br>
              <a:rPr lang="sr-Cyrl-RS" sz="5400"/>
            </a:br>
            <a:r>
              <a:rPr lang="sr-Cyrl-RS" sz="5400"/>
              <a:t>среда</a:t>
            </a:r>
            <a:endParaRPr lang="en-US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F5A7CC-D96E-4FA8-2F17-46A2084693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065146"/>
            <a:ext cx="4023359" cy="1208141"/>
          </a:xfrm>
        </p:spPr>
        <p:txBody>
          <a:bodyPr>
            <a:normAutofit/>
          </a:bodyPr>
          <a:lstStyle/>
          <a:p>
            <a:r>
              <a:rPr lang="sr-Cyrl-RS" dirty="0"/>
              <a:t> </a:t>
            </a:r>
            <a:r>
              <a:rPr lang="sr-Latn-RS" dirty="0"/>
              <a:t>T</a:t>
            </a:r>
            <a:r>
              <a:rPr lang="sr-Cyrl-RS" dirty="0"/>
              <a:t>амара Павловић </a:t>
            </a:r>
            <a:r>
              <a:rPr lang="en-US" dirty="0"/>
              <a:t>BCS 2023</a:t>
            </a:r>
          </a:p>
        </p:txBody>
      </p:sp>
    </p:spTree>
    <p:extLst>
      <p:ext uri="{BB962C8B-B14F-4D97-AF65-F5344CB8AC3E}">
        <p14:creationId xmlns:p14="http://schemas.microsoft.com/office/powerpoint/2010/main" val="25588957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US" sz="7200">
                <a:solidFill>
                  <a:schemeClr val="bg1"/>
                </a:solidFill>
              </a:rPr>
              <a:t>Usage and Function 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7039" y="381935"/>
            <a:ext cx="4685916" cy="5974415"/>
          </a:xfrm>
        </p:spPr>
        <p:txBody>
          <a:bodyPr anchor="ctr">
            <a:normAutofit/>
          </a:bodyPr>
          <a:lstStyle/>
          <a:p>
            <a:r>
              <a:rPr lang="en-US" sz="2800" dirty="0"/>
              <a:t>Only </a:t>
            </a:r>
            <a:r>
              <a:rPr lang="en-US" sz="2800" u="sng" dirty="0"/>
              <a:t>transitive verbs</a:t>
            </a:r>
            <a:r>
              <a:rPr lang="en-US" sz="2800" dirty="0"/>
              <a:t> can have direct objects! Transitive verb is a verb that requires both a subject and one or more objects. In grammar, an intransitive verb is a verb that has no direct object (reflexive (“se” verbs, like in </a:t>
            </a:r>
            <a:r>
              <a:rPr lang="en-US" sz="2800" dirty="0" err="1"/>
              <a:t>sećati</a:t>
            </a:r>
            <a:r>
              <a:rPr lang="en-US" sz="2800" dirty="0"/>
              <a:t> se/ </a:t>
            </a:r>
            <a:r>
              <a:rPr lang="en-US" sz="2800" dirty="0" err="1"/>
              <a:t>sjećati</a:t>
            </a:r>
            <a:r>
              <a:rPr lang="en-US" sz="2800" dirty="0"/>
              <a:t> se- to recall, to remember) are intransitive! </a:t>
            </a:r>
          </a:p>
          <a:p>
            <a:endParaRPr lang="en-US" sz="2800" dirty="0"/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949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Accusative with prepositions: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KROZ</a:t>
            </a:r>
            <a:r>
              <a:rPr lang="en-US" b="1" dirty="0"/>
              <a:t> </a:t>
            </a:r>
            <a:r>
              <a:rPr lang="en-US" dirty="0"/>
              <a:t> (through),    </a:t>
            </a:r>
            <a:r>
              <a:rPr lang="en-US" b="1" dirty="0">
                <a:solidFill>
                  <a:srgbClr val="FF0000"/>
                </a:solidFill>
              </a:rPr>
              <a:t>UZ</a:t>
            </a:r>
            <a:r>
              <a:rPr lang="en-US" dirty="0"/>
              <a:t> (up),    </a:t>
            </a:r>
            <a:r>
              <a:rPr lang="en-US" b="1" dirty="0">
                <a:solidFill>
                  <a:srgbClr val="FF0000"/>
                </a:solidFill>
              </a:rPr>
              <a:t>NIZ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down (used only with accusative!)</a:t>
            </a:r>
            <a:endParaRPr lang="sr-Latn-RS" dirty="0"/>
          </a:p>
          <a:p>
            <a:pPr marL="0" indent="0">
              <a:buNone/>
            </a:pPr>
            <a:endParaRPr lang="en-US" dirty="0"/>
          </a:p>
          <a:p>
            <a:r>
              <a:rPr lang="pl-PL" dirty="0"/>
              <a:t>Idem kroz park. </a:t>
            </a:r>
            <a:r>
              <a:rPr lang="en-US" dirty="0"/>
              <a:t>(I am walking through a park)</a:t>
            </a:r>
          </a:p>
          <a:p>
            <a:r>
              <a:rPr lang="pl-PL" dirty="0"/>
              <a:t>Penjem se uz stepenice. </a:t>
            </a:r>
            <a:r>
              <a:rPr lang="en-US" dirty="0"/>
              <a:t>(I am climbing the stairs.) </a:t>
            </a:r>
          </a:p>
          <a:p>
            <a:r>
              <a:rPr lang="en-US" dirty="0" err="1"/>
              <a:t>Silazim</a:t>
            </a:r>
            <a:r>
              <a:rPr lang="en-US" dirty="0"/>
              <a:t> </a:t>
            </a:r>
            <a:r>
              <a:rPr lang="en-US" dirty="0" err="1"/>
              <a:t>niz</a:t>
            </a:r>
            <a:r>
              <a:rPr lang="en-US" dirty="0"/>
              <a:t> </a:t>
            </a:r>
            <a:r>
              <a:rPr lang="en-US" dirty="0" err="1"/>
              <a:t>stepenice</a:t>
            </a:r>
            <a:r>
              <a:rPr lang="en-US" dirty="0"/>
              <a:t>. (I am descending the stairs.)</a:t>
            </a:r>
            <a:endParaRPr lang="sr-Latn-R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ZA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(for), </a:t>
            </a:r>
            <a:r>
              <a:rPr lang="en-US" b="1" dirty="0">
                <a:solidFill>
                  <a:srgbClr val="FF0000"/>
                </a:solidFill>
              </a:rPr>
              <a:t>U</a:t>
            </a:r>
            <a:r>
              <a:rPr lang="en-US" dirty="0"/>
              <a:t> (in, into), </a:t>
            </a:r>
            <a:r>
              <a:rPr lang="en-US" b="1" dirty="0">
                <a:solidFill>
                  <a:srgbClr val="FF0000"/>
                </a:solidFill>
              </a:rPr>
              <a:t>NA</a:t>
            </a:r>
            <a:r>
              <a:rPr lang="en-US" dirty="0"/>
              <a:t> (on, onto) (also used with other cases)</a:t>
            </a:r>
            <a:endParaRPr lang="sr-Latn-RS" dirty="0"/>
          </a:p>
          <a:p>
            <a:pPr marL="0" indent="0">
              <a:buNone/>
            </a:pPr>
            <a:endParaRPr lang="en-US" dirty="0"/>
          </a:p>
          <a:p>
            <a:r>
              <a:rPr lang="pl-PL" dirty="0"/>
              <a:t>Ovaj poklon je za mamu. </a:t>
            </a:r>
            <a:r>
              <a:rPr lang="en-US" dirty="0"/>
              <a:t>This present is for my mom.</a:t>
            </a:r>
          </a:p>
          <a:p>
            <a:r>
              <a:rPr lang="en-US" dirty="0"/>
              <a:t>Idem u </a:t>
            </a:r>
            <a:r>
              <a:rPr lang="sr-Latn-RS" dirty="0"/>
              <a:t>š</a:t>
            </a:r>
            <a:r>
              <a:rPr lang="en-US" dirty="0" err="1"/>
              <a:t>kolu</a:t>
            </a:r>
            <a:r>
              <a:rPr lang="en-US" dirty="0"/>
              <a:t>. I am going to school.</a:t>
            </a:r>
          </a:p>
          <a:p>
            <a:r>
              <a:rPr lang="en-US" dirty="0"/>
              <a:t>Idem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univerzitet</a:t>
            </a:r>
            <a:r>
              <a:rPr lang="en-US" dirty="0"/>
              <a:t>/</a:t>
            </a:r>
            <a:r>
              <a:rPr lang="en-US" dirty="0" err="1"/>
              <a:t>sve</a:t>
            </a:r>
            <a:r>
              <a:rPr lang="sr-Latn-RS" dirty="0"/>
              <a:t>učilište</a:t>
            </a:r>
            <a:r>
              <a:rPr lang="en-US" dirty="0"/>
              <a:t>. I am going to the university.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051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Singular Noun Endings: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Feminine nouns and masculine nouns ending in -A take -U in the accusative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Drop</a:t>
            </a:r>
            <a:r>
              <a:rPr lang="en-US" dirty="0"/>
              <a:t> the -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 ending and </a:t>
            </a:r>
            <a:r>
              <a:rPr lang="en-US" dirty="0">
                <a:solidFill>
                  <a:srgbClr val="FF0000"/>
                </a:solidFill>
              </a:rPr>
              <a:t>add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–U</a:t>
            </a:r>
            <a:r>
              <a:rPr lang="en-US" dirty="0"/>
              <a:t>:</a:t>
            </a:r>
          </a:p>
          <a:p>
            <a:r>
              <a:rPr lang="sr-Latn-RS" dirty="0"/>
              <a:t>žena-ženu</a:t>
            </a:r>
            <a:endParaRPr lang="en-US" dirty="0"/>
          </a:p>
          <a:p>
            <a:r>
              <a:rPr lang="sr-Latn-RS" dirty="0"/>
              <a:t>mama- mamu</a:t>
            </a:r>
            <a:endParaRPr lang="en-US" dirty="0"/>
          </a:p>
          <a:p>
            <a:r>
              <a:rPr lang="sr-Latn-RS" dirty="0"/>
              <a:t>lampa- lampu</a:t>
            </a:r>
            <a:endParaRPr lang="en-US" dirty="0"/>
          </a:p>
          <a:p>
            <a:r>
              <a:rPr lang="sr-Latn-RS" dirty="0"/>
              <a:t>sudija- sudiju</a:t>
            </a:r>
            <a:endParaRPr lang="en-US" dirty="0"/>
          </a:p>
          <a:p>
            <a:r>
              <a:rPr lang="sr-Latn-RS" dirty="0"/>
              <a:t> tata- tatu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Autofit/>
          </a:bodyPr>
          <a:lstStyle/>
          <a:p>
            <a:r>
              <a:rPr lang="sr-Latn-RS" sz="1600" dirty="0"/>
              <a:t>Masculine inanimate nouns (lit. non –living nouns, objects), neuter nouns and F2 nouns have accusative identical to their nominative singular forms. 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9026" y="2174875"/>
            <a:ext cx="4041775" cy="4378325"/>
          </a:xfrm>
        </p:spPr>
        <p:txBody>
          <a:bodyPr>
            <a:normAutofit fontScale="85000" lnSpcReduction="10000"/>
          </a:bodyPr>
          <a:lstStyle/>
          <a:p>
            <a:r>
              <a:rPr lang="sr-Latn-RS" dirty="0">
                <a:solidFill>
                  <a:srgbClr val="FF0000"/>
                </a:solidFill>
              </a:rPr>
              <a:t>M inanimate, N, F2 Acussative=Nominative </a:t>
            </a:r>
            <a:r>
              <a:rPr lang="sr-Latn-RS" dirty="0"/>
              <a:t>(in ending not in function!!!!! Functions are clearly distinct: nominative</a:t>
            </a:r>
            <a:r>
              <a:rPr lang="en-US" dirty="0"/>
              <a:t>=</a:t>
            </a:r>
            <a:r>
              <a:rPr lang="sr-Latn-RS" dirty="0"/>
              <a:t>subject</a:t>
            </a:r>
            <a:r>
              <a:rPr lang="en-US" dirty="0"/>
              <a:t>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sr-Latn-RS" dirty="0"/>
              <a:t> accusative=direct object)</a:t>
            </a:r>
            <a:endParaRPr lang="en-US" dirty="0"/>
          </a:p>
          <a:p>
            <a:r>
              <a:rPr lang="en-US" dirty="0"/>
              <a:t>Nominative-Accusative:</a:t>
            </a:r>
          </a:p>
          <a:p>
            <a:r>
              <a:rPr lang="en-US" dirty="0" err="1"/>
              <a:t>Prozor</a:t>
            </a:r>
            <a:r>
              <a:rPr lang="en-US" dirty="0"/>
              <a:t>            </a:t>
            </a:r>
            <a:r>
              <a:rPr lang="en-US" dirty="0" err="1"/>
              <a:t>prozor</a:t>
            </a:r>
            <a:endParaRPr lang="en-US" dirty="0"/>
          </a:p>
          <a:p>
            <a:r>
              <a:rPr lang="en-US" dirty="0" err="1"/>
              <a:t>Selo</a:t>
            </a:r>
            <a:r>
              <a:rPr lang="en-US" dirty="0"/>
              <a:t>                </a:t>
            </a:r>
            <a:r>
              <a:rPr lang="en-US" dirty="0" err="1"/>
              <a:t>selo</a:t>
            </a:r>
            <a:endParaRPr lang="en-US" dirty="0"/>
          </a:p>
          <a:p>
            <a:r>
              <a:rPr lang="en-US" dirty="0" err="1"/>
              <a:t>Krv</a:t>
            </a:r>
            <a:r>
              <a:rPr lang="en-US" dirty="0"/>
              <a:t>                  </a:t>
            </a:r>
            <a:r>
              <a:rPr lang="en-US" dirty="0" err="1"/>
              <a:t>krv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073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58F67-DF20-2284-539B-A2910DEDB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err="1"/>
              <a:t>Masculin</a:t>
            </a:r>
            <a:r>
              <a:rPr lang="sr-Latn-RS" dirty="0"/>
              <a:t> </a:t>
            </a:r>
            <a:r>
              <a:rPr lang="sr-Latn-RS" dirty="0" err="1"/>
              <a:t>nauns</a:t>
            </a:r>
            <a:r>
              <a:rPr lang="sr-Latn-RS" dirty="0"/>
              <a:t> </a:t>
            </a:r>
            <a:r>
              <a:rPr lang="sr-Latn-RS" dirty="0" err="1"/>
              <a:t>of</a:t>
            </a:r>
            <a:r>
              <a:rPr lang="sr-Latn-RS" dirty="0"/>
              <a:t> </a:t>
            </a:r>
            <a:r>
              <a:rPr lang="sr-Latn-RS" dirty="0" err="1"/>
              <a:t>animate</a:t>
            </a:r>
            <a:r>
              <a:rPr lang="sr-Latn-RS" dirty="0"/>
              <a:t> </a:t>
            </a:r>
            <a:r>
              <a:rPr lang="sr-Latn-RS" dirty="0" err="1"/>
              <a:t>objects</a:t>
            </a:r>
            <a:r>
              <a:rPr lang="sr-Latn-RS" dirty="0"/>
              <a:t> (</a:t>
            </a:r>
            <a:r>
              <a:rPr lang="sr-Latn-RS" dirty="0" err="1"/>
              <a:t>humans</a:t>
            </a:r>
            <a:r>
              <a:rPr lang="sr-Latn-RS" dirty="0"/>
              <a:t>, </a:t>
            </a:r>
            <a:r>
              <a:rPr lang="sr-Latn-RS" dirty="0" err="1"/>
              <a:t>animals</a:t>
            </a:r>
            <a:r>
              <a:rPr lang="sr-Latn-RS" dirty="0"/>
              <a:t>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FFBAE9-8896-31DD-D226-ABE801A393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err="1"/>
              <a:t>Rule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6D498D-6E57-11DE-59CF-1FADA9DD57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r-Latn-RS" dirty="0" err="1"/>
              <a:t>Add</a:t>
            </a:r>
            <a:r>
              <a:rPr lang="sr-Latn-RS" dirty="0"/>
              <a:t> </a:t>
            </a:r>
            <a:r>
              <a:rPr lang="sr-Latn-RS" dirty="0">
                <a:solidFill>
                  <a:srgbClr val="FF0000"/>
                </a:solidFill>
              </a:rPr>
              <a:t>a</a:t>
            </a:r>
            <a:r>
              <a:rPr lang="sr-Latn-RS" dirty="0"/>
              <a:t> at </a:t>
            </a:r>
            <a:r>
              <a:rPr lang="sr-Latn-RS" dirty="0" err="1"/>
              <a:t>the</a:t>
            </a:r>
            <a:r>
              <a:rPr lang="sr-Latn-RS" dirty="0"/>
              <a:t> </a:t>
            </a:r>
            <a:r>
              <a:rPr lang="sr-Latn-RS" dirty="0" err="1"/>
              <a:t>end</a:t>
            </a:r>
            <a:r>
              <a:rPr lang="sr-Latn-RS" dirty="0"/>
              <a:t> </a:t>
            </a:r>
            <a:r>
              <a:rPr lang="sr-Latn-RS" dirty="0" err="1"/>
              <a:t>of</a:t>
            </a:r>
            <a:r>
              <a:rPr lang="sr-Latn-RS" dirty="0"/>
              <a:t> </a:t>
            </a:r>
            <a:r>
              <a:rPr lang="sr-Latn-RS" dirty="0" err="1"/>
              <a:t>the</a:t>
            </a:r>
            <a:r>
              <a:rPr lang="sr-Latn-RS" dirty="0"/>
              <a:t> </a:t>
            </a:r>
            <a:r>
              <a:rPr lang="sr-Latn-RS" dirty="0" err="1"/>
              <a:t>word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E8B185-426B-58C1-EAB6-B0E36E66B1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r-Latn-RS" dirty="0"/>
              <a:t>Primeri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D394A1-4FCF-D417-04B2-D83E59706DF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sr-Latn-RS" dirty="0"/>
              <a:t>Vidim brat</a:t>
            </a:r>
            <a:r>
              <a:rPr lang="sr-Latn-RS" dirty="0">
                <a:solidFill>
                  <a:srgbClr val="FF0000"/>
                </a:solidFill>
              </a:rPr>
              <a:t>a</a:t>
            </a:r>
            <a:r>
              <a:rPr lang="sr-Latn-RS" dirty="0"/>
              <a:t>. (brat)</a:t>
            </a:r>
          </a:p>
          <a:p>
            <a:r>
              <a:rPr lang="sr-Latn-RS" dirty="0"/>
              <a:t>Vidim konj</a:t>
            </a:r>
            <a:r>
              <a:rPr lang="sr-Latn-RS" dirty="0">
                <a:solidFill>
                  <a:srgbClr val="FF0000"/>
                </a:solidFill>
              </a:rPr>
              <a:t>a</a:t>
            </a:r>
            <a:r>
              <a:rPr lang="sr-Latn-RS" dirty="0"/>
              <a:t>. (konj)</a:t>
            </a:r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r>
              <a:rPr lang="sr-Latn-RS" dirty="0"/>
              <a:t>Mačak (m) mačka (f)</a:t>
            </a:r>
          </a:p>
          <a:p>
            <a:pPr>
              <a:buFontTx/>
              <a:buChar char="-"/>
            </a:pPr>
            <a:r>
              <a:rPr lang="sr-Latn-RS" dirty="0"/>
              <a:t>Vidim mačk</a:t>
            </a:r>
            <a:r>
              <a:rPr lang="sr-Latn-RS" dirty="0">
                <a:solidFill>
                  <a:srgbClr val="FF0000"/>
                </a:solidFill>
              </a:rPr>
              <a:t>a</a:t>
            </a:r>
            <a:r>
              <a:rPr lang="sr-Latn-RS" dirty="0"/>
              <a:t>. (m)</a:t>
            </a:r>
          </a:p>
          <a:p>
            <a:pPr>
              <a:buFontTx/>
              <a:buChar char="-"/>
            </a:pPr>
            <a:r>
              <a:rPr lang="sr-Latn-RS" dirty="0"/>
              <a:t>Vidim mačk</a:t>
            </a:r>
            <a:r>
              <a:rPr lang="sr-Latn-RS" dirty="0">
                <a:solidFill>
                  <a:srgbClr val="FF0000"/>
                </a:solidFill>
              </a:rPr>
              <a:t>u</a:t>
            </a:r>
            <a:r>
              <a:rPr lang="sr-Latn-RS" dirty="0"/>
              <a:t>. (f)</a:t>
            </a:r>
          </a:p>
        </p:txBody>
      </p:sp>
    </p:spTree>
    <p:extLst>
      <p:ext uri="{BB962C8B-B14F-4D97-AF65-F5344CB8AC3E}">
        <p14:creationId xmlns:p14="http://schemas.microsoft.com/office/powerpoint/2010/main" val="3609028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1524000"/>
          </a:xfrm>
        </p:spPr>
        <p:txBody>
          <a:bodyPr>
            <a:normAutofit fontScale="90000"/>
          </a:bodyPr>
          <a:lstStyle/>
          <a:p>
            <a:r>
              <a:rPr lang="en-US" sz="2200" dirty="0"/>
              <a:t>Masculine inanimate nouns (lit. non –living nouns, objects), neuter nouns and F2 nouns have accusative identical to their nominative singular forms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Masc. Inanimate : Nom:  prozor , zid, zub</a:t>
            </a:r>
            <a:endParaRPr lang="en-US" dirty="0"/>
          </a:p>
          <a:p>
            <a:r>
              <a:rPr lang="sr-Latn-RS" dirty="0"/>
              <a:t>                        </a:t>
            </a:r>
            <a:r>
              <a:rPr lang="en-US" dirty="0"/>
              <a:t>   </a:t>
            </a:r>
            <a:r>
              <a:rPr lang="sr-Latn-RS" dirty="0"/>
              <a:t>Acc:   prozor,   zid, zub</a:t>
            </a:r>
            <a:endParaRPr lang="en-US" dirty="0"/>
          </a:p>
          <a:p>
            <a:r>
              <a:rPr lang="sr-Latn-RS" dirty="0"/>
              <a:t> </a:t>
            </a:r>
            <a:endParaRPr lang="en-US" dirty="0"/>
          </a:p>
          <a:p>
            <a:r>
              <a:rPr lang="sr-Latn-RS" dirty="0"/>
              <a:t>Neuter Nom:  polje, more, oko</a:t>
            </a:r>
            <a:endParaRPr lang="en-US" dirty="0"/>
          </a:p>
          <a:p>
            <a:r>
              <a:rPr lang="sr-Latn-RS" dirty="0"/>
              <a:t>            </a:t>
            </a:r>
            <a:r>
              <a:rPr lang="en-US" dirty="0"/>
              <a:t> </a:t>
            </a:r>
            <a:r>
              <a:rPr lang="sr-Latn-RS" dirty="0"/>
              <a:t>Acc:   polje, more, oko</a:t>
            </a:r>
            <a:endParaRPr lang="en-US" dirty="0"/>
          </a:p>
          <a:p>
            <a:r>
              <a:rPr lang="sr-Latn-RS" dirty="0"/>
              <a:t>F2:       Nom:  noć, krv, savest/savjest </a:t>
            </a:r>
            <a:r>
              <a:rPr lang="en-US" dirty="0"/>
              <a:t>       </a:t>
            </a:r>
            <a:r>
              <a:rPr lang="sr-Latn-RS" dirty="0"/>
              <a:t>(conscience)</a:t>
            </a:r>
            <a:endParaRPr lang="en-US" dirty="0"/>
          </a:p>
          <a:p>
            <a:r>
              <a:rPr lang="sr-Latn-RS" dirty="0"/>
              <a:t>             Acc:   noć, krv, savest/savjest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60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076A5-6F69-F968-0E49-E10AD634B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Разговор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81D09-DB41-0487-1A08-A2E554A8E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Aktivnost</a:t>
            </a:r>
            <a:r>
              <a:rPr lang="en-US" dirty="0"/>
              <a:t> 1- Read conversation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Aktivnost</a:t>
            </a:r>
            <a:r>
              <a:rPr lang="en-US" dirty="0"/>
              <a:t> 2- Find the noun in </a:t>
            </a:r>
            <a:r>
              <a:rPr lang="en-US" dirty="0" err="1"/>
              <a:t>akuzativ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A: Pero, ja </a:t>
            </a:r>
            <a:r>
              <a:rPr lang="en-US" dirty="0" err="1"/>
              <a:t>znam</a:t>
            </a:r>
            <a:r>
              <a:rPr lang="en-US" dirty="0"/>
              <a:t> da </a:t>
            </a:r>
            <a:r>
              <a:rPr lang="en-US" dirty="0" err="1"/>
              <a:t>ste</a:t>
            </a:r>
            <a:r>
              <a:rPr lang="en-US" dirty="0"/>
              <a:t> Vi </a:t>
            </a:r>
            <a:r>
              <a:rPr lang="en-US" dirty="0" err="1"/>
              <a:t>Amerikanac</a:t>
            </a:r>
            <a:r>
              <a:rPr lang="en-US" dirty="0"/>
              <a:t>. Ali Vi </a:t>
            </a:r>
            <a:r>
              <a:rPr lang="en-US" dirty="0" err="1"/>
              <a:t>govorite</a:t>
            </a:r>
            <a:r>
              <a:rPr lang="en-US" dirty="0"/>
              <a:t> </a:t>
            </a:r>
            <a:r>
              <a:rPr lang="en-US" dirty="0" err="1"/>
              <a:t>malo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hrvatski</a:t>
            </a:r>
            <a:r>
              <a:rPr lang="en-US" dirty="0"/>
              <a:t>/</a:t>
            </a:r>
            <a:r>
              <a:rPr lang="en-US" dirty="0" err="1"/>
              <a:t>srpski</a:t>
            </a:r>
            <a:r>
              <a:rPr lang="en-US" dirty="0"/>
              <a:t>, </a:t>
            </a:r>
            <a:r>
              <a:rPr lang="en-US" dirty="0" err="1"/>
              <a:t>zar</a:t>
            </a:r>
            <a:r>
              <a:rPr lang="en-US" dirty="0"/>
              <a:t> ne? </a:t>
            </a:r>
            <a:r>
              <a:rPr lang="en-US" dirty="0" err="1"/>
              <a:t>Kako</a:t>
            </a:r>
            <a:r>
              <a:rPr lang="en-US" dirty="0"/>
              <a:t> to?</a:t>
            </a:r>
          </a:p>
          <a:p>
            <a:pPr marL="0" indent="0">
              <a:buNone/>
            </a:pPr>
            <a:r>
              <a:rPr lang="en-US" dirty="0"/>
              <a:t>P: Ja </a:t>
            </a:r>
            <a:r>
              <a:rPr lang="en-US" dirty="0" err="1"/>
              <a:t>sam</a:t>
            </a:r>
            <a:r>
              <a:rPr lang="en-US" dirty="0"/>
              <a:t> </a:t>
            </a:r>
            <a:r>
              <a:rPr lang="en-US" dirty="0" err="1"/>
              <a:t>Amerikanac</a:t>
            </a:r>
            <a:r>
              <a:rPr lang="en-US" dirty="0"/>
              <a:t> </a:t>
            </a:r>
            <a:r>
              <a:rPr lang="en-US" dirty="0" err="1"/>
              <a:t>ali</a:t>
            </a:r>
            <a:r>
              <a:rPr lang="en-US" dirty="0"/>
              <a:t> </a:t>
            </a:r>
            <a:r>
              <a:rPr lang="en-US" dirty="0" err="1"/>
              <a:t>moji</a:t>
            </a:r>
            <a:r>
              <a:rPr lang="en-US" dirty="0"/>
              <a:t> </a:t>
            </a:r>
            <a:r>
              <a:rPr lang="en-US" dirty="0" err="1"/>
              <a:t>roditelji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Jugoslavije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662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3C31B-E232-566B-F770-A96209256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Aktivnost</a:t>
            </a:r>
            <a:r>
              <a:rPr lang="en-US" dirty="0"/>
              <a:t> 3- </a:t>
            </a:r>
            <a:r>
              <a:rPr lang="en-US" dirty="0" err="1"/>
              <a:t>Popunite</a:t>
            </a:r>
            <a:r>
              <a:rPr lang="en-US" dirty="0"/>
              <a:t> </a:t>
            </a:r>
            <a:r>
              <a:rPr lang="en-US" dirty="0" err="1"/>
              <a:t>prazna</a:t>
            </a:r>
            <a:r>
              <a:rPr lang="en-US" dirty="0"/>
              <a:t> </a:t>
            </a:r>
            <a:r>
              <a:rPr lang="en-US" dirty="0" err="1"/>
              <a:t>polja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AC304-E514-7B59-A34E-D30B0B511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sr-Latn-RS" dirty="0"/>
              <a:t>Čuješ li ……… (glas)</a:t>
            </a:r>
          </a:p>
          <a:p>
            <a:pPr marL="514350" indent="-514350">
              <a:buAutoNum type="arabicPeriod"/>
            </a:pPr>
            <a:r>
              <a:rPr lang="sr-Latn-RS" dirty="0"/>
              <a:t>Čuješ li ……… (mačka)</a:t>
            </a:r>
          </a:p>
          <a:p>
            <a:pPr marL="514350" indent="-514350">
              <a:buAutoNum type="arabicPeriod"/>
            </a:pPr>
            <a:r>
              <a:rPr lang="sr-Latn-RS" dirty="0"/>
              <a:t>Čuješ li ……… (pile)</a:t>
            </a:r>
          </a:p>
          <a:p>
            <a:pPr marL="514350" indent="-514350">
              <a:buAutoNum type="arabicPeriod"/>
            </a:pPr>
            <a:r>
              <a:rPr lang="sr-Latn-RS" dirty="0"/>
              <a:t>Da li poznajete …….. (profesorka)</a:t>
            </a:r>
          </a:p>
          <a:p>
            <a:pPr marL="514350" indent="-514350">
              <a:buAutoNum type="arabicPeriod"/>
            </a:pPr>
            <a:r>
              <a:rPr lang="sr-Latn-RS" dirty="0"/>
              <a:t>Da li poznajete ……… (profesor)</a:t>
            </a:r>
          </a:p>
          <a:p>
            <a:pPr marL="514350" indent="-514350">
              <a:buAutoNum type="arabicPeriod"/>
            </a:pPr>
            <a:r>
              <a:rPr lang="sr-Latn-RS" dirty="0"/>
              <a:t>Sada idemo u ……… (škola)</a:t>
            </a:r>
          </a:p>
          <a:p>
            <a:pPr marL="514350" indent="-514350">
              <a:buAutoNum type="arabicPeriod"/>
            </a:pPr>
            <a:r>
              <a:rPr lang="sr-Latn-RS" dirty="0"/>
              <a:t>Sada idemo u ……… (restoran)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211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51C486-AD15-0920-B660-E388AC122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sr-Latn-RS" sz="7200"/>
              <a:t>Za sutra</a:t>
            </a:r>
            <a:endParaRPr lang="en-US" sz="72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FBF578F-2F3F-62B6-B907-0CD9A24057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9004652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7535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49A7AF-F432-1969-D47E-620447CA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04918" cy="1325563"/>
          </a:xfrm>
        </p:spPr>
        <p:txBody>
          <a:bodyPr>
            <a:normAutofit/>
          </a:bodyPr>
          <a:lstStyle/>
          <a:p>
            <a:r>
              <a:rPr lang="sr-Cyrl-RS">
                <a:solidFill>
                  <a:schemeClr val="bg1"/>
                </a:solidFill>
              </a:rPr>
              <a:t>Циљеви за данас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169334-264D-4176-8BDE-037249A61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BC52062-0BB7-5878-0921-5D1FC6854D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669695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1026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 title="Zorica Junior - Padezi (OFFICIAL VIDEO)">
            <a:hlinkClick r:id="" action="ppaction://media"/>
            <a:extLst>
              <a:ext uri="{FF2B5EF4-FFF2-40B4-BE49-F238E27FC236}">
                <a16:creationId xmlns:a16="http://schemas.microsoft.com/office/drawing/2014/main" id="{C88B8B1F-3957-3EAF-3DA7-F0BCBB5F3AAC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366963" y="569974"/>
            <a:ext cx="7624762" cy="57180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AF7F91-A7D7-63A9-5854-8222D8E36A7D}"/>
              </a:ext>
            </a:extLst>
          </p:cNvPr>
          <p:cNvSpPr txBox="1"/>
          <p:nvPr/>
        </p:nvSpPr>
        <p:spPr>
          <a:xfrm>
            <a:off x="2152650" y="6288025"/>
            <a:ext cx="621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Tekst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https://tekstovi.net/2,2301,31388.html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71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C53DD-5CC8-F380-9BEA-B0B1DE96E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Зашто падежи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94BBD-CB7B-5A46-0598-6672D55ED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Dog sees a cat             Pas </a:t>
            </a:r>
            <a:r>
              <a:rPr lang="en-US" dirty="0" err="1"/>
              <a:t>vidi</a:t>
            </a:r>
            <a:r>
              <a:rPr lang="en-US" dirty="0"/>
              <a:t> ma</a:t>
            </a:r>
            <a:r>
              <a:rPr lang="sr-Latn-RS" dirty="0" err="1"/>
              <a:t>čk</a:t>
            </a:r>
            <a:r>
              <a:rPr lang="sr-Latn-RS" dirty="0" err="1">
                <a:solidFill>
                  <a:srgbClr val="FF0000"/>
                </a:solidFill>
              </a:rPr>
              <a:t>u</a:t>
            </a:r>
            <a:r>
              <a:rPr lang="sr-Latn-RS" dirty="0"/>
              <a:t>.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A cat sees dog</a:t>
            </a:r>
            <a:r>
              <a:rPr lang="sr-Latn-RS" dirty="0"/>
              <a:t>		  Mačk</a:t>
            </a:r>
            <a:r>
              <a:rPr lang="sr-Latn-RS" dirty="0">
                <a:solidFill>
                  <a:srgbClr val="FF0000"/>
                </a:solidFill>
              </a:rPr>
              <a:t>u</a:t>
            </a:r>
            <a:r>
              <a:rPr lang="sr-Latn-RS" dirty="0"/>
              <a:t> vidi pas.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Sees dog a cat</a:t>
            </a:r>
            <a:r>
              <a:rPr lang="sr-Latn-RS" dirty="0"/>
              <a:t>		  Vidi pas mačk</a:t>
            </a:r>
            <a:r>
              <a:rPr lang="sr-Latn-RS" dirty="0">
                <a:solidFill>
                  <a:srgbClr val="FF0000"/>
                </a:solidFill>
              </a:rPr>
              <a:t>u</a:t>
            </a:r>
            <a:r>
              <a:rPr lang="sr-Latn-RS" dirty="0"/>
              <a:t>.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Sees cat a dog </a:t>
            </a:r>
            <a:r>
              <a:rPr lang="sr-Latn-RS" dirty="0"/>
              <a:t>             Vidi mačk</a:t>
            </a:r>
            <a:r>
              <a:rPr lang="sr-Latn-RS" dirty="0">
                <a:solidFill>
                  <a:srgbClr val="FF0000"/>
                </a:solidFill>
              </a:rPr>
              <a:t>u</a:t>
            </a:r>
            <a:r>
              <a:rPr lang="sr-Latn-RS" dirty="0"/>
              <a:t> pas. </a:t>
            </a:r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r>
              <a:rPr lang="sr-Latn-RS" dirty="0"/>
              <a:t>SVO – </a:t>
            </a:r>
            <a:r>
              <a:rPr lang="sr-Latn-RS" dirty="0" err="1"/>
              <a:t>Subject</a:t>
            </a:r>
            <a:r>
              <a:rPr lang="sr-Latn-RS" dirty="0"/>
              <a:t> </a:t>
            </a:r>
            <a:r>
              <a:rPr lang="sr-Latn-RS" dirty="0" err="1"/>
              <a:t>verb</a:t>
            </a:r>
            <a:r>
              <a:rPr lang="sr-Latn-RS" dirty="0"/>
              <a:t> </a:t>
            </a:r>
            <a:r>
              <a:rPr lang="sr-Latn-RS" dirty="0" err="1"/>
              <a:t>object</a:t>
            </a:r>
            <a:endParaRPr lang="sr-Latn-RS" dirty="0"/>
          </a:p>
          <a:p>
            <a:pPr marL="0" indent="0">
              <a:buNone/>
            </a:pPr>
            <a:r>
              <a:rPr lang="sr-Latn-RS" dirty="0" err="1"/>
              <a:t>Subject</a:t>
            </a:r>
            <a:r>
              <a:rPr lang="sr-Latn-RS" dirty="0"/>
              <a:t> </a:t>
            </a:r>
            <a:r>
              <a:rPr lang="sr-Latn-RS" dirty="0" err="1"/>
              <a:t>vs</a:t>
            </a:r>
            <a:r>
              <a:rPr lang="sr-Latn-RS" dirty="0"/>
              <a:t> </a:t>
            </a:r>
            <a:r>
              <a:rPr lang="sr-Latn-RS" dirty="0" err="1"/>
              <a:t>predicate</a:t>
            </a:r>
            <a:r>
              <a:rPr lang="sr-Latn-RS" dirty="0"/>
              <a:t>  </a:t>
            </a:r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4186873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3A781-AD13-0DB3-9317-2928B87D0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2841625"/>
            <a:ext cx="2171700" cy="1325563"/>
          </a:xfrm>
        </p:spPr>
        <p:txBody>
          <a:bodyPr>
            <a:normAutofit fontScale="90000"/>
          </a:bodyPr>
          <a:lstStyle/>
          <a:p>
            <a:r>
              <a:rPr lang="sr-Cyrl-RS" dirty="0"/>
              <a:t>Које падеже имамо</a:t>
            </a:r>
            <a:endParaRPr lang="en-US" dirty="0"/>
          </a:p>
        </p:txBody>
      </p:sp>
      <p:pic>
        <p:nvPicPr>
          <p:cNvPr id="5" name="Content Placeholder 4" descr="A table with different colored text&#10;&#10;Description automatically generated">
            <a:extLst>
              <a:ext uri="{FF2B5EF4-FFF2-40B4-BE49-F238E27FC236}">
                <a16:creationId xmlns:a16="http://schemas.microsoft.com/office/drawing/2014/main" id="{D7957CDB-D955-02D7-A4EF-5EB66F613A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458" y="340518"/>
            <a:ext cx="8059213" cy="6176963"/>
          </a:xfrm>
        </p:spPr>
      </p:pic>
    </p:spTree>
    <p:extLst>
      <p:ext uri="{BB962C8B-B14F-4D97-AF65-F5344CB8AC3E}">
        <p14:creationId xmlns:p14="http://schemas.microsoft.com/office/powerpoint/2010/main" val="850868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1470D-36B0-7E2D-27CE-A77A98D47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Zorica Junior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8744C-47D0-4EF5-E98B-D1AA83A3C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0" i="0" dirty="0" err="1">
                <a:solidFill>
                  <a:srgbClr val="1F6291"/>
                </a:solidFill>
                <a:effectLst/>
                <a:latin typeface="arial" panose="020B0604020202020204" pitchFamily="34" charset="0"/>
              </a:rPr>
              <a:t>Prvi</a:t>
            </a:r>
            <a:r>
              <a:rPr lang="en-US" b="0" i="0" dirty="0">
                <a:solidFill>
                  <a:srgbClr val="1F629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1F6291"/>
                </a:solidFill>
                <a:effectLst/>
                <a:latin typeface="arial" panose="020B0604020202020204" pitchFamily="34" charset="0"/>
              </a:rPr>
              <a:t>pade</a:t>
            </a:r>
            <a:r>
              <a:rPr lang="sr-Latn-RS" b="0" i="0" dirty="0">
                <a:solidFill>
                  <a:srgbClr val="1F6291"/>
                </a:solidFill>
                <a:effectLst/>
                <a:latin typeface="arial" panose="020B0604020202020204" pitchFamily="34" charset="0"/>
              </a:rPr>
              <a:t>ž</a:t>
            </a:r>
            <a:r>
              <a:rPr lang="en-US" b="0" i="0" dirty="0">
                <a:solidFill>
                  <a:srgbClr val="1F629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ko-</a:t>
            </a:r>
            <a:r>
              <a:rPr lang="sr-Latn-RS" dirty="0">
                <a:solidFill>
                  <a:srgbClr val="FF0000"/>
                </a:solidFill>
                <a:latin typeface="arial" panose="020B0604020202020204" pitchFamily="34" charset="0"/>
              </a:rPr>
              <a:t>š</a:t>
            </a: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ta</a:t>
            </a:r>
            <a:br>
              <a:rPr lang="en-US" dirty="0"/>
            </a:br>
            <a:r>
              <a:rPr lang="en-US" b="0" i="0" dirty="0" err="1">
                <a:solidFill>
                  <a:srgbClr val="1F6291"/>
                </a:solidFill>
                <a:effectLst/>
                <a:latin typeface="arial" panose="020B0604020202020204" pitchFamily="34" charset="0"/>
              </a:rPr>
              <a:t>jednog</a:t>
            </a:r>
            <a:r>
              <a:rPr lang="en-US" b="0" i="0" dirty="0">
                <a:solidFill>
                  <a:srgbClr val="1F6291"/>
                </a:solidFill>
                <a:effectLst/>
                <a:latin typeface="arial" panose="020B0604020202020204" pitchFamily="34" charset="0"/>
              </a:rPr>
              <a:t> de</a:t>
            </a:r>
            <a:r>
              <a:rPr lang="sr-Latn-RS" b="0" i="0" dirty="0">
                <a:solidFill>
                  <a:srgbClr val="1F6291"/>
                </a:solidFill>
                <a:effectLst/>
                <a:latin typeface="arial" panose="020B0604020202020204" pitchFamily="34" charset="0"/>
              </a:rPr>
              <a:t>č</a:t>
            </a:r>
            <a:r>
              <a:rPr lang="en-US" b="0" i="0" dirty="0">
                <a:solidFill>
                  <a:srgbClr val="1F6291"/>
                </a:solidFill>
                <a:effectLst/>
                <a:latin typeface="arial" panose="020B0604020202020204" pitchFamily="34" charset="0"/>
              </a:rPr>
              <a:t>ka </a:t>
            </a:r>
            <a:r>
              <a:rPr lang="en-US" b="0" i="0" dirty="0" err="1">
                <a:solidFill>
                  <a:srgbClr val="1F6291"/>
                </a:solidFill>
                <a:effectLst/>
                <a:latin typeface="arial" panose="020B0604020202020204" pitchFamily="34" charset="0"/>
              </a:rPr>
              <a:t>volim</a:t>
            </a:r>
            <a:r>
              <a:rPr lang="en-US" b="0" i="0" dirty="0">
                <a:solidFill>
                  <a:srgbClr val="1F629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ja</a:t>
            </a:r>
            <a:br>
              <a:rPr lang="en-US" dirty="0"/>
            </a:br>
            <a:r>
              <a:rPr lang="en-US" b="0" i="0" dirty="0" err="1">
                <a:solidFill>
                  <a:srgbClr val="1F6291"/>
                </a:solidFill>
                <a:effectLst/>
                <a:latin typeface="arial" panose="020B0604020202020204" pitchFamily="34" charset="0"/>
              </a:rPr>
              <a:t>drugi</a:t>
            </a:r>
            <a:r>
              <a:rPr lang="en-US" b="0" i="0" dirty="0">
                <a:solidFill>
                  <a:srgbClr val="1F629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1F6291"/>
                </a:solidFill>
                <a:effectLst/>
                <a:latin typeface="arial" panose="020B0604020202020204" pitchFamily="34" charset="0"/>
              </a:rPr>
              <a:t>pade</a:t>
            </a:r>
            <a:r>
              <a:rPr lang="sr-Latn-RS" b="0" i="0" dirty="0">
                <a:solidFill>
                  <a:srgbClr val="1F6291"/>
                </a:solidFill>
                <a:effectLst/>
                <a:latin typeface="arial" panose="020B0604020202020204" pitchFamily="34" charset="0"/>
              </a:rPr>
              <a:t>ž</a:t>
            </a:r>
            <a:r>
              <a:rPr lang="en-US" b="0" i="0" dirty="0">
                <a:solidFill>
                  <a:srgbClr val="1F629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koga</a:t>
            </a: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sr-Latn-R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č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ega</a:t>
            </a:r>
            <a:br>
              <a:rPr lang="en-US" dirty="0"/>
            </a:br>
            <a:r>
              <a:rPr lang="en-US" b="0" i="0" dirty="0" err="1">
                <a:solidFill>
                  <a:srgbClr val="1F6291"/>
                </a:solidFill>
                <a:effectLst/>
                <a:latin typeface="arial" panose="020B0604020202020204" pitchFamily="34" charset="0"/>
              </a:rPr>
              <a:t>nikog</a:t>
            </a:r>
            <a:r>
              <a:rPr lang="en-US" b="0" i="0" dirty="0">
                <a:solidFill>
                  <a:srgbClr val="1F629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1F6291"/>
                </a:solidFill>
                <a:effectLst/>
                <a:latin typeface="arial" panose="020B0604020202020204" pitchFamily="34" charset="0"/>
              </a:rPr>
              <a:t>drugog</a:t>
            </a:r>
            <a:r>
              <a:rPr lang="en-US" b="0" i="0" dirty="0">
                <a:solidFill>
                  <a:srgbClr val="1F629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1F6291"/>
                </a:solidFill>
                <a:effectLst/>
                <a:latin typeface="arial" panose="020B0604020202020204" pitchFamily="34" charset="0"/>
              </a:rPr>
              <a:t>osim</a:t>
            </a:r>
            <a:r>
              <a:rPr lang="en-US" b="0" i="0" dirty="0">
                <a:solidFill>
                  <a:srgbClr val="1F629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njega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1F6291"/>
                </a:solidFill>
                <a:effectLst/>
                <a:latin typeface="arial" panose="020B0604020202020204" pitchFamily="34" charset="0"/>
              </a:rPr>
              <a:t>Tre</a:t>
            </a:r>
            <a:r>
              <a:rPr lang="sr-Latn-RS" b="0" i="0" dirty="0">
                <a:solidFill>
                  <a:srgbClr val="1F6291"/>
                </a:solidFill>
                <a:effectLst/>
                <a:latin typeface="arial" panose="020B0604020202020204" pitchFamily="34" charset="0"/>
              </a:rPr>
              <a:t>ć</a:t>
            </a:r>
            <a:r>
              <a:rPr lang="en-US" b="0" i="0" dirty="0" err="1">
                <a:solidFill>
                  <a:srgbClr val="1F6291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b="0" i="0" dirty="0">
                <a:solidFill>
                  <a:srgbClr val="1F629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1F6291"/>
                </a:solidFill>
                <a:effectLst/>
                <a:latin typeface="arial" panose="020B0604020202020204" pitchFamily="34" charset="0"/>
              </a:rPr>
              <a:t>pade</a:t>
            </a:r>
            <a:r>
              <a:rPr lang="sr-Latn-RS" b="0" i="0" dirty="0">
                <a:solidFill>
                  <a:srgbClr val="1F6291"/>
                </a:solidFill>
                <a:effectLst/>
                <a:latin typeface="arial" panose="020B0604020202020204" pitchFamily="34" charset="0"/>
              </a:rPr>
              <a:t>ž</a:t>
            </a:r>
            <a:r>
              <a:rPr lang="en-US" b="0" i="0" dirty="0">
                <a:solidFill>
                  <a:srgbClr val="1F629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kome</a:t>
            </a: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sr-Latn-R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č</a:t>
            </a: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emu</a:t>
            </a:r>
            <a:br>
              <a:rPr lang="en-US" dirty="0"/>
            </a:br>
            <a:r>
              <a:rPr lang="en-US" b="0" i="0" dirty="0">
                <a:solidFill>
                  <a:srgbClr val="1F6291"/>
                </a:solidFill>
                <a:effectLst/>
                <a:latin typeface="arial" panose="020B0604020202020204" pitchFamily="34" charset="0"/>
              </a:rPr>
              <a:t>on </a:t>
            </a:r>
            <a:r>
              <a:rPr lang="en-US" b="0" i="0" dirty="0" err="1">
                <a:solidFill>
                  <a:srgbClr val="1F6291"/>
                </a:solidFill>
                <a:effectLst/>
                <a:latin typeface="arial" panose="020B0604020202020204" pitchFamily="34" charset="0"/>
              </a:rPr>
              <a:t>meni</a:t>
            </a:r>
            <a:r>
              <a:rPr lang="en-US" b="0" i="0" dirty="0">
                <a:solidFill>
                  <a:srgbClr val="1F6291"/>
                </a:solidFill>
                <a:effectLst/>
                <a:latin typeface="arial" panose="020B0604020202020204" pitchFamily="34" charset="0"/>
              </a:rPr>
              <a:t>, a ja 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njemu</a:t>
            </a:r>
            <a:br>
              <a:rPr lang="en-US" dirty="0"/>
            </a:br>
            <a:r>
              <a:rPr lang="en-US" b="0" i="0" dirty="0">
                <a:solidFill>
                  <a:srgbClr val="1F6291"/>
                </a:solidFill>
                <a:effectLst/>
                <a:latin typeface="arial" panose="020B0604020202020204" pitchFamily="34" charset="0"/>
              </a:rPr>
              <a:t>a </a:t>
            </a:r>
            <a:r>
              <a:rPr lang="sr-Latn-RS" dirty="0">
                <a:solidFill>
                  <a:srgbClr val="1F6291"/>
                </a:solidFill>
                <a:latin typeface="arial" panose="020B0604020202020204" pitchFamily="34" charset="0"/>
              </a:rPr>
              <a:t>č</a:t>
            </a:r>
            <a:r>
              <a:rPr lang="en-US" b="0" i="0" dirty="0" err="1">
                <a:solidFill>
                  <a:srgbClr val="1F6291"/>
                </a:solidFill>
                <a:effectLst/>
                <a:latin typeface="arial" panose="020B0604020202020204" pitchFamily="34" charset="0"/>
              </a:rPr>
              <a:t>etvrti</a:t>
            </a:r>
            <a:r>
              <a:rPr lang="en-US" b="0" i="0" dirty="0">
                <a:solidFill>
                  <a:srgbClr val="1F629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sr-Latn-RS" dirty="0">
                <a:solidFill>
                  <a:srgbClr val="FF0000"/>
                </a:solidFill>
                <a:latin typeface="arial" panose="020B0604020202020204" pitchFamily="34" charset="0"/>
              </a:rPr>
              <a:t>š</a:t>
            </a: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ta-il' 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koga</a:t>
            </a:r>
            <a:br>
              <a:rPr lang="en-US" dirty="0"/>
            </a:br>
            <a:r>
              <a:rPr lang="en-US" b="0" i="0" dirty="0">
                <a:solidFill>
                  <a:srgbClr val="1F6291"/>
                </a:solidFill>
                <a:effectLst/>
                <a:latin typeface="arial" panose="020B0604020202020204" pitchFamily="34" charset="0"/>
              </a:rPr>
              <a:t>on je </a:t>
            </a: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deo </a:t>
            </a:r>
            <a:r>
              <a:rPr lang="en-US" b="0" i="0" dirty="0" err="1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srca</a:t>
            </a:r>
            <a:r>
              <a:rPr lang="en-US" b="0" i="0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moga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9B8B74B-E3D7-D182-1055-36BBF4974AFA}"/>
                  </a:ext>
                </a:extLst>
              </p14:cNvPr>
              <p14:cNvContentPartPr/>
              <p14:nvPr/>
            </p14:nvContentPartPr>
            <p14:xfrm>
              <a:off x="8256873" y="1588586"/>
              <a:ext cx="718200" cy="1173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9B8B74B-E3D7-D182-1055-36BBF4974A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50753" y="1582466"/>
                <a:ext cx="730440" cy="11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8C8CE70-BE5F-44FE-16BF-69D0CD4673B2}"/>
                  </a:ext>
                </a:extLst>
              </p14:cNvPr>
              <p14:cNvContentPartPr/>
              <p14:nvPr/>
            </p14:nvContentPartPr>
            <p14:xfrm>
              <a:off x="8539833" y="2901866"/>
              <a:ext cx="525960" cy="896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8C8CE70-BE5F-44FE-16BF-69D0CD4673B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33713" y="2895746"/>
                <a:ext cx="538200" cy="90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26F37DE3-68A1-F836-AEAF-86B92A5C7570}"/>
              </a:ext>
            </a:extLst>
          </p:cNvPr>
          <p:cNvGrpSpPr/>
          <p:nvPr/>
        </p:nvGrpSpPr>
        <p:grpSpPr>
          <a:xfrm>
            <a:off x="8230593" y="4048106"/>
            <a:ext cx="595800" cy="2017080"/>
            <a:chOff x="8230593" y="4048106"/>
            <a:chExt cx="595800" cy="201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35AC125-093D-20E4-7042-DED5ACCED17A}"/>
                    </a:ext>
                  </a:extLst>
                </p14:cNvPr>
                <p14:cNvContentPartPr/>
                <p14:nvPr/>
              </p14:nvContentPartPr>
              <p14:xfrm>
                <a:off x="8230593" y="4048106"/>
                <a:ext cx="595800" cy="9417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35AC125-093D-20E4-7042-DED5ACCED17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224473" y="4041986"/>
                  <a:ext cx="608040" cy="9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D9EF53F-17D8-167B-0F64-710D47A515C1}"/>
                    </a:ext>
                  </a:extLst>
                </p14:cNvPr>
                <p14:cNvContentPartPr/>
                <p14:nvPr/>
              </p14:nvContentPartPr>
              <p14:xfrm>
                <a:off x="8274513" y="5059346"/>
                <a:ext cx="532800" cy="10058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D9EF53F-17D8-167B-0F64-710D47A515C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268393" y="5053226"/>
                  <a:ext cx="545040" cy="1018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0D53000-A46E-7E40-1DDD-4AFD741E0FBB}"/>
              </a:ext>
            </a:extLst>
          </p:cNvPr>
          <p:cNvSpPr txBox="1"/>
          <p:nvPr/>
        </p:nvSpPr>
        <p:spPr>
          <a:xfrm>
            <a:off x="9065793" y="1825625"/>
            <a:ext cx="180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nominativ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3B929B-4310-6EF6-1D0D-5CD0ECA31FE0}"/>
              </a:ext>
            </a:extLst>
          </p:cNvPr>
          <p:cNvSpPr txBox="1"/>
          <p:nvPr/>
        </p:nvSpPr>
        <p:spPr>
          <a:xfrm>
            <a:off x="9065793" y="3178206"/>
            <a:ext cx="184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genitiv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C568A9-B6CA-890B-45BE-032D46B2B044}"/>
              </a:ext>
            </a:extLst>
          </p:cNvPr>
          <p:cNvSpPr txBox="1"/>
          <p:nvPr/>
        </p:nvSpPr>
        <p:spPr>
          <a:xfrm>
            <a:off x="9250532" y="4305670"/>
            <a:ext cx="2414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dativ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08ACB0-9BDA-1D97-E667-D5D66FA26877}"/>
              </a:ext>
            </a:extLst>
          </p:cNvPr>
          <p:cNvSpPr txBox="1"/>
          <p:nvPr/>
        </p:nvSpPr>
        <p:spPr>
          <a:xfrm>
            <a:off x="9144000" y="5273336"/>
            <a:ext cx="158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err="1"/>
              <a:t>akzativ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254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and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Nominative comes from </a:t>
            </a:r>
            <a:r>
              <a:rPr lang="sr-Latn-RS" dirty="0"/>
              <a:t>Latin c</a:t>
            </a:r>
            <a:r>
              <a:rPr lang="en-US" i="1" dirty="0" err="1"/>
              <a:t>āsus</a:t>
            </a:r>
            <a:r>
              <a:rPr lang="en-US" i="1" dirty="0"/>
              <a:t> </a:t>
            </a:r>
            <a:r>
              <a:rPr lang="en-US" i="1" dirty="0" err="1"/>
              <a:t>nominātīvus</a:t>
            </a:r>
            <a:r>
              <a:rPr lang="en-US" dirty="0"/>
              <a:t> "case for naming"</a:t>
            </a:r>
            <a:endParaRPr lang="sr-Latn-RS" dirty="0"/>
          </a:p>
          <a:p>
            <a:r>
              <a:rPr lang="sr-Latn-RS" b="1" dirty="0"/>
              <a:t>Always the subject of the sentence</a:t>
            </a:r>
            <a:r>
              <a:rPr lang="sr-Latn-RS" dirty="0"/>
              <a:t> (the one who performs an action)</a:t>
            </a:r>
          </a:p>
          <a:p>
            <a:r>
              <a:rPr lang="sr-Latn-RS" b="1" dirty="0"/>
              <a:t>Dictionary form (basic form)</a:t>
            </a:r>
          </a:p>
          <a:p>
            <a:r>
              <a:rPr lang="en-US" b="1" dirty="0"/>
              <a:t>Predicate noun or adjective.  </a:t>
            </a:r>
            <a:r>
              <a:rPr lang="en-US" dirty="0"/>
              <a:t>The purpose of the predicate is to modify the subject</a:t>
            </a:r>
            <a:endParaRPr lang="sr-Latn-RS" b="1" dirty="0"/>
          </a:p>
          <a:p>
            <a:r>
              <a:rPr lang="en-US" dirty="0"/>
              <a:t>The nominative also marks things equal to the subject (that is, a </a:t>
            </a:r>
            <a:r>
              <a:rPr lang="sr-Latn-RS" dirty="0"/>
              <a:t>predicate noun or adjective</a:t>
            </a:r>
            <a:r>
              <a:rPr lang="en-US" dirty="0"/>
              <a:t>).</a:t>
            </a:r>
          </a:p>
          <a:p>
            <a:r>
              <a:rPr lang="en-US" b="1" dirty="0">
                <a:solidFill>
                  <a:srgbClr val="FF0000"/>
                </a:solidFill>
              </a:rPr>
              <a:t>Socrates</a:t>
            </a:r>
            <a:r>
              <a:rPr lang="en-US" dirty="0"/>
              <a:t> was </a:t>
            </a:r>
            <a:r>
              <a:rPr lang="en-US" b="1" dirty="0">
                <a:solidFill>
                  <a:srgbClr val="FF0000"/>
                </a:solidFill>
              </a:rPr>
              <a:t>a wise man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rgbClr val="FF0000"/>
                </a:solidFill>
              </a:rPr>
              <a:t>Socrates</a:t>
            </a:r>
            <a:r>
              <a:rPr lang="en-US" dirty="0"/>
              <a:t> was </a:t>
            </a:r>
            <a:r>
              <a:rPr lang="en-US" b="1" dirty="0">
                <a:solidFill>
                  <a:srgbClr val="FF0000"/>
                </a:solidFill>
              </a:rPr>
              <a:t>wise</a:t>
            </a:r>
            <a:r>
              <a:rPr lang="en-US" dirty="0"/>
              <a:t>.</a:t>
            </a:r>
          </a:p>
          <a:p>
            <a:endParaRPr lang="sr-Latn-RS" dirty="0"/>
          </a:p>
          <a:p>
            <a:r>
              <a:rPr lang="sr-Latn-RS" dirty="0"/>
              <a:t>Marko je dobar drug</a:t>
            </a:r>
            <a:r>
              <a:rPr lang="en-US" dirty="0"/>
              <a:t>/</a:t>
            </a:r>
            <a:r>
              <a:rPr lang="sr-Latn-RS" dirty="0"/>
              <a:t>prijatelj. </a:t>
            </a:r>
          </a:p>
          <a:p>
            <a:r>
              <a:rPr lang="sr-Latn-RS" dirty="0">
                <a:solidFill>
                  <a:srgbClr val="FF0000"/>
                </a:solidFill>
              </a:rPr>
              <a:t>Marko</a:t>
            </a:r>
            <a:r>
              <a:rPr lang="sr-Latn-RS" dirty="0"/>
              <a:t> je </a:t>
            </a:r>
            <a:r>
              <a:rPr lang="sr-Latn-RS" dirty="0">
                <a:solidFill>
                  <a:srgbClr val="FF0000"/>
                </a:solidFill>
              </a:rPr>
              <a:t>dobar drug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sr-Latn-RS" dirty="0">
                <a:solidFill>
                  <a:srgbClr val="FF0000"/>
                </a:solidFill>
              </a:rPr>
              <a:t>prijatelj</a:t>
            </a:r>
            <a:r>
              <a:rPr lang="sr-Latn-RS" dirty="0"/>
              <a:t>. (predicate function)</a:t>
            </a:r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45221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US" sz="7200">
                <a:solidFill>
                  <a:schemeClr val="bg1"/>
                </a:solidFill>
              </a:rPr>
              <a:t>Usage and Function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7039" y="381935"/>
            <a:ext cx="4685916" cy="5974415"/>
          </a:xfrm>
        </p:spPr>
        <p:txBody>
          <a:bodyPr anchor="ctr">
            <a:normAutofit/>
          </a:bodyPr>
          <a:lstStyle/>
          <a:p>
            <a:r>
              <a:rPr lang="sr-Latn-RS" sz="1800"/>
              <a:t>Ovo je knjiga. (naming thi</a:t>
            </a:r>
            <a:r>
              <a:rPr lang="en-US" sz="1800"/>
              <a:t>n</a:t>
            </a:r>
            <a:r>
              <a:rPr lang="sr-Latn-RS" sz="1800"/>
              <a:t>gs)</a:t>
            </a:r>
          </a:p>
          <a:p>
            <a:r>
              <a:rPr lang="sr-Latn-RS" sz="1800"/>
              <a:t> Ovo je knjiga. </a:t>
            </a:r>
            <a:endParaRPr lang="en-US" sz="1800"/>
          </a:p>
          <a:p>
            <a:r>
              <a:rPr lang="en-US" sz="1800"/>
              <a:t>Follows certain verbs : biti (to be), postati (to become), zvati se (to be called)</a:t>
            </a:r>
          </a:p>
          <a:p>
            <a:r>
              <a:rPr lang="en-US" sz="1800"/>
              <a:t>On je bio kralj. </a:t>
            </a:r>
          </a:p>
          <a:p>
            <a:r>
              <a:rPr lang="en-US" sz="1800"/>
              <a:t>On je postao kralj. </a:t>
            </a:r>
          </a:p>
          <a:p>
            <a:r>
              <a:rPr lang="en-US" sz="1800"/>
              <a:t>On se zove Ri</a:t>
            </a:r>
            <a:r>
              <a:rPr lang="sr-Latn-RS" sz="1800"/>
              <a:t>čard Treći. </a:t>
            </a:r>
            <a:endParaRPr lang="en-US" sz="1800"/>
          </a:p>
          <a:p>
            <a:endParaRPr lang="en-US" sz="1800"/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009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US" sz="7200">
                <a:solidFill>
                  <a:schemeClr val="bg1"/>
                </a:solidFill>
              </a:rPr>
              <a:t>Usage and Function 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7039" y="381935"/>
            <a:ext cx="4685916" cy="5974415"/>
          </a:xfrm>
        </p:spPr>
        <p:txBody>
          <a:bodyPr anchor="ctr">
            <a:normAutofit/>
          </a:bodyPr>
          <a:lstStyle/>
          <a:p>
            <a:r>
              <a:rPr lang="en-US" sz="1800"/>
              <a:t>The accusative case in BCS functions as DIRECT OBJECT which is one of its most important functions when used without prepositions.</a:t>
            </a:r>
          </a:p>
          <a:p>
            <a:r>
              <a:rPr lang="en-US" sz="1800" b="1"/>
              <a:t>Object</a:t>
            </a:r>
            <a:r>
              <a:rPr lang="en-US" sz="1800"/>
              <a:t> in a sentence is defined as the entity that is acted upon by the subject.</a:t>
            </a:r>
          </a:p>
          <a:p>
            <a:r>
              <a:rPr lang="en-US" sz="1800"/>
              <a:t>Marko voli Anu.</a:t>
            </a:r>
          </a:p>
          <a:p>
            <a:r>
              <a:rPr lang="en-US" sz="1800"/>
              <a:t>Marko-subject, voli-predicate, Anu direct object (accusative case of Ana) </a:t>
            </a:r>
          </a:p>
          <a:p>
            <a:endParaRPr lang="en-US" sz="1800"/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61515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AnalogousFromRegularSeed_2SEEDS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933</Words>
  <Application>Microsoft Office PowerPoint</Application>
  <PresentationFormat>Widescreen</PresentationFormat>
  <Paragraphs>116</Paragraphs>
  <Slides>17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Arial</vt:lpstr>
      <vt:lpstr>Gill Sans Nova</vt:lpstr>
      <vt:lpstr>GradientVTI</vt:lpstr>
      <vt:lpstr>Трећа недеља среда</vt:lpstr>
      <vt:lpstr>Циљеви за данас</vt:lpstr>
      <vt:lpstr>PowerPoint Presentation</vt:lpstr>
      <vt:lpstr>Зашто падежи</vt:lpstr>
      <vt:lpstr>Које падеже имамо</vt:lpstr>
      <vt:lpstr>Zorica Junior</vt:lpstr>
      <vt:lpstr>Usage and Function</vt:lpstr>
      <vt:lpstr>Usage and Function</vt:lpstr>
      <vt:lpstr>Usage and Function </vt:lpstr>
      <vt:lpstr>Usage and Function </vt:lpstr>
      <vt:lpstr>Accusative with prepositions: </vt:lpstr>
      <vt:lpstr>Singular Noun Endings: </vt:lpstr>
      <vt:lpstr>Masculin nauns of animate objects (humans, animals)</vt:lpstr>
      <vt:lpstr>Masculine inanimate nouns (lit. non –living nouns, objects), neuter nouns and F2 nouns have accusative identical to their nominative singular forms  </vt:lpstr>
      <vt:lpstr>Разговор</vt:lpstr>
      <vt:lpstr>Aktivnost 3- Popunite prazna polja</vt:lpstr>
      <vt:lpstr>Za sutra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Трећа недеља среда</dc:title>
  <dc:creator>Pavlovic, Tamara</dc:creator>
  <cp:lastModifiedBy>Pavlovic, Tamara</cp:lastModifiedBy>
  <cp:revision>2</cp:revision>
  <dcterms:created xsi:type="dcterms:W3CDTF">2023-09-05T21:02:57Z</dcterms:created>
  <dcterms:modified xsi:type="dcterms:W3CDTF">2023-09-06T03:27:07Z</dcterms:modified>
</cp:coreProperties>
</file>