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7" r:id="rId11"/>
    <p:sldId id="266" r:id="rId12"/>
    <p:sldId id="269" r:id="rId13"/>
    <p:sldId id="268" r:id="rId14"/>
    <p:sldId id="265" r:id="rId15"/>
    <p:sldId id="270" r:id="rId16"/>
    <p:sldId id="271" r:id="rId17"/>
    <p:sldId id="290" r:id="rId18"/>
    <p:sldId id="291" r:id="rId19"/>
    <p:sldId id="299" r:id="rId20"/>
    <p:sldId id="300" r:id="rId21"/>
    <p:sldId id="272" r:id="rId22"/>
    <p:sldId id="301" r:id="rId23"/>
    <p:sldId id="302" r:id="rId24"/>
    <p:sldId id="287" r:id="rId25"/>
    <p:sldId id="304" r:id="rId26"/>
    <p:sldId id="303" r:id="rId27"/>
    <p:sldId id="305" r:id="rId28"/>
    <p:sldId id="306" r:id="rId29"/>
    <p:sldId id="308" r:id="rId30"/>
    <p:sldId id="307" r:id="rId31"/>
    <p:sldId id="310" r:id="rId32"/>
    <p:sldId id="309" r:id="rId33"/>
    <p:sldId id="311" r:id="rId34"/>
    <p:sldId id="312" r:id="rId35"/>
    <p:sldId id="314" r:id="rId36"/>
    <p:sldId id="313" r:id="rId37"/>
    <p:sldId id="315" r:id="rId38"/>
    <p:sldId id="316" r:id="rId39"/>
    <p:sldId id="317" r:id="rId40"/>
    <p:sldId id="319" r:id="rId41"/>
    <p:sldId id="320" r:id="rId42"/>
    <p:sldId id="321" r:id="rId43"/>
    <p:sldId id="31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September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3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September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September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0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September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September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September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September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September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1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September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September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September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7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September 24,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175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56385796-02F6-980D-E7DD-431FEA358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00" r="42444" b="-1"/>
          <a:stretch/>
        </p:blipFill>
        <p:spPr>
          <a:xfrm>
            <a:off x="-19051" y="-190490"/>
            <a:ext cx="4587901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14DD8-2CDA-6C90-63F4-31F5216D5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Priprema</a:t>
            </a:r>
            <a:r>
              <a:rPr lang="en-US" dirty="0">
                <a:solidFill>
                  <a:schemeClr val="bg1"/>
                </a:solidFill>
              </a:rPr>
              <a:t> za Wrap 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3AF4B-6710-864F-36E6-763761EB0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>
              <a:lnSpc>
                <a:spcPct val="140000"/>
              </a:lnSpc>
            </a:pPr>
            <a:r>
              <a:rPr lang="sr-Latn-RS" sz="1400">
                <a:solidFill>
                  <a:schemeClr val="bg1"/>
                </a:solidFill>
              </a:rPr>
              <a:t>Šesta nedelja, Ponedeljak</a:t>
            </a:r>
          </a:p>
          <a:p>
            <a:pPr algn="r">
              <a:lnSpc>
                <a:spcPct val="140000"/>
              </a:lnSpc>
            </a:pPr>
            <a:r>
              <a:rPr lang="sr-Latn-RS" sz="1400">
                <a:solidFill>
                  <a:schemeClr val="bg1"/>
                </a:solidFill>
              </a:rPr>
              <a:t>Sep 25</a:t>
            </a:r>
          </a:p>
          <a:p>
            <a:pPr algn="r">
              <a:lnSpc>
                <a:spcPct val="140000"/>
              </a:lnSpc>
            </a:pPr>
            <a:r>
              <a:rPr lang="sr-Latn-RS" sz="1400">
                <a:solidFill>
                  <a:schemeClr val="bg1"/>
                </a:solidFill>
              </a:rPr>
              <a:t>Tamara Pavlovcić</a:t>
            </a:r>
          </a:p>
        </p:txBody>
      </p:sp>
    </p:spTree>
    <p:extLst>
      <p:ext uri="{BB962C8B-B14F-4D97-AF65-F5344CB8AC3E}">
        <p14:creationId xmlns:p14="http://schemas.microsoft.com/office/powerpoint/2010/main" val="117098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A773-FECC-B0C0-BA39-0620D013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Akuzativ- Jednina (singular)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B8EE-404A-E288-6920-AF4FE9C5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Feminine nouns that end in </a:t>
            </a:r>
            <a:r>
              <a:rPr lang="en-US" dirty="0">
                <a:solidFill>
                  <a:srgbClr val="FF0000"/>
                </a:solidFill>
              </a:rPr>
              <a:t>a – </a:t>
            </a:r>
            <a:r>
              <a:rPr lang="en-US" dirty="0"/>
              <a:t>drop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/>
              <a:t>and add ______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Masculine nouns that end in </a:t>
            </a:r>
            <a:r>
              <a:rPr lang="en-US" dirty="0">
                <a:solidFill>
                  <a:srgbClr val="FF0000"/>
                </a:solidFill>
              </a:rPr>
              <a:t>a – </a:t>
            </a:r>
            <a:r>
              <a:rPr lang="en-US" dirty="0"/>
              <a:t>drop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/>
              <a:t>and add ______</a:t>
            </a:r>
          </a:p>
          <a:p>
            <a:pPr marL="0" indent="0">
              <a:buNone/>
            </a:pPr>
            <a:r>
              <a:rPr lang="en-US" dirty="0"/>
              <a:t>- Masculine Inanimate Nouns that end in consonant – ______</a:t>
            </a:r>
          </a:p>
          <a:p>
            <a:pPr marL="0" indent="0">
              <a:buNone/>
            </a:pPr>
            <a:r>
              <a:rPr lang="en-US" dirty="0"/>
              <a:t>- Neuter Nouns- ______</a:t>
            </a:r>
          </a:p>
          <a:p>
            <a:pPr marL="0" indent="0">
              <a:buNone/>
            </a:pPr>
            <a:r>
              <a:rPr lang="en-US" dirty="0"/>
              <a:t>- Feminine nouns that end in consonant- ______</a:t>
            </a:r>
          </a:p>
          <a:p>
            <a:pPr marL="0" indent="0">
              <a:buNone/>
            </a:pPr>
            <a:r>
              <a:rPr lang="en-US" dirty="0"/>
              <a:t>- Masculine Animate Nouns that end in consonant-______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3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A773-FECC-B0C0-BA39-0620D013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Akuzativ- Jednina (singular)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B8EE-404A-E288-6920-AF4FE9C5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Feminine nouns that end in </a:t>
            </a:r>
            <a:r>
              <a:rPr lang="en-US" dirty="0">
                <a:solidFill>
                  <a:srgbClr val="FF0000"/>
                </a:solidFill>
              </a:rPr>
              <a:t>a – </a:t>
            </a:r>
            <a:r>
              <a:rPr lang="en-US" dirty="0"/>
              <a:t>drop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/>
              <a:t>and add </a:t>
            </a:r>
            <a:r>
              <a:rPr lang="en-US" dirty="0">
                <a:solidFill>
                  <a:srgbClr val="FF0000"/>
                </a:solidFill>
              </a:rPr>
              <a:t>u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Masculine nouns that end in </a:t>
            </a:r>
            <a:r>
              <a:rPr lang="en-US" dirty="0">
                <a:solidFill>
                  <a:srgbClr val="FF0000"/>
                </a:solidFill>
              </a:rPr>
              <a:t>a – </a:t>
            </a:r>
            <a:r>
              <a:rPr lang="en-US" dirty="0"/>
              <a:t>drop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/>
              <a:t>and add </a:t>
            </a:r>
            <a:r>
              <a:rPr lang="en-US" dirty="0">
                <a:solidFill>
                  <a:srgbClr val="FF0000"/>
                </a:solidFill>
              </a:rPr>
              <a:t>u</a:t>
            </a:r>
          </a:p>
          <a:p>
            <a:pPr marL="0" indent="0">
              <a:buNone/>
            </a:pPr>
            <a:r>
              <a:rPr lang="en-US" dirty="0"/>
              <a:t>- Masculine Inanimate Nouns that end in consonant – Same as Nominative</a:t>
            </a:r>
          </a:p>
          <a:p>
            <a:pPr marL="0" indent="0">
              <a:buNone/>
            </a:pPr>
            <a:r>
              <a:rPr lang="en-US" dirty="0"/>
              <a:t>- Neuter Nouns- Same as Nominative</a:t>
            </a:r>
          </a:p>
          <a:p>
            <a:pPr marL="0" indent="0">
              <a:buNone/>
            </a:pPr>
            <a:r>
              <a:rPr lang="en-US" dirty="0"/>
              <a:t>- Feminine nouns that end in consonant- Same as Nominative</a:t>
            </a:r>
          </a:p>
          <a:p>
            <a:pPr marL="0" indent="0">
              <a:buNone/>
            </a:pPr>
            <a:r>
              <a:rPr lang="en-US" dirty="0"/>
              <a:t>- Masculine Animate Nouns that end in consonant-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/>
              <a:t>is added </a:t>
            </a:r>
          </a:p>
        </p:txBody>
      </p:sp>
    </p:spTree>
    <p:extLst>
      <p:ext uri="{BB962C8B-B14F-4D97-AF65-F5344CB8AC3E}">
        <p14:creationId xmlns:p14="http://schemas.microsoft.com/office/powerpoint/2010/main" val="26713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AA48-C37B-74AA-D913-EC3E939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Akuzativ</a:t>
            </a:r>
            <a:r>
              <a:rPr lang="en-US" dirty="0"/>
              <a:t> </a:t>
            </a:r>
            <a:r>
              <a:rPr lang="en-US" dirty="0" err="1"/>
              <a:t>mno</a:t>
            </a:r>
            <a:r>
              <a:rPr lang="sr-Latn-RS" dirty="0" err="1"/>
              <a:t>žine</a:t>
            </a:r>
            <a:r>
              <a:rPr lang="sr-Latn-RS" dirty="0"/>
              <a:t> (plural)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AD6B-DA1F-C7E1-3B18-3BF2449D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- </a:t>
            </a:r>
            <a:r>
              <a:rPr lang="en-US" dirty="0"/>
              <a:t>Feminine nouns, F2, Neuter nouns have accusative plurals that are ___________</a:t>
            </a:r>
          </a:p>
          <a:p>
            <a:r>
              <a:rPr lang="en-US" dirty="0"/>
              <a:t>Masculine nouns (both animate (living things) and inanimate) change their ending in </a:t>
            </a:r>
            <a:r>
              <a:rPr lang="en-US" dirty="0" err="1"/>
              <a:t>acc.plural</a:t>
            </a:r>
            <a:r>
              <a:rPr lang="en-US" dirty="0"/>
              <a:t> to ________</a:t>
            </a:r>
          </a:p>
          <a:p>
            <a:r>
              <a:rPr lang="fr-FR" dirty="0"/>
              <a:t>Adjectives- masculine and </a:t>
            </a:r>
            <a:r>
              <a:rPr lang="fr-FR" dirty="0" err="1"/>
              <a:t>feminine</a:t>
            </a:r>
            <a:r>
              <a:rPr lang="fr-FR" dirty="0"/>
              <a:t> </a:t>
            </a:r>
            <a:r>
              <a:rPr lang="fr-FR" dirty="0" err="1"/>
              <a:t>plurals</a:t>
            </a:r>
            <a:r>
              <a:rPr lang="fr-FR" dirty="0"/>
              <a:t>:</a:t>
            </a:r>
            <a:r>
              <a:rPr lang="en-US" dirty="0"/>
              <a:t> adjectival ending is ________</a:t>
            </a:r>
          </a:p>
          <a:p>
            <a:r>
              <a:rPr lang="en-US" dirty="0"/>
              <a:t>Adjectives- neuter- ending is ________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AA48-C37B-74AA-D913-EC3E939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Akuzativ</a:t>
            </a:r>
            <a:r>
              <a:rPr lang="en-US" dirty="0"/>
              <a:t> </a:t>
            </a:r>
            <a:r>
              <a:rPr lang="en-US" dirty="0" err="1"/>
              <a:t>mno</a:t>
            </a:r>
            <a:r>
              <a:rPr lang="sr-Latn-RS" dirty="0" err="1"/>
              <a:t>žine</a:t>
            </a:r>
            <a:r>
              <a:rPr lang="sr-Latn-RS" dirty="0"/>
              <a:t> (plural)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AD6B-DA1F-C7E1-3B18-3BF2449D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- </a:t>
            </a:r>
            <a:r>
              <a:rPr lang="en-US" dirty="0"/>
              <a:t>Feminine nouns, F2, Neuter nouns have accusative plurals that are identical to their Nominative plurals.</a:t>
            </a:r>
          </a:p>
          <a:p>
            <a:r>
              <a:rPr lang="en-US" dirty="0"/>
              <a:t>Masculine nouns (both animate (living things) and inanimate) change their ending in </a:t>
            </a:r>
            <a:r>
              <a:rPr lang="en-US" dirty="0" err="1"/>
              <a:t>acc.plural</a:t>
            </a:r>
            <a:r>
              <a:rPr lang="en-US" dirty="0"/>
              <a:t> to E</a:t>
            </a:r>
          </a:p>
          <a:p>
            <a:r>
              <a:rPr lang="fr-FR" dirty="0"/>
              <a:t>Adjectives- masculine and </a:t>
            </a:r>
            <a:r>
              <a:rPr lang="fr-FR" dirty="0" err="1"/>
              <a:t>feminine</a:t>
            </a:r>
            <a:r>
              <a:rPr lang="fr-FR" dirty="0"/>
              <a:t> </a:t>
            </a:r>
            <a:r>
              <a:rPr lang="fr-FR" dirty="0" err="1"/>
              <a:t>plurals</a:t>
            </a:r>
            <a:r>
              <a:rPr lang="fr-FR" dirty="0"/>
              <a:t>:</a:t>
            </a:r>
            <a:r>
              <a:rPr lang="en-US" dirty="0"/>
              <a:t> </a:t>
            </a:r>
            <a:r>
              <a:rPr lang="en-US" dirty="0" err="1"/>
              <a:t>djectival</a:t>
            </a:r>
            <a:r>
              <a:rPr lang="en-US" dirty="0"/>
              <a:t> ending is –E</a:t>
            </a:r>
          </a:p>
          <a:p>
            <a:r>
              <a:rPr lang="en-US" dirty="0"/>
              <a:t>Adjectives- neuter- ending is –a (same as nouns)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1DA97-422A-A421-A456-93BB56AD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 Put the nouns in the parentheses into accusative case.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27E6B-19E8-6105-151E-1A4A15B6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Ana ide u ___________ ( </a:t>
            </a:r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banka</a:t>
            </a:r>
            <a:r>
              <a:rPr lang="en-US" dirty="0"/>
              <a:t>). </a:t>
            </a:r>
          </a:p>
          <a:p>
            <a:r>
              <a:rPr lang="en-US" dirty="0"/>
              <a:t>2. Dobro </a:t>
            </a:r>
            <a:r>
              <a:rPr lang="en-US" dirty="0" err="1"/>
              <a:t>poznajem</a:t>
            </a:r>
            <a:r>
              <a:rPr lang="en-US" dirty="0"/>
              <a:t> _______________________ (</a:t>
            </a:r>
            <a:r>
              <a:rPr lang="en-US" dirty="0" err="1"/>
              <a:t>njegov</a:t>
            </a:r>
            <a:r>
              <a:rPr lang="en-US" dirty="0"/>
              <a:t> </a:t>
            </a:r>
            <a:r>
              <a:rPr lang="en-US" dirty="0" err="1"/>
              <a:t>profesor</a:t>
            </a:r>
            <a:r>
              <a:rPr lang="en-US" dirty="0"/>
              <a:t>). </a:t>
            </a:r>
          </a:p>
          <a:p>
            <a:r>
              <a:rPr lang="en-US" dirty="0"/>
              <a:t>3. </a:t>
            </a:r>
            <a:r>
              <a:rPr lang="en-US" dirty="0" err="1"/>
              <a:t>Škola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______________________________ (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zid</a:t>
            </a:r>
            <a:r>
              <a:rPr lang="en-US" dirty="0"/>
              <a:t>: make this plural). </a:t>
            </a:r>
          </a:p>
          <a:p>
            <a:r>
              <a:rPr lang="en-US" dirty="0"/>
              <a:t>4. Svi </a:t>
            </a:r>
            <a:r>
              <a:rPr lang="en-US" dirty="0" err="1"/>
              <a:t>vidimo</a:t>
            </a:r>
            <a:r>
              <a:rPr lang="en-US" dirty="0"/>
              <a:t> _____________ </a:t>
            </a:r>
            <a:r>
              <a:rPr lang="en-US" dirty="0" err="1"/>
              <a:t>i</a:t>
            </a:r>
            <a:r>
              <a:rPr lang="en-US" dirty="0"/>
              <a:t> ____________ (on, vi). </a:t>
            </a:r>
          </a:p>
          <a:p>
            <a:r>
              <a:rPr lang="en-US" dirty="0"/>
              <a:t>5. Aleksandra </a:t>
            </a:r>
            <a:r>
              <a:rPr lang="en-US" dirty="0" err="1"/>
              <a:t>piše</a:t>
            </a:r>
            <a:r>
              <a:rPr lang="en-US" dirty="0"/>
              <a:t> _______________________________ (</a:t>
            </a:r>
            <a:r>
              <a:rPr lang="en-US" dirty="0" err="1"/>
              <a:t>dugo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/</a:t>
            </a:r>
            <a:r>
              <a:rPr lang="en-US" dirty="0" err="1"/>
              <a:t>lijepo</a:t>
            </a:r>
            <a:r>
              <a:rPr lang="en-US" dirty="0"/>
              <a:t> pismo). </a:t>
            </a:r>
          </a:p>
          <a:p>
            <a:r>
              <a:rPr lang="en-US" dirty="0"/>
              <a:t>6 Imam _______________________ ( nova </a:t>
            </a:r>
            <a:r>
              <a:rPr lang="en-US" dirty="0" err="1"/>
              <a:t>plava</a:t>
            </a:r>
            <a:r>
              <a:rPr lang="en-US" dirty="0"/>
              <a:t> </a:t>
            </a:r>
            <a:r>
              <a:rPr lang="en-US" dirty="0" err="1"/>
              <a:t>lopta</a:t>
            </a:r>
            <a:r>
              <a:rPr lang="en-US" dirty="0"/>
              <a:t>). </a:t>
            </a:r>
          </a:p>
          <a:p>
            <a:r>
              <a:rPr lang="en-US" dirty="0"/>
              <a:t>7. </a:t>
            </a:r>
            <a:r>
              <a:rPr lang="en-US" dirty="0" err="1"/>
              <a:t>Majkl</a:t>
            </a:r>
            <a:r>
              <a:rPr lang="en-US" dirty="0"/>
              <a:t> </a:t>
            </a:r>
            <a:r>
              <a:rPr lang="en-US" dirty="0" err="1"/>
              <a:t>zna</a:t>
            </a:r>
            <a:r>
              <a:rPr lang="en-US" dirty="0"/>
              <a:t> ______________________ (dobra </a:t>
            </a:r>
            <a:r>
              <a:rPr lang="en-US" dirty="0" err="1"/>
              <a:t>deca</a:t>
            </a:r>
            <a:r>
              <a:rPr lang="en-US" dirty="0"/>
              <a:t>/</a:t>
            </a:r>
            <a:r>
              <a:rPr lang="en-US" dirty="0" err="1"/>
              <a:t>djeca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0556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1DA97-422A-A421-A456-93BB56AD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 Put the nouns in the parentheses into accusative case.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27E6B-19E8-6105-151E-1A4A15B6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Ana ide u </a:t>
            </a:r>
            <a:r>
              <a:rPr lang="en-US" dirty="0" err="1"/>
              <a:t>veliku</a:t>
            </a:r>
            <a:r>
              <a:rPr lang="en-US" dirty="0"/>
              <a:t> </a:t>
            </a:r>
            <a:r>
              <a:rPr lang="en-US" dirty="0" err="1"/>
              <a:t>banku</a:t>
            </a:r>
            <a:r>
              <a:rPr lang="en-US" dirty="0"/>
              <a:t>. </a:t>
            </a:r>
          </a:p>
          <a:p>
            <a:r>
              <a:rPr lang="en-US" dirty="0"/>
              <a:t>2. Dobro </a:t>
            </a:r>
            <a:r>
              <a:rPr lang="en-US" dirty="0" err="1"/>
              <a:t>poznajem</a:t>
            </a:r>
            <a:r>
              <a:rPr lang="en-US" dirty="0"/>
              <a:t> </a:t>
            </a:r>
            <a:r>
              <a:rPr lang="en-US" dirty="0" err="1"/>
              <a:t>njegovog</a:t>
            </a:r>
            <a:r>
              <a:rPr lang="en-US" dirty="0"/>
              <a:t> </a:t>
            </a:r>
            <a:r>
              <a:rPr lang="en-US" dirty="0" err="1"/>
              <a:t>profesora</a:t>
            </a:r>
            <a:r>
              <a:rPr lang="en-US" dirty="0"/>
              <a:t>. </a:t>
            </a:r>
          </a:p>
          <a:p>
            <a:r>
              <a:rPr lang="en-US" dirty="0"/>
              <a:t>3. </a:t>
            </a:r>
            <a:r>
              <a:rPr lang="en-US" dirty="0" err="1"/>
              <a:t>Škola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zidove</a:t>
            </a:r>
            <a:r>
              <a:rPr lang="en-US" dirty="0"/>
              <a:t>. </a:t>
            </a:r>
          </a:p>
          <a:p>
            <a:r>
              <a:rPr lang="en-US" dirty="0"/>
              <a:t>4. Svi </a:t>
            </a:r>
            <a:r>
              <a:rPr lang="en-US" dirty="0" err="1"/>
              <a:t>vidimo</a:t>
            </a:r>
            <a:r>
              <a:rPr lang="en-US" dirty="0"/>
              <a:t> </a:t>
            </a:r>
            <a:r>
              <a:rPr lang="en-US" dirty="0" err="1"/>
              <a:t>njega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</a:t>
            </a:r>
            <a:r>
              <a:rPr lang="en-US" dirty="0"/>
              <a:t>. </a:t>
            </a:r>
          </a:p>
          <a:p>
            <a:r>
              <a:rPr lang="en-US" dirty="0"/>
              <a:t>5. Aleksandra </a:t>
            </a:r>
            <a:r>
              <a:rPr lang="en-US" dirty="0" err="1"/>
              <a:t>piše</a:t>
            </a:r>
            <a:r>
              <a:rPr lang="en-US" dirty="0"/>
              <a:t> </a:t>
            </a:r>
            <a:r>
              <a:rPr lang="en-US" dirty="0" err="1"/>
              <a:t>dugo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pismo.</a:t>
            </a:r>
          </a:p>
          <a:p>
            <a:r>
              <a:rPr lang="en-US" dirty="0"/>
              <a:t>6 Imam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plavu</a:t>
            </a:r>
            <a:r>
              <a:rPr lang="en-US" dirty="0"/>
              <a:t> </a:t>
            </a:r>
            <a:r>
              <a:rPr lang="en-US" dirty="0" err="1"/>
              <a:t>loptu</a:t>
            </a:r>
            <a:r>
              <a:rPr lang="en-US" dirty="0"/>
              <a:t>. </a:t>
            </a:r>
          </a:p>
          <a:p>
            <a:r>
              <a:rPr lang="en-US" dirty="0"/>
              <a:t>7. </a:t>
            </a:r>
            <a:r>
              <a:rPr lang="en-US" dirty="0" err="1"/>
              <a:t>Majkl</a:t>
            </a:r>
            <a:r>
              <a:rPr lang="en-US" dirty="0"/>
              <a:t> </a:t>
            </a:r>
            <a:r>
              <a:rPr lang="en-US" dirty="0" err="1"/>
              <a:t>zna</a:t>
            </a:r>
            <a:r>
              <a:rPr lang="en-US" dirty="0"/>
              <a:t> </a:t>
            </a:r>
            <a:r>
              <a:rPr lang="en-US" dirty="0" err="1"/>
              <a:t>dobru</a:t>
            </a:r>
            <a:r>
              <a:rPr lang="en-US" dirty="0"/>
              <a:t> </a:t>
            </a:r>
            <a:r>
              <a:rPr lang="en-US" dirty="0" err="1"/>
              <a:t>decu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222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3DA90B-7EBF-30FD-D341-CAADBA1C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Genitiv</a:t>
            </a:r>
            <a:r>
              <a:rPr lang="en-US" dirty="0"/>
              <a:t>- </a:t>
            </a:r>
            <a:r>
              <a:rPr lang="en-US" dirty="0" err="1"/>
              <a:t>Jednina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mno</a:t>
            </a:r>
            <a:r>
              <a:rPr lang="sr-Latn-RS" dirty="0" err="1"/>
              <a:t>žina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D7E3B-6F5D-899B-1006-BEB31A2B8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461A-B9EA-D6B6-0B48-3C662E61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Genitiv- Jednina/Singular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DEA8-3E29-658F-FAE0-E99DE019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: </a:t>
            </a:r>
            <a:r>
              <a:rPr lang="sr-Latn-RS" dirty="0" err="1"/>
              <a:t>add</a:t>
            </a:r>
            <a:r>
              <a:rPr lang="sr-Latn-RS" dirty="0"/>
              <a:t> </a:t>
            </a:r>
            <a:r>
              <a:rPr lang="en-US" dirty="0"/>
              <a:t>_____ </a:t>
            </a:r>
            <a:r>
              <a:rPr lang="sr-Latn-RS" dirty="0"/>
              <a:t>to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stem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a </a:t>
            </a:r>
            <a:r>
              <a:rPr lang="sr-Latn-RS" dirty="0" err="1"/>
              <a:t>noun</a:t>
            </a:r>
            <a:endParaRPr lang="sr-Latn-RS" dirty="0"/>
          </a:p>
          <a:p>
            <a:r>
              <a:rPr lang="sr-Latn-RS" dirty="0" err="1"/>
              <a:t>Neuter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: </a:t>
            </a:r>
            <a:r>
              <a:rPr lang="sr-Latn-RS" dirty="0" err="1"/>
              <a:t>add</a:t>
            </a:r>
            <a:r>
              <a:rPr lang="sr-Latn-RS" dirty="0"/>
              <a:t> </a:t>
            </a:r>
            <a:r>
              <a:rPr lang="en-US" dirty="0"/>
              <a:t>_____  </a:t>
            </a:r>
            <a:r>
              <a:rPr lang="sr-Latn-RS" dirty="0"/>
              <a:t>to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stem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a </a:t>
            </a:r>
            <a:r>
              <a:rPr lang="sr-Latn-RS" dirty="0" err="1"/>
              <a:t>noun</a:t>
            </a:r>
            <a:endParaRPr lang="sr-Latn-RS" dirty="0"/>
          </a:p>
          <a:p>
            <a:r>
              <a:rPr lang="sr-Latn-RS" dirty="0" err="1"/>
              <a:t>Feminine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: d</a:t>
            </a:r>
            <a:r>
              <a:rPr lang="en-US" dirty="0" err="1"/>
              <a:t>rop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-a </a:t>
            </a:r>
            <a:r>
              <a:rPr lang="en-US" dirty="0"/>
              <a:t>of the nominative and _____ </a:t>
            </a:r>
          </a:p>
          <a:p>
            <a:r>
              <a:rPr lang="sr-Latn-RS" dirty="0"/>
              <a:t>F2: </a:t>
            </a:r>
            <a:r>
              <a:rPr lang="en-US" dirty="0"/>
              <a:t>Add _____ to the nom. sg. Stem</a:t>
            </a:r>
            <a:endParaRPr lang="sr-Latn-RS" dirty="0"/>
          </a:p>
          <a:p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en-US" dirty="0"/>
              <a:t>N</a:t>
            </a:r>
            <a:r>
              <a:rPr lang="sr-Latn-RS" dirty="0" err="1"/>
              <a:t>euter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adjectives</a:t>
            </a:r>
            <a:r>
              <a:rPr lang="en-US" dirty="0"/>
              <a:t>: _____ </a:t>
            </a:r>
          </a:p>
          <a:p>
            <a:r>
              <a:rPr lang="en-US" dirty="0"/>
              <a:t>Feminine adjectives</a:t>
            </a:r>
            <a:r>
              <a:rPr lang="sr-Latn-RS" dirty="0">
                <a:solidFill>
                  <a:srgbClr val="FF0000"/>
                </a:solidFill>
              </a:rPr>
              <a:t>: </a:t>
            </a:r>
            <a:r>
              <a:rPr lang="en-US" dirty="0"/>
              <a:t>For both </a:t>
            </a:r>
            <a:r>
              <a:rPr lang="en-US" dirty="0">
                <a:solidFill>
                  <a:srgbClr val="FF0000"/>
                </a:solidFill>
              </a:rPr>
              <a:t>F and F2 nouns</a:t>
            </a:r>
            <a:r>
              <a:rPr lang="en-US" dirty="0"/>
              <a:t> the adjectival ending is _____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8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461A-B9EA-D6B6-0B48-3C662E61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Genitiv- Jednina/Singular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DEA8-3E29-658F-FAE0-E99DE019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: </a:t>
            </a:r>
            <a:r>
              <a:rPr lang="sr-Latn-RS" dirty="0" err="1"/>
              <a:t>add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–a </a:t>
            </a:r>
            <a:r>
              <a:rPr lang="sr-Latn-RS" dirty="0"/>
              <a:t>to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stem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a </a:t>
            </a:r>
            <a:r>
              <a:rPr lang="sr-Latn-RS" dirty="0" err="1"/>
              <a:t>noun</a:t>
            </a:r>
            <a:endParaRPr lang="sr-Latn-RS" dirty="0"/>
          </a:p>
          <a:p>
            <a:r>
              <a:rPr lang="sr-Latn-RS" dirty="0" err="1"/>
              <a:t>Neuter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: </a:t>
            </a:r>
            <a:r>
              <a:rPr lang="sr-Latn-RS" dirty="0" err="1"/>
              <a:t>add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–a </a:t>
            </a:r>
            <a:r>
              <a:rPr lang="sr-Latn-RS" dirty="0"/>
              <a:t>to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stem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a </a:t>
            </a:r>
            <a:r>
              <a:rPr lang="sr-Latn-RS" dirty="0" err="1"/>
              <a:t>noun</a:t>
            </a:r>
            <a:endParaRPr lang="sr-Latn-RS" dirty="0"/>
          </a:p>
          <a:p>
            <a:r>
              <a:rPr lang="sr-Latn-RS" dirty="0" err="1"/>
              <a:t>Feminine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: d</a:t>
            </a:r>
            <a:r>
              <a:rPr lang="en-US" dirty="0" err="1"/>
              <a:t>rop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-a </a:t>
            </a:r>
            <a:r>
              <a:rPr lang="en-US" dirty="0"/>
              <a:t>of the nominative and </a:t>
            </a:r>
            <a:r>
              <a:rPr lang="en-US" dirty="0">
                <a:solidFill>
                  <a:srgbClr val="FF0000"/>
                </a:solidFill>
              </a:rPr>
              <a:t>add –E</a:t>
            </a:r>
            <a:endParaRPr lang="sr-Latn-RS" dirty="0">
              <a:solidFill>
                <a:srgbClr val="FF0000"/>
              </a:solidFill>
            </a:endParaRPr>
          </a:p>
          <a:p>
            <a:r>
              <a:rPr lang="sr-Latn-RS" dirty="0"/>
              <a:t>F2: </a:t>
            </a: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– I</a:t>
            </a:r>
            <a:r>
              <a:rPr lang="en-US" dirty="0"/>
              <a:t> to the nom. sg. Stem</a:t>
            </a:r>
            <a:endParaRPr lang="sr-Latn-RS" dirty="0"/>
          </a:p>
          <a:p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en-US" dirty="0"/>
              <a:t>N</a:t>
            </a:r>
            <a:r>
              <a:rPr lang="sr-Latn-RS" dirty="0" err="1"/>
              <a:t>euter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adjectives</a:t>
            </a:r>
            <a:r>
              <a:rPr lang="en-US" dirty="0"/>
              <a:t>: 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og</a:t>
            </a:r>
            <a:r>
              <a:rPr lang="en-US" dirty="0">
                <a:solidFill>
                  <a:srgbClr val="FF0000"/>
                </a:solidFill>
              </a:rPr>
              <a:t>/-</a:t>
            </a:r>
            <a:r>
              <a:rPr lang="en-US" dirty="0" err="1">
                <a:solidFill>
                  <a:srgbClr val="FF0000"/>
                </a:solidFill>
              </a:rPr>
              <a:t>eg</a:t>
            </a:r>
            <a:endParaRPr lang="sr-Latn-RS" dirty="0">
              <a:solidFill>
                <a:srgbClr val="FF0000"/>
              </a:solidFill>
            </a:endParaRPr>
          </a:p>
          <a:p>
            <a:r>
              <a:rPr lang="en-US" dirty="0"/>
              <a:t>Feminine adjectives</a:t>
            </a:r>
            <a:r>
              <a:rPr lang="sr-Latn-RS" dirty="0">
                <a:solidFill>
                  <a:srgbClr val="FF0000"/>
                </a:solidFill>
              </a:rPr>
              <a:t>: </a:t>
            </a:r>
            <a:r>
              <a:rPr lang="en-US" dirty="0"/>
              <a:t>For both </a:t>
            </a:r>
            <a:r>
              <a:rPr lang="en-US" dirty="0">
                <a:solidFill>
                  <a:srgbClr val="FF0000"/>
                </a:solidFill>
              </a:rPr>
              <a:t>F and F2 nouns</a:t>
            </a:r>
            <a:r>
              <a:rPr lang="en-US" dirty="0"/>
              <a:t> the adjectival ending is </a:t>
            </a:r>
            <a:r>
              <a:rPr lang="en-US" dirty="0">
                <a:solidFill>
                  <a:srgbClr val="FF0000"/>
                </a:solidFill>
              </a:rPr>
              <a:t>–E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6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04F9-765B-BE80-9ED1-D1F897F5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86384"/>
            <a:ext cx="10241280" cy="1234440"/>
          </a:xfrm>
        </p:spPr>
        <p:txBody>
          <a:bodyPr/>
          <a:lstStyle/>
          <a:p>
            <a:r>
              <a:rPr lang="en-US" dirty="0" err="1"/>
              <a:t>Genitiv</a:t>
            </a:r>
            <a:r>
              <a:rPr lang="en-US" dirty="0"/>
              <a:t>- </a:t>
            </a:r>
            <a:r>
              <a:rPr lang="sr-Latn-RS" dirty="0"/>
              <a:t>Množina- Plural </a:t>
            </a:r>
            <a:r>
              <a:rPr lang="sr-Latn-RS" dirty="0" err="1"/>
              <a:t>Endings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F551-E4A3-2DB1-8FC6-4782F49D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Masculine, feminine, neuter </a:t>
            </a:r>
            <a:r>
              <a:rPr lang="sr-Latn-RS" sz="2800" dirty="0" err="1"/>
              <a:t>noun</a:t>
            </a:r>
            <a:r>
              <a:rPr lang="sr-Latn-RS" sz="2800" dirty="0"/>
              <a:t>- </a:t>
            </a:r>
            <a:r>
              <a:rPr lang="en-US" sz="2800" dirty="0"/>
              <a:t>_______</a:t>
            </a:r>
            <a:endParaRPr lang="sr-Latn-RS" sz="2800" dirty="0">
              <a:solidFill>
                <a:srgbClr val="FF0000"/>
              </a:solidFill>
            </a:endParaRPr>
          </a:p>
          <a:p>
            <a:r>
              <a:rPr lang="sr-Latn-RS" sz="2800" dirty="0"/>
              <a:t>F2 </a:t>
            </a:r>
            <a:r>
              <a:rPr lang="sr-Latn-RS" sz="2800" dirty="0" err="1"/>
              <a:t>nouns</a:t>
            </a:r>
            <a:r>
              <a:rPr lang="sr-Latn-RS" sz="2800" dirty="0"/>
              <a:t>: </a:t>
            </a:r>
            <a:r>
              <a:rPr lang="sr-Latn-RS" sz="2800" dirty="0" err="1"/>
              <a:t>add</a:t>
            </a:r>
            <a:r>
              <a:rPr lang="sr-Latn-RS" sz="2800" dirty="0"/>
              <a:t> </a:t>
            </a:r>
            <a:r>
              <a:rPr lang="sr-Latn-RS" sz="2800" dirty="0" err="1"/>
              <a:t>long</a:t>
            </a:r>
            <a:r>
              <a:rPr lang="sr-Latn-RS" sz="2800" dirty="0"/>
              <a:t> </a:t>
            </a:r>
            <a:r>
              <a:rPr lang="en-US" sz="2800" dirty="0"/>
              <a:t>_______</a:t>
            </a:r>
            <a:endParaRPr lang="sr-Latn-RS" sz="2800" dirty="0">
              <a:solidFill>
                <a:srgbClr val="FF0000"/>
              </a:solidFill>
            </a:endParaRPr>
          </a:p>
          <a:p>
            <a:r>
              <a:rPr lang="sr-Latn-RS" sz="2800" dirty="0" err="1"/>
              <a:t>Adjectives</a:t>
            </a:r>
            <a:r>
              <a:rPr lang="sr-Latn-RS" sz="2800" dirty="0"/>
              <a:t> (m, g, n): </a:t>
            </a:r>
            <a:r>
              <a:rPr lang="sr-Latn-RS" sz="2800" dirty="0" err="1"/>
              <a:t>Add</a:t>
            </a:r>
            <a:r>
              <a:rPr lang="sr-Latn-RS" sz="2800" dirty="0"/>
              <a:t> </a:t>
            </a:r>
            <a:r>
              <a:rPr lang="en-US" sz="2800" dirty="0"/>
              <a:t>_______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8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BC7C-EA2F-D119-835A-26414859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Plan za ovu sedmicu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F03DC7-A91F-B1B0-12A0-FDA411143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780" y="2103247"/>
            <a:ext cx="9423953" cy="3959225"/>
          </a:xfrm>
        </p:spPr>
      </p:pic>
    </p:spTree>
    <p:extLst>
      <p:ext uri="{BB962C8B-B14F-4D97-AF65-F5344CB8AC3E}">
        <p14:creationId xmlns:p14="http://schemas.microsoft.com/office/powerpoint/2010/main" val="83432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04F9-765B-BE80-9ED1-D1F897F5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86384"/>
            <a:ext cx="10241280" cy="1234440"/>
          </a:xfrm>
        </p:spPr>
        <p:txBody>
          <a:bodyPr/>
          <a:lstStyle/>
          <a:p>
            <a:r>
              <a:rPr lang="en-US" dirty="0" err="1"/>
              <a:t>Genitiv</a:t>
            </a:r>
            <a:r>
              <a:rPr lang="en-US" dirty="0"/>
              <a:t>- </a:t>
            </a:r>
            <a:r>
              <a:rPr lang="sr-Latn-RS" dirty="0"/>
              <a:t>Množina- Plural </a:t>
            </a:r>
            <a:r>
              <a:rPr lang="sr-Latn-RS" dirty="0" err="1"/>
              <a:t>Endings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F551-E4A3-2DB1-8FC6-4782F49D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Masculine, feminine, neuter </a:t>
            </a:r>
            <a:r>
              <a:rPr lang="sr-Latn-RS" sz="2800" dirty="0" err="1"/>
              <a:t>noun</a:t>
            </a:r>
            <a:r>
              <a:rPr lang="sr-Latn-RS" sz="2800" dirty="0"/>
              <a:t>- </a:t>
            </a:r>
            <a:r>
              <a:rPr lang="sr-Latn-RS" sz="2800" dirty="0" err="1"/>
              <a:t>add</a:t>
            </a:r>
            <a:r>
              <a:rPr lang="sr-Latn-RS" sz="2800" dirty="0"/>
              <a:t> </a:t>
            </a:r>
            <a:r>
              <a:rPr lang="sr-Latn-RS" sz="2800" dirty="0" err="1"/>
              <a:t>long</a:t>
            </a:r>
            <a:r>
              <a:rPr lang="sr-Latn-RS" sz="2800" dirty="0">
                <a:solidFill>
                  <a:srgbClr val="FF0000"/>
                </a:solidFill>
              </a:rPr>
              <a:t> A</a:t>
            </a:r>
          </a:p>
          <a:p>
            <a:r>
              <a:rPr lang="sr-Latn-RS" sz="2800" dirty="0"/>
              <a:t>F2 </a:t>
            </a:r>
            <a:r>
              <a:rPr lang="sr-Latn-RS" sz="2800" dirty="0" err="1"/>
              <a:t>nouns</a:t>
            </a:r>
            <a:r>
              <a:rPr lang="sr-Latn-RS" sz="2800" dirty="0"/>
              <a:t>: </a:t>
            </a:r>
            <a:r>
              <a:rPr lang="sr-Latn-RS" sz="2800" dirty="0" err="1"/>
              <a:t>add</a:t>
            </a:r>
            <a:r>
              <a:rPr lang="sr-Latn-RS" sz="2800" dirty="0"/>
              <a:t> </a:t>
            </a:r>
            <a:r>
              <a:rPr lang="sr-Latn-RS" sz="2800" dirty="0" err="1"/>
              <a:t>long</a:t>
            </a:r>
            <a:r>
              <a:rPr lang="sr-Latn-RS" sz="2800" dirty="0"/>
              <a:t> </a:t>
            </a:r>
            <a:r>
              <a:rPr lang="sr-Latn-RS" sz="2800" dirty="0">
                <a:solidFill>
                  <a:srgbClr val="FF0000"/>
                </a:solidFill>
              </a:rPr>
              <a:t>I</a:t>
            </a:r>
          </a:p>
          <a:p>
            <a:r>
              <a:rPr lang="sr-Latn-RS" sz="2800" dirty="0" err="1"/>
              <a:t>Adjectives</a:t>
            </a:r>
            <a:r>
              <a:rPr lang="sr-Latn-RS" sz="2800" dirty="0"/>
              <a:t> (m, g, n): </a:t>
            </a:r>
            <a:r>
              <a:rPr lang="sr-Latn-RS" sz="2800" dirty="0" err="1"/>
              <a:t>Add</a:t>
            </a:r>
            <a:r>
              <a:rPr lang="sr-Latn-RS" sz="2800" dirty="0"/>
              <a:t> </a:t>
            </a:r>
            <a:r>
              <a:rPr lang="sr-Latn-RS" sz="2800" dirty="0">
                <a:solidFill>
                  <a:srgbClr val="FF0000"/>
                </a:solidFill>
              </a:rPr>
              <a:t>ih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3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23A2-4EE9-9EFE-65F1-862DD344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III Put the nouns in the parentheses into genitive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C0EC-5118-4FD3-E82F-D7EF0AE8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Genitive singular: </a:t>
            </a:r>
          </a:p>
          <a:p>
            <a:r>
              <a:rPr lang="en-US" dirty="0"/>
              <a:t>1. Od _____________ (</a:t>
            </a:r>
            <a:r>
              <a:rPr lang="en-US" dirty="0" err="1"/>
              <a:t>tvoja</a:t>
            </a:r>
            <a:r>
              <a:rPr lang="en-US" dirty="0"/>
              <a:t> </a:t>
            </a:r>
            <a:r>
              <a:rPr lang="en-US" dirty="0" err="1"/>
              <a:t>banka</a:t>
            </a:r>
            <a:r>
              <a:rPr lang="en-US" dirty="0"/>
              <a:t>) do ______________________ (</a:t>
            </a:r>
            <a:r>
              <a:rPr lang="en-US" dirty="0" err="1"/>
              <a:t>tvoj</a:t>
            </a:r>
            <a:r>
              <a:rPr lang="en-US" dirty="0"/>
              <a:t> </a:t>
            </a:r>
            <a:r>
              <a:rPr lang="en-US" dirty="0" err="1"/>
              <a:t>univerzitet</a:t>
            </a:r>
            <a:r>
              <a:rPr lang="en-US" dirty="0"/>
              <a:t>/ </a:t>
            </a:r>
            <a:r>
              <a:rPr lang="en-US" dirty="0" err="1"/>
              <a:t>tvoje</a:t>
            </a:r>
            <a:r>
              <a:rPr lang="en-US" dirty="0"/>
              <a:t> </a:t>
            </a:r>
            <a:r>
              <a:rPr lang="en-US" dirty="0" err="1"/>
              <a:t>sveučilište</a:t>
            </a:r>
            <a:r>
              <a:rPr lang="en-US" dirty="0"/>
              <a:t>) je </a:t>
            </a:r>
            <a:r>
              <a:rPr lang="en-US" dirty="0" err="1"/>
              <a:t>daleko</a:t>
            </a:r>
            <a:r>
              <a:rPr lang="en-US" dirty="0"/>
              <a:t>. </a:t>
            </a:r>
          </a:p>
          <a:p>
            <a:r>
              <a:rPr lang="en-US" dirty="0"/>
              <a:t>2. Ana </a:t>
            </a:r>
            <a:r>
              <a:rPr lang="en-US" dirty="0" err="1"/>
              <a:t>sedi</a:t>
            </a:r>
            <a:r>
              <a:rPr lang="en-US" dirty="0"/>
              <a:t>/</a:t>
            </a:r>
            <a:r>
              <a:rPr lang="en-US" dirty="0" err="1"/>
              <a:t>sjedi</a:t>
            </a:r>
            <a:r>
              <a:rPr lang="en-US" dirty="0"/>
              <a:t> pored _____________________________________ ( </a:t>
            </a:r>
            <a:r>
              <a:rPr lang="en-US" dirty="0" err="1"/>
              <a:t>novi</a:t>
            </a:r>
            <a:r>
              <a:rPr lang="en-US" dirty="0"/>
              <a:t> drug Milan). </a:t>
            </a:r>
          </a:p>
          <a:p>
            <a:r>
              <a:rPr lang="en-US" dirty="0"/>
              <a:t>3. </a:t>
            </a:r>
            <a:r>
              <a:rPr lang="en-US" dirty="0" err="1"/>
              <a:t>Sećam</a:t>
            </a:r>
            <a:r>
              <a:rPr lang="en-US" dirty="0"/>
              <a:t> se/</a:t>
            </a:r>
            <a:r>
              <a:rPr lang="en-US" dirty="0" err="1"/>
              <a:t>sjećam</a:t>
            </a:r>
            <a:r>
              <a:rPr lang="en-US" dirty="0"/>
              <a:t> se ____________________________________________ (</a:t>
            </a:r>
            <a:r>
              <a:rPr lang="en-US" dirty="0" err="1"/>
              <a:t>moje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/</a:t>
            </a:r>
            <a:r>
              <a:rPr lang="en-US" dirty="0" err="1"/>
              <a:t>lijepo</a:t>
            </a:r>
            <a:r>
              <a:rPr lang="en-US" dirty="0"/>
              <a:t> </a:t>
            </a:r>
            <a:r>
              <a:rPr lang="en-US" dirty="0" err="1"/>
              <a:t>detinjstvo</a:t>
            </a:r>
            <a:r>
              <a:rPr lang="en-US" dirty="0"/>
              <a:t>/</a:t>
            </a:r>
            <a:r>
              <a:rPr lang="en-US" dirty="0" err="1"/>
              <a:t>djetinjstvo</a:t>
            </a:r>
            <a:r>
              <a:rPr lang="en-US" dirty="0"/>
              <a:t>). </a:t>
            </a:r>
          </a:p>
          <a:p>
            <a:r>
              <a:rPr lang="en-US" dirty="0"/>
              <a:t>4. </a:t>
            </a:r>
            <a:r>
              <a:rPr lang="en-US" dirty="0" err="1"/>
              <a:t>Molim</a:t>
            </a:r>
            <a:r>
              <a:rPr lang="en-US" dirty="0"/>
              <a:t> vas, </a:t>
            </a:r>
            <a:r>
              <a:rPr lang="en-US" dirty="0" err="1"/>
              <a:t>dajte</a:t>
            </a:r>
            <a:r>
              <a:rPr lang="en-US" dirty="0"/>
              <a:t> mi </a:t>
            </a:r>
            <a:r>
              <a:rPr lang="en-US" dirty="0" err="1"/>
              <a:t>malo</a:t>
            </a:r>
            <a:r>
              <a:rPr lang="en-US" dirty="0"/>
              <a:t> ____________ (</a:t>
            </a:r>
            <a:r>
              <a:rPr lang="en-US" dirty="0" err="1"/>
              <a:t>koka</a:t>
            </a:r>
            <a:r>
              <a:rPr lang="en-US" dirty="0"/>
              <a:t>-kola)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puno</a:t>
            </a:r>
            <a:r>
              <a:rPr lang="en-US" dirty="0"/>
              <a:t> ____________(</a:t>
            </a:r>
            <a:r>
              <a:rPr lang="en-US" dirty="0" err="1"/>
              <a:t>zrelo</a:t>
            </a:r>
            <a:r>
              <a:rPr lang="en-US" dirty="0"/>
              <a:t> </a:t>
            </a:r>
            <a:r>
              <a:rPr lang="en-US" dirty="0" err="1"/>
              <a:t>voće</a:t>
            </a:r>
            <a:r>
              <a:rPr lang="en-US" dirty="0"/>
              <a:t>). </a:t>
            </a:r>
          </a:p>
          <a:p>
            <a:r>
              <a:rPr lang="en-US" dirty="0"/>
              <a:t>5. Ovo je </a:t>
            </a:r>
            <a:r>
              <a:rPr lang="en-US" dirty="0" err="1"/>
              <a:t>otac</a:t>
            </a:r>
            <a:r>
              <a:rPr lang="en-US" dirty="0"/>
              <a:t> ____________________ (</a:t>
            </a:r>
            <a:r>
              <a:rPr lang="en-US" dirty="0" err="1"/>
              <a:t>gospodin</a:t>
            </a:r>
            <a:r>
              <a:rPr lang="en-US" dirty="0"/>
              <a:t> Zorić). </a:t>
            </a:r>
          </a:p>
          <a:p>
            <a:r>
              <a:rPr lang="en-US" dirty="0"/>
              <a:t>6. </a:t>
            </a:r>
            <a:r>
              <a:rPr lang="en-US" dirty="0" err="1"/>
              <a:t>Iznad</a:t>
            </a:r>
            <a:r>
              <a:rPr lang="en-US" dirty="0"/>
              <a:t> _______________________ (</a:t>
            </a:r>
            <a:r>
              <a:rPr lang="en-US" dirty="0" err="1"/>
              <a:t>stari</a:t>
            </a:r>
            <a:r>
              <a:rPr lang="en-US" dirty="0"/>
              <a:t> grad) je </a:t>
            </a:r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planina</a:t>
            </a:r>
            <a:r>
              <a:rPr lang="en-US" dirty="0"/>
              <a:t>. </a:t>
            </a:r>
          </a:p>
          <a:p>
            <a:r>
              <a:rPr lang="en-US" dirty="0"/>
              <a:t>Genitive plural: </a:t>
            </a:r>
          </a:p>
          <a:p>
            <a:r>
              <a:rPr lang="en-US" dirty="0"/>
              <a:t>7. Ovo je park pun ______________________________ ( </a:t>
            </a:r>
            <a:r>
              <a:rPr lang="en-US" dirty="0" err="1"/>
              <a:t>bicikli</a:t>
            </a:r>
            <a:r>
              <a:rPr lang="en-US" dirty="0"/>
              <a:t>) </a:t>
            </a:r>
          </a:p>
          <a:p>
            <a:r>
              <a:rPr lang="en-US" dirty="0"/>
              <a:t>8.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zgradi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___________________ (</a:t>
            </a:r>
            <a:r>
              <a:rPr lang="en-US" dirty="0" err="1"/>
              <a:t>majke</a:t>
            </a:r>
            <a:r>
              <a:rPr lang="en-US" dirty="0"/>
              <a:t>)</a:t>
            </a:r>
          </a:p>
          <a:p>
            <a:r>
              <a:rPr lang="en-US" dirty="0"/>
              <a:t> 9. Pored ________ (mi) </a:t>
            </a:r>
            <a:r>
              <a:rPr lang="en-US" dirty="0" err="1"/>
              <a:t>i</a:t>
            </a:r>
            <a:r>
              <a:rPr lang="en-US" dirty="0"/>
              <a:t> __________ (vi)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2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23A2-4EE9-9EFE-65F1-862DD344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III Put the nouns in the parentheses into genitive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C0EC-5118-4FD3-E82F-D7EF0AE8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Genitive singular: </a:t>
            </a:r>
          </a:p>
          <a:p>
            <a:r>
              <a:rPr lang="en-US" dirty="0"/>
              <a:t>1. Od </a:t>
            </a:r>
            <a:r>
              <a:rPr lang="en-US" dirty="0" err="1"/>
              <a:t>tvoje</a:t>
            </a:r>
            <a:r>
              <a:rPr lang="en-US" dirty="0"/>
              <a:t> </a:t>
            </a:r>
            <a:r>
              <a:rPr lang="en-US" dirty="0" err="1"/>
              <a:t>banke</a:t>
            </a:r>
            <a:r>
              <a:rPr lang="en-US" dirty="0"/>
              <a:t> do </a:t>
            </a:r>
            <a:r>
              <a:rPr lang="en-US" dirty="0" err="1"/>
              <a:t>tvog</a:t>
            </a:r>
            <a:r>
              <a:rPr lang="en-US" dirty="0"/>
              <a:t> </a:t>
            </a:r>
            <a:r>
              <a:rPr lang="en-US" dirty="0" err="1"/>
              <a:t>univerziteta</a:t>
            </a:r>
            <a:r>
              <a:rPr lang="en-US" dirty="0"/>
              <a:t>/</a:t>
            </a:r>
            <a:r>
              <a:rPr lang="en-US" dirty="0" err="1"/>
              <a:t>sveu</a:t>
            </a:r>
            <a:r>
              <a:rPr lang="sr-Latn-RS" dirty="0" err="1"/>
              <a:t>čilišta</a:t>
            </a:r>
            <a:r>
              <a:rPr lang="sr-Latn-RS" dirty="0"/>
              <a:t> </a:t>
            </a:r>
            <a:r>
              <a:rPr lang="en-US" dirty="0"/>
              <a:t>je </a:t>
            </a:r>
            <a:r>
              <a:rPr lang="en-US" dirty="0" err="1"/>
              <a:t>daleko</a:t>
            </a:r>
            <a:r>
              <a:rPr lang="en-US" dirty="0"/>
              <a:t>. </a:t>
            </a:r>
          </a:p>
          <a:p>
            <a:r>
              <a:rPr lang="en-US" dirty="0"/>
              <a:t>2. Ana </a:t>
            </a:r>
            <a:r>
              <a:rPr lang="en-US" dirty="0" err="1"/>
              <a:t>sedi</a:t>
            </a:r>
            <a:r>
              <a:rPr lang="en-US" dirty="0"/>
              <a:t>/</a:t>
            </a:r>
            <a:r>
              <a:rPr lang="en-US" dirty="0" err="1"/>
              <a:t>sjedi</a:t>
            </a:r>
            <a:r>
              <a:rPr lang="en-US" dirty="0"/>
              <a:t> pored </a:t>
            </a:r>
            <a:r>
              <a:rPr lang="sr-Latn-RS" dirty="0"/>
              <a:t>novog druga Milana. 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Sećam</a:t>
            </a:r>
            <a:r>
              <a:rPr lang="en-US" dirty="0"/>
              <a:t> se/</a:t>
            </a:r>
            <a:r>
              <a:rPr lang="en-US" dirty="0" err="1"/>
              <a:t>sjećam</a:t>
            </a:r>
            <a:r>
              <a:rPr lang="en-US" dirty="0"/>
              <a:t> se </a:t>
            </a:r>
            <a:r>
              <a:rPr lang="sr-Latn-RS" dirty="0"/>
              <a:t>mojeg lepog/</a:t>
            </a:r>
            <a:r>
              <a:rPr lang="sr-Latn-RS" dirty="0" err="1"/>
              <a:t>lijepog</a:t>
            </a:r>
            <a:r>
              <a:rPr lang="sr-Latn-RS" dirty="0"/>
              <a:t> detinjstva/</a:t>
            </a:r>
            <a:r>
              <a:rPr lang="sr-Latn-RS" dirty="0" err="1"/>
              <a:t>djetinjstva</a:t>
            </a:r>
            <a:r>
              <a:rPr lang="sr-Latn-RS" dirty="0"/>
              <a:t>.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/>
              <a:t>4. </a:t>
            </a:r>
            <a:r>
              <a:rPr lang="en-US" dirty="0" err="1"/>
              <a:t>Molim</a:t>
            </a:r>
            <a:r>
              <a:rPr lang="en-US" dirty="0"/>
              <a:t> vas, </a:t>
            </a:r>
            <a:r>
              <a:rPr lang="en-US" dirty="0" err="1"/>
              <a:t>dajte</a:t>
            </a:r>
            <a:r>
              <a:rPr lang="en-US" dirty="0"/>
              <a:t> mi </a:t>
            </a:r>
            <a:r>
              <a:rPr lang="en-US" dirty="0" err="1"/>
              <a:t>malo</a:t>
            </a:r>
            <a:r>
              <a:rPr lang="en-US" dirty="0"/>
              <a:t> </a:t>
            </a:r>
            <a:r>
              <a:rPr lang="sr-Latn-RS" dirty="0" err="1"/>
              <a:t>koka-kole</a:t>
            </a:r>
            <a:r>
              <a:rPr lang="sr-Latn-R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puno</a:t>
            </a:r>
            <a:r>
              <a:rPr lang="en-US" dirty="0"/>
              <a:t> </a:t>
            </a:r>
            <a:r>
              <a:rPr lang="sr-Latn-RS" dirty="0"/>
              <a:t>zrelog voća. </a:t>
            </a:r>
            <a:endParaRPr lang="en-US" dirty="0"/>
          </a:p>
          <a:p>
            <a:r>
              <a:rPr lang="en-US" dirty="0"/>
              <a:t>5. Ovo je </a:t>
            </a:r>
            <a:r>
              <a:rPr lang="en-US" dirty="0" err="1"/>
              <a:t>otac</a:t>
            </a:r>
            <a:r>
              <a:rPr lang="en-US" dirty="0"/>
              <a:t> </a:t>
            </a:r>
            <a:r>
              <a:rPr lang="sr-Latn-RS" dirty="0"/>
              <a:t>gospodina Zorića.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Iznad</a:t>
            </a:r>
            <a:r>
              <a:rPr lang="en-US" dirty="0"/>
              <a:t> </a:t>
            </a:r>
            <a:r>
              <a:rPr lang="sr-Latn-RS" dirty="0"/>
              <a:t>starog grada </a:t>
            </a:r>
            <a:r>
              <a:rPr lang="en-US" dirty="0"/>
              <a:t>je </a:t>
            </a:r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planina</a:t>
            </a:r>
            <a:r>
              <a:rPr lang="en-US" dirty="0"/>
              <a:t>. </a:t>
            </a:r>
          </a:p>
          <a:p>
            <a:r>
              <a:rPr lang="en-US" dirty="0"/>
              <a:t>Genitive plural: </a:t>
            </a:r>
          </a:p>
          <a:p>
            <a:r>
              <a:rPr lang="en-US" dirty="0"/>
              <a:t>7. Ovo je park pun </a:t>
            </a:r>
            <a:r>
              <a:rPr lang="sr-Latn-RS" dirty="0"/>
              <a:t>bicikli. </a:t>
            </a:r>
            <a:endParaRPr lang="en-US" dirty="0"/>
          </a:p>
          <a:p>
            <a:r>
              <a:rPr lang="en-US" dirty="0"/>
              <a:t>8.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zgradi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sr-Latn-RS" dirty="0"/>
              <a:t> majki. </a:t>
            </a:r>
            <a:endParaRPr lang="en-US" dirty="0"/>
          </a:p>
          <a:p>
            <a:r>
              <a:rPr lang="en-US" dirty="0"/>
              <a:t> 9. Pored </a:t>
            </a:r>
            <a:r>
              <a:rPr lang="sr-Latn-RS" dirty="0"/>
              <a:t>nas i vas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37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02A4A-6B8A-27B6-396D-0DD18BF5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Dativ/Lokativ- Jedina i množina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3DAD8-3F5D-DCF5-5B93-1CC73B766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7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2AD5-269F-ABC3-B8FD-80789BA8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D/L </a:t>
            </a:r>
            <a:r>
              <a:rPr lang="sr-Latn-RS" dirty="0" err="1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B04E-5A88-C3F3-5A05-7007E025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Nouns</a:t>
            </a:r>
            <a:r>
              <a:rPr lang="sr-Latn-RS" dirty="0"/>
              <a:t>-Singular- </a:t>
            </a:r>
            <a:r>
              <a:rPr lang="sr-Latn-RS" dirty="0" err="1"/>
              <a:t>Mascline</a:t>
            </a:r>
            <a:r>
              <a:rPr lang="sr-Latn-RS" dirty="0"/>
              <a:t> + </a:t>
            </a:r>
            <a:r>
              <a:rPr lang="sr-Latn-RS" dirty="0" err="1"/>
              <a:t>neuter</a:t>
            </a:r>
            <a:r>
              <a:rPr lang="sr-Latn-RS" dirty="0"/>
              <a:t>– </a:t>
            </a:r>
            <a:r>
              <a:rPr lang="sr-Latn-RS" dirty="0" err="1"/>
              <a:t>ending</a:t>
            </a:r>
            <a:r>
              <a:rPr lang="sr-Latn-RS" dirty="0"/>
              <a:t> </a:t>
            </a:r>
            <a:r>
              <a:rPr lang="en-US" dirty="0"/>
              <a:t>_______</a:t>
            </a:r>
            <a:endParaRPr lang="sr-Latn-RS" dirty="0"/>
          </a:p>
          <a:p>
            <a:r>
              <a:rPr lang="sr-Latn-RS" dirty="0" err="1"/>
              <a:t>Nouns</a:t>
            </a:r>
            <a:r>
              <a:rPr lang="sr-Latn-RS" dirty="0"/>
              <a:t>- Singular- </a:t>
            </a:r>
            <a:r>
              <a:rPr lang="sr-Latn-RS" dirty="0" err="1"/>
              <a:t>Feminine</a:t>
            </a:r>
            <a:r>
              <a:rPr lang="sr-Latn-RS" dirty="0"/>
              <a:t> </a:t>
            </a:r>
            <a:r>
              <a:rPr lang="sr-Latn-RS" dirty="0" err="1"/>
              <a:t>Regular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F2- </a:t>
            </a:r>
            <a:r>
              <a:rPr lang="sr-Latn-RS" dirty="0" err="1"/>
              <a:t>ends</a:t>
            </a:r>
            <a:r>
              <a:rPr lang="sr-Latn-RS" dirty="0"/>
              <a:t> in</a:t>
            </a:r>
            <a:r>
              <a:rPr lang="en-US" dirty="0"/>
              <a:t> _______</a:t>
            </a:r>
          </a:p>
          <a:p>
            <a:r>
              <a:rPr lang="sr-Latn-RS" dirty="0" err="1"/>
              <a:t>Nouns</a:t>
            </a:r>
            <a:r>
              <a:rPr lang="sr-Latn-RS" dirty="0"/>
              <a:t>-Plural- </a:t>
            </a:r>
            <a:r>
              <a:rPr lang="sr-Latn-RS" dirty="0" err="1"/>
              <a:t>Masculine</a:t>
            </a:r>
            <a:r>
              <a:rPr lang="sr-Latn-RS" dirty="0"/>
              <a:t>, </a:t>
            </a:r>
            <a:r>
              <a:rPr lang="sr-Latn-RS" dirty="0" err="1"/>
              <a:t>Neuter</a:t>
            </a:r>
            <a:r>
              <a:rPr lang="sr-Latn-RS" dirty="0"/>
              <a:t>, F2- </a:t>
            </a:r>
            <a:r>
              <a:rPr lang="sr-Latn-RS" dirty="0" err="1"/>
              <a:t>ending</a:t>
            </a:r>
            <a:r>
              <a:rPr lang="sr-Latn-RS" dirty="0"/>
              <a:t> </a:t>
            </a:r>
            <a:r>
              <a:rPr lang="en-US" dirty="0"/>
              <a:t>_______</a:t>
            </a:r>
            <a:endParaRPr lang="sr-Latn-RS" dirty="0"/>
          </a:p>
          <a:p>
            <a:r>
              <a:rPr lang="sr-Latn-RS" dirty="0" err="1"/>
              <a:t>Nouns</a:t>
            </a:r>
            <a:r>
              <a:rPr lang="sr-Latn-RS" dirty="0"/>
              <a:t>- Plural- </a:t>
            </a:r>
            <a:r>
              <a:rPr lang="sr-Latn-RS" dirty="0" err="1"/>
              <a:t>Feminine</a:t>
            </a:r>
            <a:r>
              <a:rPr lang="sr-Latn-RS" dirty="0"/>
              <a:t>- </a:t>
            </a:r>
            <a:r>
              <a:rPr lang="sr-Latn-RS" dirty="0" err="1"/>
              <a:t>ending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–</a:t>
            </a:r>
            <a:r>
              <a:rPr lang="en-US" dirty="0"/>
              <a:t>_______</a:t>
            </a:r>
            <a:endParaRPr lang="sr-Latn-RS" dirty="0"/>
          </a:p>
          <a:p>
            <a:r>
              <a:rPr lang="sr-Latn-RS" dirty="0" err="1"/>
              <a:t>Adjectives</a:t>
            </a:r>
            <a:r>
              <a:rPr lang="sr-Latn-RS" dirty="0"/>
              <a:t>- Singular- </a:t>
            </a:r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neuter</a:t>
            </a:r>
            <a:r>
              <a:rPr lang="sr-Latn-RS" dirty="0"/>
              <a:t> </a:t>
            </a:r>
            <a:r>
              <a:rPr lang="sr-Latn-RS" dirty="0" err="1"/>
              <a:t>adjectives</a:t>
            </a:r>
            <a:r>
              <a:rPr lang="sr-Latn-RS" dirty="0"/>
              <a:t> </a:t>
            </a:r>
            <a:r>
              <a:rPr lang="sr-Latn-RS" dirty="0" err="1"/>
              <a:t>take</a:t>
            </a:r>
            <a:r>
              <a:rPr lang="sr-Latn-RS" dirty="0"/>
              <a:t> </a:t>
            </a:r>
            <a:r>
              <a:rPr lang="en-US" dirty="0"/>
              <a:t>_______</a:t>
            </a:r>
            <a:endParaRPr lang="sr-Latn-RS" dirty="0">
              <a:solidFill>
                <a:srgbClr val="FF0000"/>
              </a:solidFill>
            </a:endParaRPr>
          </a:p>
          <a:p>
            <a:r>
              <a:rPr lang="sr-Latn-RS" dirty="0" err="1"/>
              <a:t>Adjectives</a:t>
            </a:r>
            <a:r>
              <a:rPr lang="sr-Latn-RS" dirty="0"/>
              <a:t>- Singular- </a:t>
            </a:r>
            <a:r>
              <a:rPr lang="sr-Latn-RS" dirty="0" err="1"/>
              <a:t>Feminine</a:t>
            </a:r>
            <a:r>
              <a:rPr lang="sr-Latn-RS" dirty="0"/>
              <a:t>- </a:t>
            </a:r>
            <a:r>
              <a:rPr lang="en-US" dirty="0"/>
              <a:t>_______</a:t>
            </a:r>
            <a:endParaRPr lang="sr-Latn-RS" dirty="0"/>
          </a:p>
          <a:p>
            <a:r>
              <a:rPr lang="sr-Latn-RS" dirty="0" err="1"/>
              <a:t>Adjectives</a:t>
            </a:r>
            <a:r>
              <a:rPr lang="sr-Latn-RS" dirty="0"/>
              <a:t>- Plural- </a:t>
            </a:r>
            <a:r>
              <a:rPr lang="sr-Latn-RS" dirty="0" err="1"/>
              <a:t>All</a:t>
            </a:r>
            <a:r>
              <a:rPr lang="sr-Latn-RS" dirty="0"/>
              <a:t> </a:t>
            </a:r>
            <a:r>
              <a:rPr lang="sr-Latn-RS" dirty="0" err="1"/>
              <a:t>genders</a:t>
            </a:r>
            <a:r>
              <a:rPr lang="sr-Latn-RS" dirty="0"/>
              <a:t>- </a:t>
            </a:r>
            <a:r>
              <a:rPr lang="en-US" dirty="0"/>
              <a:t>_______</a:t>
            </a:r>
            <a:endParaRPr lang="sr-Latn-R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3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2AD5-269F-ABC3-B8FD-80789BA8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D/L </a:t>
            </a:r>
            <a:r>
              <a:rPr lang="sr-Latn-RS" dirty="0" err="1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B04E-5A88-C3F3-5A05-7007E025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Nouns</a:t>
            </a:r>
            <a:r>
              <a:rPr lang="sr-Latn-RS" dirty="0"/>
              <a:t>-Singular- </a:t>
            </a:r>
            <a:r>
              <a:rPr lang="sr-Latn-RS" dirty="0" err="1"/>
              <a:t>Mascline</a:t>
            </a:r>
            <a:r>
              <a:rPr lang="sr-Latn-RS" dirty="0"/>
              <a:t> + </a:t>
            </a:r>
            <a:r>
              <a:rPr lang="sr-Latn-RS" dirty="0" err="1"/>
              <a:t>neuter</a:t>
            </a:r>
            <a:r>
              <a:rPr lang="sr-Latn-RS" dirty="0"/>
              <a:t>– </a:t>
            </a:r>
            <a:r>
              <a:rPr lang="sr-Latn-RS" dirty="0" err="1"/>
              <a:t>ending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u</a:t>
            </a:r>
          </a:p>
          <a:p>
            <a:r>
              <a:rPr lang="sr-Latn-RS" dirty="0" err="1"/>
              <a:t>Nouns</a:t>
            </a:r>
            <a:r>
              <a:rPr lang="sr-Latn-RS" dirty="0"/>
              <a:t>- Singular- </a:t>
            </a:r>
            <a:r>
              <a:rPr lang="sr-Latn-RS" dirty="0" err="1"/>
              <a:t>Feminine</a:t>
            </a:r>
            <a:r>
              <a:rPr lang="sr-Latn-RS" dirty="0"/>
              <a:t> </a:t>
            </a:r>
            <a:r>
              <a:rPr lang="sr-Latn-RS" dirty="0" err="1"/>
              <a:t>Regular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F2- </a:t>
            </a:r>
            <a:r>
              <a:rPr lang="sr-Latn-RS" dirty="0" err="1"/>
              <a:t>ends</a:t>
            </a:r>
            <a:r>
              <a:rPr lang="sr-Latn-RS" dirty="0"/>
              <a:t> in </a:t>
            </a:r>
            <a:r>
              <a:rPr lang="sr-Latn-RS" dirty="0">
                <a:solidFill>
                  <a:srgbClr val="FF0000"/>
                </a:solidFill>
              </a:rPr>
              <a:t>–i</a:t>
            </a:r>
          </a:p>
          <a:p>
            <a:r>
              <a:rPr lang="sr-Latn-RS" dirty="0" err="1"/>
              <a:t>Nouns</a:t>
            </a:r>
            <a:r>
              <a:rPr lang="sr-Latn-RS" dirty="0"/>
              <a:t>-Plural- </a:t>
            </a:r>
            <a:r>
              <a:rPr lang="sr-Latn-RS" dirty="0" err="1"/>
              <a:t>Masculine</a:t>
            </a:r>
            <a:r>
              <a:rPr lang="sr-Latn-RS" dirty="0"/>
              <a:t>, </a:t>
            </a:r>
            <a:r>
              <a:rPr lang="sr-Latn-RS" dirty="0" err="1"/>
              <a:t>Neuter</a:t>
            </a:r>
            <a:r>
              <a:rPr lang="sr-Latn-RS" dirty="0"/>
              <a:t>, F2- </a:t>
            </a:r>
            <a:r>
              <a:rPr lang="sr-Latn-RS" dirty="0" err="1"/>
              <a:t>ending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–ima</a:t>
            </a:r>
          </a:p>
          <a:p>
            <a:r>
              <a:rPr lang="sr-Latn-RS" dirty="0" err="1"/>
              <a:t>Nouns</a:t>
            </a:r>
            <a:r>
              <a:rPr lang="sr-Latn-RS" dirty="0"/>
              <a:t>- Plural- </a:t>
            </a:r>
            <a:r>
              <a:rPr lang="sr-Latn-RS" dirty="0" err="1"/>
              <a:t>Feminine</a:t>
            </a:r>
            <a:r>
              <a:rPr lang="sr-Latn-RS" dirty="0"/>
              <a:t>- </a:t>
            </a:r>
            <a:r>
              <a:rPr lang="sr-Latn-RS" dirty="0" err="1"/>
              <a:t>ending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–ama</a:t>
            </a:r>
          </a:p>
          <a:p>
            <a:r>
              <a:rPr lang="sr-Latn-RS" dirty="0" err="1"/>
              <a:t>Adjectives</a:t>
            </a:r>
            <a:r>
              <a:rPr lang="sr-Latn-RS" dirty="0"/>
              <a:t>- Singular- </a:t>
            </a:r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neuter</a:t>
            </a:r>
            <a:r>
              <a:rPr lang="sr-Latn-RS" dirty="0"/>
              <a:t> </a:t>
            </a:r>
            <a:r>
              <a:rPr lang="sr-Latn-RS" dirty="0" err="1"/>
              <a:t>adjectives</a:t>
            </a:r>
            <a:r>
              <a:rPr lang="sr-Latn-RS" dirty="0"/>
              <a:t> </a:t>
            </a:r>
            <a:r>
              <a:rPr lang="sr-Latn-RS" dirty="0" err="1"/>
              <a:t>take</a:t>
            </a:r>
            <a:r>
              <a:rPr lang="sr-Latn-RS" dirty="0"/>
              <a:t> </a:t>
            </a:r>
            <a:r>
              <a:rPr lang="sr-Latn-RS" dirty="0">
                <a:solidFill>
                  <a:srgbClr val="FF0000"/>
                </a:solidFill>
              </a:rPr>
              <a:t>–om/em</a:t>
            </a:r>
          </a:p>
          <a:p>
            <a:r>
              <a:rPr lang="sr-Latn-RS" dirty="0" err="1"/>
              <a:t>Adjectives</a:t>
            </a:r>
            <a:r>
              <a:rPr lang="sr-Latn-RS" dirty="0"/>
              <a:t>- Singular- </a:t>
            </a:r>
            <a:r>
              <a:rPr lang="sr-Latn-RS" dirty="0" err="1"/>
              <a:t>Feminine</a:t>
            </a:r>
            <a:r>
              <a:rPr lang="sr-Latn-RS" dirty="0"/>
              <a:t>- </a:t>
            </a:r>
            <a:r>
              <a:rPr lang="sr-Latn-RS" dirty="0">
                <a:solidFill>
                  <a:srgbClr val="FF0000"/>
                </a:solidFill>
              </a:rPr>
              <a:t>-oj</a:t>
            </a:r>
          </a:p>
          <a:p>
            <a:r>
              <a:rPr lang="sr-Latn-RS" dirty="0" err="1"/>
              <a:t>Adjectives</a:t>
            </a:r>
            <a:r>
              <a:rPr lang="sr-Latn-RS" dirty="0"/>
              <a:t>- Plural- </a:t>
            </a:r>
            <a:r>
              <a:rPr lang="sr-Latn-RS" dirty="0" err="1"/>
              <a:t>All</a:t>
            </a:r>
            <a:r>
              <a:rPr lang="sr-Latn-RS" dirty="0"/>
              <a:t> </a:t>
            </a:r>
            <a:r>
              <a:rPr lang="sr-Latn-RS" dirty="0" err="1"/>
              <a:t>genders</a:t>
            </a:r>
            <a:r>
              <a:rPr lang="sr-Latn-RS" dirty="0"/>
              <a:t>- </a:t>
            </a:r>
            <a:r>
              <a:rPr lang="sr-Latn-RS" dirty="0">
                <a:solidFill>
                  <a:srgbClr val="FF0000"/>
                </a:solidFill>
              </a:rPr>
              <a:t>-im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6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4052-0B24-C88D-8CC6-DC9F0CA7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Locative case. Provide the proper forms of the locative case.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A41F-0A0E-AEBA-643C-9A3CDCE7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Ja </a:t>
            </a:r>
            <a:r>
              <a:rPr lang="en-US" dirty="0" err="1"/>
              <a:t>mislim</a:t>
            </a:r>
            <a:r>
              <a:rPr lang="en-US" dirty="0"/>
              <a:t> o ________________________ (</a:t>
            </a:r>
            <a:r>
              <a:rPr lang="en-US" dirty="0" err="1"/>
              <a:t>tvoj</a:t>
            </a:r>
            <a:r>
              <a:rPr lang="en-US" dirty="0"/>
              <a:t> sin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moja</a:t>
            </a:r>
            <a:r>
              <a:rPr lang="en-US" dirty="0"/>
              <a:t> </a:t>
            </a:r>
            <a:r>
              <a:rPr lang="en-US" dirty="0" err="1"/>
              <a:t>ćerka</a:t>
            </a:r>
            <a:r>
              <a:rPr lang="en-US" dirty="0"/>
              <a:t>). </a:t>
            </a:r>
          </a:p>
          <a:p>
            <a:r>
              <a:rPr lang="en-US" dirty="0"/>
              <a:t>2. </a:t>
            </a:r>
            <a:r>
              <a:rPr lang="en-US" dirty="0" err="1"/>
              <a:t>Govorimo</a:t>
            </a:r>
            <a:r>
              <a:rPr lang="en-US" dirty="0"/>
              <a:t> o __________________________________(Marija </a:t>
            </a:r>
            <a:r>
              <a:rPr lang="en-US" dirty="0" err="1"/>
              <a:t>i</a:t>
            </a:r>
            <a:r>
              <a:rPr lang="en-US" dirty="0"/>
              <a:t> Faruk). </a:t>
            </a:r>
          </a:p>
          <a:p>
            <a:r>
              <a:rPr lang="en-US" dirty="0"/>
              <a:t>3. </a:t>
            </a:r>
            <a:r>
              <a:rPr lang="en-US" dirty="0" err="1"/>
              <a:t>Šetam</a:t>
            </a:r>
            <a:r>
              <a:rPr lang="en-US" dirty="0"/>
              <a:t> po ________________________________ (park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trava</a:t>
            </a:r>
            <a:r>
              <a:rPr lang="en-US" dirty="0"/>
              <a:t>) </a:t>
            </a:r>
            <a:r>
              <a:rPr lang="en-US" dirty="0" err="1"/>
              <a:t>svaki</a:t>
            </a:r>
            <a:r>
              <a:rPr lang="en-US" dirty="0"/>
              <a:t> dan. </a:t>
            </a:r>
          </a:p>
          <a:p>
            <a:r>
              <a:rPr lang="en-US" dirty="0"/>
              <a:t>4. Davor je u ____________________ (nova </a:t>
            </a:r>
            <a:r>
              <a:rPr lang="en-US" dirty="0" err="1"/>
              <a:t>apoteka</a:t>
            </a:r>
            <a:r>
              <a:rPr lang="en-US" dirty="0"/>
              <a:t>/</a:t>
            </a:r>
            <a:r>
              <a:rPr lang="en-US" dirty="0" err="1"/>
              <a:t>ljekarna</a:t>
            </a:r>
            <a:r>
              <a:rPr lang="en-US" dirty="0"/>
              <a:t>), a Tea je u_______________________ (</a:t>
            </a:r>
            <a:r>
              <a:rPr lang="en-US" dirty="0" err="1"/>
              <a:t>stara</a:t>
            </a:r>
            <a:r>
              <a:rPr lang="en-US" dirty="0"/>
              <a:t> </a:t>
            </a:r>
            <a:r>
              <a:rPr lang="en-US" dirty="0" err="1"/>
              <a:t>garaža</a:t>
            </a:r>
            <a:r>
              <a:rPr lang="en-US" dirty="0"/>
              <a:t>). </a:t>
            </a:r>
          </a:p>
          <a:p>
            <a:r>
              <a:rPr lang="en-US" dirty="0"/>
              <a:t>5. </a:t>
            </a:r>
            <a:r>
              <a:rPr lang="en-US" dirty="0" err="1"/>
              <a:t>Otac</a:t>
            </a:r>
            <a:r>
              <a:rPr lang="en-US" dirty="0"/>
              <a:t> </a:t>
            </a:r>
            <a:r>
              <a:rPr lang="en-US" dirty="0" err="1"/>
              <a:t>kupuje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u ________________________ (mala </a:t>
            </a:r>
            <a:r>
              <a:rPr lang="en-US" dirty="0" err="1"/>
              <a:t>prodavnica</a:t>
            </a:r>
            <a:r>
              <a:rPr lang="en-US" dirty="0"/>
              <a:t>/</a:t>
            </a:r>
            <a:r>
              <a:rPr lang="en-US" dirty="0" err="1"/>
              <a:t>radnja</a:t>
            </a:r>
            <a:r>
              <a:rPr lang="en-US" dirty="0"/>
              <a:t>/</a:t>
            </a:r>
            <a:r>
              <a:rPr lang="en-US" dirty="0" err="1"/>
              <a:t>dućan</a:t>
            </a:r>
            <a:r>
              <a:rPr lang="en-US" dirty="0"/>
              <a:t>/</a:t>
            </a:r>
            <a:r>
              <a:rPr lang="en-US" dirty="0" err="1"/>
              <a:t>trgovina</a:t>
            </a:r>
            <a:r>
              <a:rPr lang="en-US" dirty="0"/>
              <a:t>). </a:t>
            </a:r>
          </a:p>
          <a:p>
            <a:r>
              <a:rPr lang="en-US" dirty="0"/>
              <a:t>6. </a:t>
            </a:r>
            <a:r>
              <a:rPr lang="en-US" dirty="0" err="1"/>
              <a:t>Mislim</a:t>
            </a:r>
            <a:r>
              <a:rPr lang="en-US" dirty="0"/>
              <a:t> o _______________________________ (</a:t>
            </a:r>
            <a:r>
              <a:rPr lang="en-US" dirty="0" err="1"/>
              <a:t>dobri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). </a:t>
            </a:r>
          </a:p>
          <a:p>
            <a:r>
              <a:rPr lang="en-US" dirty="0"/>
              <a:t>7. </a:t>
            </a:r>
            <a:r>
              <a:rPr lang="en-US" dirty="0" err="1"/>
              <a:t>Telefon</a:t>
            </a:r>
            <a:r>
              <a:rPr lang="en-US" dirty="0"/>
              <a:t> mi je u _______________ (</a:t>
            </a:r>
            <a:r>
              <a:rPr lang="en-US" dirty="0" err="1"/>
              <a:t>džep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61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4052-0B24-C88D-8CC6-DC9F0CA7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IV. Locative case. Provide the proper forms of the locative case.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A41F-0A0E-AEBA-643C-9A3CDCE7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3120"/>
            <a:ext cx="10241280" cy="3959352"/>
          </a:xfrm>
        </p:spPr>
        <p:txBody>
          <a:bodyPr>
            <a:normAutofit/>
          </a:bodyPr>
          <a:lstStyle/>
          <a:p>
            <a:r>
              <a:rPr lang="en-US" dirty="0"/>
              <a:t>1. Ja </a:t>
            </a:r>
            <a:r>
              <a:rPr lang="en-US" dirty="0" err="1"/>
              <a:t>mislim</a:t>
            </a:r>
            <a:r>
              <a:rPr lang="en-US" dirty="0"/>
              <a:t> o </a:t>
            </a:r>
            <a:r>
              <a:rPr lang="en-US" dirty="0" err="1"/>
              <a:t>tvom</a:t>
            </a:r>
            <a:r>
              <a:rPr lang="en-US" dirty="0"/>
              <a:t> </a:t>
            </a:r>
            <a:r>
              <a:rPr lang="en-US" dirty="0" err="1"/>
              <a:t>sinu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mojoj</a:t>
            </a:r>
            <a:r>
              <a:rPr lang="en-US" dirty="0"/>
              <a:t> </a:t>
            </a:r>
            <a:r>
              <a:rPr lang="sr-Latn-RS" dirty="0"/>
              <a:t>ćerki.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/>
              <a:t>2. </a:t>
            </a:r>
            <a:r>
              <a:rPr lang="en-US" dirty="0" err="1"/>
              <a:t>Govorimo</a:t>
            </a:r>
            <a:r>
              <a:rPr lang="en-US" dirty="0"/>
              <a:t> o </a:t>
            </a:r>
            <a:r>
              <a:rPr lang="sr-Latn-RS" dirty="0"/>
              <a:t>Mariji i Faruku. </a:t>
            </a:r>
          </a:p>
          <a:p>
            <a:r>
              <a:rPr lang="en-US" dirty="0"/>
              <a:t>3. </a:t>
            </a:r>
            <a:r>
              <a:rPr lang="en-US" dirty="0" err="1"/>
              <a:t>Šetam</a:t>
            </a:r>
            <a:r>
              <a:rPr lang="en-US" dirty="0"/>
              <a:t> po </a:t>
            </a:r>
            <a:r>
              <a:rPr lang="sr-Latn-RS" dirty="0"/>
              <a:t>parku i travi </a:t>
            </a:r>
            <a:r>
              <a:rPr lang="en-US" dirty="0" err="1"/>
              <a:t>svaki</a:t>
            </a:r>
            <a:r>
              <a:rPr lang="en-US" dirty="0"/>
              <a:t> dan. </a:t>
            </a:r>
          </a:p>
          <a:p>
            <a:r>
              <a:rPr lang="en-US" dirty="0"/>
              <a:t>4. Davor je u </a:t>
            </a:r>
            <a:r>
              <a:rPr lang="sr-Latn-RS" dirty="0"/>
              <a:t>novoj apoteci/</a:t>
            </a:r>
            <a:r>
              <a:rPr lang="sr-Latn-RS" dirty="0" err="1"/>
              <a:t>ljekarni</a:t>
            </a:r>
            <a:r>
              <a:rPr lang="sr-Latn-RS" dirty="0"/>
              <a:t>, </a:t>
            </a:r>
            <a:r>
              <a:rPr lang="en-US" dirty="0"/>
              <a:t>a Tea je u</a:t>
            </a:r>
            <a:r>
              <a:rPr lang="sr-Latn-RS" dirty="0"/>
              <a:t> staroj garaži. 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Otac</a:t>
            </a:r>
            <a:r>
              <a:rPr lang="en-US" dirty="0"/>
              <a:t> </a:t>
            </a:r>
            <a:r>
              <a:rPr lang="en-US" dirty="0" err="1"/>
              <a:t>kupuje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u </a:t>
            </a:r>
            <a:r>
              <a:rPr lang="sr-Latn-RS" dirty="0"/>
              <a:t>maloj prodavnici/radnji/dućanu/trgovini.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/>
              <a:t>6. </a:t>
            </a:r>
            <a:r>
              <a:rPr lang="en-US" dirty="0" err="1"/>
              <a:t>Mislim</a:t>
            </a:r>
            <a:r>
              <a:rPr lang="en-US" dirty="0"/>
              <a:t> o </a:t>
            </a:r>
            <a:r>
              <a:rPr lang="sr-Latn-RS" dirty="0"/>
              <a:t>dobrim ljudima. </a:t>
            </a:r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Telefon</a:t>
            </a:r>
            <a:r>
              <a:rPr lang="en-US" dirty="0"/>
              <a:t> mi je u </a:t>
            </a:r>
            <a:r>
              <a:rPr lang="sr-Latn-RS" dirty="0"/>
              <a:t>džepu.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94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B3D0-3189-BEC3-678E-FD1F71B4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 Dative case. Provide the proper forms of the dative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C8CC-3D8D-4BAE-FC64-A2BD0339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Telefoniram</a:t>
            </a:r>
            <a:r>
              <a:rPr lang="en-US" dirty="0"/>
              <a:t> ______________________ (</a:t>
            </a:r>
            <a:r>
              <a:rPr lang="en-US" dirty="0" err="1"/>
              <a:t>roditelji</a:t>
            </a:r>
            <a:r>
              <a:rPr lang="en-US" dirty="0"/>
              <a:t>), a </a:t>
            </a:r>
            <a:r>
              <a:rPr lang="en-US" dirty="0" err="1"/>
              <a:t>posle</a:t>
            </a:r>
            <a:r>
              <a:rPr lang="en-US" dirty="0"/>
              <a:t> </a:t>
            </a:r>
            <a:r>
              <a:rPr lang="en-US" dirty="0" err="1"/>
              <a:t>ću</a:t>
            </a:r>
            <a:r>
              <a:rPr lang="en-US" dirty="0"/>
              <a:t> se </a:t>
            </a:r>
            <a:r>
              <a:rPr lang="en-US" dirty="0" err="1"/>
              <a:t>javiti</a:t>
            </a:r>
            <a:r>
              <a:rPr lang="en-US" dirty="0"/>
              <a:t> __________ (</a:t>
            </a:r>
            <a:r>
              <a:rPr lang="en-US" dirty="0" err="1"/>
              <a:t>ona</a:t>
            </a:r>
            <a:r>
              <a:rPr lang="en-US" dirty="0"/>
              <a:t>). </a:t>
            </a:r>
            <a:endParaRPr lang="sr-Latn-RS" dirty="0"/>
          </a:p>
          <a:p>
            <a:r>
              <a:rPr lang="en-US" dirty="0"/>
              <a:t>2. Pavle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poklon</a:t>
            </a:r>
            <a:r>
              <a:rPr lang="en-US" dirty="0"/>
              <a:t>/</a:t>
            </a:r>
            <a:r>
              <a:rPr lang="en-US" dirty="0" err="1"/>
              <a:t>dar</a:t>
            </a:r>
            <a:r>
              <a:rPr lang="en-US" dirty="0"/>
              <a:t> _________________________________________ (nova </a:t>
            </a:r>
            <a:r>
              <a:rPr lang="en-US" dirty="0" err="1"/>
              <a:t>devojka</a:t>
            </a:r>
            <a:r>
              <a:rPr lang="en-US" dirty="0"/>
              <a:t>/</a:t>
            </a:r>
            <a:r>
              <a:rPr lang="en-US" dirty="0" err="1"/>
              <a:t>djevojka</a:t>
            </a:r>
            <a:r>
              <a:rPr lang="en-US" dirty="0"/>
              <a:t>). </a:t>
            </a:r>
            <a:endParaRPr lang="sr-Latn-RS" dirty="0"/>
          </a:p>
          <a:p>
            <a:r>
              <a:rPr lang="en-US" dirty="0"/>
              <a:t>3. </a:t>
            </a:r>
            <a:r>
              <a:rPr lang="en-US" dirty="0" err="1"/>
              <a:t>Dajemo</a:t>
            </a:r>
            <a:r>
              <a:rPr lang="en-US" dirty="0"/>
              <a:t> ____________________ (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) </a:t>
            </a:r>
            <a:r>
              <a:rPr lang="en-US" dirty="0" err="1"/>
              <a:t>ove</a:t>
            </a:r>
            <a:r>
              <a:rPr lang="en-US" dirty="0"/>
              <a:t> stare </a:t>
            </a:r>
            <a:r>
              <a:rPr lang="en-US" dirty="0" err="1"/>
              <a:t>bicikle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4. Mi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kupiti</a:t>
            </a:r>
            <a:r>
              <a:rPr lang="en-US" dirty="0"/>
              <a:t> _______________________________ (</a:t>
            </a:r>
            <a:r>
              <a:rPr lang="en-US" dirty="0" err="1"/>
              <a:t>tvoj</a:t>
            </a:r>
            <a:r>
              <a:rPr lang="en-US" dirty="0"/>
              <a:t> </a:t>
            </a:r>
            <a:r>
              <a:rPr lang="en-US" dirty="0" err="1"/>
              <a:t>otac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tvoja</a:t>
            </a:r>
            <a:r>
              <a:rPr lang="en-US" dirty="0"/>
              <a:t> mama)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tepih</a:t>
            </a:r>
            <a:r>
              <a:rPr lang="en-US" dirty="0"/>
              <a:t>. 5. Mario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kupiti</a:t>
            </a:r>
            <a:r>
              <a:rPr lang="en-US" dirty="0"/>
              <a:t> auto _________________________ (dobra </a:t>
            </a:r>
            <a:r>
              <a:rPr lang="en-US" dirty="0" err="1"/>
              <a:t>prijateljica</a:t>
            </a:r>
            <a:r>
              <a:rPr lang="en-US" dirty="0"/>
              <a:t>). </a:t>
            </a:r>
            <a:endParaRPr lang="sr-Latn-RS" dirty="0"/>
          </a:p>
          <a:p>
            <a:r>
              <a:rPr lang="en-US" dirty="0"/>
              <a:t>6. </a:t>
            </a:r>
            <a:r>
              <a:rPr lang="en-US" dirty="0" err="1"/>
              <a:t>Kupiću</a:t>
            </a:r>
            <a:r>
              <a:rPr lang="en-US" dirty="0"/>
              <a:t>/</a:t>
            </a:r>
            <a:r>
              <a:rPr lang="en-US" dirty="0" err="1"/>
              <a:t>Kupit</a:t>
            </a:r>
            <a:r>
              <a:rPr lang="en-US" dirty="0"/>
              <a:t> </a:t>
            </a:r>
            <a:r>
              <a:rPr lang="en-US" dirty="0" err="1"/>
              <a:t>ću</a:t>
            </a:r>
            <a:r>
              <a:rPr lang="en-US" dirty="0"/>
              <a:t>_________________________________________ (</a:t>
            </a:r>
            <a:r>
              <a:rPr lang="en-US" dirty="0" err="1"/>
              <a:t>moja</a:t>
            </a:r>
            <a:r>
              <a:rPr lang="en-US" dirty="0"/>
              <a:t> baba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moj</a:t>
            </a:r>
            <a:r>
              <a:rPr lang="en-US" dirty="0"/>
              <a:t> </a:t>
            </a:r>
            <a:r>
              <a:rPr lang="en-US" dirty="0" err="1"/>
              <a:t>deda</a:t>
            </a:r>
            <a:r>
              <a:rPr lang="en-US" dirty="0"/>
              <a:t>/</a:t>
            </a:r>
            <a:r>
              <a:rPr lang="en-US" dirty="0" err="1"/>
              <a:t>djed</a:t>
            </a:r>
            <a:r>
              <a:rPr lang="en-US" dirty="0"/>
              <a:t>)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crveni</a:t>
            </a:r>
            <a:r>
              <a:rPr lang="en-US" dirty="0"/>
              <a:t> laptop. </a:t>
            </a:r>
            <a:endParaRPr lang="sr-Latn-RS" dirty="0"/>
          </a:p>
          <a:p>
            <a:r>
              <a:rPr lang="sr-Latn-RS" dirty="0"/>
              <a:t>7</a:t>
            </a:r>
            <a:r>
              <a:rPr lang="en-US" dirty="0"/>
              <a:t>. Jovana, </a:t>
            </a:r>
            <a:r>
              <a:rPr lang="en-US" dirty="0" err="1"/>
              <a:t>hoćeš</a:t>
            </a:r>
            <a:r>
              <a:rPr lang="en-US" dirty="0"/>
              <a:t> li ______________ (ja) </a:t>
            </a:r>
            <a:r>
              <a:rPr lang="en-US" dirty="0" err="1"/>
              <a:t>doneti</a:t>
            </a:r>
            <a:r>
              <a:rPr lang="en-US" dirty="0"/>
              <a:t>/</a:t>
            </a:r>
            <a:r>
              <a:rPr lang="en-US" dirty="0" err="1"/>
              <a:t>donijeti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stolicu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8836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B3D0-3189-BEC3-678E-FD1F71B4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 Dative case. Provide the proper forms of the dative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C8CC-3D8D-4BAE-FC64-A2BD0339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Telefoniram</a:t>
            </a:r>
            <a:r>
              <a:rPr lang="en-US" dirty="0"/>
              <a:t> </a:t>
            </a:r>
            <a:r>
              <a:rPr lang="sr-Latn-RS" dirty="0"/>
              <a:t>roditeljima </a:t>
            </a:r>
            <a:r>
              <a:rPr lang="en-US" dirty="0"/>
              <a:t>a </a:t>
            </a:r>
            <a:r>
              <a:rPr lang="en-US" dirty="0" err="1"/>
              <a:t>posle</a:t>
            </a:r>
            <a:r>
              <a:rPr lang="en-US" dirty="0"/>
              <a:t> </a:t>
            </a:r>
            <a:r>
              <a:rPr lang="en-US" dirty="0" err="1"/>
              <a:t>ću</a:t>
            </a:r>
            <a:r>
              <a:rPr lang="en-US" dirty="0"/>
              <a:t> se </a:t>
            </a:r>
            <a:r>
              <a:rPr lang="en-US" dirty="0" err="1"/>
              <a:t>javiti</a:t>
            </a:r>
            <a:r>
              <a:rPr lang="en-US" dirty="0"/>
              <a:t> </a:t>
            </a:r>
            <a:r>
              <a:rPr lang="sr-Latn-RS" dirty="0"/>
              <a:t>njoj.</a:t>
            </a:r>
          </a:p>
          <a:p>
            <a:r>
              <a:rPr lang="en-US" dirty="0"/>
              <a:t>2. Pavle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poklon</a:t>
            </a:r>
            <a:r>
              <a:rPr lang="en-US" dirty="0"/>
              <a:t>/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sr-Latn-RS" dirty="0"/>
              <a:t>novoj devojci/</a:t>
            </a:r>
            <a:r>
              <a:rPr lang="sr-Latn-RS" dirty="0" err="1"/>
              <a:t>djevojci</a:t>
            </a:r>
            <a:r>
              <a:rPr lang="sr-Latn-R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Dajemo</a:t>
            </a:r>
            <a:r>
              <a:rPr lang="en-US" dirty="0"/>
              <a:t> </a:t>
            </a:r>
            <a:r>
              <a:rPr lang="sr-Latn-RS" dirty="0"/>
              <a:t>ovim ljudima </a:t>
            </a:r>
            <a:r>
              <a:rPr lang="en-US" dirty="0" err="1"/>
              <a:t>ove</a:t>
            </a:r>
            <a:r>
              <a:rPr lang="en-US" dirty="0"/>
              <a:t> stare </a:t>
            </a:r>
            <a:r>
              <a:rPr lang="en-US" dirty="0" err="1"/>
              <a:t>bicikle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4. Mi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kupiti</a:t>
            </a:r>
            <a:r>
              <a:rPr lang="en-US" dirty="0"/>
              <a:t> </a:t>
            </a:r>
            <a:r>
              <a:rPr lang="sr-Latn-RS" dirty="0"/>
              <a:t>tvojem ocu i tvojoj majci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tepih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/>
              <a:t> 5. Mario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kupiti</a:t>
            </a:r>
            <a:r>
              <a:rPr lang="en-US" dirty="0"/>
              <a:t> auto </a:t>
            </a:r>
            <a:r>
              <a:rPr lang="sr-Latn-RS" dirty="0"/>
              <a:t>dobroj prijateljici. </a:t>
            </a:r>
          </a:p>
          <a:p>
            <a:r>
              <a:rPr lang="en-US" dirty="0"/>
              <a:t>6. </a:t>
            </a:r>
            <a:r>
              <a:rPr lang="en-US" dirty="0" err="1"/>
              <a:t>Kupiću</a:t>
            </a:r>
            <a:r>
              <a:rPr lang="en-US" dirty="0"/>
              <a:t>/</a:t>
            </a:r>
            <a:r>
              <a:rPr lang="en-US" dirty="0" err="1"/>
              <a:t>Kupit</a:t>
            </a:r>
            <a:r>
              <a:rPr lang="en-US" dirty="0"/>
              <a:t> </a:t>
            </a:r>
            <a:r>
              <a:rPr lang="en-US" dirty="0" err="1"/>
              <a:t>ću</a:t>
            </a:r>
            <a:r>
              <a:rPr lang="sr-Latn-RS" dirty="0"/>
              <a:t> mojoj babi i mom dedi/</a:t>
            </a:r>
            <a:r>
              <a:rPr lang="sr-Latn-RS" dirty="0" err="1"/>
              <a:t>djedi</a:t>
            </a:r>
            <a:r>
              <a:rPr lang="sr-Latn-R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crveni</a:t>
            </a:r>
            <a:r>
              <a:rPr lang="en-US" dirty="0"/>
              <a:t> laptop. </a:t>
            </a:r>
            <a:endParaRPr lang="sr-Latn-RS" dirty="0"/>
          </a:p>
          <a:p>
            <a:r>
              <a:rPr lang="sr-Latn-RS" dirty="0"/>
              <a:t>7</a:t>
            </a:r>
            <a:r>
              <a:rPr lang="en-US" dirty="0"/>
              <a:t>. Jovana, </a:t>
            </a:r>
            <a:r>
              <a:rPr lang="en-US" dirty="0" err="1"/>
              <a:t>hoćeš</a:t>
            </a:r>
            <a:r>
              <a:rPr lang="en-US" dirty="0"/>
              <a:t> li </a:t>
            </a:r>
            <a:r>
              <a:rPr lang="sr-Latn-RS" dirty="0"/>
              <a:t>mi </a:t>
            </a:r>
            <a:r>
              <a:rPr lang="en-US" dirty="0" err="1"/>
              <a:t>doneti</a:t>
            </a:r>
            <a:r>
              <a:rPr lang="en-US" dirty="0"/>
              <a:t>/</a:t>
            </a:r>
            <a:r>
              <a:rPr lang="en-US" dirty="0" err="1"/>
              <a:t>donijeti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stolicu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641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909E-46A6-37E6-EFFE-E8ADD52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Wrap</a:t>
            </a:r>
            <a:r>
              <a:rPr lang="sr-Latn-RS" dirty="0"/>
              <a:t> </a:t>
            </a:r>
            <a:r>
              <a:rPr lang="sr-Latn-RS" dirty="0" err="1"/>
              <a:t>Up</a:t>
            </a:r>
            <a:r>
              <a:rPr lang="sr-Latn-RS" dirty="0"/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7B55-CBCD-1EFA-FDCD-595D3CFF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Resources you should review before test: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dirty="0"/>
              <a:t>PowerPoint presentations 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dirty="0"/>
              <a:t>Exercises assigned for homework.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dirty="0"/>
              <a:t>Exercises and grammar explanations from textbook. </a:t>
            </a:r>
            <a:endParaRPr lang="sr-Latn-RS" dirty="0"/>
          </a:p>
          <a:p>
            <a:endParaRPr lang="sr-Latn-RS" dirty="0"/>
          </a:p>
          <a:p>
            <a:r>
              <a:rPr lang="en-US" dirty="0"/>
              <a:t>Materials that will be covered by Wrap Up 1: 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dirty="0"/>
              <a:t>Cases</a:t>
            </a:r>
            <a:r>
              <a:rPr lang="sr-Latn-RS" dirty="0"/>
              <a:t> </a:t>
            </a:r>
            <a:r>
              <a:rPr lang="en-US" dirty="0"/>
              <a:t>in singular and plural: nominative, accusative, genitive, dative, locative, </a:t>
            </a:r>
            <a:r>
              <a:rPr lang="sr-Latn-RS" dirty="0"/>
              <a:t>	</a:t>
            </a:r>
            <a:r>
              <a:rPr lang="en-US" dirty="0"/>
              <a:t>instrumental. 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err="1"/>
              <a:t>Pr</a:t>
            </a:r>
            <a:r>
              <a:rPr lang="en-US" dirty="0" err="1"/>
              <a:t>esent</a:t>
            </a:r>
            <a:r>
              <a:rPr lang="en-US" dirty="0"/>
              <a:t> Tense </a:t>
            </a:r>
          </a:p>
        </p:txBody>
      </p:sp>
    </p:spTree>
    <p:extLst>
      <p:ext uri="{BB962C8B-B14F-4D97-AF65-F5344CB8AC3E}">
        <p14:creationId xmlns:p14="http://schemas.microsoft.com/office/powerpoint/2010/main" val="316579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2A5194-A4A8-69BD-6689-205415F2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Instrumental- jednina i množina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D1B0-E983-77CB-94D3-F545A65E9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68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FED0-0650-05D0-494F-3A54A087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Instrumental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439F-27CC-64D2-31A2-B899FD88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err="1"/>
              <a:t>Feminin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 singular </a:t>
            </a:r>
            <a:r>
              <a:rPr lang="sr-Latn-RS" dirty="0" err="1"/>
              <a:t>end</a:t>
            </a:r>
            <a:r>
              <a:rPr lang="sr-Latn-RS" dirty="0"/>
              <a:t> in </a:t>
            </a:r>
            <a:r>
              <a:rPr lang="en-US" dirty="0"/>
              <a:t>_______</a:t>
            </a:r>
            <a:endParaRPr lang="sr-Latn-RS" dirty="0"/>
          </a:p>
          <a:p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neuter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 </a:t>
            </a:r>
            <a:r>
              <a:rPr lang="sr-Latn-RS" dirty="0" err="1"/>
              <a:t>singualr</a:t>
            </a:r>
            <a:r>
              <a:rPr lang="sr-Latn-RS" dirty="0"/>
              <a:t> </a:t>
            </a:r>
            <a:r>
              <a:rPr lang="sr-Latn-RS" dirty="0" err="1"/>
              <a:t>end</a:t>
            </a:r>
            <a:r>
              <a:rPr lang="sr-Latn-RS" dirty="0"/>
              <a:t> in </a:t>
            </a:r>
            <a:r>
              <a:rPr lang="en-US" dirty="0"/>
              <a:t>_______</a:t>
            </a:r>
            <a:endParaRPr lang="sr-Latn-RS" dirty="0"/>
          </a:p>
          <a:p>
            <a:pPr lvl="1"/>
            <a:r>
              <a:rPr lang="en-US" dirty="0"/>
              <a:t>_______</a:t>
            </a:r>
            <a:r>
              <a:rPr lang="sr-Latn-RS" dirty="0"/>
              <a:t> is </a:t>
            </a:r>
            <a:r>
              <a:rPr lang="sr-Latn-RS" dirty="0" err="1"/>
              <a:t>used</a:t>
            </a:r>
            <a:r>
              <a:rPr lang="sr-Latn-RS" dirty="0"/>
              <a:t> </a:t>
            </a:r>
            <a:r>
              <a:rPr lang="sr-Latn-RS" dirty="0" err="1"/>
              <a:t>after</a:t>
            </a:r>
            <a:r>
              <a:rPr lang="sr-Latn-RS" dirty="0"/>
              <a:t> soft </a:t>
            </a:r>
            <a:r>
              <a:rPr lang="sr-Latn-RS" dirty="0" err="1"/>
              <a:t>consonants</a:t>
            </a:r>
            <a:r>
              <a:rPr lang="sr-Latn-RS" dirty="0"/>
              <a:t> </a:t>
            </a:r>
            <a:r>
              <a:rPr lang="sr-Latn-RS" dirty="0" err="1"/>
              <a:t>like</a:t>
            </a:r>
            <a:r>
              <a:rPr lang="sr-Latn-RS" dirty="0"/>
              <a:t> š, ž, ć, đ, j, </a:t>
            </a:r>
            <a:r>
              <a:rPr lang="sr-Latn-RS" dirty="0" err="1"/>
              <a:t>lj</a:t>
            </a:r>
            <a:r>
              <a:rPr lang="sr-Latn-RS" dirty="0"/>
              <a:t>, nj (</a:t>
            </a:r>
            <a:r>
              <a:rPr lang="sr-Latn-RS" dirty="0" err="1"/>
              <a:t>sometimes</a:t>
            </a:r>
            <a:r>
              <a:rPr lang="sr-Latn-RS" dirty="0"/>
              <a:t> </a:t>
            </a:r>
            <a:r>
              <a:rPr lang="sr-Latn-RS" dirty="0" err="1"/>
              <a:t>r,c,t</a:t>
            </a:r>
            <a:r>
              <a:rPr lang="sr-Latn-RS" dirty="0"/>
              <a:t>).</a:t>
            </a:r>
          </a:p>
          <a:p>
            <a:r>
              <a:rPr lang="sr-Latn-RS" dirty="0"/>
              <a:t>-F2 </a:t>
            </a:r>
            <a:r>
              <a:rPr lang="sr-Latn-RS" dirty="0" err="1"/>
              <a:t>nouns</a:t>
            </a:r>
            <a:r>
              <a:rPr lang="sr-Latn-RS" dirty="0"/>
              <a:t> </a:t>
            </a:r>
            <a:r>
              <a:rPr lang="sr-Latn-RS" dirty="0" err="1"/>
              <a:t>end</a:t>
            </a:r>
            <a:r>
              <a:rPr lang="sr-Latn-RS" dirty="0"/>
              <a:t> in </a:t>
            </a:r>
            <a:r>
              <a:rPr lang="en-US" dirty="0"/>
              <a:t>_______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en-US" dirty="0"/>
              <a:t>_______</a:t>
            </a:r>
          </a:p>
          <a:p>
            <a:r>
              <a:rPr lang="sr-Latn-RS" dirty="0" err="1"/>
              <a:t>Adjectives</a:t>
            </a:r>
            <a:r>
              <a:rPr lang="sr-Latn-RS" dirty="0"/>
              <a:t> singular  F2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feminin</a:t>
            </a:r>
            <a:r>
              <a:rPr lang="sr-Latn-RS" dirty="0"/>
              <a:t>- </a:t>
            </a:r>
            <a:r>
              <a:rPr lang="sr-Latn-RS" dirty="0" err="1"/>
              <a:t>end</a:t>
            </a:r>
            <a:r>
              <a:rPr lang="sr-Latn-RS" dirty="0"/>
              <a:t> in </a:t>
            </a:r>
            <a:r>
              <a:rPr lang="en-US" dirty="0"/>
              <a:t>_______</a:t>
            </a:r>
          </a:p>
          <a:p>
            <a:r>
              <a:rPr lang="sr-Latn-RS" dirty="0" err="1"/>
              <a:t>Adjectives</a:t>
            </a:r>
            <a:r>
              <a:rPr lang="sr-Latn-RS" dirty="0"/>
              <a:t> </a:t>
            </a:r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neuter</a:t>
            </a:r>
            <a:r>
              <a:rPr lang="sr-Latn-RS" dirty="0"/>
              <a:t> singular- </a:t>
            </a:r>
            <a:r>
              <a:rPr lang="sr-Latn-RS" dirty="0" err="1"/>
              <a:t>end</a:t>
            </a:r>
            <a:r>
              <a:rPr lang="sr-Latn-RS" dirty="0"/>
              <a:t> in </a:t>
            </a:r>
            <a:r>
              <a:rPr lang="en-US" dirty="0"/>
              <a:t>_______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- </a:t>
            </a:r>
            <a:r>
              <a:rPr lang="en-US" dirty="0"/>
              <a:t>All nouns have instrumental plural identical to their _______ plural forms: </a:t>
            </a:r>
            <a:endParaRPr lang="sr-Latn-RS" dirty="0"/>
          </a:p>
          <a:p>
            <a:r>
              <a:rPr lang="sr-Latn-RS" dirty="0"/>
              <a:t>	</a:t>
            </a:r>
            <a:r>
              <a:rPr lang="en-US" sz="2000" dirty="0"/>
              <a:t> masc., neuter and F2 </a:t>
            </a:r>
            <a:r>
              <a:rPr lang="en-US" sz="2000" dirty="0">
                <a:solidFill>
                  <a:srgbClr val="FF0000"/>
                </a:solidFill>
              </a:rPr>
              <a:t>take </a:t>
            </a:r>
            <a:r>
              <a:rPr lang="en-US" dirty="0"/>
              <a:t>_______</a:t>
            </a:r>
            <a:endParaRPr lang="sr-Latn-RS" dirty="0"/>
          </a:p>
          <a:p>
            <a:r>
              <a:rPr lang="sr-Latn-RS" dirty="0">
                <a:solidFill>
                  <a:srgbClr val="FF0000"/>
                </a:solidFill>
              </a:rPr>
              <a:t>	</a:t>
            </a:r>
            <a:r>
              <a:rPr lang="en-US" sz="2000" dirty="0"/>
              <a:t> regular feminine </a:t>
            </a:r>
            <a:r>
              <a:rPr lang="en-US" sz="2000" dirty="0">
                <a:solidFill>
                  <a:srgbClr val="FF0000"/>
                </a:solidFill>
              </a:rPr>
              <a:t>take </a:t>
            </a:r>
            <a:r>
              <a:rPr lang="en-US" dirty="0"/>
              <a:t>_______</a:t>
            </a:r>
            <a:endParaRPr lang="sr-Latn-RS" dirty="0"/>
          </a:p>
          <a:p>
            <a:pPr marL="0" indent="0">
              <a:buNone/>
            </a:pPr>
            <a:r>
              <a:rPr lang="en-US" sz="2000" dirty="0"/>
              <a:t>All adjectives regardless of gender have instrumental plural forms identical to </a:t>
            </a:r>
            <a:r>
              <a:rPr lang="en-US" dirty="0"/>
              <a:t>_______ </a:t>
            </a:r>
            <a:r>
              <a:rPr lang="en-US" sz="2000" dirty="0"/>
              <a:t>plural forms: ending is</a:t>
            </a:r>
            <a:r>
              <a:rPr lang="en-US" dirty="0"/>
              <a:t>_______</a:t>
            </a:r>
            <a:endParaRPr lang="sr-Latn-R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69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FED0-0650-05D0-494F-3A54A087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Instrumental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439F-27CC-64D2-31A2-B899FD88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err="1"/>
              <a:t>Feminin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 singular </a:t>
            </a:r>
            <a:r>
              <a:rPr lang="sr-Latn-RS" dirty="0" err="1"/>
              <a:t>end</a:t>
            </a:r>
            <a:r>
              <a:rPr lang="sr-Latn-RS" dirty="0"/>
              <a:t> in –om</a:t>
            </a:r>
          </a:p>
          <a:p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neuter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 </a:t>
            </a:r>
            <a:r>
              <a:rPr lang="sr-Latn-RS" dirty="0" err="1"/>
              <a:t>singualr</a:t>
            </a:r>
            <a:r>
              <a:rPr lang="sr-Latn-RS" dirty="0"/>
              <a:t> </a:t>
            </a:r>
            <a:r>
              <a:rPr lang="sr-Latn-RS" dirty="0" err="1"/>
              <a:t>end</a:t>
            </a:r>
            <a:r>
              <a:rPr lang="sr-Latn-RS" dirty="0"/>
              <a:t> in –om/em</a:t>
            </a:r>
          </a:p>
          <a:p>
            <a:pPr lvl="1"/>
            <a:r>
              <a:rPr lang="sr-Latn-RS" dirty="0"/>
              <a:t>em is </a:t>
            </a:r>
            <a:r>
              <a:rPr lang="sr-Latn-RS" dirty="0" err="1"/>
              <a:t>used</a:t>
            </a:r>
            <a:r>
              <a:rPr lang="sr-Latn-RS" dirty="0"/>
              <a:t> </a:t>
            </a:r>
            <a:r>
              <a:rPr lang="sr-Latn-RS" dirty="0" err="1"/>
              <a:t>after</a:t>
            </a:r>
            <a:r>
              <a:rPr lang="sr-Latn-RS" dirty="0"/>
              <a:t> soft </a:t>
            </a:r>
            <a:r>
              <a:rPr lang="sr-Latn-RS" dirty="0" err="1"/>
              <a:t>consonants</a:t>
            </a:r>
            <a:r>
              <a:rPr lang="sr-Latn-RS" dirty="0"/>
              <a:t> </a:t>
            </a:r>
            <a:r>
              <a:rPr lang="sr-Latn-RS" dirty="0" err="1"/>
              <a:t>like</a:t>
            </a:r>
            <a:r>
              <a:rPr lang="sr-Latn-RS" dirty="0"/>
              <a:t> š, ž, ć, đ, j, </a:t>
            </a:r>
            <a:r>
              <a:rPr lang="sr-Latn-RS" dirty="0" err="1"/>
              <a:t>lj</a:t>
            </a:r>
            <a:r>
              <a:rPr lang="sr-Latn-RS" dirty="0"/>
              <a:t>, nj (</a:t>
            </a:r>
            <a:r>
              <a:rPr lang="sr-Latn-RS" dirty="0" err="1"/>
              <a:t>sometimes</a:t>
            </a:r>
            <a:r>
              <a:rPr lang="sr-Latn-RS" dirty="0"/>
              <a:t> </a:t>
            </a:r>
            <a:r>
              <a:rPr lang="sr-Latn-RS" dirty="0" err="1"/>
              <a:t>r,c,t</a:t>
            </a:r>
            <a:r>
              <a:rPr lang="sr-Latn-RS" dirty="0"/>
              <a:t>).</a:t>
            </a:r>
          </a:p>
          <a:p>
            <a:pPr marL="0" indent="0">
              <a:buNone/>
            </a:pPr>
            <a:r>
              <a:rPr lang="sr-Latn-RS" dirty="0"/>
              <a:t>-F2 </a:t>
            </a:r>
            <a:r>
              <a:rPr lang="sr-Latn-RS" dirty="0" err="1"/>
              <a:t>nouns</a:t>
            </a:r>
            <a:r>
              <a:rPr lang="sr-Latn-RS" dirty="0"/>
              <a:t> </a:t>
            </a:r>
            <a:r>
              <a:rPr lang="sr-Latn-RS" dirty="0" err="1"/>
              <a:t>end</a:t>
            </a:r>
            <a:r>
              <a:rPr lang="sr-Latn-RS" dirty="0"/>
              <a:t> in –i, </a:t>
            </a:r>
            <a:r>
              <a:rPr lang="sr-Latn-RS" dirty="0" err="1"/>
              <a:t>and</a:t>
            </a:r>
            <a:r>
              <a:rPr lang="sr-Latn-RS" dirty="0"/>
              <a:t> -ju</a:t>
            </a:r>
          </a:p>
          <a:p>
            <a:pPr marL="0" indent="0">
              <a:buNone/>
            </a:pPr>
            <a:r>
              <a:rPr lang="sr-Latn-RS" dirty="0" err="1"/>
              <a:t>Adjectives</a:t>
            </a:r>
            <a:r>
              <a:rPr lang="sr-Latn-RS" dirty="0"/>
              <a:t> singular  F2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feminin</a:t>
            </a:r>
            <a:r>
              <a:rPr lang="sr-Latn-RS" dirty="0"/>
              <a:t>- </a:t>
            </a:r>
            <a:r>
              <a:rPr lang="sr-Latn-RS" dirty="0" err="1"/>
              <a:t>end</a:t>
            </a:r>
            <a:r>
              <a:rPr lang="sr-Latn-RS" dirty="0"/>
              <a:t> in –om</a:t>
            </a:r>
          </a:p>
          <a:p>
            <a:pPr marL="0" indent="0">
              <a:buNone/>
            </a:pPr>
            <a:r>
              <a:rPr lang="sr-Latn-RS" dirty="0" err="1"/>
              <a:t>Adjectives</a:t>
            </a:r>
            <a:r>
              <a:rPr lang="sr-Latn-RS" dirty="0"/>
              <a:t> </a:t>
            </a:r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neuter</a:t>
            </a:r>
            <a:r>
              <a:rPr lang="sr-Latn-RS" dirty="0"/>
              <a:t> singular- </a:t>
            </a:r>
            <a:r>
              <a:rPr lang="sr-Latn-RS" dirty="0" err="1"/>
              <a:t>end</a:t>
            </a:r>
            <a:r>
              <a:rPr lang="sr-Latn-RS" dirty="0"/>
              <a:t> in –im</a:t>
            </a:r>
          </a:p>
          <a:p>
            <a:pPr marL="0" indent="0">
              <a:buNone/>
            </a:pPr>
            <a:r>
              <a:rPr lang="sr-Latn-RS" dirty="0"/>
              <a:t>- </a:t>
            </a:r>
            <a:r>
              <a:rPr lang="en-US" dirty="0"/>
              <a:t>All nouns have instrumental plural identical to their D/L plural forms: 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sz="2000" dirty="0"/>
              <a:t> masc., neuter and F2 </a:t>
            </a:r>
            <a:r>
              <a:rPr lang="en-US" sz="2000" dirty="0">
                <a:solidFill>
                  <a:srgbClr val="FF0000"/>
                </a:solidFill>
              </a:rPr>
              <a:t>take -</a:t>
            </a:r>
            <a:r>
              <a:rPr lang="en-US" sz="2000" dirty="0" err="1">
                <a:solidFill>
                  <a:srgbClr val="FF0000"/>
                </a:solidFill>
              </a:rPr>
              <a:t>ima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endParaRPr lang="sr-Latn-R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rgbClr val="FF0000"/>
                </a:solidFill>
              </a:rPr>
              <a:t>	</a:t>
            </a:r>
            <a:r>
              <a:rPr lang="en-US" sz="2000" dirty="0"/>
              <a:t> regular feminine </a:t>
            </a:r>
            <a:r>
              <a:rPr lang="en-US" sz="2000" dirty="0">
                <a:solidFill>
                  <a:srgbClr val="FF0000"/>
                </a:solidFill>
              </a:rPr>
              <a:t>take –ama</a:t>
            </a:r>
            <a:endParaRPr lang="sr-Latn-R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All adjectives regardless of gender have instrumental plural forms identical to D/L plural forms: 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 err="1">
                <a:solidFill>
                  <a:srgbClr val="FF0000"/>
                </a:solidFill>
              </a:rPr>
              <a:t>im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F53E-D255-FF49-59F1-D2F3A72A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Put nouns and adjectives Instrumental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B543-37DC-92E2-6AF0-7CD0BECE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On se </a:t>
            </a:r>
            <a:r>
              <a:rPr lang="en-US" dirty="0" err="1"/>
              <a:t>bavi</a:t>
            </a:r>
            <a:r>
              <a:rPr lang="en-US" dirty="0"/>
              <a:t> _________________(</a:t>
            </a:r>
            <a:r>
              <a:rPr lang="en-US" dirty="0" err="1"/>
              <a:t>književnost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____________(sport). </a:t>
            </a:r>
          </a:p>
          <a:p>
            <a:r>
              <a:rPr lang="en-US" dirty="0"/>
              <a:t>2. Ja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volim</a:t>
            </a:r>
            <a:r>
              <a:rPr lang="en-US" dirty="0"/>
              <a:t> </a:t>
            </a:r>
            <a:r>
              <a:rPr lang="en-US" dirty="0" err="1"/>
              <a:t>jesti</a:t>
            </a:r>
            <a:r>
              <a:rPr lang="en-US" dirty="0"/>
              <a:t> </a:t>
            </a:r>
            <a:r>
              <a:rPr lang="en-US" dirty="0" err="1"/>
              <a:t>jaja</a:t>
            </a:r>
            <a:r>
              <a:rPr lang="en-US" dirty="0"/>
              <a:t> _______________ (sir). </a:t>
            </a:r>
          </a:p>
          <a:p>
            <a:r>
              <a:rPr lang="en-US" dirty="0"/>
              <a:t>3. </a:t>
            </a:r>
            <a:r>
              <a:rPr lang="en-US" dirty="0" err="1"/>
              <a:t>Meni</a:t>
            </a:r>
            <a:r>
              <a:rPr lang="en-US" dirty="0"/>
              <a:t> se </a:t>
            </a:r>
            <a:r>
              <a:rPr lang="en-US" dirty="0" err="1"/>
              <a:t>sviđa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osoba</a:t>
            </a:r>
            <a:r>
              <a:rPr lang="en-US" dirty="0"/>
              <a:t> ___________________(</a:t>
            </a:r>
            <a:r>
              <a:rPr lang="en-US" dirty="0" err="1"/>
              <a:t>crna</a:t>
            </a:r>
            <a:r>
              <a:rPr lang="en-US" dirty="0"/>
              <a:t> </a:t>
            </a:r>
            <a:r>
              <a:rPr lang="en-US" dirty="0" err="1"/>
              <a:t>kosa</a:t>
            </a:r>
            <a:r>
              <a:rPr lang="en-US" dirty="0"/>
              <a:t>). </a:t>
            </a:r>
          </a:p>
          <a:p>
            <a:r>
              <a:rPr lang="en-US" dirty="0"/>
              <a:t>4. </a:t>
            </a:r>
            <a:r>
              <a:rPr lang="en-US" dirty="0" err="1"/>
              <a:t>Noću</a:t>
            </a:r>
            <a:r>
              <a:rPr lang="en-US" dirty="0"/>
              <a:t> ne </a:t>
            </a:r>
            <a:r>
              <a:rPr lang="en-US" dirty="0" err="1"/>
              <a:t>idemo</a:t>
            </a:r>
            <a:r>
              <a:rPr lang="en-US" dirty="0"/>
              <a:t> _____________(park)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____________(</a:t>
            </a:r>
            <a:r>
              <a:rPr lang="en-US" dirty="0" err="1"/>
              <a:t>ulica</a:t>
            </a:r>
            <a:r>
              <a:rPr lang="en-US" dirty="0"/>
              <a:t>). </a:t>
            </a:r>
          </a:p>
          <a:p>
            <a:r>
              <a:rPr lang="en-US" dirty="0"/>
              <a:t>5. Vi </a:t>
            </a:r>
            <a:r>
              <a:rPr lang="en-US" dirty="0" err="1"/>
              <a:t>idete</a:t>
            </a:r>
            <a:r>
              <a:rPr lang="en-US" dirty="0"/>
              <a:t> po </a:t>
            </a:r>
            <a:r>
              <a:rPr lang="en-US" dirty="0" err="1"/>
              <a:t>ulici</a:t>
            </a:r>
            <a:r>
              <a:rPr lang="en-US" dirty="0"/>
              <a:t>, a ja _________________(</a:t>
            </a:r>
            <a:r>
              <a:rPr lang="en-US" dirty="0" err="1"/>
              <a:t>trotoar</a:t>
            </a:r>
            <a:r>
              <a:rPr lang="en-US" dirty="0"/>
              <a:t>). </a:t>
            </a:r>
          </a:p>
          <a:p>
            <a:r>
              <a:rPr lang="en-US" dirty="0"/>
              <a:t>6. </a:t>
            </a:r>
            <a:r>
              <a:rPr lang="en-US" dirty="0" err="1"/>
              <a:t>Nad</a:t>
            </a:r>
            <a:r>
              <a:rPr lang="en-US" dirty="0"/>
              <a:t> ___________(mi) je </a:t>
            </a:r>
            <a:r>
              <a:rPr lang="en-US" dirty="0" err="1"/>
              <a:t>nebo</a:t>
            </a:r>
            <a:r>
              <a:rPr lang="en-US" dirty="0"/>
              <a:t>. </a:t>
            </a:r>
          </a:p>
          <a:p>
            <a:r>
              <a:rPr lang="en-US" dirty="0"/>
              <a:t>7. </a:t>
            </a:r>
            <a:r>
              <a:rPr lang="en-US" dirty="0" err="1"/>
              <a:t>Tvoj</a:t>
            </a:r>
            <a:r>
              <a:rPr lang="en-US" dirty="0"/>
              <a:t> modem je pod _______________ (ova </a:t>
            </a:r>
            <a:r>
              <a:rPr lang="en-US" dirty="0" err="1"/>
              <a:t>polica</a:t>
            </a:r>
            <a:r>
              <a:rPr lang="en-US" dirty="0"/>
              <a:t>). </a:t>
            </a:r>
          </a:p>
          <a:p>
            <a:r>
              <a:rPr lang="en-US" dirty="0"/>
              <a:t>8. </a:t>
            </a:r>
            <a:r>
              <a:rPr lang="en-US" dirty="0" err="1"/>
              <a:t>Želeo</a:t>
            </a:r>
            <a:r>
              <a:rPr lang="en-US" dirty="0"/>
              <a:t>/</a:t>
            </a:r>
            <a:r>
              <a:rPr lang="en-US" dirty="0" err="1"/>
              <a:t>Želio</a:t>
            </a:r>
            <a:r>
              <a:rPr lang="en-US" dirty="0"/>
              <a:t> </a:t>
            </a:r>
            <a:r>
              <a:rPr lang="en-US" dirty="0" err="1"/>
              <a:t>bih</a:t>
            </a:r>
            <a:r>
              <a:rPr lang="en-US" dirty="0"/>
              <a:t> da mi se </a:t>
            </a:r>
            <a:r>
              <a:rPr lang="en-US" dirty="0" err="1"/>
              <a:t>devojka</a:t>
            </a:r>
            <a:r>
              <a:rPr lang="en-US" dirty="0"/>
              <a:t>/</a:t>
            </a:r>
            <a:r>
              <a:rPr lang="en-US" dirty="0" err="1"/>
              <a:t>djevojka</a:t>
            </a:r>
            <a:r>
              <a:rPr lang="en-US" dirty="0"/>
              <a:t> </a:t>
            </a:r>
            <a:r>
              <a:rPr lang="en-US" dirty="0" err="1"/>
              <a:t>bavi</a:t>
            </a:r>
            <a:r>
              <a:rPr lang="en-US" dirty="0"/>
              <a:t> ________________(</a:t>
            </a:r>
            <a:r>
              <a:rPr lang="en-US" dirty="0" err="1"/>
              <a:t>medicina</a:t>
            </a:r>
            <a:r>
              <a:rPr lang="en-US" dirty="0"/>
              <a:t>). </a:t>
            </a:r>
          </a:p>
          <a:p>
            <a:r>
              <a:rPr lang="en-US" dirty="0"/>
              <a:t>9. Javi mi se __________________ (e-mail) </a:t>
            </a:r>
            <a:r>
              <a:rPr lang="en-US" dirty="0" err="1"/>
              <a:t>posle</a:t>
            </a:r>
            <a:r>
              <a:rPr lang="en-US" dirty="0"/>
              <a:t>/</a:t>
            </a:r>
            <a:r>
              <a:rPr lang="en-US" dirty="0" err="1"/>
              <a:t>poslije</a:t>
            </a:r>
            <a:r>
              <a:rPr lang="en-US" dirty="0"/>
              <a:t> tri. </a:t>
            </a:r>
          </a:p>
        </p:txBody>
      </p:sp>
    </p:spTree>
    <p:extLst>
      <p:ext uri="{BB962C8B-B14F-4D97-AF65-F5344CB8AC3E}">
        <p14:creationId xmlns:p14="http://schemas.microsoft.com/office/powerpoint/2010/main" val="1039310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F53E-D255-FF49-59F1-D2F3A72A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Put nouns and adjectives Instrumental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B543-37DC-92E2-6AF0-7CD0BECE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On se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sr-Latn-RS" dirty="0"/>
              <a:t>književnošću i sportom. </a:t>
            </a:r>
            <a:endParaRPr lang="en-US" dirty="0"/>
          </a:p>
          <a:p>
            <a:r>
              <a:rPr lang="en-US" dirty="0"/>
              <a:t>2. Ja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volim</a:t>
            </a:r>
            <a:r>
              <a:rPr lang="en-US" dirty="0"/>
              <a:t> </a:t>
            </a:r>
            <a:r>
              <a:rPr lang="en-US" dirty="0" err="1"/>
              <a:t>jesti</a:t>
            </a:r>
            <a:r>
              <a:rPr lang="en-US" dirty="0"/>
              <a:t> </a:t>
            </a:r>
            <a:r>
              <a:rPr lang="en-US" dirty="0" err="1"/>
              <a:t>jaja</a:t>
            </a:r>
            <a:r>
              <a:rPr lang="en-US" dirty="0"/>
              <a:t> </a:t>
            </a:r>
            <a:r>
              <a:rPr lang="sr-Latn-RS" dirty="0"/>
              <a:t>sa sirom. 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Meni</a:t>
            </a:r>
            <a:r>
              <a:rPr lang="en-US" dirty="0"/>
              <a:t> se </a:t>
            </a:r>
            <a:r>
              <a:rPr lang="en-US" dirty="0" err="1"/>
              <a:t>sviđa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osoba</a:t>
            </a:r>
            <a:r>
              <a:rPr lang="en-US" dirty="0"/>
              <a:t> </a:t>
            </a:r>
            <a:r>
              <a:rPr lang="sr-Latn-RS" dirty="0"/>
              <a:t>sa crnom kosom. 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Noću</a:t>
            </a:r>
            <a:r>
              <a:rPr lang="en-US" dirty="0"/>
              <a:t> ne </a:t>
            </a:r>
            <a:r>
              <a:rPr lang="en-US" dirty="0" err="1"/>
              <a:t>idemo</a:t>
            </a:r>
            <a:r>
              <a:rPr lang="en-US" dirty="0"/>
              <a:t> </a:t>
            </a:r>
            <a:r>
              <a:rPr lang="sr-Latn-RS" dirty="0"/>
              <a:t>parkom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sr-Latn-RS" dirty="0"/>
              <a:t>ulicom.</a:t>
            </a:r>
            <a:endParaRPr lang="en-US" dirty="0"/>
          </a:p>
          <a:p>
            <a:r>
              <a:rPr lang="en-US" dirty="0"/>
              <a:t>5. Vi </a:t>
            </a:r>
            <a:r>
              <a:rPr lang="en-US" dirty="0" err="1"/>
              <a:t>idete</a:t>
            </a:r>
            <a:r>
              <a:rPr lang="en-US" dirty="0"/>
              <a:t> po </a:t>
            </a:r>
            <a:r>
              <a:rPr lang="en-US" dirty="0" err="1"/>
              <a:t>ulici</a:t>
            </a:r>
            <a:r>
              <a:rPr lang="en-US" dirty="0"/>
              <a:t>, a ja </a:t>
            </a:r>
            <a:r>
              <a:rPr lang="sr-Latn-RS" dirty="0"/>
              <a:t>trotoarom.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sr-Latn-RS" dirty="0"/>
              <a:t>mnom </a:t>
            </a:r>
            <a:r>
              <a:rPr lang="en-US" dirty="0"/>
              <a:t>je </a:t>
            </a:r>
            <a:r>
              <a:rPr lang="en-US" dirty="0" err="1"/>
              <a:t>nebo</a:t>
            </a:r>
            <a:r>
              <a:rPr lang="en-US" dirty="0"/>
              <a:t>. </a:t>
            </a:r>
          </a:p>
          <a:p>
            <a:r>
              <a:rPr lang="en-US" dirty="0"/>
              <a:t>7. </a:t>
            </a:r>
            <a:r>
              <a:rPr lang="en-US" dirty="0" err="1"/>
              <a:t>Tvoj</a:t>
            </a:r>
            <a:r>
              <a:rPr lang="en-US" dirty="0"/>
              <a:t> modem je pod </a:t>
            </a:r>
            <a:r>
              <a:rPr lang="sr-Latn-RS" dirty="0"/>
              <a:t>ovom policom. </a:t>
            </a:r>
            <a:endParaRPr lang="en-US" dirty="0"/>
          </a:p>
          <a:p>
            <a:r>
              <a:rPr lang="en-US" dirty="0"/>
              <a:t>8. </a:t>
            </a:r>
            <a:r>
              <a:rPr lang="en-US" dirty="0" err="1"/>
              <a:t>Želeo</a:t>
            </a:r>
            <a:r>
              <a:rPr lang="en-US" dirty="0"/>
              <a:t>/</a:t>
            </a:r>
            <a:r>
              <a:rPr lang="en-US" dirty="0" err="1"/>
              <a:t>Želio</a:t>
            </a:r>
            <a:r>
              <a:rPr lang="en-US" dirty="0"/>
              <a:t> </a:t>
            </a:r>
            <a:r>
              <a:rPr lang="en-US" dirty="0" err="1"/>
              <a:t>bih</a:t>
            </a:r>
            <a:r>
              <a:rPr lang="en-US" dirty="0"/>
              <a:t> da mi se </a:t>
            </a:r>
            <a:r>
              <a:rPr lang="en-US" dirty="0" err="1"/>
              <a:t>devojka</a:t>
            </a:r>
            <a:r>
              <a:rPr lang="en-US" dirty="0"/>
              <a:t>/</a:t>
            </a:r>
            <a:r>
              <a:rPr lang="en-US" dirty="0" err="1"/>
              <a:t>djevojka</a:t>
            </a:r>
            <a:r>
              <a:rPr lang="en-US" dirty="0"/>
              <a:t>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sr-Latn-RS" dirty="0"/>
              <a:t>medicinom. </a:t>
            </a:r>
            <a:endParaRPr lang="en-US" dirty="0"/>
          </a:p>
          <a:p>
            <a:r>
              <a:rPr lang="en-US" dirty="0"/>
              <a:t>9. Javi mi se </a:t>
            </a:r>
            <a:r>
              <a:rPr lang="sr-Latn-RS" dirty="0"/>
              <a:t>e-</a:t>
            </a:r>
            <a:r>
              <a:rPr lang="sr-Latn-RS" dirty="0" err="1"/>
              <a:t>mailom</a:t>
            </a:r>
            <a:r>
              <a:rPr lang="sr-Latn-RS" dirty="0"/>
              <a:t> </a:t>
            </a:r>
            <a:r>
              <a:rPr lang="en-US" dirty="0" err="1"/>
              <a:t>posle</a:t>
            </a:r>
            <a:r>
              <a:rPr lang="en-US" dirty="0"/>
              <a:t>/</a:t>
            </a:r>
            <a:r>
              <a:rPr lang="en-US" dirty="0" err="1"/>
              <a:t>poslije</a:t>
            </a:r>
            <a:r>
              <a:rPr lang="en-US" dirty="0"/>
              <a:t> tri.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07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376DD-AA7B-599B-512B-1DC160AF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Present</a:t>
            </a:r>
            <a:r>
              <a:rPr lang="sr-Latn-RS" dirty="0"/>
              <a:t> </a:t>
            </a:r>
            <a:r>
              <a:rPr lang="sr-Latn-RS" dirty="0" err="1"/>
              <a:t>Tense</a:t>
            </a:r>
            <a:r>
              <a:rPr lang="sr-Latn-RS" dirty="0"/>
              <a:t>- Sadašnje vreme- Prezent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4F0E1-51DC-A7F0-D453-803B9FA4E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32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7C227-9074-1714-ACE2-C4D34324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2303755" cy="823912"/>
          </a:xfrm>
        </p:spPr>
        <p:txBody>
          <a:bodyPr/>
          <a:lstStyle/>
          <a:p>
            <a:r>
              <a:rPr lang="sr-Latn-RS" dirty="0"/>
              <a:t>učiti  </a:t>
            </a:r>
            <a:r>
              <a:rPr lang="sr-Latn-RS" sz="3600" dirty="0">
                <a:solidFill>
                  <a:srgbClr val="FF0000"/>
                </a:solidFill>
              </a:rPr>
              <a:t>i-e</a:t>
            </a:r>
            <a:r>
              <a:rPr lang="sr-Latn-RS" dirty="0"/>
              <a:t> </a:t>
            </a:r>
            <a:r>
              <a:rPr lang="sr-Latn-RS" dirty="0" err="1"/>
              <a:t>type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98E64-FED4-A441-45BD-835254035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2126202" cy="3104856"/>
          </a:xfrm>
        </p:spPr>
        <p:txBody>
          <a:bodyPr/>
          <a:lstStyle/>
          <a:p>
            <a:r>
              <a:rPr lang="sr-Latn-RS" dirty="0" err="1"/>
              <a:t>uč</a:t>
            </a:r>
            <a:r>
              <a:rPr lang="en-US" dirty="0"/>
              <a:t>___</a:t>
            </a:r>
            <a:endParaRPr lang="sr-Latn-RS" dirty="0"/>
          </a:p>
          <a:p>
            <a:r>
              <a:rPr lang="sr-Latn-RS" dirty="0" err="1"/>
              <a:t>uč</a:t>
            </a:r>
            <a:r>
              <a:rPr lang="en-US" dirty="0"/>
              <a:t>___</a:t>
            </a:r>
            <a:endParaRPr lang="sr-Latn-RS" dirty="0"/>
          </a:p>
          <a:p>
            <a:r>
              <a:rPr lang="sr-Latn-RS" dirty="0" err="1"/>
              <a:t>uč</a:t>
            </a:r>
            <a:r>
              <a:rPr lang="en-US" dirty="0"/>
              <a:t> ___</a:t>
            </a:r>
            <a:endParaRPr lang="sr-Latn-RS" dirty="0"/>
          </a:p>
          <a:p>
            <a:r>
              <a:rPr lang="sr-Latn-RS" dirty="0" err="1"/>
              <a:t>uč</a:t>
            </a:r>
            <a:r>
              <a:rPr lang="en-US" dirty="0"/>
              <a:t> ___</a:t>
            </a:r>
            <a:endParaRPr lang="sr-Latn-RS" dirty="0"/>
          </a:p>
          <a:p>
            <a:r>
              <a:rPr lang="en-US" dirty="0"/>
              <a:t>u</a:t>
            </a:r>
            <a:r>
              <a:rPr lang="sr-Latn-RS" dirty="0"/>
              <a:t>č</a:t>
            </a:r>
            <a:r>
              <a:rPr lang="en-US" dirty="0"/>
              <a:t> ___</a:t>
            </a:r>
            <a:endParaRPr lang="sr-Latn-RS" dirty="0"/>
          </a:p>
          <a:p>
            <a:r>
              <a:rPr lang="en-US" dirty="0"/>
              <a:t>u</a:t>
            </a:r>
            <a:r>
              <a:rPr lang="sr-Latn-RS" dirty="0"/>
              <a:t>č</a:t>
            </a:r>
            <a:r>
              <a:rPr lang="en-US" dirty="0"/>
              <a:t> ___</a:t>
            </a:r>
            <a:endParaRPr lang="sr-Latn-R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E9D46-69DE-F5D5-E5DA-48C60930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16647" y="2075899"/>
            <a:ext cx="2483972" cy="823912"/>
          </a:xfrm>
        </p:spPr>
        <p:txBody>
          <a:bodyPr/>
          <a:lstStyle/>
          <a:p>
            <a:r>
              <a:rPr lang="en-US" dirty="0" err="1"/>
              <a:t>pisati</a:t>
            </a:r>
            <a:r>
              <a:rPr lang="en-US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e/u</a:t>
            </a:r>
            <a:r>
              <a:rPr lang="en-US" dirty="0"/>
              <a:t>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FFD4C6-A75F-7571-8447-5102A0F17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91530" y="3018472"/>
            <a:ext cx="3149798" cy="3104857"/>
          </a:xfrm>
        </p:spPr>
        <p:txBody>
          <a:bodyPr/>
          <a:lstStyle/>
          <a:p>
            <a:r>
              <a:rPr lang="en-US" dirty="0" err="1"/>
              <a:t>Pev</a:t>
            </a:r>
            <a:r>
              <a:rPr lang="en-US" dirty="0"/>
              <a:t>_____</a:t>
            </a:r>
          </a:p>
          <a:p>
            <a:r>
              <a:rPr lang="en-US" dirty="0" err="1"/>
              <a:t>Pev</a:t>
            </a:r>
            <a:r>
              <a:rPr lang="en-US" dirty="0"/>
              <a:t> _____</a:t>
            </a:r>
          </a:p>
          <a:p>
            <a:r>
              <a:rPr lang="en-US" dirty="0" err="1"/>
              <a:t>pev</a:t>
            </a:r>
            <a:r>
              <a:rPr lang="en-US" dirty="0"/>
              <a:t> _____</a:t>
            </a:r>
          </a:p>
          <a:p>
            <a:r>
              <a:rPr lang="en-US" dirty="0" err="1"/>
              <a:t>pev</a:t>
            </a:r>
            <a:r>
              <a:rPr lang="en-US" dirty="0"/>
              <a:t> _____</a:t>
            </a:r>
          </a:p>
          <a:p>
            <a:r>
              <a:rPr lang="en-US" dirty="0" err="1"/>
              <a:t>pev</a:t>
            </a:r>
            <a:r>
              <a:rPr lang="en-US" dirty="0"/>
              <a:t> _____</a:t>
            </a:r>
          </a:p>
          <a:p>
            <a:r>
              <a:rPr lang="en-US" dirty="0" err="1"/>
              <a:t>pev</a:t>
            </a:r>
            <a:r>
              <a:rPr lang="en-US" dirty="0"/>
              <a:t> _____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0D884-21E4-2A61-1618-7AE0EE4F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571D2AD-3C49-736C-833F-6DDCEDA7296E}"/>
              </a:ext>
            </a:extLst>
          </p:cNvPr>
          <p:cNvSpPr txBox="1">
            <a:spLocks/>
          </p:cNvSpPr>
          <p:nvPr/>
        </p:nvSpPr>
        <p:spPr>
          <a:xfrm>
            <a:off x="4767901" y="2073566"/>
            <a:ext cx="2656198" cy="823912"/>
          </a:xfrm>
          <a:prstGeom prst="rect">
            <a:avLst/>
          </a:prstGeom>
        </p:spPr>
        <p:txBody>
          <a:bodyPr vert="horz" lIns="0" tIns="0" rIns="0" bIns="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pevati</a:t>
            </a:r>
            <a:r>
              <a:rPr lang="en-US" dirty="0"/>
              <a:t>/</a:t>
            </a:r>
            <a:r>
              <a:rPr lang="en-US" dirty="0" err="1"/>
              <a:t>pjevati</a:t>
            </a:r>
            <a:r>
              <a:rPr lang="en-US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a/</a:t>
            </a:r>
            <a:r>
              <a:rPr lang="en-US" sz="4400" dirty="0" err="1">
                <a:solidFill>
                  <a:srgbClr val="FF0000"/>
                </a:solidFill>
              </a:rPr>
              <a:t>ju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1811D3E-70BC-C2BD-6C5A-6C33EF1CCB23}"/>
              </a:ext>
            </a:extLst>
          </p:cNvPr>
          <p:cNvSpPr txBox="1">
            <a:spLocks/>
          </p:cNvSpPr>
          <p:nvPr/>
        </p:nvSpPr>
        <p:spPr>
          <a:xfrm>
            <a:off x="8412183" y="2984505"/>
            <a:ext cx="3149798" cy="31048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</a:t>
            </a:r>
            <a:r>
              <a:rPr lang="sr-Latn-RS" dirty="0"/>
              <a:t>š</a:t>
            </a:r>
            <a:r>
              <a:rPr lang="en-US" dirty="0"/>
              <a:t> _____</a:t>
            </a:r>
          </a:p>
          <a:p>
            <a:r>
              <a:rPr lang="en-US" dirty="0"/>
              <a:t>pi</a:t>
            </a:r>
            <a:r>
              <a:rPr lang="sr-Latn-RS" dirty="0"/>
              <a:t>š</a:t>
            </a:r>
            <a:r>
              <a:rPr lang="en-US" dirty="0"/>
              <a:t> _____</a:t>
            </a:r>
          </a:p>
          <a:p>
            <a:r>
              <a:rPr lang="en-US" dirty="0"/>
              <a:t>pi</a:t>
            </a:r>
            <a:r>
              <a:rPr lang="sr-Latn-RS" dirty="0"/>
              <a:t>š</a:t>
            </a:r>
            <a:r>
              <a:rPr lang="en-US" dirty="0"/>
              <a:t> _____</a:t>
            </a:r>
          </a:p>
          <a:p>
            <a:r>
              <a:rPr lang="en-US" dirty="0"/>
              <a:t>pi</a:t>
            </a:r>
            <a:r>
              <a:rPr lang="sr-Latn-RS" dirty="0"/>
              <a:t>š</a:t>
            </a:r>
            <a:r>
              <a:rPr lang="en-US" dirty="0"/>
              <a:t> _____</a:t>
            </a:r>
          </a:p>
          <a:p>
            <a:r>
              <a:rPr lang="en-US" dirty="0"/>
              <a:t>pi</a:t>
            </a:r>
            <a:r>
              <a:rPr lang="sr-Latn-RS" dirty="0"/>
              <a:t>š</a:t>
            </a:r>
            <a:r>
              <a:rPr lang="en-US" dirty="0"/>
              <a:t> _____</a:t>
            </a:r>
          </a:p>
          <a:p>
            <a:r>
              <a:rPr lang="en-US" dirty="0"/>
              <a:t>pi</a:t>
            </a:r>
            <a:r>
              <a:rPr lang="sr-Latn-RS" dirty="0"/>
              <a:t>š</a:t>
            </a:r>
            <a:r>
              <a:rPr lang="en-US" dirty="0"/>
              <a:t> 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5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7C227-9074-1714-ACE2-C4D34324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2303755" cy="823912"/>
          </a:xfrm>
        </p:spPr>
        <p:txBody>
          <a:bodyPr/>
          <a:lstStyle/>
          <a:p>
            <a:r>
              <a:rPr lang="sr-Latn-RS" dirty="0"/>
              <a:t>učiti  </a:t>
            </a:r>
            <a:r>
              <a:rPr lang="sr-Latn-RS" sz="3600" dirty="0">
                <a:solidFill>
                  <a:srgbClr val="FF0000"/>
                </a:solidFill>
              </a:rPr>
              <a:t>i-e</a:t>
            </a:r>
            <a:r>
              <a:rPr lang="sr-Latn-RS" dirty="0"/>
              <a:t> </a:t>
            </a:r>
            <a:r>
              <a:rPr lang="sr-Latn-RS" dirty="0" err="1"/>
              <a:t>type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98E64-FED4-A441-45BD-835254035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2126202" cy="3104856"/>
          </a:xfrm>
        </p:spPr>
        <p:txBody>
          <a:bodyPr/>
          <a:lstStyle/>
          <a:p>
            <a:r>
              <a:rPr lang="sr-Latn-RS" dirty="0" err="1"/>
              <a:t>uč</a:t>
            </a:r>
            <a:r>
              <a:rPr lang="en-US" dirty="0" err="1"/>
              <a:t>im</a:t>
            </a:r>
            <a:endParaRPr lang="sr-Latn-RS" dirty="0"/>
          </a:p>
          <a:p>
            <a:r>
              <a:rPr lang="sr-Latn-RS" dirty="0" err="1"/>
              <a:t>uč</a:t>
            </a:r>
            <a:r>
              <a:rPr lang="en-US" dirty="0" err="1"/>
              <a:t>i</a:t>
            </a:r>
            <a:r>
              <a:rPr lang="sr-Latn-RS" dirty="0"/>
              <a:t>š</a:t>
            </a:r>
          </a:p>
          <a:p>
            <a:r>
              <a:rPr lang="sr-Latn-RS" dirty="0"/>
              <a:t>uči</a:t>
            </a:r>
          </a:p>
          <a:p>
            <a:r>
              <a:rPr lang="sr-Latn-RS" dirty="0"/>
              <a:t>Učimo</a:t>
            </a:r>
          </a:p>
          <a:p>
            <a:r>
              <a:rPr lang="en-US" dirty="0"/>
              <a:t>u</a:t>
            </a:r>
            <a:r>
              <a:rPr lang="sr-Latn-RS" dirty="0" err="1"/>
              <a:t>čite</a:t>
            </a:r>
            <a:endParaRPr lang="sr-Latn-RS" dirty="0"/>
          </a:p>
          <a:p>
            <a:r>
              <a:rPr lang="en-US" dirty="0"/>
              <a:t>u</a:t>
            </a:r>
            <a:r>
              <a:rPr lang="sr-Latn-RS" dirty="0" err="1"/>
              <a:t>če</a:t>
            </a:r>
            <a:endParaRPr lang="sr-Latn-R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E9D46-69DE-F5D5-E5DA-48C60930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16647" y="2075899"/>
            <a:ext cx="2483972" cy="823912"/>
          </a:xfrm>
        </p:spPr>
        <p:txBody>
          <a:bodyPr/>
          <a:lstStyle/>
          <a:p>
            <a:r>
              <a:rPr lang="en-US" dirty="0" err="1"/>
              <a:t>pisati</a:t>
            </a:r>
            <a:r>
              <a:rPr lang="en-US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e/u</a:t>
            </a:r>
            <a:r>
              <a:rPr lang="en-US" dirty="0"/>
              <a:t>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FFD4C6-A75F-7571-8447-5102A0F17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91530" y="3018472"/>
            <a:ext cx="3149798" cy="3104857"/>
          </a:xfrm>
        </p:spPr>
        <p:txBody>
          <a:bodyPr/>
          <a:lstStyle/>
          <a:p>
            <a:r>
              <a:rPr lang="en-US" dirty="0" err="1"/>
              <a:t>Pev</a:t>
            </a:r>
            <a:r>
              <a:rPr lang="sr-Latn-RS" dirty="0"/>
              <a:t>am</a:t>
            </a:r>
            <a:endParaRPr lang="en-US" dirty="0"/>
          </a:p>
          <a:p>
            <a:r>
              <a:rPr lang="en-US" dirty="0" err="1"/>
              <a:t>Pev</a:t>
            </a:r>
            <a:r>
              <a:rPr lang="sr-Latn-RS" dirty="0" err="1"/>
              <a:t>aš</a:t>
            </a:r>
            <a:endParaRPr lang="sr-Latn-RS" dirty="0"/>
          </a:p>
          <a:p>
            <a:r>
              <a:rPr lang="en-US" dirty="0" err="1"/>
              <a:t>Pev</a:t>
            </a:r>
            <a:r>
              <a:rPr lang="sr-Latn-RS" dirty="0"/>
              <a:t>a</a:t>
            </a:r>
          </a:p>
          <a:p>
            <a:r>
              <a:rPr lang="en-US" dirty="0"/>
              <a:t>pe</a:t>
            </a:r>
            <a:r>
              <a:rPr lang="sr-Latn-RS" dirty="0"/>
              <a:t>vamo</a:t>
            </a:r>
            <a:endParaRPr lang="en-US" dirty="0"/>
          </a:p>
          <a:p>
            <a:r>
              <a:rPr lang="en-US" dirty="0" err="1"/>
              <a:t>Pev</a:t>
            </a:r>
            <a:r>
              <a:rPr lang="sr-Latn-RS" dirty="0"/>
              <a:t>ate</a:t>
            </a:r>
          </a:p>
          <a:p>
            <a:r>
              <a:rPr lang="en-US" dirty="0"/>
              <a:t>pe</a:t>
            </a:r>
            <a:r>
              <a:rPr lang="sr-Latn-RS" dirty="0"/>
              <a:t>vamo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0D884-21E4-2A61-1618-7AE0EE4F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571D2AD-3C49-736C-833F-6DDCEDA7296E}"/>
              </a:ext>
            </a:extLst>
          </p:cNvPr>
          <p:cNvSpPr txBox="1">
            <a:spLocks/>
          </p:cNvSpPr>
          <p:nvPr/>
        </p:nvSpPr>
        <p:spPr>
          <a:xfrm>
            <a:off x="4767901" y="2073566"/>
            <a:ext cx="2656198" cy="823912"/>
          </a:xfrm>
          <a:prstGeom prst="rect">
            <a:avLst/>
          </a:prstGeom>
        </p:spPr>
        <p:txBody>
          <a:bodyPr vert="horz" lIns="0" tIns="0" rIns="0" bIns="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pevati</a:t>
            </a:r>
            <a:r>
              <a:rPr lang="en-US" dirty="0"/>
              <a:t>/</a:t>
            </a:r>
            <a:r>
              <a:rPr lang="en-US" dirty="0" err="1"/>
              <a:t>pjevati</a:t>
            </a:r>
            <a:r>
              <a:rPr lang="en-US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a/</a:t>
            </a:r>
            <a:r>
              <a:rPr lang="en-US" sz="4400" dirty="0" err="1">
                <a:solidFill>
                  <a:srgbClr val="FF0000"/>
                </a:solidFill>
              </a:rPr>
              <a:t>ju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1811D3E-70BC-C2BD-6C5A-6C33EF1CCB23}"/>
              </a:ext>
            </a:extLst>
          </p:cNvPr>
          <p:cNvSpPr txBox="1">
            <a:spLocks/>
          </p:cNvSpPr>
          <p:nvPr/>
        </p:nvSpPr>
        <p:spPr>
          <a:xfrm>
            <a:off x="8412183" y="2984505"/>
            <a:ext cx="3149798" cy="31048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</a:t>
            </a:r>
            <a:r>
              <a:rPr lang="sr-Latn-RS" dirty="0" err="1"/>
              <a:t>šem</a:t>
            </a:r>
            <a:endParaRPr lang="en-US" dirty="0"/>
          </a:p>
          <a:p>
            <a:r>
              <a:rPr lang="en-US" dirty="0"/>
              <a:t>pi</a:t>
            </a:r>
            <a:r>
              <a:rPr lang="sr-Latn-RS" dirty="0" err="1"/>
              <a:t>šeš</a:t>
            </a:r>
            <a:endParaRPr lang="en-US" dirty="0"/>
          </a:p>
          <a:p>
            <a:r>
              <a:rPr lang="en-US" dirty="0"/>
              <a:t>Pi</a:t>
            </a:r>
            <a:r>
              <a:rPr lang="sr-Latn-RS" dirty="0" err="1"/>
              <a:t>še</a:t>
            </a:r>
            <a:endParaRPr lang="sr-Latn-RS" dirty="0"/>
          </a:p>
          <a:p>
            <a:r>
              <a:rPr lang="en-US" dirty="0"/>
              <a:t>pi</a:t>
            </a:r>
            <a:r>
              <a:rPr lang="sr-Latn-RS" dirty="0"/>
              <a:t>šemo</a:t>
            </a:r>
          </a:p>
          <a:p>
            <a:r>
              <a:rPr lang="en-US" dirty="0"/>
              <a:t>pi</a:t>
            </a:r>
            <a:r>
              <a:rPr lang="sr-Latn-RS" dirty="0" err="1"/>
              <a:t>šete</a:t>
            </a:r>
            <a:endParaRPr lang="en-US" dirty="0"/>
          </a:p>
          <a:p>
            <a:r>
              <a:rPr lang="en-US" dirty="0"/>
              <a:t>pi</a:t>
            </a:r>
            <a:r>
              <a:rPr lang="sr-Latn-RS" dirty="0" err="1"/>
              <a:t>šu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58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033915-FD62-B0EC-92F3-EFDB4F4B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following verbs into present tense.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A88653-14B9-236C-C5E4-B50F2828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Ana ____________ pismo (to read). </a:t>
            </a:r>
            <a:endParaRPr lang="sr-Latn-RS" dirty="0"/>
          </a:p>
          <a:p>
            <a:r>
              <a:rPr lang="en-US" dirty="0"/>
              <a:t>2. Ti __________________ </a:t>
            </a:r>
            <a:r>
              <a:rPr lang="en-US" dirty="0" err="1"/>
              <a:t>pesmu</a:t>
            </a:r>
            <a:r>
              <a:rPr lang="en-US" dirty="0"/>
              <a:t>/</a:t>
            </a:r>
            <a:r>
              <a:rPr lang="en-US" dirty="0" err="1"/>
              <a:t>pjesmu</a:t>
            </a:r>
            <a:r>
              <a:rPr lang="en-US" dirty="0"/>
              <a:t> (to write). </a:t>
            </a:r>
            <a:endParaRPr lang="sr-Latn-RS" dirty="0"/>
          </a:p>
          <a:p>
            <a:r>
              <a:rPr lang="en-US" dirty="0"/>
              <a:t>3. Mi __________________ </a:t>
            </a:r>
            <a:r>
              <a:rPr lang="en-US" dirty="0" err="1"/>
              <a:t>engleski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(to speak). </a:t>
            </a:r>
            <a:endParaRPr lang="sr-Latn-RS" dirty="0"/>
          </a:p>
          <a:p>
            <a:r>
              <a:rPr lang="en-US" dirty="0"/>
              <a:t>4. On _________________ Balkan (to love). </a:t>
            </a:r>
            <a:endParaRPr lang="sr-Latn-RS" dirty="0"/>
          </a:p>
          <a:p>
            <a:r>
              <a:rPr lang="en-US" dirty="0"/>
              <a:t>5. Da li </a:t>
            </a:r>
            <a:r>
              <a:rPr lang="en-US" dirty="0" err="1"/>
              <a:t>oni</a:t>
            </a:r>
            <a:r>
              <a:rPr lang="en-US" dirty="0"/>
              <a:t> ________________ Petra ( to know)?</a:t>
            </a:r>
          </a:p>
        </p:txBody>
      </p:sp>
    </p:spTree>
    <p:extLst>
      <p:ext uri="{BB962C8B-B14F-4D97-AF65-F5344CB8AC3E}">
        <p14:creationId xmlns:p14="http://schemas.microsoft.com/office/powerpoint/2010/main" val="3189412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033915-FD62-B0EC-92F3-EFDB4F4B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following verbs into present tense.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A88653-14B9-236C-C5E4-B50F2828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Ana </a:t>
            </a:r>
            <a:r>
              <a:rPr lang="sr-Latn-RS" dirty="0"/>
              <a:t>čita</a:t>
            </a:r>
            <a:r>
              <a:rPr lang="en-US" dirty="0"/>
              <a:t> pismo (to read). </a:t>
            </a:r>
            <a:endParaRPr lang="sr-Latn-RS" dirty="0"/>
          </a:p>
          <a:p>
            <a:r>
              <a:rPr lang="en-US" dirty="0"/>
              <a:t>2. Ti </a:t>
            </a:r>
            <a:r>
              <a:rPr lang="sr-Latn-RS" dirty="0"/>
              <a:t>pišeš </a:t>
            </a:r>
            <a:r>
              <a:rPr lang="en-US" dirty="0" err="1"/>
              <a:t>pesmu</a:t>
            </a:r>
            <a:r>
              <a:rPr lang="en-US" dirty="0"/>
              <a:t>/</a:t>
            </a:r>
            <a:r>
              <a:rPr lang="en-US" dirty="0" err="1"/>
              <a:t>pjesmu</a:t>
            </a:r>
            <a:r>
              <a:rPr lang="en-US" dirty="0"/>
              <a:t> (to write). </a:t>
            </a:r>
            <a:endParaRPr lang="sr-Latn-RS" dirty="0"/>
          </a:p>
          <a:p>
            <a:r>
              <a:rPr lang="en-US" dirty="0"/>
              <a:t>3. Mi </a:t>
            </a:r>
            <a:r>
              <a:rPr lang="sr-Latn-RS" dirty="0"/>
              <a:t>govorimo </a:t>
            </a:r>
            <a:r>
              <a:rPr lang="en-US" dirty="0" err="1"/>
              <a:t>engleski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(to speak). </a:t>
            </a:r>
            <a:endParaRPr lang="sr-Latn-RS" dirty="0"/>
          </a:p>
          <a:p>
            <a:r>
              <a:rPr lang="en-US" dirty="0"/>
              <a:t>4. On </a:t>
            </a:r>
            <a:r>
              <a:rPr lang="sr-Latn-RS" dirty="0"/>
              <a:t>voli </a:t>
            </a:r>
            <a:r>
              <a:rPr lang="en-US" dirty="0"/>
              <a:t>Balkan (to love). </a:t>
            </a:r>
            <a:endParaRPr lang="sr-Latn-RS" dirty="0"/>
          </a:p>
          <a:p>
            <a:r>
              <a:rPr lang="en-US" dirty="0"/>
              <a:t>5. Da li </a:t>
            </a:r>
            <a:r>
              <a:rPr lang="en-US" dirty="0" err="1"/>
              <a:t>oni</a:t>
            </a:r>
            <a:r>
              <a:rPr lang="en-US" dirty="0"/>
              <a:t> </a:t>
            </a:r>
            <a:r>
              <a:rPr lang="sr-Latn-RS" dirty="0"/>
              <a:t>znaju </a:t>
            </a:r>
            <a:r>
              <a:rPr lang="en-US" dirty="0"/>
              <a:t>Petra ( to know)?</a:t>
            </a:r>
          </a:p>
        </p:txBody>
      </p:sp>
    </p:spTree>
    <p:extLst>
      <p:ext uri="{BB962C8B-B14F-4D97-AF65-F5344CB8AC3E}">
        <p14:creationId xmlns:p14="http://schemas.microsoft.com/office/powerpoint/2010/main" val="293609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551FB-D98C-D28D-7E71-D0FECA7E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NOMINATIV MNOŽINE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1EDF3-83A3-CD89-C03D-53B5F7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8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BA8-141B-6288-928F-76437A0B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 Put the words from parentheses in right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7B0B-1258-B316-CF84-77C093E2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Oni </a:t>
            </a:r>
            <a:r>
              <a:rPr lang="en-US" dirty="0" err="1"/>
              <a:t>idu</a:t>
            </a:r>
            <a:r>
              <a:rPr lang="en-US" dirty="0"/>
              <a:t> ________________(autobus), a mi ___________(motor) do vas. </a:t>
            </a:r>
            <a:endParaRPr lang="sr-Latn-RS" dirty="0"/>
          </a:p>
          <a:p>
            <a:r>
              <a:rPr lang="en-US" dirty="0"/>
              <a:t>2. </a:t>
            </a:r>
            <a:r>
              <a:rPr lang="en-US" dirty="0" err="1"/>
              <a:t>Vozimo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/ka _________________________________ (Beograd , Sarajevo </a:t>
            </a:r>
            <a:r>
              <a:rPr lang="en-US" dirty="0" err="1"/>
              <a:t>i</a:t>
            </a:r>
            <a:r>
              <a:rPr lang="en-US" dirty="0"/>
              <a:t> Zagreb). </a:t>
            </a:r>
            <a:endParaRPr lang="sr-Latn-RS" dirty="0"/>
          </a:p>
          <a:p>
            <a:r>
              <a:rPr lang="en-US" dirty="0"/>
              <a:t>3. Ja </a:t>
            </a:r>
            <a:r>
              <a:rPr lang="en-US" dirty="0" err="1"/>
              <a:t>sam</a:t>
            </a:r>
            <a:r>
              <a:rPr lang="en-US" dirty="0"/>
              <a:t> u _________________ (</a:t>
            </a:r>
            <a:r>
              <a:rPr lang="en-US" dirty="0" err="1"/>
              <a:t>Njujork</a:t>
            </a:r>
            <a:r>
              <a:rPr lang="en-US" dirty="0"/>
              <a:t>/New York).</a:t>
            </a:r>
          </a:p>
        </p:txBody>
      </p:sp>
    </p:spTree>
    <p:extLst>
      <p:ext uri="{BB962C8B-B14F-4D97-AF65-F5344CB8AC3E}">
        <p14:creationId xmlns:p14="http://schemas.microsoft.com/office/powerpoint/2010/main" val="992225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BA8-141B-6288-928F-76437A0B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 Put the words from parentheses in right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7B0B-1258-B316-CF84-77C093E2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Oni </a:t>
            </a:r>
            <a:r>
              <a:rPr lang="en-US" dirty="0" err="1"/>
              <a:t>idu</a:t>
            </a:r>
            <a:r>
              <a:rPr lang="en-US" dirty="0"/>
              <a:t> ________________(autobus), a mi ___________(motor) do vas. </a:t>
            </a:r>
            <a:endParaRPr lang="sr-Latn-RS" dirty="0"/>
          </a:p>
          <a:p>
            <a:r>
              <a:rPr lang="en-US" dirty="0"/>
              <a:t>2. </a:t>
            </a:r>
            <a:r>
              <a:rPr lang="en-US" dirty="0" err="1"/>
              <a:t>Vozimo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/ka _________________________________ (Beograd , Sarajevo </a:t>
            </a:r>
            <a:r>
              <a:rPr lang="en-US" dirty="0" err="1"/>
              <a:t>i</a:t>
            </a:r>
            <a:r>
              <a:rPr lang="en-US" dirty="0"/>
              <a:t> Zagreb). </a:t>
            </a:r>
            <a:endParaRPr lang="sr-Latn-RS" dirty="0"/>
          </a:p>
          <a:p>
            <a:r>
              <a:rPr lang="en-US" dirty="0"/>
              <a:t>3. Ja </a:t>
            </a:r>
            <a:r>
              <a:rPr lang="en-US" dirty="0" err="1"/>
              <a:t>sam</a:t>
            </a:r>
            <a:r>
              <a:rPr lang="en-US" dirty="0"/>
              <a:t> u _________________ (</a:t>
            </a:r>
            <a:r>
              <a:rPr lang="en-US" dirty="0" err="1"/>
              <a:t>Njujork</a:t>
            </a:r>
            <a:r>
              <a:rPr lang="en-US" dirty="0"/>
              <a:t>/New York).</a:t>
            </a:r>
          </a:p>
        </p:txBody>
      </p:sp>
    </p:spTree>
    <p:extLst>
      <p:ext uri="{BB962C8B-B14F-4D97-AF65-F5344CB8AC3E}">
        <p14:creationId xmlns:p14="http://schemas.microsoft.com/office/powerpoint/2010/main" val="4225010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BA8-141B-6288-928F-76437A0B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 Put the words from parentheses in right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7B0B-1258-B316-CF84-77C093E2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Oni </a:t>
            </a:r>
            <a:r>
              <a:rPr lang="en-US" dirty="0" err="1"/>
              <a:t>idu</a:t>
            </a:r>
            <a:r>
              <a:rPr lang="en-US" dirty="0"/>
              <a:t> </a:t>
            </a:r>
            <a:r>
              <a:rPr lang="sr-Latn-RS" dirty="0"/>
              <a:t>autobusom </a:t>
            </a:r>
            <a:r>
              <a:rPr lang="en-US" dirty="0"/>
              <a:t>a mi </a:t>
            </a:r>
            <a:r>
              <a:rPr lang="sr-Latn-RS" dirty="0"/>
              <a:t>motorom </a:t>
            </a:r>
            <a:r>
              <a:rPr lang="en-US" dirty="0"/>
              <a:t>do vas. </a:t>
            </a:r>
            <a:endParaRPr lang="sr-Latn-RS" dirty="0"/>
          </a:p>
          <a:p>
            <a:r>
              <a:rPr lang="en-US" dirty="0"/>
              <a:t>2. </a:t>
            </a:r>
            <a:r>
              <a:rPr lang="en-US" dirty="0" err="1"/>
              <a:t>Vozimo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/ka </a:t>
            </a:r>
            <a:r>
              <a:rPr lang="sr-Latn-RS" dirty="0"/>
              <a:t>Beogradu, Sarajevu, i Zagrebu.</a:t>
            </a:r>
          </a:p>
          <a:p>
            <a:r>
              <a:rPr lang="en-US" dirty="0"/>
              <a:t>3. Ja </a:t>
            </a:r>
            <a:r>
              <a:rPr lang="en-US" dirty="0" err="1"/>
              <a:t>sam</a:t>
            </a:r>
            <a:r>
              <a:rPr lang="en-US" dirty="0"/>
              <a:t> u </a:t>
            </a:r>
            <a:r>
              <a:rPr lang="sr-Latn-RS" dirty="0"/>
              <a:t>Njujorku/New </a:t>
            </a:r>
            <a:r>
              <a:rPr lang="sr-Latn-RS" dirty="0" err="1"/>
              <a:t>York</a:t>
            </a:r>
            <a:r>
              <a:rPr lang="sr-Latn-RS" dirty="0"/>
              <a:t>-u.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59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5FAED-521D-7D49-FAFD-294C1D97B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Srećno sutra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DCDE39-B3DB-CE3B-B39F-CC2EE6B13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1177-6CDD-37CD-8EB3-4E42F45B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Nominative Plural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B9B4-4065-A381-812B-F477B184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Feminin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 </a:t>
            </a:r>
            <a:r>
              <a:rPr lang="sr-Latn-RS" dirty="0" err="1"/>
              <a:t>that</a:t>
            </a:r>
            <a:r>
              <a:rPr lang="sr-Latn-RS" dirty="0"/>
              <a:t> </a:t>
            </a:r>
            <a:r>
              <a:rPr lang="sr-Latn-RS" dirty="0" err="1"/>
              <a:t>end</a:t>
            </a:r>
            <a:r>
              <a:rPr lang="sr-Latn-RS" dirty="0"/>
              <a:t> in –a: drop –a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add</a:t>
            </a:r>
            <a:r>
              <a:rPr lang="sr-Latn-RS" dirty="0"/>
              <a:t> </a:t>
            </a:r>
            <a:r>
              <a:rPr lang="en-US" dirty="0"/>
              <a:t>_________</a:t>
            </a:r>
          </a:p>
          <a:p>
            <a:r>
              <a:rPr lang="en-US" dirty="0"/>
              <a:t>Masculine nouns and F2: add ______ to the stem</a:t>
            </a:r>
          </a:p>
          <a:p>
            <a:r>
              <a:rPr lang="en-US" dirty="0"/>
              <a:t>Masculine nouns that end in K/G/H- K/G/H turns into _______</a:t>
            </a:r>
          </a:p>
          <a:p>
            <a:r>
              <a:rPr lang="sr-Latn-RS" dirty="0" err="1"/>
              <a:t>Monosyllabic</a:t>
            </a:r>
            <a:r>
              <a:rPr lang="sr-Latn-RS" dirty="0"/>
              <a:t> </a:t>
            </a:r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 </a:t>
            </a:r>
            <a:r>
              <a:rPr lang="sr-Latn-RS" dirty="0" err="1"/>
              <a:t>extend</a:t>
            </a:r>
            <a:r>
              <a:rPr lang="sr-Latn-RS" dirty="0"/>
              <a:t> </a:t>
            </a:r>
            <a:r>
              <a:rPr lang="sr-Latn-RS" dirty="0" err="1"/>
              <a:t>their</a:t>
            </a:r>
            <a:r>
              <a:rPr lang="sr-Latn-RS" dirty="0"/>
              <a:t> </a:t>
            </a:r>
            <a:r>
              <a:rPr lang="sr-Latn-RS" dirty="0" err="1"/>
              <a:t>stems</a:t>
            </a:r>
            <a:r>
              <a:rPr lang="sr-Latn-RS" dirty="0"/>
              <a:t> in plural b</a:t>
            </a:r>
            <a:r>
              <a:rPr lang="en-US" dirty="0"/>
              <a:t>y adding _______</a:t>
            </a:r>
          </a:p>
          <a:p>
            <a:pPr lvl="1"/>
            <a:r>
              <a:rPr lang="en-US" dirty="0"/>
              <a:t>_____ goes after soft consonants </a:t>
            </a:r>
            <a:r>
              <a:rPr lang="sr-Latn-RS" dirty="0">
                <a:solidFill>
                  <a:srgbClr val="FF0000"/>
                </a:solidFill>
              </a:rPr>
              <a:t>Č, Ć, J, LJ, NJ,DŽ,Đ,Š,Ž</a:t>
            </a:r>
            <a:endParaRPr lang="en-US" dirty="0"/>
          </a:p>
          <a:p>
            <a:r>
              <a:rPr lang="en-US" dirty="0"/>
              <a:t>Neuter nouns- e/o turns into _____</a:t>
            </a:r>
          </a:p>
          <a:p>
            <a:r>
              <a:rPr lang="en-US" dirty="0"/>
              <a:t>Adjectives: </a:t>
            </a:r>
            <a:r>
              <a:rPr lang="en-US" dirty="0" err="1"/>
              <a:t>Masc</a:t>
            </a:r>
            <a:r>
              <a:rPr lang="en-US" dirty="0"/>
              <a:t> add ____, Fem _____, Nt. ______</a:t>
            </a:r>
          </a:p>
        </p:txBody>
      </p:sp>
    </p:spTree>
    <p:extLst>
      <p:ext uri="{BB962C8B-B14F-4D97-AF65-F5344CB8AC3E}">
        <p14:creationId xmlns:p14="http://schemas.microsoft.com/office/powerpoint/2010/main" val="150009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1177-6CDD-37CD-8EB3-4E42F45B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Nominative Plural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B9B4-4065-A381-812B-F477B184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Feminin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 </a:t>
            </a:r>
            <a:r>
              <a:rPr lang="sr-Latn-RS" dirty="0" err="1"/>
              <a:t>that</a:t>
            </a:r>
            <a:r>
              <a:rPr lang="sr-Latn-RS" dirty="0"/>
              <a:t> </a:t>
            </a:r>
            <a:r>
              <a:rPr lang="sr-Latn-RS" dirty="0" err="1"/>
              <a:t>end</a:t>
            </a:r>
            <a:r>
              <a:rPr lang="sr-Latn-RS" dirty="0"/>
              <a:t> in –a: drop –a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add</a:t>
            </a:r>
            <a:r>
              <a:rPr lang="sr-Latn-RS" dirty="0"/>
              <a:t> </a:t>
            </a:r>
            <a:r>
              <a:rPr lang="en-US" dirty="0">
                <a:solidFill>
                  <a:srgbClr val="FF0000"/>
                </a:solidFill>
              </a:rPr>
              <a:t>–e</a:t>
            </a:r>
          </a:p>
          <a:p>
            <a:r>
              <a:rPr lang="en-US" dirty="0"/>
              <a:t>Masculine nouns and F2: add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the stem</a:t>
            </a:r>
          </a:p>
          <a:p>
            <a:r>
              <a:rPr lang="en-US" dirty="0"/>
              <a:t>Masculine nouns that end in K/G/H- K/G/H turns into </a:t>
            </a:r>
            <a:r>
              <a:rPr lang="en-US" dirty="0">
                <a:solidFill>
                  <a:srgbClr val="FF0000"/>
                </a:solidFill>
              </a:rPr>
              <a:t>C/Z/S</a:t>
            </a:r>
          </a:p>
          <a:p>
            <a:r>
              <a:rPr lang="sr-Latn-RS" dirty="0" err="1"/>
              <a:t>Monosyllabic</a:t>
            </a:r>
            <a:r>
              <a:rPr lang="sr-Latn-RS" dirty="0"/>
              <a:t> </a:t>
            </a:r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 </a:t>
            </a:r>
            <a:r>
              <a:rPr lang="sr-Latn-RS" dirty="0" err="1"/>
              <a:t>extend</a:t>
            </a:r>
            <a:r>
              <a:rPr lang="sr-Latn-RS" dirty="0"/>
              <a:t> </a:t>
            </a:r>
            <a:r>
              <a:rPr lang="sr-Latn-RS" dirty="0" err="1"/>
              <a:t>their</a:t>
            </a:r>
            <a:r>
              <a:rPr lang="sr-Latn-RS" dirty="0"/>
              <a:t> </a:t>
            </a:r>
            <a:r>
              <a:rPr lang="sr-Latn-RS" dirty="0" err="1"/>
              <a:t>stems</a:t>
            </a:r>
            <a:r>
              <a:rPr lang="sr-Latn-RS" dirty="0"/>
              <a:t> in plural b</a:t>
            </a:r>
            <a:r>
              <a:rPr lang="en-US" dirty="0"/>
              <a:t>y adding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ov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ev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ev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goes after soft consonants </a:t>
            </a:r>
            <a:r>
              <a:rPr lang="sr-Latn-RS" dirty="0">
                <a:solidFill>
                  <a:srgbClr val="FF0000"/>
                </a:solidFill>
              </a:rPr>
              <a:t>Č, Ć, J, LJ, NJ,DŽ,Đ,Š,Ž</a:t>
            </a:r>
            <a:endParaRPr lang="en-US" dirty="0"/>
          </a:p>
          <a:p>
            <a:r>
              <a:rPr lang="en-US" dirty="0"/>
              <a:t>Neuter nouns- e/o turns into </a:t>
            </a:r>
            <a:r>
              <a:rPr lang="en-US" dirty="0">
                <a:solidFill>
                  <a:srgbClr val="FF0000"/>
                </a:solidFill>
              </a:rPr>
              <a:t>–a</a:t>
            </a:r>
          </a:p>
          <a:p>
            <a:r>
              <a:rPr lang="en-US" dirty="0"/>
              <a:t>Adjectives: </a:t>
            </a:r>
            <a:r>
              <a:rPr lang="en-US" dirty="0" err="1"/>
              <a:t>Masc</a:t>
            </a:r>
            <a:r>
              <a:rPr lang="en-US" dirty="0"/>
              <a:t> add </a:t>
            </a:r>
            <a:r>
              <a:rPr lang="en-US" dirty="0" err="1"/>
              <a:t>i</a:t>
            </a:r>
            <a:r>
              <a:rPr lang="en-US" dirty="0"/>
              <a:t>, Fem -e, Nt. -a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8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DF8C-5E21-F087-23F6-D3086F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Vj</a:t>
            </a:r>
            <a:r>
              <a:rPr lang="sr-Latn-RS" dirty="0" err="1"/>
              <a:t>ežba</a:t>
            </a:r>
            <a:r>
              <a:rPr lang="sr-Latn-RS" dirty="0"/>
              <a:t>- Nominativ množine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D13F-68EF-23D7-1023-99E360B0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adjective/noun words are given in nominative sg. make them nominative plural. </a:t>
            </a:r>
          </a:p>
          <a:p>
            <a:r>
              <a:rPr lang="en-US" dirty="0"/>
              <a:t>1. </a:t>
            </a:r>
            <a:r>
              <a:rPr lang="en-US" u="sng" dirty="0"/>
              <a:t>Ova </a:t>
            </a:r>
            <a:r>
              <a:rPr lang="en-US" u="sng" dirty="0" err="1"/>
              <a:t>velika</a:t>
            </a:r>
            <a:r>
              <a:rPr lang="en-US" u="sng" dirty="0"/>
              <a:t> </a:t>
            </a:r>
            <a:r>
              <a:rPr lang="en-US" u="sng" dirty="0" err="1"/>
              <a:t>osoba</a:t>
            </a:r>
            <a:r>
              <a:rPr lang="en-US" u="sng" dirty="0"/>
              <a:t> </a:t>
            </a:r>
            <a:r>
              <a:rPr lang="en-US" dirty="0"/>
              <a:t>je </a:t>
            </a:r>
            <a:r>
              <a:rPr lang="en-US" u="sng" dirty="0" err="1"/>
              <a:t>moja</a:t>
            </a:r>
            <a:r>
              <a:rPr lang="en-US" u="sng" dirty="0"/>
              <a:t> </a:t>
            </a:r>
            <a:r>
              <a:rPr lang="en-US" u="sng" dirty="0" err="1"/>
              <a:t>sestra</a:t>
            </a:r>
            <a:r>
              <a:rPr lang="en-US" dirty="0"/>
              <a:t>. __________________________________ </a:t>
            </a:r>
          </a:p>
          <a:p>
            <a:r>
              <a:rPr lang="en-US" dirty="0"/>
              <a:t>2. </a:t>
            </a:r>
            <a:r>
              <a:rPr lang="en-US" dirty="0" err="1"/>
              <a:t>visok</a:t>
            </a:r>
            <a:r>
              <a:rPr lang="en-US" dirty="0"/>
              <a:t> </a:t>
            </a:r>
            <a:r>
              <a:rPr lang="en-US" dirty="0" err="1"/>
              <a:t>momak</a:t>
            </a:r>
            <a:r>
              <a:rPr lang="en-US" dirty="0"/>
              <a:t> ____________________________________ </a:t>
            </a:r>
          </a:p>
          <a:p>
            <a:r>
              <a:rPr lang="en-US" dirty="0"/>
              <a:t>3. </a:t>
            </a:r>
            <a:r>
              <a:rPr lang="en-US" dirty="0" err="1"/>
              <a:t>lepo</a:t>
            </a:r>
            <a:r>
              <a:rPr lang="en-US" dirty="0"/>
              <a:t>/</a:t>
            </a:r>
            <a:r>
              <a:rPr lang="en-US" dirty="0" err="1"/>
              <a:t>lijepo</a:t>
            </a:r>
            <a:r>
              <a:rPr lang="en-US" dirty="0"/>
              <a:t> polje __________________________________ </a:t>
            </a:r>
          </a:p>
          <a:p>
            <a:r>
              <a:rPr lang="en-US" dirty="0"/>
              <a:t>4. </a:t>
            </a:r>
            <a:r>
              <a:rPr lang="en-US" dirty="0" err="1"/>
              <a:t>tamna</a:t>
            </a:r>
            <a:r>
              <a:rPr lang="en-US" dirty="0"/>
              <a:t> </a:t>
            </a:r>
            <a:r>
              <a:rPr lang="en-US" dirty="0" err="1"/>
              <a:t>noć</a:t>
            </a:r>
            <a:r>
              <a:rPr lang="en-US" dirty="0"/>
              <a:t> ___________________________________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49153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DF8C-5E21-F087-23F6-D3086F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Vj</a:t>
            </a:r>
            <a:r>
              <a:rPr lang="sr-Latn-RS" dirty="0" err="1"/>
              <a:t>ežba</a:t>
            </a:r>
            <a:r>
              <a:rPr lang="sr-Latn-RS" dirty="0"/>
              <a:t>- Nominativ množine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D13F-68EF-23D7-1023-99E360B0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adjective/noun words are given in nominative sg. make them nominative plural. </a:t>
            </a:r>
          </a:p>
          <a:p>
            <a:r>
              <a:rPr lang="en-US" dirty="0"/>
              <a:t>1. </a:t>
            </a:r>
            <a:r>
              <a:rPr lang="en-US" u="sng" dirty="0"/>
              <a:t>Ova </a:t>
            </a:r>
            <a:r>
              <a:rPr lang="en-US" u="sng" dirty="0" err="1"/>
              <a:t>velika</a:t>
            </a:r>
            <a:r>
              <a:rPr lang="en-US" u="sng" dirty="0"/>
              <a:t> </a:t>
            </a:r>
            <a:r>
              <a:rPr lang="en-US" u="sng" dirty="0" err="1"/>
              <a:t>osoba</a:t>
            </a:r>
            <a:r>
              <a:rPr lang="en-US" u="sng" dirty="0"/>
              <a:t> </a:t>
            </a:r>
            <a:r>
              <a:rPr lang="en-US" dirty="0"/>
              <a:t>je </a:t>
            </a:r>
            <a:r>
              <a:rPr lang="en-US" u="sng" dirty="0" err="1"/>
              <a:t>moja</a:t>
            </a:r>
            <a:r>
              <a:rPr lang="en-US" u="sng" dirty="0"/>
              <a:t> </a:t>
            </a:r>
            <a:r>
              <a:rPr lang="en-US" u="sng" dirty="0" err="1"/>
              <a:t>sestra</a:t>
            </a:r>
            <a:r>
              <a:rPr lang="en-US" dirty="0"/>
              <a:t>. Ove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osobe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moje</a:t>
            </a:r>
            <a:r>
              <a:rPr lang="en-US" dirty="0"/>
              <a:t> </a:t>
            </a:r>
            <a:r>
              <a:rPr lang="en-US" dirty="0" err="1"/>
              <a:t>seste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visok</a:t>
            </a:r>
            <a:r>
              <a:rPr lang="en-US" dirty="0"/>
              <a:t> </a:t>
            </a:r>
            <a:r>
              <a:rPr lang="en-US" dirty="0" err="1"/>
              <a:t>momak</a:t>
            </a:r>
            <a:r>
              <a:rPr lang="en-US" dirty="0"/>
              <a:t> – </a:t>
            </a:r>
            <a:r>
              <a:rPr lang="en-US" dirty="0" err="1"/>
              <a:t>visoki</a:t>
            </a:r>
            <a:r>
              <a:rPr lang="en-US" dirty="0"/>
              <a:t> </a:t>
            </a:r>
            <a:r>
              <a:rPr lang="en-US" dirty="0" err="1"/>
              <a:t>momci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lepo</a:t>
            </a:r>
            <a:r>
              <a:rPr lang="en-US" dirty="0"/>
              <a:t>/</a:t>
            </a:r>
            <a:r>
              <a:rPr lang="en-US" dirty="0" err="1"/>
              <a:t>lijepo</a:t>
            </a:r>
            <a:r>
              <a:rPr lang="en-US" dirty="0"/>
              <a:t> polje – </a:t>
            </a:r>
            <a:r>
              <a:rPr lang="en-US" dirty="0" err="1"/>
              <a:t>lepa</a:t>
            </a:r>
            <a:r>
              <a:rPr lang="en-US" dirty="0"/>
              <a:t> </a:t>
            </a:r>
            <a:r>
              <a:rPr lang="en-US" dirty="0" err="1"/>
              <a:t>polja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tamna</a:t>
            </a:r>
            <a:r>
              <a:rPr lang="en-US" dirty="0"/>
              <a:t> </a:t>
            </a:r>
            <a:r>
              <a:rPr lang="en-US" dirty="0" err="1"/>
              <a:t>noć</a:t>
            </a:r>
            <a:r>
              <a:rPr lang="en-US" dirty="0"/>
              <a:t>- </a:t>
            </a:r>
            <a:r>
              <a:rPr lang="en-US" dirty="0" err="1"/>
              <a:t>tamne</a:t>
            </a:r>
            <a:r>
              <a:rPr lang="en-US" dirty="0"/>
              <a:t> no</a:t>
            </a:r>
            <a:r>
              <a:rPr lang="sr-Latn-RS" dirty="0" err="1"/>
              <a:t>ći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0A4B8-F67D-6B6D-F511-350473AE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Akuzativ- Jednina i množina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7A3F1-AD96-FC72-F4A9-E76F8825B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93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E62A3E"/>
      </a:accent1>
      <a:accent2>
        <a:srgbClr val="D45218"/>
      </a:accent2>
      <a:accent3>
        <a:srgbClr val="CA9D25"/>
      </a:accent3>
      <a:accent4>
        <a:srgbClr val="97AD13"/>
      </a:accent4>
      <a:accent5>
        <a:srgbClr val="64B821"/>
      </a:accent5>
      <a:accent6>
        <a:srgbClr val="19BD15"/>
      </a:accent6>
      <a:hlink>
        <a:srgbClr val="30928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2643</Words>
  <Application>Microsoft Office PowerPoint</Application>
  <PresentationFormat>Widescreen</PresentationFormat>
  <Paragraphs>295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Avenir Next LT Pro</vt:lpstr>
      <vt:lpstr>GradientRiseVTI</vt:lpstr>
      <vt:lpstr>Priprema za Wrap Up 1</vt:lpstr>
      <vt:lpstr>Plan za ovu sedmicu </vt:lpstr>
      <vt:lpstr>Wrap Up 1</vt:lpstr>
      <vt:lpstr>NOMINATIV MNOŽINE</vt:lpstr>
      <vt:lpstr>Nominative Plural</vt:lpstr>
      <vt:lpstr>Nominative Plural</vt:lpstr>
      <vt:lpstr>Vježba- Nominativ množine</vt:lpstr>
      <vt:lpstr>Vježba- Nominativ množine</vt:lpstr>
      <vt:lpstr>Akuzativ- Jednina i množina</vt:lpstr>
      <vt:lpstr>Akuzativ- Jednina (singular)</vt:lpstr>
      <vt:lpstr>Akuzativ- Jednina (singular)</vt:lpstr>
      <vt:lpstr>Akuzativ množine (plural)</vt:lpstr>
      <vt:lpstr>Akuzativ množine (plural)</vt:lpstr>
      <vt:lpstr>II Put the nouns in the parentheses into accusative case.</vt:lpstr>
      <vt:lpstr>II Put the nouns in the parentheses into accusative case.</vt:lpstr>
      <vt:lpstr>Genitiv- Jednina i množina</vt:lpstr>
      <vt:lpstr>Genitiv- Jednina/Singular</vt:lpstr>
      <vt:lpstr>Genitiv- Jednina/Singular</vt:lpstr>
      <vt:lpstr>Genitiv- Množina- Plural Endings</vt:lpstr>
      <vt:lpstr>Genitiv- Množina- Plural Endings</vt:lpstr>
      <vt:lpstr>III Put the nouns in the parentheses into genitive case:</vt:lpstr>
      <vt:lpstr>III Put the nouns in the parentheses into genitive case:</vt:lpstr>
      <vt:lpstr>Dativ/Lokativ- Jedina i množina</vt:lpstr>
      <vt:lpstr>D/L Review</vt:lpstr>
      <vt:lpstr>D/L Review</vt:lpstr>
      <vt:lpstr>IV. Locative case. Provide the proper forms of the locative case.</vt:lpstr>
      <vt:lpstr>IV. Locative case. Provide the proper forms of the locative case.</vt:lpstr>
      <vt:lpstr>V Dative case. Provide the proper forms of the dative case</vt:lpstr>
      <vt:lpstr>V Dative case. Provide the proper forms of the dative case</vt:lpstr>
      <vt:lpstr>Instrumental- jednina i množina</vt:lpstr>
      <vt:lpstr>Instrumental</vt:lpstr>
      <vt:lpstr>Instrumental</vt:lpstr>
      <vt:lpstr>VI Put nouns and adjectives Instrumental case:</vt:lpstr>
      <vt:lpstr>VI Put nouns and adjectives Instrumental case:</vt:lpstr>
      <vt:lpstr>Present Tense- Sadašnje vreme- Prezent</vt:lpstr>
      <vt:lpstr>Endings</vt:lpstr>
      <vt:lpstr>Endings</vt:lpstr>
      <vt:lpstr>Put the following verbs into present tense.</vt:lpstr>
      <vt:lpstr>Put the following verbs into present tense.</vt:lpstr>
      <vt:lpstr>VII Put the words from parentheses in right case </vt:lpstr>
      <vt:lpstr>VII Put the words from parentheses in right case </vt:lpstr>
      <vt:lpstr>VII Put the words from parentheses in right case </vt:lpstr>
      <vt:lpstr>Srećno sutra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Priprema za Wrap Up 1</dc:title>
  <dc:creator>Pavlovic, Tamara</dc:creator>
  <cp:lastModifiedBy>Pavlovic, Tamara</cp:lastModifiedBy>
  <cp:revision>6</cp:revision>
  <dcterms:created xsi:type="dcterms:W3CDTF">2023-09-24T20:09:46Z</dcterms:created>
  <dcterms:modified xsi:type="dcterms:W3CDTF">2023-09-24T23:14:01Z</dcterms:modified>
</cp:coreProperties>
</file>