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0" r:id="rId9"/>
    <p:sldId id="271" r:id="rId10"/>
    <p:sldId id="272" r:id="rId11"/>
    <p:sldId id="261" r:id="rId12"/>
    <p:sldId id="273" r:id="rId13"/>
    <p:sldId id="274" r:id="rId14"/>
    <p:sldId id="275" r:id="rId15"/>
    <p:sldId id="276" r:id="rId16"/>
    <p:sldId id="27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2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9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VHtxs0tYrE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982E8-1457-1D17-496E-3290615F8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23" b="11550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46FCE-2E9E-530F-E028-EC038CE6C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sr-Cyrl-RS" sz="2500">
                <a:solidFill>
                  <a:schemeClr val="accent1">
                    <a:lumMod val="60000"/>
                    <a:lumOff val="40000"/>
                  </a:schemeClr>
                </a:solidFill>
              </a:rPr>
              <a:t>Трећа недеља, Четвртак</a:t>
            </a:r>
            <a:br>
              <a:rPr lang="sr-Cyrl-RS" sz="250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sr-Cyrl-RS" sz="2500">
                <a:solidFill>
                  <a:schemeClr val="accent1">
                    <a:lumMod val="60000"/>
                    <a:lumOff val="40000"/>
                  </a:schemeClr>
                </a:solidFill>
              </a:rPr>
              <a:t>седми септембар/рујан</a:t>
            </a:r>
            <a:endParaRPr lang="en-US" sz="25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4CFD0-5257-8776-96D9-E928308A8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sr-Cyrl-RS">
                <a:solidFill>
                  <a:schemeClr val="accent1">
                    <a:lumMod val="60000"/>
                    <a:lumOff val="40000"/>
                  </a:schemeClr>
                </a:solidFill>
              </a:rPr>
              <a:t>Тамара Павловић </a:t>
            </a:r>
            <a:r>
              <a:rPr lang="sr-Latn-RS">
                <a:solidFill>
                  <a:schemeClr val="accent1">
                    <a:lumMod val="60000"/>
                    <a:lumOff val="40000"/>
                  </a:schemeClr>
                </a:solidFill>
              </a:rPr>
              <a:t>BCS 2023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The short forms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The short forms</a:t>
            </a:r>
            <a:r>
              <a:rPr lang="sr-Latn-RS" dirty="0"/>
              <a:t> (unstressed, enclitics) are limited exclusevely to the position </a:t>
            </a:r>
            <a:r>
              <a:rPr lang="sr-Latn-RS" b="1" dirty="0">
                <a:solidFill>
                  <a:srgbClr val="FF0000"/>
                </a:solidFill>
              </a:rPr>
              <a:t>after stressed words</a:t>
            </a:r>
            <a:r>
              <a:rPr lang="sr-Latn-RS" dirty="0"/>
              <a:t>. </a:t>
            </a:r>
            <a:r>
              <a:rPr lang="sr-Latn-RS" dirty="0">
                <a:solidFill>
                  <a:srgbClr val="FF0000"/>
                </a:solidFill>
              </a:rPr>
              <a:t>In simple sentences enclitics must be in the second position</a:t>
            </a:r>
            <a:r>
              <a:rPr lang="sr-Latn-RS" dirty="0"/>
              <a:t>: </a:t>
            </a:r>
            <a:endParaRPr lang="en-US" dirty="0"/>
          </a:p>
          <a:p>
            <a:r>
              <a:rPr lang="sr-Latn-RS" dirty="0"/>
              <a:t>Volim ga. Vidim je. Kupiću ih.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389-9775-87B3-BC79-1790280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A0CF-123A-E857-BFDA-71E31F82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b. [B,S]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Šta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? [C]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Što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?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........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vaš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cr̀veni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àuto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........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njegov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crni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mačka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........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moj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bòsanski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knjiga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........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tvoj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veliki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rječnik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Vidim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........ (taj,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plavi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blàgajna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6175-ACBC-D53A-34C9-954F5DE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Studiranje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9E8-D153-339F-5997-C065BDA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Ја сам Тамара Павловић. </a:t>
            </a:r>
            <a:r>
              <a:rPr lang="sr-Cyrl-RS" dirty="0">
                <a:solidFill>
                  <a:srgbClr val="FF0000"/>
                </a:solidFill>
              </a:rPr>
              <a:t>Студирам на Универзитету/Свеучилишту у Илиноису</a:t>
            </a:r>
            <a:r>
              <a:rPr lang="sr-Cyrl-RS" dirty="0"/>
              <a:t>. </a:t>
            </a:r>
            <a:r>
              <a:rPr lang="sr-Cyrl-RS" dirty="0">
                <a:solidFill>
                  <a:srgbClr val="FF0000"/>
                </a:solidFill>
              </a:rPr>
              <a:t>Студирам</a:t>
            </a:r>
            <a:r>
              <a:rPr lang="sr-Cyrl-RS" dirty="0"/>
              <a:t> антропологиј</a:t>
            </a:r>
            <a:r>
              <a:rPr lang="sr-Cyrl-RS" dirty="0">
                <a:solidFill>
                  <a:srgbClr val="FF0000"/>
                </a:solidFill>
              </a:rPr>
              <a:t>у. </a:t>
            </a:r>
            <a:r>
              <a:rPr lang="sr-Cyrl-RS" dirty="0"/>
              <a:t>Антропологија </a:t>
            </a:r>
            <a:r>
              <a:rPr lang="sr-Cyrl-RS" dirty="0">
                <a:solidFill>
                  <a:srgbClr val="FF0000"/>
                </a:solidFill>
              </a:rPr>
              <a:t>је наука </a:t>
            </a:r>
            <a:r>
              <a:rPr lang="sr-Cyrl-RS" dirty="0"/>
              <a:t>о човеку.</a:t>
            </a:r>
            <a:r>
              <a:rPr lang="sr-Cyrl-RS" dirty="0">
                <a:solidFill>
                  <a:srgbClr val="FF0000"/>
                </a:solidFill>
              </a:rPr>
              <a:t> </a:t>
            </a:r>
            <a:r>
              <a:rPr lang="sr-Cyrl-RS" dirty="0"/>
              <a:t>Када завршим факултет желим да будем </a:t>
            </a:r>
            <a:r>
              <a:rPr lang="sr-Cyrl-RS" dirty="0" err="1">
                <a:solidFill>
                  <a:srgbClr val="FF0000"/>
                </a:solidFill>
              </a:rPr>
              <a:t>истраживачица</a:t>
            </a:r>
            <a:r>
              <a:rPr lang="sr-Cyrl-RS" dirty="0">
                <a:solidFill>
                  <a:srgbClr val="FF0000"/>
                </a:solidFill>
              </a:rPr>
              <a:t>. </a:t>
            </a:r>
            <a:r>
              <a:rPr lang="sr-Cyrl-RS" dirty="0"/>
              <a:t>Сада сам друга година. Овог семестра слушам два предмета. Слушам Друштвену Теорију и </a:t>
            </a:r>
            <a:r>
              <a:rPr lang="sr-Cyrl-RS" dirty="0" err="1"/>
              <a:t>Транснационалне</a:t>
            </a:r>
            <a:r>
              <a:rPr lang="sr-Cyrl-RS" dirty="0"/>
              <a:t> политике расе, покрета, и медија. Занима ме политика, економија, и технологија.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4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B82C-C25C-0E53-3BFA-42F1247C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6796-56BB-64BC-DAA2-3983C8A0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Studiram</a:t>
            </a:r>
            <a:r>
              <a:rPr lang="en-US" sz="2800" dirty="0">
                <a:latin typeface="Aptos" panose="020B00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na</a:t>
            </a:r>
            <a:r>
              <a:rPr lang="en-US" sz="2800" dirty="0">
                <a:latin typeface="Aptos" panose="020B00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Univerzitetu</a:t>
            </a:r>
            <a:r>
              <a:rPr lang="en-US" sz="2800" dirty="0">
                <a:latin typeface="Aptos" panose="020B0004020202020204" pitchFamily="34" charset="0"/>
                <a:cs typeface="Angsana New" panose="020B0502040204020203" pitchFamily="18" charset="-34"/>
              </a:rPr>
              <a:t>/</a:t>
            </a:r>
            <a:r>
              <a:rPr lang="en-U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Sveu</a:t>
            </a:r>
            <a:r>
              <a:rPr lang="sr-Latn-R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čilištu</a:t>
            </a:r>
            <a:r>
              <a:rPr lang="en-US" sz="2800" dirty="0">
                <a:latin typeface="Aptos" panose="020B0004020202020204" pitchFamily="34" charset="0"/>
                <a:cs typeface="Angsana New" panose="020B0502040204020203" pitchFamily="18" charset="-34"/>
              </a:rPr>
              <a:t> u </a:t>
            </a:r>
            <a:r>
              <a:rPr lang="en-U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Ilinoisu</a:t>
            </a:r>
            <a:r>
              <a:rPr lang="en-US" sz="2800" dirty="0">
                <a:latin typeface="Aptos" panose="020B0004020202020204" pitchFamily="34" charset="0"/>
                <a:cs typeface="Angsana New" panose="020B0502040204020203" pitchFamily="18" charset="-34"/>
              </a:rPr>
              <a:t>.</a:t>
            </a:r>
            <a:endParaRPr lang="sr-Latn-RS" sz="2800" dirty="0">
              <a:latin typeface="Aptos" panose="020B0004020202020204" pitchFamily="34" charset="0"/>
              <a:cs typeface="Angsana New" panose="020B0502040204020203" pitchFamily="18" charset="-34"/>
            </a:endParaRP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Ja sam prva/druga/treća/četvrta godina. </a:t>
            </a: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Ja sam na osnovnim/master/doktorskim studijama. </a:t>
            </a: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Zanima me …… (nominativ)</a:t>
            </a: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Slušam dva/tri/</a:t>
            </a:r>
            <a:r>
              <a:rPr lang="sr-Latn-R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četri</a:t>
            </a:r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/pet predmeta. </a:t>
            </a: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U jesenjem/</a:t>
            </a:r>
            <a:r>
              <a:rPr lang="sr-Latn-RS" sz="2800" dirty="0" err="1">
                <a:latin typeface="Aptos" panose="020B0004020202020204" pitchFamily="34" charset="0"/>
                <a:cs typeface="Angsana New" panose="020B0502040204020203" pitchFamily="18" charset="-34"/>
              </a:rPr>
              <a:t>prolećnjem</a:t>
            </a:r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 semestru slušam/uzela sam …. (akuzativ)</a:t>
            </a:r>
          </a:p>
          <a:p>
            <a:r>
              <a:rPr lang="sr-Latn-RS" sz="2800" dirty="0">
                <a:latin typeface="Aptos" panose="020B0004020202020204" pitchFamily="34" charset="0"/>
                <a:cs typeface="Angsana New" panose="020B0502040204020203" pitchFamily="18" charset="-34"/>
              </a:rPr>
              <a:t>……. je težak/lak predmet/kurs. </a:t>
            </a:r>
            <a:endParaRPr lang="en-US" sz="2800" dirty="0">
              <a:latin typeface="Aptos" panose="020B0004020202020204" pitchFamily="34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54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ED36-08AC-D208-3972-CEB53853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Postavite pitanje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924C-E471-B151-D54C-CC287EA1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r-Latn-RS" dirty="0"/>
              <a:t>Šta studiraš? Studiram …….</a:t>
            </a:r>
          </a:p>
          <a:p>
            <a:pPr lvl="1"/>
            <a:r>
              <a:rPr lang="sr-Latn-RS" dirty="0"/>
              <a:t>Koja si godina? Ja sam …….</a:t>
            </a:r>
          </a:p>
          <a:p>
            <a:pPr lvl="1"/>
            <a:r>
              <a:rPr lang="sr-Latn-RS" dirty="0"/>
              <a:t>Gde studiraš? …..</a:t>
            </a:r>
          </a:p>
          <a:p>
            <a:pPr lvl="1"/>
            <a:r>
              <a:rPr lang="sr-Latn-RS" dirty="0"/>
              <a:t>Koji ti je omiljeni predmet? Volim/Sviđa mi se…….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95CC-73A9-2086-DC6B-BA43037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Flip</a:t>
            </a:r>
            <a:r>
              <a:rPr lang="sr-Latn-RS" dirty="0"/>
              <a:t>, DUE </a:t>
            </a:r>
            <a:r>
              <a:rPr lang="sr-Latn-RS" dirty="0" err="1"/>
              <a:t>FRIDAy</a:t>
            </a:r>
            <a:r>
              <a:rPr lang="sr-Latn-RS" dirty="0"/>
              <a:t> 11.59 PM, </a:t>
            </a:r>
            <a:r>
              <a:rPr lang="sr-Latn-RS" dirty="0" err="1"/>
              <a:t>Sep</a:t>
            </a:r>
            <a:r>
              <a:rPr lang="sr-Latn-RS" dirty="0"/>
              <a:t>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84E3-A948-2847-4F98-7A1B3AD1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Tell</a:t>
            </a:r>
            <a:r>
              <a:rPr lang="sr-Latn-RS" dirty="0"/>
              <a:t> </a:t>
            </a:r>
            <a:r>
              <a:rPr lang="sr-Latn-RS" dirty="0" err="1"/>
              <a:t>us</a:t>
            </a:r>
            <a:r>
              <a:rPr lang="sr-Latn-RS" dirty="0"/>
              <a:t> </a:t>
            </a:r>
            <a:r>
              <a:rPr lang="sr-Latn-RS" dirty="0" err="1"/>
              <a:t>what</a:t>
            </a:r>
            <a:r>
              <a:rPr lang="sr-Latn-RS" dirty="0"/>
              <a:t> 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study</a:t>
            </a:r>
            <a:r>
              <a:rPr lang="sr-Latn-RS" dirty="0"/>
              <a:t> .</a:t>
            </a:r>
          </a:p>
          <a:p>
            <a:r>
              <a:rPr lang="sr-Latn-RS" dirty="0" err="1"/>
              <a:t>Use</a:t>
            </a:r>
            <a:r>
              <a:rPr lang="sr-Latn-RS" dirty="0"/>
              <a:t> at </a:t>
            </a:r>
            <a:r>
              <a:rPr lang="sr-Latn-RS" dirty="0" err="1"/>
              <a:t>least</a:t>
            </a:r>
            <a:r>
              <a:rPr lang="sr-Latn-RS" dirty="0"/>
              <a:t> one </a:t>
            </a:r>
            <a:r>
              <a:rPr lang="sr-Latn-RS" dirty="0" err="1"/>
              <a:t>sentece</a:t>
            </a:r>
            <a:r>
              <a:rPr lang="sr-Latn-RS" dirty="0"/>
              <a:t> </a:t>
            </a:r>
            <a:r>
              <a:rPr lang="sr-Latn-RS" dirty="0" err="1"/>
              <a:t>with</a:t>
            </a:r>
            <a:r>
              <a:rPr lang="sr-Latn-RS" dirty="0"/>
              <a:t> nominative </a:t>
            </a:r>
            <a:r>
              <a:rPr lang="sr-Latn-RS" dirty="0" err="1"/>
              <a:t>and</a:t>
            </a:r>
            <a:r>
              <a:rPr lang="sr-Latn-RS" dirty="0"/>
              <a:t> one sentence </a:t>
            </a:r>
            <a:r>
              <a:rPr lang="sr-Latn-RS" dirty="0" err="1"/>
              <a:t>with</a:t>
            </a:r>
            <a:r>
              <a:rPr lang="sr-Latn-RS" dirty="0"/>
              <a:t> </a:t>
            </a:r>
            <a:r>
              <a:rPr lang="sr-Latn-RS" dirty="0" err="1"/>
              <a:t>accusative</a:t>
            </a:r>
            <a:r>
              <a:rPr lang="sr-Latn-RS" dirty="0"/>
              <a:t>.</a:t>
            </a:r>
          </a:p>
          <a:p>
            <a:r>
              <a:rPr lang="sr-Latn-RS" dirty="0" err="1"/>
              <a:t>Tell</a:t>
            </a:r>
            <a:r>
              <a:rPr lang="sr-Latn-RS" dirty="0"/>
              <a:t> </a:t>
            </a:r>
            <a:r>
              <a:rPr lang="sr-Latn-RS" dirty="0" err="1"/>
              <a:t>us</a:t>
            </a:r>
            <a:r>
              <a:rPr lang="sr-Latn-RS" dirty="0"/>
              <a:t> one </a:t>
            </a:r>
            <a:r>
              <a:rPr lang="sr-Latn-RS" dirty="0" err="1"/>
              <a:t>fact</a:t>
            </a:r>
            <a:r>
              <a:rPr lang="sr-Latn-RS" dirty="0"/>
              <a:t> </a:t>
            </a:r>
            <a:r>
              <a:rPr lang="sr-Latn-RS" dirty="0" err="1"/>
              <a:t>about</a:t>
            </a:r>
            <a:r>
              <a:rPr lang="sr-Latn-RS" dirty="0"/>
              <a:t> </a:t>
            </a:r>
            <a:r>
              <a:rPr lang="sr-Latn-RS" dirty="0" err="1"/>
              <a:t>your</a:t>
            </a:r>
            <a:r>
              <a:rPr lang="sr-Latn-RS" dirty="0"/>
              <a:t> discipline. </a:t>
            </a:r>
          </a:p>
          <a:p>
            <a:r>
              <a:rPr lang="sr-Latn-RS" dirty="0" err="1"/>
              <a:t>Tell</a:t>
            </a:r>
            <a:r>
              <a:rPr lang="sr-Latn-RS" dirty="0"/>
              <a:t> </a:t>
            </a:r>
            <a:r>
              <a:rPr lang="sr-Latn-RS" dirty="0" err="1"/>
              <a:t>us</a:t>
            </a:r>
            <a:r>
              <a:rPr lang="sr-Latn-RS" dirty="0"/>
              <a:t> </a:t>
            </a:r>
            <a:r>
              <a:rPr lang="sr-Latn-RS" dirty="0" err="1"/>
              <a:t>which</a:t>
            </a:r>
            <a:r>
              <a:rPr lang="sr-Latn-RS" dirty="0"/>
              <a:t> </a:t>
            </a:r>
            <a:r>
              <a:rPr lang="sr-Latn-RS" dirty="0" err="1"/>
              <a:t>courses</a:t>
            </a:r>
            <a:r>
              <a:rPr lang="sr-Latn-RS" dirty="0"/>
              <a:t> </a:t>
            </a:r>
            <a:r>
              <a:rPr lang="sr-Latn-RS" dirty="0" err="1"/>
              <a:t>you</a:t>
            </a:r>
            <a:r>
              <a:rPr lang="sr-Latn-RS" dirty="0"/>
              <a:t> are </a:t>
            </a:r>
            <a:r>
              <a:rPr lang="sr-Latn-RS" dirty="0" err="1"/>
              <a:t>taking</a:t>
            </a:r>
            <a:r>
              <a:rPr lang="sr-Latn-RS" dirty="0"/>
              <a:t>. </a:t>
            </a:r>
          </a:p>
          <a:p>
            <a:endParaRPr lang="sr-Latn-RS" dirty="0"/>
          </a:p>
          <a:p>
            <a:r>
              <a:rPr lang="sr-Latn-RS" dirty="0" err="1"/>
              <a:t>Questions</a:t>
            </a:r>
            <a:r>
              <a:rPr lang="sr-Latn-RS" dirty="0"/>
              <a:t> due SAT, </a:t>
            </a:r>
            <a:r>
              <a:rPr lang="sr-Latn-RS" dirty="0" err="1"/>
              <a:t>Answers</a:t>
            </a:r>
            <a:r>
              <a:rPr lang="sr-Latn-RS" dirty="0"/>
              <a:t> due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1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Upiši Medicinski fakultet Univerziteta u Sarajevu!">
            <a:hlinkClick r:id="" action="ppaction://media"/>
            <a:extLst>
              <a:ext uri="{FF2B5EF4-FFF2-40B4-BE49-F238E27FC236}">
                <a16:creationId xmlns:a16="http://schemas.microsoft.com/office/drawing/2014/main" id="{BEF8403D-5277-8BC4-6C78-E270486558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3969" y="848763"/>
            <a:ext cx="9133581" cy="51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37A-604B-D0D2-31FF-E8EED33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BE9D-D314-3D09-5F3F-A5045F64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Sep 7, THR – Accusative (Moodle)</a:t>
            </a:r>
          </a:p>
          <a:p>
            <a:r>
              <a:rPr lang="en-US" dirty="0"/>
              <a:t>DUE Sep 8, FRI – Flip- Tell us about your major </a:t>
            </a:r>
            <a:r>
              <a:rPr lang="en-US" dirty="0">
                <a:solidFill>
                  <a:srgbClr val="FF0000"/>
                </a:solidFill>
              </a:rPr>
              <a:t>+ Resubmission </a:t>
            </a:r>
          </a:p>
          <a:p>
            <a:r>
              <a:rPr lang="en-US" dirty="0"/>
              <a:t>DUE Sep 9</a:t>
            </a:r>
            <a:r>
              <a:rPr lang="sr-Latn-RS" dirty="0"/>
              <a:t>, SAT- Post </a:t>
            </a:r>
            <a:r>
              <a:rPr lang="sr-Latn-RS" dirty="0" err="1"/>
              <a:t>two</a:t>
            </a:r>
            <a:r>
              <a:rPr lang="sr-Latn-RS" dirty="0"/>
              <a:t> </a:t>
            </a:r>
            <a:r>
              <a:rPr lang="sr-Latn-RS" dirty="0" err="1"/>
              <a:t>respons</a:t>
            </a:r>
            <a:r>
              <a:rPr lang="sr-Latn-RS" dirty="0"/>
              <a:t> </a:t>
            </a:r>
            <a:r>
              <a:rPr lang="sr-Latn-RS" dirty="0" err="1"/>
              <a:t>videos</a:t>
            </a:r>
            <a:r>
              <a:rPr lang="sr-Latn-RS" dirty="0"/>
              <a:t> </a:t>
            </a:r>
            <a:r>
              <a:rPr lang="sr-Latn-RS" dirty="0" err="1"/>
              <a:t>with</a:t>
            </a:r>
            <a:r>
              <a:rPr lang="sr-Latn-RS" dirty="0"/>
              <a:t> </a:t>
            </a:r>
            <a:r>
              <a:rPr lang="sr-Latn-RS" dirty="0" err="1"/>
              <a:t>questions</a:t>
            </a:r>
            <a:endParaRPr lang="sr-Latn-RS" dirty="0"/>
          </a:p>
          <a:p>
            <a:r>
              <a:rPr lang="sr-Latn-RS" dirty="0"/>
              <a:t>DUE </a:t>
            </a:r>
            <a:r>
              <a:rPr lang="sr-Latn-RS" dirty="0" err="1"/>
              <a:t>Sep</a:t>
            </a:r>
            <a:r>
              <a:rPr lang="sr-Latn-RS" dirty="0"/>
              <a:t> 10, SUN- </a:t>
            </a:r>
            <a:r>
              <a:rPr lang="sr-Latn-RS" dirty="0" err="1"/>
              <a:t>Respond</a:t>
            </a:r>
            <a:r>
              <a:rPr lang="sr-Latn-RS" dirty="0"/>
              <a:t> to </a:t>
            </a:r>
            <a:r>
              <a:rPr lang="sr-Latn-RS" dirty="0" err="1"/>
              <a:t>questions</a:t>
            </a:r>
            <a:r>
              <a:rPr lang="sr-Latn-RS" dirty="0"/>
              <a:t> + </a:t>
            </a:r>
            <a:r>
              <a:rPr lang="sr-Latn-RS" dirty="0" err="1">
                <a:solidFill>
                  <a:srgbClr val="FF0000"/>
                </a:solidFill>
              </a:rPr>
              <a:t>Resubmission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1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773-FECC-B0C0-BA39-0620D013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Akuzativ- Jednina (singular)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8EE-404A-E288-6920-AF4FE9C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Feminine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Masculine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 Masculine Inanimate Nouns that end in consonant – Same as Nominative</a:t>
            </a:r>
          </a:p>
          <a:p>
            <a:pPr marL="0" indent="0">
              <a:buNone/>
            </a:pPr>
            <a:r>
              <a:rPr lang="en-US" dirty="0"/>
              <a:t>- Neuter Nouns- Same as Nominative</a:t>
            </a:r>
          </a:p>
          <a:p>
            <a:pPr marL="0" indent="0">
              <a:buNone/>
            </a:pPr>
            <a:r>
              <a:rPr lang="en-US" dirty="0"/>
              <a:t>- Feminine nouns that end in consonant- Same as Nominative</a:t>
            </a:r>
          </a:p>
          <a:p>
            <a:pPr marL="0" indent="0">
              <a:buNone/>
            </a:pPr>
            <a:r>
              <a:rPr lang="en-US" dirty="0"/>
              <a:t>- Masculine Animate Nouns that end in consonant-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/>
              <a:t>is added </a:t>
            </a:r>
          </a:p>
        </p:txBody>
      </p:sp>
    </p:spTree>
    <p:extLst>
      <p:ext uri="{BB962C8B-B14F-4D97-AF65-F5344CB8AC3E}">
        <p14:creationId xmlns:p14="http://schemas.microsoft.com/office/powerpoint/2010/main" val="26713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200E-5232-DC32-FED1-E28BF05B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Agreement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2945-F6F0-9580-F4BA-6B0B33CF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Rule: Adjectives and possessive pronouns need to agree with nouns</a:t>
            </a:r>
          </a:p>
          <a:p>
            <a:r>
              <a:rPr lang="en-US" dirty="0"/>
              <a:t>Adjectives: </a:t>
            </a:r>
          </a:p>
          <a:p>
            <a:pPr lvl="1"/>
            <a:r>
              <a:rPr lang="en-US" dirty="0"/>
              <a:t>Masculine ends in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Feminine ends in a</a:t>
            </a:r>
          </a:p>
          <a:p>
            <a:pPr lvl="1"/>
            <a:r>
              <a:rPr lang="en-US" dirty="0"/>
              <a:t>Neuter ends in o</a:t>
            </a:r>
          </a:p>
          <a:p>
            <a:pPr marL="0" indent="0">
              <a:buNone/>
            </a:pPr>
            <a:r>
              <a:rPr lang="sr-Cyrl-RS" dirty="0"/>
              <a:t>Пример: Марија је моја школска другарица. </a:t>
            </a:r>
          </a:p>
          <a:p>
            <a:pPr marL="0" indent="0">
              <a:buNone/>
            </a:pPr>
            <a:r>
              <a:rPr lang="en-US" dirty="0" err="1"/>
              <a:t>Possesive</a:t>
            </a:r>
            <a:r>
              <a:rPr lang="en-US" dirty="0"/>
              <a:t> pronoun: </a:t>
            </a:r>
            <a:r>
              <a:rPr lang="en-US" dirty="0" err="1"/>
              <a:t>moj</a:t>
            </a:r>
            <a:r>
              <a:rPr lang="en-US" dirty="0"/>
              <a:t>, </a:t>
            </a:r>
            <a:r>
              <a:rPr lang="en-US" dirty="0" err="1"/>
              <a:t>moja</a:t>
            </a:r>
            <a:r>
              <a:rPr lang="en-US" dirty="0"/>
              <a:t>, </a:t>
            </a:r>
            <a:r>
              <a:rPr lang="en-US" dirty="0" err="1"/>
              <a:t>moje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Adjective: </a:t>
            </a:r>
            <a:r>
              <a:rPr lang="sr-Latn-RS" dirty="0"/>
              <a:t>školski, školska, školsko </a:t>
            </a:r>
          </a:p>
          <a:p>
            <a:pPr marL="0" indent="0">
              <a:buNone/>
            </a:pPr>
            <a:r>
              <a:rPr lang="sr-Latn-RS" dirty="0" err="1"/>
              <a:t>Noun</a:t>
            </a:r>
            <a:r>
              <a:rPr lang="sr-Latn-RS" dirty="0"/>
              <a:t>: drugarica 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6337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B52-459F-1E0C-C9F4-1877F4D8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agreement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E640-DA87-062D-F358-D53FAE96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sr-Latn-RS" dirty="0"/>
              <a:t>Ovo je …….. škola. (star, stara, staro)</a:t>
            </a:r>
          </a:p>
          <a:p>
            <a:pPr marL="342900" indent="-342900">
              <a:buAutoNum type="arabicPeriod"/>
            </a:pPr>
            <a:r>
              <a:rPr lang="sr-Latn-RS" dirty="0"/>
              <a:t>Ovo je ……… pas. (crn, crna, crno)</a:t>
            </a:r>
          </a:p>
          <a:p>
            <a:pPr marL="342900" indent="-342900">
              <a:buAutoNum type="arabicPeriod"/>
            </a:pPr>
            <a:r>
              <a:rPr lang="sr-Latn-RS" dirty="0"/>
              <a:t>Ovo je ……… selo (lep, lepa, lepo).</a:t>
            </a:r>
          </a:p>
          <a:p>
            <a:pPr marL="342900" indent="-342900">
              <a:buAutoNum type="arabicPeriod"/>
            </a:pPr>
            <a:r>
              <a:rPr lang="sr-Latn-RS" dirty="0"/>
              <a:t>Ovo je ………. haljina (skup, skupa, skupo)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4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Accusative </a:t>
            </a:r>
            <a:r>
              <a:rPr lang="en-US" dirty="0"/>
              <a:t>Singular </a:t>
            </a:r>
            <a:r>
              <a:rPr lang="sr-Latn-RS" dirty="0"/>
              <a:t>Adjectival Endings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Masculine singular</a:t>
            </a:r>
            <a:r>
              <a:rPr lang="sr-Latn-RS" dirty="0"/>
              <a:t> : an adjective modifying an inanimate masculine noun is </a:t>
            </a:r>
            <a:r>
              <a:rPr lang="sr-Latn-RS" b="1" dirty="0"/>
              <a:t>identical</a:t>
            </a:r>
            <a:r>
              <a:rPr lang="sr-Latn-RS" dirty="0"/>
              <a:t> to its </a:t>
            </a:r>
            <a:r>
              <a:rPr lang="sr-Latn-RS" b="1" dirty="0"/>
              <a:t>nominative form</a:t>
            </a:r>
            <a:r>
              <a:rPr lang="sr-Latn-RS" dirty="0"/>
              <a:t>:</a:t>
            </a:r>
            <a:endParaRPr lang="en-US" dirty="0"/>
          </a:p>
          <a:p>
            <a:r>
              <a:rPr lang="sr-Latn-RS" dirty="0"/>
              <a:t>To je </a:t>
            </a:r>
            <a:r>
              <a:rPr lang="sr-Latn-RS" u="sng" dirty="0"/>
              <a:t>veliki prozor</a:t>
            </a:r>
            <a:r>
              <a:rPr lang="sr-Latn-RS" dirty="0"/>
              <a:t>. (nominative)    </a:t>
            </a:r>
            <a:endParaRPr lang="en-US" dirty="0"/>
          </a:p>
          <a:p>
            <a:r>
              <a:rPr lang="sr-Latn-RS" dirty="0"/>
              <a:t>Vidim </a:t>
            </a:r>
            <a:r>
              <a:rPr lang="sr-Latn-RS" u="sng" dirty="0"/>
              <a:t>veliki prozor</a:t>
            </a:r>
            <a:r>
              <a:rPr lang="sr-Latn-RS" dirty="0"/>
              <a:t>. (accusative)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Neuter singular</a:t>
            </a:r>
            <a:r>
              <a:rPr lang="sr-Latn-RS" dirty="0"/>
              <a:t>: an adjective modifying a neuter noun is </a:t>
            </a:r>
            <a:r>
              <a:rPr lang="sr-Latn-RS" b="1" dirty="0"/>
              <a:t>identical to its nominative form</a:t>
            </a:r>
            <a:r>
              <a:rPr lang="sr-Latn-RS" dirty="0"/>
              <a:t>:</a:t>
            </a:r>
            <a:endParaRPr lang="en-US" dirty="0"/>
          </a:p>
          <a:p>
            <a:r>
              <a:rPr lang="sr-Latn-RS" u="sng" dirty="0"/>
              <a:t>Vruće mleko</a:t>
            </a:r>
            <a:r>
              <a:rPr lang="pl-PL" u="sng" dirty="0"/>
              <a:t>/</a:t>
            </a:r>
            <a:r>
              <a:rPr lang="sr-Latn-RS" u="sng" dirty="0"/>
              <a:t>mlijeko</a:t>
            </a:r>
            <a:r>
              <a:rPr lang="sr-Latn-RS" dirty="0"/>
              <a:t> je dobro</a:t>
            </a:r>
            <a:r>
              <a:rPr lang="en-US" dirty="0"/>
              <a:t>. </a:t>
            </a:r>
            <a:r>
              <a:rPr lang="sr-Latn-RS" dirty="0"/>
              <a:t>To je </a:t>
            </a:r>
            <a:r>
              <a:rPr lang="sr-Latn-RS" u="sng" dirty="0"/>
              <a:t>veliko selo</a:t>
            </a:r>
            <a:r>
              <a:rPr lang="sr-Latn-RS" dirty="0"/>
              <a:t>  (nominative)    </a:t>
            </a:r>
            <a:endParaRPr lang="en-US" dirty="0"/>
          </a:p>
          <a:p>
            <a:r>
              <a:rPr lang="sr-Latn-RS" dirty="0"/>
              <a:t>Pijem vruće </a:t>
            </a:r>
            <a:r>
              <a:rPr lang="sr-Latn-RS" u="sng" dirty="0"/>
              <a:t>mleko/mlijeko.</a:t>
            </a:r>
            <a:r>
              <a:rPr lang="sr-Latn-RS" dirty="0"/>
              <a:t>Vidim </a:t>
            </a:r>
            <a:r>
              <a:rPr lang="sr-Latn-RS" u="sng" dirty="0"/>
              <a:t>veliko selo</a:t>
            </a:r>
            <a:r>
              <a:rPr lang="sr-Latn-RS" dirty="0"/>
              <a:t>.  (accusative)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Feminine singular and F2 </a:t>
            </a:r>
            <a:r>
              <a:rPr lang="sr-Latn-RS" dirty="0"/>
              <a:t>singular: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sr-Latn-RS" dirty="0"/>
              <a:t>an adjective modifying a feminine noun in accusative will take </a:t>
            </a:r>
            <a:r>
              <a:rPr lang="sr-Latn-RS" dirty="0">
                <a:solidFill>
                  <a:srgbClr val="FF0000"/>
                </a:solidFill>
              </a:rPr>
              <a:t>-</a:t>
            </a:r>
            <a:r>
              <a:rPr lang="sr-Latn-RS" b="1" dirty="0">
                <a:solidFill>
                  <a:srgbClr val="FF0000"/>
                </a:solidFill>
              </a:rPr>
              <a:t>U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ending: </a:t>
            </a:r>
            <a:endParaRPr lang="en-US" dirty="0"/>
          </a:p>
          <a:p>
            <a:r>
              <a:rPr lang="sr-Latn-RS" dirty="0"/>
              <a:t>F nom sg: velika lopta , mala kuća   </a:t>
            </a:r>
            <a:endParaRPr lang="en-US" dirty="0"/>
          </a:p>
          <a:p>
            <a:r>
              <a:rPr lang="sr-Latn-RS" dirty="0"/>
              <a:t>   acc sg:   veliku loptu, malu kuću </a:t>
            </a:r>
            <a:endParaRPr lang="en-US" dirty="0"/>
          </a:p>
          <a:p>
            <a:r>
              <a:rPr lang="sr-Latn-RS" dirty="0"/>
              <a:t> </a:t>
            </a:r>
            <a:endParaRPr lang="en-US" dirty="0"/>
          </a:p>
          <a:p>
            <a:r>
              <a:rPr lang="sr-Latn-RS" dirty="0"/>
              <a:t>F2  nom sg:  velika ljubav,  lepa</a:t>
            </a:r>
            <a:r>
              <a:rPr lang="en-US" dirty="0"/>
              <a:t>/</a:t>
            </a:r>
            <a:r>
              <a:rPr lang="sr-Latn-RS" dirty="0"/>
              <a:t>lijepa reč/riječ</a:t>
            </a:r>
            <a:endParaRPr lang="en-US" dirty="0"/>
          </a:p>
          <a:p>
            <a:r>
              <a:rPr lang="sr-Latn-RS" dirty="0"/>
              <a:t>      acc sg:   veliku </a:t>
            </a:r>
            <a:r>
              <a:rPr lang="sr-Latn-RS" dirty="0">
                <a:solidFill>
                  <a:srgbClr val="FF0000"/>
                </a:solidFill>
              </a:rPr>
              <a:t>ljubav</a:t>
            </a:r>
            <a:r>
              <a:rPr lang="sr-Latn-RS" dirty="0"/>
              <a:t>,   lepu</a:t>
            </a:r>
            <a:r>
              <a:rPr lang="en-US" dirty="0"/>
              <a:t>/</a:t>
            </a:r>
            <a:r>
              <a:rPr lang="sr-Latn-RS" dirty="0"/>
              <a:t>lijepu</a:t>
            </a:r>
            <a:r>
              <a:rPr lang="en-US" dirty="0"/>
              <a:t> </a:t>
            </a:r>
            <a:r>
              <a:rPr lang="sr-Latn-RS" dirty="0"/>
              <a:t>reč</a:t>
            </a:r>
            <a:r>
              <a:rPr lang="en-US" dirty="0"/>
              <a:t>/</a:t>
            </a:r>
            <a:r>
              <a:rPr lang="sr-Latn-RS" dirty="0"/>
              <a:t>riječ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/>
              <a:t>Personal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u="sng" dirty="0">
                <a:solidFill>
                  <a:srgbClr val="FF0000"/>
                </a:solidFill>
              </a:rPr>
              <a:t>Long forms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(</a:t>
            </a:r>
            <a:r>
              <a:rPr lang="sr-Latn-RS" b="1" dirty="0"/>
              <a:t>always stressed</a:t>
            </a:r>
            <a:r>
              <a:rPr lang="sr-Latn-RS" dirty="0"/>
              <a:t>) and </a:t>
            </a:r>
            <a:r>
              <a:rPr lang="sr-Latn-RS" u="sng" dirty="0">
                <a:solidFill>
                  <a:srgbClr val="FF0000"/>
                </a:solidFill>
              </a:rPr>
              <a:t>Short 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sr-Latn-RS" u="sng" dirty="0">
                <a:solidFill>
                  <a:srgbClr val="FF0000"/>
                </a:solidFill>
              </a:rPr>
              <a:t>forms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(enclitics, </a:t>
            </a:r>
            <a:r>
              <a:rPr lang="sr-Latn-RS" b="1" dirty="0"/>
              <a:t>never stressed</a:t>
            </a:r>
            <a:r>
              <a:rPr lang="sr-Latn-RS" dirty="0"/>
              <a:t>):</a:t>
            </a:r>
            <a:endParaRPr lang="en-US" dirty="0"/>
          </a:p>
          <a:p>
            <a:r>
              <a:rPr lang="sr-Latn-RS" dirty="0"/>
              <a:t>Nom Ja                         accusative:  mene, me</a:t>
            </a:r>
            <a:endParaRPr lang="en-US" dirty="0"/>
          </a:p>
          <a:p>
            <a:r>
              <a:rPr lang="sr-Latn-RS" dirty="0"/>
              <a:t>Nom Ti                         accusative:   tebe, te</a:t>
            </a:r>
            <a:endParaRPr lang="en-US" dirty="0"/>
          </a:p>
          <a:p>
            <a:r>
              <a:rPr lang="sr-Latn-RS" dirty="0"/>
              <a:t>Nom On, Ono             accusative:  njega, ga</a:t>
            </a:r>
            <a:endParaRPr lang="en-US" dirty="0"/>
          </a:p>
          <a:p>
            <a:r>
              <a:rPr lang="sr-Latn-RS" dirty="0"/>
              <a:t>Nom Ona                     accusative: nju, je (Croat</a:t>
            </a:r>
            <a:r>
              <a:rPr lang="en-US" dirty="0"/>
              <a:t>.</a:t>
            </a:r>
            <a:r>
              <a:rPr lang="sr-Latn-RS" dirty="0"/>
              <a:t> ju)</a:t>
            </a:r>
            <a:endParaRPr lang="en-US" dirty="0"/>
          </a:p>
          <a:p>
            <a:r>
              <a:rPr lang="sr-Latn-RS" dirty="0"/>
              <a:t>Nom Mi                       accusative:  nas,nas</a:t>
            </a:r>
            <a:endParaRPr lang="en-US" dirty="0"/>
          </a:p>
          <a:p>
            <a:r>
              <a:rPr lang="sr-Latn-RS" dirty="0"/>
              <a:t>Nom Vi                        accusative: vas,vas</a:t>
            </a:r>
            <a:endParaRPr lang="en-US" dirty="0"/>
          </a:p>
          <a:p>
            <a:r>
              <a:rPr lang="sr-Latn-RS" dirty="0"/>
              <a:t>Nom Oni, One, Ona   accusative: njih, ih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The order of enclitics: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b="1" dirty="0"/>
              <a:t>Only the long forms can be found in a sentence initial position and after prepositions.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Njega volim</a:t>
            </a:r>
            <a:r>
              <a:rPr lang="sr-Latn-RS" dirty="0"/>
              <a:t>. I love him. Ga volim- incorrect and impossible! 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Nju vidim</a:t>
            </a:r>
            <a:r>
              <a:rPr lang="sr-Latn-RS" dirty="0"/>
              <a:t>. I see her. Je vidim.  - incorrect and impossible!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Njih ću kupiti</a:t>
            </a:r>
            <a:r>
              <a:rPr lang="sr-Latn-RS" dirty="0"/>
              <a:t>. I will buy them. Ih ću kupiti - incorrect and impossible!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Bez njega</a:t>
            </a:r>
            <a:r>
              <a:rPr lang="sr-Latn-RS" dirty="0"/>
              <a:t>. (genitive preposition!) Without him. Bez ga- incorrect and impossible!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Za tebe</a:t>
            </a:r>
            <a:r>
              <a:rPr lang="sr-Latn-RS" dirty="0"/>
              <a:t>!For you! Za te (possible, but rather dialectal- avoid this form, since it is not standard)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Za mene! </a:t>
            </a:r>
            <a:r>
              <a:rPr lang="sr-Latn-RS" dirty="0"/>
              <a:t>For me! Za me. incorrect and impossible!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0792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392025"/>
      </a:dk2>
      <a:lt2>
        <a:srgbClr val="E8E2E6"/>
      </a:lt2>
      <a:accent1>
        <a:srgbClr val="3BB169"/>
      </a:accent1>
      <a:accent2>
        <a:srgbClr val="4AB547"/>
      </a:accent2>
      <a:accent3>
        <a:srgbClr val="45B19C"/>
      </a:accent3>
      <a:accent4>
        <a:srgbClr val="B13B8C"/>
      </a:accent4>
      <a:accent5>
        <a:srgbClr val="C34D6D"/>
      </a:accent5>
      <a:accent6>
        <a:srgbClr val="B14C3B"/>
      </a:accent6>
      <a:hlink>
        <a:srgbClr val="BF3F8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899</Words>
  <Application>Microsoft Office PowerPoint</Application>
  <PresentationFormat>Widescreen</PresentationFormat>
  <Paragraphs>87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TimesNewRomanPSMT</vt:lpstr>
      <vt:lpstr>Aptos</vt:lpstr>
      <vt:lpstr>Arial</vt:lpstr>
      <vt:lpstr>Trade Gothic Next Cond</vt:lpstr>
      <vt:lpstr>Trade Gothic Next Light</vt:lpstr>
      <vt:lpstr>LimelightVTI</vt:lpstr>
      <vt:lpstr>Трећа недеља, Четвртак седми септембар/рујан</vt:lpstr>
      <vt:lpstr>Akuzativ- Jednina (singular)</vt:lpstr>
      <vt:lpstr>Agreement </vt:lpstr>
      <vt:lpstr>Gender agreement exercise </vt:lpstr>
      <vt:lpstr>Accusative Singular Adjectival Endings: </vt:lpstr>
      <vt:lpstr>PowerPoint Presentation</vt:lpstr>
      <vt:lpstr>Feminine singular and F2 singular: </vt:lpstr>
      <vt:lpstr>Personal Pronouns</vt:lpstr>
      <vt:lpstr>The order of enclitics: </vt:lpstr>
      <vt:lpstr>The short forms </vt:lpstr>
      <vt:lpstr>Vežbanje</vt:lpstr>
      <vt:lpstr>Studiranje</vt:lpstr>
      <vt:lpstr>Useful phrases</vt:lpstr>
      <vt:lpstr>Postavite pitanje</vt:lpstr>
      <vt:lpstr>Flip, DUE FRIDAy 11.59 PM, Sep 8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Трећа недеља, Четвртак седми септембар/рујан</dc:title>
  <dc:creator>Pavlovic, Tamara</dc:creator>
  <cp:lastModifiedBy>Pavlovic, Tamara</cp:lastModifiedBy>
  <cp:revision>1</cp:revision>
  <dcterms:created xsi:type="dcterms:W3CDTF">2023-09-06T19:58:32Z</dcterms:created>
  <dcterms:modified xsi:type="dcterms:W3CDTF">2023-09-06T21:58:06Z</dcterms:modified>
</cp:coreProperties>
</file>