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  <p:sldId id="266" r:id="rId6"/>
    <p:sldId id="269" r:id="rId7"/>
    <p:sldId id="318" r:id="rId8"/>
    <p:sldId id="319" r:id="rId9"/>
    <p:sldId id="320" r:id="rId10"/>
    <p:sldId id="321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EF367-6FFE-4D81-BAB2-6FA4386F41C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0C76B0-7248-4B65-8928-3FED303CB280}">
      <dgm:prSet/>
      <dgm:spPr/>
      <dgm:t>
        <a:bodyPr/>
        <a:lstStyle/>
        <a:p>
          <a:r>
            <a:rPr lang="sr-Latn-RS" dirty="0"/>
            <a:t>HW:</a:t>
          </a:r>
          <a:r>
            <a:rPr lang="sr-Latn-RS" baseline="0" dirty="0"/>
            <a:t> </a:t>
          </a:r>
          <a:r>
            <a:rPr lang="sr-Latn-RS" baseline="0" dirty="0" err="1"/>
            <a:t>Lesson</a:t>
          </a:r>
          <a:r>
            <a:rPr lang="sr-Latn-RS" baseline="0" dirty="0"/>
            <a:t> 6 </a:t>
          </a:r>
          <a:r>
            <a:rPr lang="sr-Latn-RS" baseline="0" dirty="0" err="1"/>
            <a:t>Writing</a:t>
          </a:r>
          <a:r>
            <a:rPr lang="sr-Latn-RS" baseline="0" dirty="0"/>
            <a:t> </a:t>
          </a:r>
          <a:r>
            <a:rPr lang="sr-Latn-RS" baseline="0" dirty="0" err="1"/>
            <a:t>Practice</a:t>
          </a:r>
          <a:endParaRPr lang="en-US" dirty="0"/>
        </a:p>
      </dgm:t>
    </dgm:pt>
    <dgm:pt modelId="{F47563D6-7F4D-49EB-BC46-247F54E53617}" type="parTrans" cxnId="{9AF141CE-6FF3-4255-B2F6-7BF698D20D27}">
      <dgm:prSet/>
      <dgm:spPr/>
      <dgm:t>
        <a:bodyPr/>
        <a:lstStyle/>
        <a:p>
          <a:endParaRPr lang="en-US"/>
        </a:p>
      </dgm:t>
    </dgm:pt>
    <dgm:pt modelId="{951CCED5-9AC7-42C0-9E13-45D565A6968C}" type="sibTrans" cxnId="{9AF141CE-6FF3-4255-B2F6-7BF698D20D27}">
      <dgm:prSet/>
      <dgm:spPr/>
      <dgm:t>
        <a:bodyPr/>
        <a:lstStyle/>
        <a:p>
          <a:endParaRPr lang="en-US"/>
        </a:p>
      </dgm:t>
    </dgm:pt>
    <dgm:pt modelId="{3E804B03-039F-4BF2-AA72-EB3B3A352ABD}" type="pres">
      <dgm:prSet presAssocID="{26EEF367-6FFE-4D81-BAB2-6FA4386F41CF}" presName="vert0" presStyleCnt="0">
        <dgm:presLayoutVars>
          <dgm:dir/>
          <dgm:animOne val="branch"/>
          <dgm:animLvl val="lvl"/>
        </dgm:presLayoutVars>
      </dgm:prSet>
      <dgm:spPr/>
    </dgm:pt>
    <dgm:pt modelId="{4A62ADDD-30F8-4430-ACAD-F66087A97B5D}" type="pres">
      <dgm:prSet presAssocID="{E90C76B0-7248-4B65-8928-3FED303CB280}" presName="thickLine" presStyleLbl="alignNode1" presStyleIdx="0" presStyleCnt="1"/>
      <dgm:spPr/>
    </dgm:pt>
    <dgm:pt modelId="{8990B66A-39D7-48B2-98EC-F18467406AF4}" type="pres">
      <dgm:prSet presAssocID="{E90C76B0-7248-4B65-8928-3FED303CB280}" presName="horz1" presStyleCnt="0"/>
      <dgm:spPr/>
    </dgm:pt>
    <dgm:pt modelId="{825DDAC8-8D55-48D0-AEC7-F65BBC685E8C}" type="pres">
      <dgm:prSet presAssocID="{E90C76B0-7248-4B65-8928-3FED303CB280}" presName="tx1" presStyleLbl="revTx" presStyleIdx="0" presStyleCnt="1" custLinFactNeighborX="-44" custLinFactNeighborY="24719"/>
      <dgm:spPr/>
    </dgm:pt>
    <dgm:pt modelId="{8CA09F04-DDC5-4072-B8AB-A2480897A1BD}" type="pres">
      <dgm:prSet presAssocID="{E90C76B0-7248-4B65-8928-3FED303CB280}" presName="vert1" presStyleCnt="0"/>
      <dgm:spPr/>
    </dgm:pt>
  </dgm:ptLst>
  <dgm:cxnLst>
    <dgm:cxn modelId="{63BA3336-E162-461B-A021-3FC8FAD7637F}" type="presOf" srcId="{26EEF367-6FFE-4D81-BAB2-6FA4386F41CF}" destId="{3E804B03-039F-4BF2-AA72-EB3B3A352ABD}" srcOrd="0" destOrd="0" presId="urn:microsoft.com/office/officeart/2008/layout/LinedList"/>
    <dgm:cxn modelId="{9AF141CE-6FF3-4255-B2F6-7BF698D20D27}" srcId="{26EEF367-6FFE-4D81-BAB2-6FA4386F41CF}" destId="{E90C76B0-7248-4B65-8928-3FED303CB280}" srcOrd="0" destOrd="0" parTransId="{F47563D6-7F4D-49EB-BC46-247F54E53617}" sibTransId="{951CCED5-9AC7-42C0-9E13-45D565A6968C}"/>
    <dgm:cxn modelId="{B4869CDA-025F-4692-A970-215F479CDF46}" type="presOf" srcId="{E90C76B0-7248-4B65-8928-3FED303CB280}" destId="{825DDAC8-8D55-48D0-AEC7-F65BBC685E8C}" srcOrd="0" destOrd="0" presId="urn:microsoft.com/office/officeart/2008/layout/LinedList"/>
    <dgm:cxn modelId="{3D1A0B54-7FB1-429C-B097-57420F5130A0}" type="presParOf" srcId="{3E804B03-039F-4BF2-AA72-EB3B3A352ABD}" destId="{4A62ADDD-30F8-4430-ACAD-F66087A97B5D}" srcOrd="0" destOrd="0" presId="urn:microsoft.com/office/officeart/2008/layout/LinedList"/>
    <dgm:cxn modelId="{D4065AFF-E8DC-4392-BE6A-20210E82A967}" type="presParOf" srcId="{3E804B03-039F-4BF2-AA72-EB3B3A352ABD}" destId="{8990B66A-39D7-48B2-98EC-F18467406AF4}" srcOrd="1" destOrd="0" presId="urn:microsoft.com/office/officeart/2008/layout/LinedList"/>
    <dgm:cxn modelId="{9214DE16-301A-4877-9072-E1C911C47CBD}" type="presParOf" srcId="{8990B66A-39D7-48B2-98EC-F18467406AF4}" destId="{825DDAC8-8D55-48D0-AEC7-F65BBC685E8C}" srcOrd="0" destOrd="0" presId="urn:microsoft.com/office/officeart/2008/layout/LinedList"/>
    <dgm:cxn modelId="{6FB98F21-8CFA-444A-A1AA-A9E13F583F44}" type="presParOf" srcId="{8990B66A-39D7-48B2-98EC-F18467406AF4}" destId="{8CA09F04-DDC5-4072-B8AB-A2480897A1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2ADDD-30F8-4430-ACAD-F66087A97B5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DDAC8-8D55-48D0-AEC7-F65BBC685E8C}">
      <dsp:nvSpPr>
        <dsp:cNvPr id="0" name=""/>
        <dsp:cNvSpPr/>
      </dsp:nvSpPr>
      <dsp:spPr>
        <a:xfrm>
          <a:off x="0" y="0"/>
          <a:ext cx="6291714" cy="266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 dirty="0"/>
            <a:t>HW:</a:t>
          </a:r>
          <a:r>
            <a:rPr lang="sr-Latn-RS" sz="6500" kern="1200" baseline="0" dirty="0"/>
            <a:t> </a:t>
          </a:r>
          <a:r>
            <a:rPr lang="sr-Latn-RS" sz="6500" kern="1200" baseline="0" dirty="0" err="1"/>
            <a:t>Lesson</a:t>
          </a:r>
          <a:r>
            <a:rPr lang="sr-Latn-RS" sz="6500" kern="1200" baseline="0" dirty="0"/>
            <a:t> 6 </a:t>
          </a:r>
          <a:r>
            <a:rPr lang="sr-Latn-RS" sz="6500" kern="1200" baseline="0" dirty="0" err="1"/>
            <a:t>Writing</a:t>
          </a:r>
          <a:r>
            <a:rPr lang="sr-Latn-RS" sz="6500" kern="1200" baseline="0" dirty="0"/>
            <a:t> </a:t>
          </a:r>
          <a:r>
            <a:rPr lang="sr-Latn-RS" sz="6500" kern="1200" baseline="0" dirty="0" err="1"/>
            <a:t>Practice</a:t>
          </a:r>
          <a:endParaRPr lang="en-US" sz="6500" kern="1200" dirty="0"/>
        </a:p>
      </dsp:txBody>
      <dsp:txXfrm>
        <a:off x="0" y="0"/>
        <a:ext cx="6291714" cy="2667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B6BC-7BAB-1923-7F6C-9AFE1991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DF5E5-F38D-DAA1-1991-FE3CC016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644C-A9C7-2124-EFD3-466A94C9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B643-7D25-DAF3-EFD6-A9D1EB75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B684-F5C3-CE80-4CAE-45EA4DE3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A769-73A1-A78A-4009-D3B33D79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2B00F-7050-70E1-2E73-06CC82990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5571-10DE-83BE-936D-EB4C9286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92F7-878C-F800-7302-D90D8FA0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5DA1-557B-219E-9604-7292F3C6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F4DA3-8C2C-1779-43E3-15B54280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16E6D-D30F-A991-6BF8-AE3AFC67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1399-C9C2-6634-852F-3F144EBD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59BA-08CB-C362-1A9C-07D13A74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7F87-711F-40FC-72C0-F5CFF345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8A05-458A-80EC-6CE4-13A43FFE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AACC-A0E3-0343-8308-D3B6A7AA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24EC-7C34-60FC-983A-16821FA5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D986-3E5D-22B1-89F4-4E97AC6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AC8D-7A21-6638-FC9A-CC8C831A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0158-E707-6DAA-B76D-DDDAEABF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EF6CC-771E-5467-9E62-BE23B0CF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0267-B9DD-572A-9082-F0F2415D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4875-2475-0A1D-6676-0EA4599D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432F-23F0-3730-A208-027C0094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6AD4-0041-0C84-4AC8-8B7643FC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B17F-17CB-B0A1-3780-909AE338C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53B1-8F9A-FFCA-175F-5AE9FAF1D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76CD-9900-E524-DDB7-C528CCE8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6A155-6F84-408B-7C27-4261AC4E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8190-F22D-A538-0860-02F15F87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43D2-E935-3E25-6D72-7444D7A7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4D32-E2B5-FBF0-7F62-2E7D7AD3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5238-36EF-0D54-5E7F-F695A021E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2E21E-AD29-EE4A-E8EF-9241D87DC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9FBE7-4C05-755F-1E06-B855865B0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5FAAA-F8A8-8FB1-1F4F-A220C593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66D6-5EB1-251B-6ECE-8C15BAFE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DFD2E-0DDC-3AA3-A579-2D1715FB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7034-D526-3D54-3781-033A795F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E1581-CDDF-3A98-5A0E-58103FF4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D97F0-2F67-7657-61FE-E89E60C0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4F752-DD67-8FB3-737C-F3BB3571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F0F3B-81C6-7783-77B2-ED8A2F88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6575E-04BB-977E-455A-8A16EF52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C8BA-9EC8-9368-01C4-45575A8A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C484-CA91-B0A2-CB78-709FEE0B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3B9-F8DC-E5E2-8D09-3E41CB42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205AC-ABED-2FA7-B7C5-43D934CA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D1835-8113-34D0-9CCD-E5C601C3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96C84-C1D1-0295-DD12-7F601C6C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4FCCB-AC0B-3F9F-EDDA-450F74B2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94FC-AC43-393F-13AD-EEE0AA9C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BAF74-6588-27AB-2E68-4B80F40C0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5F1C5-9AE6-F460-CE66-48CDEFE5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12D07-5076-64A2-1D92-026C0FF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18332-E8CF-DF0C-C4A2-860EE5CB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FC2E-5448-2AF3-F90A-EA40DB63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D0BB6-58C6-6552-9DE3-F537ECF4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3C905-FBFA-A0DB-CC82-DD4C04F0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B162-1206-EDA7-A57E-078565FF0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E9FF-CC21-438B-9351-89869AFA89E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A0FE-1C7A-727F-D1A0-EF2F16332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861F-DCA4-49B1-6374-9AE6D5E3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8154-AF53-4652-AB7E-F9351AFF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hcHsbSqtvpk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04675-FE2D-9A23-2EF7-E4E141E7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sr-Latn-RS" dirty="0" err="1"/>
              <a:t>Week</a:t>
            </a:r>
            <a:r>
              <a:rPr lang="sr-Latn-RS" dirty="0"/>
              <a:t> 8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E17CB-B761-4D2B-809E-26D308050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9F6C6-49E2-6E6A-9160-7C3F31C4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/>
              <a:t>Odgovorite na pitanja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A644-1F23-FE4F-B9C1-2B7FD231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i="0" dirty="0">
                <a:effectLst/>
                <a:latin typeface="MyriadPro-Regular" panose="020B0503030403020204" pitchFamily="34" charset="0"/>
              </a:rPr>
              <a:t>1. Da li učite srpski</a:t>
            </a:r>
            <a:r>
              <a:rPr lang="sr-Latn-RS" b="0" i="0" dirty="0">
                <a:effectLst/>
                <a:latin typeface="MyriadPro-Regular" panose="020B0503030403020204" pitchFamily="34" charset="0"/>
              </a:rPr>
              <a:t>/hrvatski/bosanski</a:t>
            </a:r>
            <a:r>
              <a:rPr lang="it-IT" b="0" i="0" dirty="0">
                <a:effectLst/>
                <a:latin typeface="MyriadPro-Regular" panose="020B0503030403020204" pitchFamily="34" charset="0"/>
              </a:rPr>
              <a:t>?</a:t>
            </a:r>
            <a:br>
              <a:rPr lang="it-IT" b="0" i="0" dirty="0">
                <a:effectLst/>
                <a:latin typeface="MyriadPro-Regular" panose="020B0503030403020204" pitchFamily="34" charset="0"/>
              </a:rPr>
            </a:br>
            <a:r>
              <a:rPr lang="it-IT" b="0" i="0" dirty="0">
                <a:effectLst/>
                <a:latin typeface="MyriadPro-Regular" panose="020B0503030403020204" pitchFamily="34" charset="0"/>
              </a:rPr>
              <a:t>2. Gde učite srpski</a:t>
            </a:r>
            <a:r>
              <a:rPr lang="sr-Latn-RS" b="0" i="0" dirty="0">
                <a:effectLst/>
                <a:latin typeface="MyriadPro-Regular" panose="020B0503030403020204" pitchFamily="34" charset="0"/>
              </a:rPr>
              <a:t>/hrvatski/bosanski</a:t>
            </a:r>
            <a:r>
              <a:rPr lang="it-IT" b="0" i="0" dirty="0">
                <a:effectLst/>
                <a:latin typeface="MyriadPro-Regular" panose="020B0503030403020204" pitchFamily="34" charset="0"/>
              </a:rPr>
              <a:t>?</a:t>
            </a:r>
            <a:br>
              <a:rPr lang="it-IT" b="0" i="0" dirty="0">
                <a:effectLst/>
                <a:latin typeface="MyriadPro-Regular" panose="020B0503030403020204" pitchFamily="34" charset="0"/>
              </a:rPr>
            </a:br>
            <a:r>
              <a:rPr lang="it-IT" b="0" i="0" dirty="0">
                <a:effectLst/>
                <a:latin typeface="MyriadPro-Regular" panose="020B0503030403020204" pitchFamily="34" charset="0"/>
              </a:rPr>
              <a:t>3. Da li govorite srpski</a:t>
            </a:r>
            <a:r>
              <a:rPr lang="sr-Latn-RS" b="0" i="0" dirty="0">
                <a:effectLst/>
                <a:latin typeface="MyriadPro-Regular" panose="020B0503030403020204" pitchFamily="34" charset="0"/>
              </a:rPr>
              <a:t>/hrvatski/bosanski</a:t>
            </a:r>
            <a:r>
              <a:rPr lang="it-IT" b="0" i="0" dirty="0">
                <a:effectLst/>
                <a:latin typeface="MyriadPro-Regular" panose="020B0503030403020204" pitchFamily="34" charset="0"/>
              </a:rPr>
              <a:t>?</a:t>
            </a:r>
            <a:br>
              <a:rPr lang="it-IT" b="0" i="0" dirty="0">
                <a:effectLst/>
                <a:latin typeface="MyriadPro-Regular" panose="020B0503030403020204" pitchFamily="34" charset="0"/>
              </a:rPr>
            </a:br>
            <a:r>
              <a:rPr lang="it-IT" b="0" i="0" dirty="0">
                <a:effectLst/>
                <a:latin typeface="MyriadPro-Regular" panose="020B0503030403020204" pitchFamily="34" charset="0"/>
              </a:rPr>
              <a:t>4. Koji jezik govorite?</a:t>
            </a:r>
            <a:br>
              <a:rPr lang="it-IT" b="0" i="0" dirty="0">
                <a:effectLst/>
                <a:latin typeface="MyriadPro-Regular" panose="020B0503030403020204" pitchFamily="34" charset="0"/>
              </a:rPr>
            </a:br>
            <a:r>
              <a:rPr lang="it-IT" b="0" i="0" dirty="0">
                <a:effectLst/>
                <a:latin typeface="MyriadPro-Regular" panose="020B0503030403020204" pitchFamily="34" charset="0"/>
              </a:rPr>
              <a:t>5. Da li čitate novine?</a:t>
            </a:r>
            <a:br>
              <a:rPr lang="it-IT" b="0" i="0" dirty="0">
                <a:effectLst/>
                <a:latin typeface="MyriadPro-Regular" panose="020B0503030403020204" pitchFamily="34" charset="0"/>
              </a:rPr>
            </a:br>
            <a:r>
              <a:rPr lang="it-IT" b="0" i="0" dirty="0">
                <a:effectLst/>
                <a:latin typeface="MyriadPro-Regular" panose="020B0503030403020204" pitchFamily="34" charset="0"/>
              </a:rPr>
              <a:t>6. Da li slušate radio?</a:t>
            </a:r>
            <a:endParaRPr lang="sr-Latn-RS" dirty="0">
              <a:latin typeface="MyriadPro-Regular" panose="020B0503030403020204" pitchFamily="34" charset="0"/>
            </a:endParaRPr>
          </a:p>
          <a:p>
            <a:pPr marL="0" indent="0">
              <a:buNone/>
            </a:pPr>
            <a:r>
              <a:rPr lang="it-IT" b="0" i="0" dirty="0">
                <a:effectLst/>
                <a:latin typeface="MyriadPro-Regular" panose="020B0503030403020204" pitchFamily="34" charset="0"/>
              </a:rPr>
              <a:t>7. Da li gledate televizor?</a:t>
            </a:r>
            <a:r>
              <a:rPr lang="it-IT" dirty="0"/>
              <a:t> </a:t>
            </a:r>
            <a:br>
              <a:rPr lang="it-I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0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1EB450-CF2B-0098-EFF0-88B6474D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Homework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D7297CA-89A0-49D8-A2A5-4BA05DD43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149846"/>
              </p:ext>
            </p:extLst>
          </p:nvPr>
        </p:nvGraphicFramePr>
        <p:xfrm>
          <a:off x="5204852" y="2374612"/>
          <a:ext cx="6291714" cy="2667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14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BCBF-726E-E30C-DAE3-1CF96AC5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Plan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3C2A47-548B-6710-FBB1-702C6C5857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600" cy="4118983"/>
        </p:xfrm>
        <a:graphic>
          <a:graphicData uri="http://schemas.openxmlformats.org/drawingml/2006/table">
            <a:tbl>
              <a:tblPr/>
              <a:tblGrid>
                <a:gridCol w="1469650">
                  <a:extLst>
                    <a:ext uri="{9D8B030D-6E8A-4147-A177-3AD203B41FA5}">
                      <a16:colId xmlns:a16="http://schemas.microsoft.com/office/drawing/2014/main" val="469550165"/>
                    </a:ext>
                  </a:extLst>
                </a:gridCol>
                <a:gridCol w="3990860">
                  <a:extLst>
                    <a:ext uri="{9D8B030D-6E8A-4147-A177-3AD203B41FA5}">
                      <a16:colId xmlns:a16="http://schemas.microsoft.com/office/drawing/2014/main" val="2257124808"/>
                    </a:ext>
                  </a:extLst>
                </a:gridCol>
                <a:gridCol w="5055090">
                  <a:extLst>
                    <a:ext uri="{9D8B030D-6E8A-4147-A177-3AD203B41FA5}">
                      <a16:colId xmlns:a16="http://schemas.microsoft.com/office/drawing/2014/main" val="3099486599"/>
                    </a:ext>
                  </a:extLst>
                </a:gridCol>
              </a:tblGrid>
              <a:tr h="437548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8- Moja porodica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55607"/>
                  </a:ext>
                </a:extLst>
              </a:tr>
              <a:tr h="6864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9.10. MON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Movie Wrap Up Activities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HW: Write 10 sentences (5 Latin and 5 Cyrillic) using vocabulary from Lesson 6 (31-35 p)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25736"/>
                  </a:ext>
                </a:extLst>
              </a:tr>
              <a:tr h="6864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10.10. TUE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Lesson 6- Conversations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Adjectives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HW: Adjectives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73"/>
                  </a:ext>
                </a:extLst>
              </a:tr>
              <a:tr h="6864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11.10. WED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Cases Review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Vocative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HW: Cases and Vocative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401827"/>
                  </a:ext>
                </a:extLst>
              </a:tr>
              <a:tr h="6864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12.10. THU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Verbs Review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How to talk about your family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HW: Recommendations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52051"/>
                  </a:ext>
                </a:extLst>
              </a:tr>
              <a:tr h="935447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Friday: Oral Practice: Introduce your family 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Saturday: 2 questions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Sunday: Answers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017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FE81DE0-E2DF-BB45-4A68-78DF8CC6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39518" y="-402705"/>
            <a:ext cx="202710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1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6D30C3-5EA2-500C-5124-905EADED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Movie Wrap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1583F-5650-14BF-9431-FB31F204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83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EEA7-83C6-8336-170F-BB886DD2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FA2F-55C0-638F-2384-83C35900B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Hej, haj brigade - Himna radnih akcija Titovih omladinaca">
            <a:hlinkClick r:id="" action="ppaction://media"/>
            <a:extLst>
              <a:ext uri="{FF2B5EF4-FFF2-40B4-BE49-F238E27FC236}">
                <a16:creationId xmlns:a16="http://schemas.microsoft.com/office/drawing/2014/main" id="{8DBCB599-C7BE-049B-86CB-767F490B2F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09750" y="407194"/>
            <a:ext cx="8315325" cy="62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CBFB1-F0EA-2F10-304D-140B5ADC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/>
              <a:t>Film </a:t>
            </a:r>
            <a:r>
              <a:rPr lang="en-US" dirty="0"/>
              <a:t>Discussion</a:t>
            </a:r>
            <a:r>
              <a:rPr lang="sr-Latn-RS" dirty="0"/>
              <a:t> in </a:t>
            </a:r>
            <a:r>
              <a:rPr lang="sr-Latn-RS" dirty="0" err="1"/>
              <a:t>English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A9F4-A9AF-1FCD-C269-0B0F86E5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Which parts of the movie you linked the most?</a:t>
            </a:r>
          </a:p>
          <a:p>
            <a:r>
              <a:rPr lang="en-US" dirty="0"/>
              <a:t>What did you learn form the movie?</a:t>
            </a:r>
            <a:endParaRPr lang="sr-Latn-RS" dirty="0"/>
          </a:p>
          <a:p>
            <a:r>
              <a:rPr lang="sr-Latn-RS" dirty="0"/>
              <a:t>Is </a:t>
            </a:r>
            <a:r>
              <a:rPr lang="sr-Latn-RS" dirty="0" err="1"/>
              <a:t>there</a:t>
            </a:r>
            <a:r>
              <a:rPr lang="sr-Latn-RS" dirty="0"/>
              <a:t> </a:t>
            </a:r>
            <a:r>
              <a:rPr lang="sr-Latn-RS" dirty="0" err="1"/>
              <a:t>anything</a:t>
            </a:r>
            <a:r>
              <a:rPr lang="sr-Latn-RS" dirty="0"/>
              <a:t> </a:t>
            </a:r>
            <a:r>
              <a:rPr lang="sr-Latn-RS" dirty="0" err="1"/>
              <a:t>that</a:t>
            </a:r>
            <a:r>
              <a:rPr lang="sr-Latn-RS" dirty="0"/>
              <a:t> </a:t>
            </a:r>
            <a:r>
              <a:rPr lang="sr-Latn-RS" dirty="0" err="1"/>
              <a:t>suprised</a:t>
            </a:r>
            <a:r>
              <a:rPr lang="sr-Latn-RS" dirty="0"/>
              <a:t> </a:t>
            </a:r>
            <a:r>
              <a:rPr lang="sr-Latn-RS" dirty="0" err="1"/>
              <a:t>you</a:t>
            </a:r>
            <a:r>
              <a:rPr lang="sr-Latn-RS" dirty="0"/>
              <a:t> in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movie</a:t>
            </a:r>
            <a:r>
              <a:rPr lang="sr-Latn-RS" dirty="0"/>
              <a:t>?</a:t>
            </a:r>
            <a:endParaRPr lang="en-US" dirty="0"/>
          </a:p>
          <a:p>
            <a:r>
              <a:rPr lang="en-US" dirty="0"/>
              <a:t>Are there any phrases from the movies that you remember?</a:t>
            </a:r>
          </a:p>
          <a:p>
            <a:r>
              <a:rPr lang="en-US" dirty="0"/>
              <a:t>What do you think about the comparation about Yugoslavian film industry to western one</a:t>
            </a:r>
            <a:r>
              <a:rPr lang="sr-Latn-RS" dirty="0"/>
              <a:t>s</a:t>
            </a:r>
            <a:r>
              <a:rPr lang="en-US" dirty="0"/>
              <a:t>?</a:t>
            </a:r>
          </a:p>
          <a:p>
            <a:r>
              <a:rPr lang="en-US" dirty="0"/>
              <a:t>Is there anything mentioned in movie you want to know more about?</a:t>
            </a:r>
          </a:p>
        </p:txBody>
      </p:sp>
    </p:spTree>
    <p:extLst>
      <p:ext uri="{BB962C8B-B14F-4D97-AF65-F5344CB8AC3E}">
        <p14:creationId xmlns:p14="http://schemas.microsoft.com/office/powerpoint/2010/main" val="401077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A20A4-BDB5-9A07-46DC-1D469847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Comprehension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92584-954A-5AFE-432A-6A278AB44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F9FDA9-56DF-47C4-95B0-89B8C4B1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Reading</a:t>
            </a:r>
            <a:r>
              <a:rPr lang="sr-Latn-RS" dirty="0"/>
              <a:t> </a:t>
            </a:r>
            <a:r>
              <a:rPr lang="sr-Latn-RS" dirty="0" err="1"/>
              <a:t>practice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D00B5-31E7-2D5D-1619-E2369601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3" y="1825624"/>
            <a:ext cx="11406433" cy="485797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sz="4200" b="0" i="0" dirty="0" err="1">
                <a:solidFill>
                  <a:srgbClr val="242021"/>
                </a:solidFill>
                <a:effectLst/>
              </a:rPr>
              <a:t>Stiv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Bond je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Englez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 On je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sada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u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Beogradu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 On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radi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u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firmi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«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Praktikum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». To je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engleska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firma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</a:t>
            </a:r>
            <a:r>
              <a:rPr lang="sr-Latn-R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Stiv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radi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u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Beogradu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uči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srpski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jezik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 On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uči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jezik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u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školi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svakog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jutra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</a:t>
            </a:r>
            <a:r>
              <a:rPr lang="sr-Latn-R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Svakog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dana,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Stiv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mnogo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radi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Teško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je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raditi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učiti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jezik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</a:t>
            </a:r>
            <a:r>
              <a:rPr lang="sr-Latn-R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Stiv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ne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uči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jezik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samo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u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školi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 On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čita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novine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sluša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radio. On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govori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srpski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u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firmi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</a:t>
            </a:r>
            <a:r>
              <a:rPr lang="sr-Latn-R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Stiv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sluša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radio u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automobilu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svakog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jutra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Čita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engleske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srpske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novine. Ne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razume</a:t>
            </a:r>
            <a:r>
              <a:rPr lang="sr-Latn-RS" sz="4200" dirty="0">
                <a:solidFill>
                  <a:srgbClr val="242021"/>
                </a:solidFill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sve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ali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razume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mnogo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</a:t>
            </a:r>
            <a:br>
              <a:rPr lang="en-US" sz="4200" b="0" i="0" dirty="0">
                <a:solidFill>
                  <a:srgbClr val="242021"/>
                </a:solidFill>
                <a:effectLst/>
              </a:rPr>
            </a:br>
            <a:r>
              <a:rPr lang="en-US" sz="4200" b="0" i="0" dirty="0" err="1">
                <a:solidFill>
                  <a:srgbClr val="242021"/>
                </a:solidFill>
                <a:effectLst/>
              </a:rPr>
              <a:t>Svako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veče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Stiv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gleda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televizor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Teško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je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razumeti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svaki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program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ali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je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interesantno</a:t>
            </a:r>
            <a:r>
              <a:rPr lang="sr-Latn-RS" sz="4200" dirty="0">
                <a:solidFill>
                  <a:srgbClr val="242021"/>
                </a:solidFill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gledati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</a:t>
            </a:r>
            <a:r>
              <a:rPr lang="sr-Latn-R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Stiv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ne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govori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dobro</a:t>
            </a:r>
            <a:r>
              <a:rPr lang="sr-Latn-R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srpski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ali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mnogo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4200" b="0" i="0" dirty="0" err="1">
                <a:solidFill>
                  <a:srgbClr val="242021"/>
                </a:solidFill>
                <a:effectLst/>
              </a:rPr>
              <a:t>razume</a:t>
            </a:r>
            <a:r>
              <a:rPr lang="en-US" sz="4200" b="0" i="0" dirty="0">
                <a:solidFill>
                  <a:srgbClr val="242021"/>
                </a:solidFill>
                <a:effectLst/>
              </a:rPr>
              <a:t>.</a:t>
            </a:r>
            <a:r>
              <a:rPr lang="en-US" sz="42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0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08B6A-E0C0-EC2C-BE35-D53D4C36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Activities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CBED-A2C6-E89A-22FE-005192D9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sr-Latn-RS" dirty="0" err="1"/>
              <a:t>Activity</a:t>
            </a:r>
            <a:r>
              <a:rPr lang="sr-Latn-RS" dirty="0"/>
              <a:t> 1: </a:t>
            </a:r>
            <a:r>
              <a:rPr lang="sr-Latn-RS" dirty="0" err="1"/>
              <a:t>highlight</a:t>
            </a:r>
            <a:r>
              <a:rPr lang="sr-Latn-RS" dirty="0"/>
              <a:t> </a:t>
            </a:r>
            <a:r>
              <a:rPr lang="sr-Latn-RS" dirty="0" err="1"/>
              <a:t>all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words</a:t>
            </a:r>
            <a:r>
              <a:rPr lang="sr-Latn-RS" dirty="0"/>
              <a:t> </a:t>
            </a:r>
            <a:r>
              <a:rPr lang="sr-Latn-RS" dirty="0" err="1"/>
              <a:t>you</a:t>
            </a:r>
            <a:r>
              <a:rPr lang="sr-Latn-RS" dirty="0"/>
              <a:t> don</a:t>
            </a:r>
            <a:r>
              <a:rPr lang="en-US" dirty="0"/>
              <a:t>’t know in </a:t>
            </a:r>
            <a:r>
              <a:rPr lang="en-US" dirty="0">
                <a:highlight>
                  <a:srgbClr val="FFFF00"/>
                </a:highlight>
              </a:rPr>
              <a:t>yellow </a:t>
            </a:r>
            <a:endParaRPr lang="sr-Latn-R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Activity 2: Answer questions:</a:t>
            </a:r>
            <a:endParaRPr lang="sr-Latn-RS" dirty="0"/>
          </a:p>
          <a:p>
            <a:pPr lvl="1"/>
            <a:r>
              <a:rPr lang="sr-Latn-RS" dirty="0"/>
              <a:t>Šta radi Stiv </a:t>
            </a:r>
            <a:r>
              <a:rPr lang="sr-Latn-RS" dirty="0" err="1"/>
              <a:t>Bond</a:t>
            </a:r>
            <a:r>
              <a:rPr lang="sr-Latn-RS" dirty="0"/>
              <a:t>?</a:t>
            </a:r>
          </a:p>
          <a:p>
            <a:pPr lvl="1"/>
            <a:r>
              <a:rPr lang="sr-Latn-RS" dirty="0"/>
              <a:t>Gde Stiv uči srpski?</a:t>
            </a:r>
          </a:p>
          <a:p>
            <a:pPr lvl="1"/>
            <a:r>
              <a:rPr lang="sr-Latn-RS" dirty="0"/>
              <a:t>Koji jezik govori Stiv?</a:t>
            </a:r>
          </a:p>
          <a:p>
            <a:pPr lvl="1"/>
            <a:r>
              <a:rPr lang="sr-Latn-RS" dirty="0"/>
              <a:t>Gde Stiv sluša radio?</a:t>
            </a:r>
          </a:p>
          <a:p>
            <a:pPr lvl="1"/>
            <a:r>
              <a:rPr lang="sr-Latn-RS" dirty="0"/>
              <a:t>Koje novine čita Stiv?</a:t>
            </a:r>
          </a:p>
          <a:p>
            <a:r>
              <a:rPr lang="sr-Latn-RS" dirty="0" err="1"/>
              <a:t>Activity</a:t>
            </a:r>
            <a:r>
              <a:rPr lang="sr-Latn-RS" dirty="0"/>
              <a:t> 3: </a:t>
            </a:r>
            <a:r>
              <a:rPr lang="sr-Latn-RS" dirty="0" err="1"/>
              <a:t>Highlight</a:t>
            </a:r>
            <a:r>
              <a:rPr lang="sr-Latn-RS" dirty="0"/>
              <a:t> </a:t>
            </a:r>
            <a:r>
              <a:rPr lang="sr-Latn-RS" dirty="0" err="1"/>
              <a:t>all</a:t>
            </a:r>
            <a:r>
              <a:rPr lang="sr-Latn-RS" dirty="0"/>
              <a:t> </a:t>
            </a:r>
            <a:r>
              <a:rPr lang="sr-Latn-RS" dirty="0" err="1"/>
              <a:t>verbs</a:t>
            </a:r>
            <a:r>
              <a:rPr lang="sr-Latn-RS" dirty="0"/>
              <a:t> in </a:t>
            </a:r>
            <a:r>
              <a:rPr lang="sr-Latn-RS" dirty="0" err="1">
                <a:highlight>
                  <a:srgbClr val="00FF00"/>
                </a:highlight>
              </a:rPr>
              <a:t>green</a:t>
            </a:r>
            <a:r>
              <a:rPr lang="sr-Latn-RS" dirty="0">
                <a:highlight>
                  <a:srgbClr val="00FF00"/>
                </a:highlight>
              </a:rPr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find</a:t>
            </a:r>
            <a:r>
              <a:rPr lang="sr-Latn-RS" dirty="0"/>
              <a:t> </a:t>
            </a:r>
            <a:r>
              <a:rPr lang="sr-Latn-RS" dirty="0" err="1"/>
              <a:t>their</a:t>
            </a:r>
            <a:r>
              <a:rPr lang="sr-Latn-RS" dirty="0"/>
              <a:t> infinitive </a:t>
            </a:r>
            <a:r>
              <a:rPr lang="sr-Latn-RS" dirty="0" err="1"/>
              <a:t>form</a:t>
            </a:r>
            <a:r>
              <a:rPr lang="sr-Latn-RS" dirty="0"/>
              <a:t> </a:t>
            </a:r>
          </a:p>
          <a:p>
            <a:r>
              <a:rPr lang="sr-Latn-RS" dirty="0" err="1"/>
              <a:t>Activity</a:t>
            </a:r>
            <a:r>
              <a:rPr lang="sr-Latn-RS" dirty="0"/>
              <a:t> 4: </a:t>
            </a:r>
            <a:r>
              <a:rPr lang="sr-Latn-RS" dirty="0" err="1"/>
              <a:t>Determine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cases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u="sng" dirty="0" err="1"/>
              <a:t>underlined</a:t>
            </a:r>
            <a:r>
              <a:rPr lang="sr-Latn-RS" i="1" dirty="0"/>
              <a:t> </a:t>
            </a:r>
            <a:r>
              <a:rPr lang="sr-Latn-RS" dirty="0" err="1"/>
              <a:t>words</a:t>
            </a:r>
            <a:r>
              <a:rPr lang="sr-Latn-RS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sr-Latn-RS" dirty="0"/>
              <a:t>	</a:t>
            </a:r>
          </a:p>
          <a:p>
            <a:pPr marL="457200" lvl="1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3183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4DB64-D3AD-0036-EF37-FA5C8A51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 err="1"/>
              <a:t>Reading</a:t>
            </a:r>
            <a:r>
              <a:rPr lang="sr-Latn-RS" dirty="0"/>
              <a:t> </a:t>
            </a:r>
            <a:r>
              <a:rPr lang="sr-Latn-RS" dirty="0" err="1"/>
              <a:t>practice</a:t>
            </a:r>
            <a:r>
              <a:rPr lang="sr-Latn-RS" dirty="0"/>
              <a:t> </a:t>
            </a:r>
            <a:r>
              <a:rPr lang="sr-Latn-RS" dirty="0" err="1"/>
              <a:t>part</a:t>
            </a:r>
            <a:r>
              <a:rPr lang="sr-Latn-RS" dirty="0"/>
              <a:t> 2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18E0-A1B4-5FCD-777A-42BE7B7E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5" y="19153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+mj-lt"/>
              </a:rPr>
              <a:t>Jovan: </a:t>
            </a:r>
            <a:r>
              <a:rPr lang="en-US" sz="2400" b="0" i="0" dirty="0" err="1">
                <a:effectLst/>
                <a:latin typeface="+mj-lt"/>
              </a:rPr>
              <a:t>Šta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radiš</a:t>
            </a:r>
            <a:r>
              <a:rPr lang="en-US" sz="2400" b="0" i="0" dirty="0">
                <a:effectLst/>
                <a:latin typeface="+mj-lt"/>
              </a:rPr>
              <a:t>?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 err="1">
                <a:effectLst/>
                <a:latin typeface="+mj-lt"/>
              </a:rPr>
              <a:t>Stiv</a:t>
            </a:r>
            <a:r>
              <a:rPr lang="en-US" sz="2400" b="0" i="0" dirty="0">
                <a:effectLst/>
                <a:latin typeface="+mj-lt"/>
              </a:rPr>
              <a:t>: </a:t>
            </a:r>
            <a:r>
              <a:rPr lang="en-US" sz="2400" b="0" i="0" dirty="0" err="1">
                <a:effectLst/>
                <a:latin typeface="+mj-lt"/>
              </a:rPr>
              <a:t>Čitam</a:t>
            </a:r>
            <a:r>
              <a:rPr lang="en-US" sz="2400" b="0" i="0" dirty="0">
                <a:effectLst/>
                <a:latin typeface="+mj-lt"/>
              </a:rPr>
              <a:t> novine.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>
                <a:effectLst/>
                <a:latin typeface="+mj-lt"/>
              </a:rPr>
              <a:t>Jovan: Da li </a:t>
            </a:r>
            <a:r>
              <a:rPr lang="en-US" sz="2400" b="0" i="0" dirty="0" err="1">
                <a:effectLst/>
                <a:latin typeface="+mj-lt"/>
              </a:rPr>
              <a:t>čitaš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engleske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ili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srpske</a:t>
            </a:r>
            <a:r>
              <a:rPr lang="en-US" sz="2400" b="0" i="0" dirty="0">
                <a:effectLst/>
                <a:latin typeface="+mj-lt"/>
              </a:rPr>
              <a:t> novine?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 err="1">
                <a:effectLst/>
                <a:latin typeface="+mj-lt"/>
              </a:rPr>
              <a:t>Stiv</a:t>
            </a:r>
            <a:r>
              <a:rPr lang="en-US" sz="2400" b="0" i="0" dirty="0">
                <a:effectLst/>
                <a:latin typeface="+mj-lt"/>
              </a:rPr>
              <a:t>: Sada </a:t>
            </a:r>
            <a:r>
              <a:rPr lang="en-US" sz="2400" b="0" i="0" dirty="0" err="1">
                <a:effectLst/>
                <a:latin typeface="+mj-lt"/>
              </a:rPr>
              <a:t>čitam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engleske</a:t>
            </a:r>
            <a:r>
              <a:rPr lang="en-US" sz="2400" b="0" i="0" dirty="0">
                <a:effectLst/>
                <a:latin typeface="+mj-lt"/>
              </a:rPr>
              <a:t> novine, </a:t>
            </a:r>
            <a:r>
              <a:rPr lang="en-US" sz="2400" b="0" i="0" dirty="0" err="1">
                <a:effectLst/>
                <a:latin typeface="+mj-lt"/>
              </a:rPr>
              <a:t>ali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svakog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jutra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čitam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i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srpske</a:t>
            </a:r>
            <a:r>
              <a:rPr lang="en-US" sz="2400" b="0" i="0" dirty="0">
                <a:effectLst/>
                <a:latin typeface="+mj-lt"/>
              </a:rPr>
              <a:t> novine.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>
                <a:effectLst/>
                <a:latin typeface="+mj-lt"/>
              </a:rPr>
              <a:t>Jovan: Da li dobro </a:t>
            </a:r>
            <a:r>
              <a:rPr lang="en-US" sz="2400" b="0" i="0" dirty="0" err="1">
                <a:effectLst/>
                <a:latin typeface="+mj-lt"/>
              </a:rPr>
              <a:t>razumeš</a:t>
            </a:r>
            <a:r>
              <a:rPr lang="en-US" sz="2400" b="0" i="0" dirty="0">
                <a:effectLst/>
                <a:latin typeface="+mj-lt"/>
              </a:rPr>
              <a:t>?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 err="1">
                <a:effectLst/>
                <a:latin typeface="+mj-lt"/>
              </a:rPr>
              <a:t>Stiv</a:t>
            </a:r>
            <a:r>
              <a:rPr lang="en-US" sz="2400" b="0" i="0" dirty="0">
                <a:effectLst/>
                <a:latin typeface="+mj-lt"/>
              </a:rPr>
              <a:t>: </a:t>
            </a:r>
            <a:r>
              <a:rPr lang="en-US" sz="2400" b="0" i="0" dirty="0" err="1">
                <a:effectLst/>
                <a:latin typeface="+mj-lt"/>
              </a:rPr>
              <a:t>Razumem</a:t>
            </a:r>
            <a:r>
              <a:rPr lang="en-US" sz="2400" b="0" i="0" dirty="0">
                <a:effectLst/>
                <a:latin typeface="+mj-lt"/>
              </a:rPr>
              <a:t>, </a:t>
            </a:r>
            <a:r>
              <a:rPr lang="en-US" sz="2400" b="0" i="0" dirty="0" err="1">
                <a:effectLst/>
                <a:latin typeface="+mj-lt"/>
              </a:rPr>
              <a:t>ali</a:t>
            </a:r>
            <a:r>
              <a:rPr lang="en-US" sz="2400" b="0" i="0" dirty="0">
                <a:effectLst/>
                <a:latin typeface="+mj-lt"/>
              </a:rPr>
              <a:t> ne </a:t>
            </a:r>
            <a:r>
              <a:rPr lang="en-US" sz="2400" b="0" i="0" dirty="0" err="1">
                <a:effectLst/>
                <a:latin typeface="+mj-lt"/>
              </a:rPr>
              <a:t>sve</a:t>
            </a:r>
            <a:r>
              <a:rPr lang="en-US" sz="2400" b="0" i="0" dirty="0">
                <a:effectLst/>
                <a:latin typeface="+mj-lt"/>
              </a:rPr>
              <a:t>.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>
                <a:effectLst/>
                <a:latin typeface="+mj-lt"/>
              </a:rPr>
              <a:t>Jovan: Da li je </a:t>
            </a:r>
            <a:r>
              <a:rPr lang="en-US" sz="2400" b="0" i="0" dirty="0" err="1">
                <a:effectLst/>
                <a:latin typeface="+mj-lt"/>
              </a:rPr>
              <a:t>teško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razumeti</a:t>
            </a:r>
            <a:r>
              <a:rPr lang="en-US" sz="2400" b="0" i="0" dirty="0">
                <a:effectLst/>
                <a:latin typeface="+mj-lt"/>
              </a:rPr>
              <a:t> radio program?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 err="1">
                <a:effectLst/>
                <a:latin typeface="+mj-lt"/>
              </a:rPr>
              <a:t>Stiv</a:t>
            </a:r>
            <a:r>
              <a:rPr lang="en-US" sz="2400" b="0" i="0" dirty="0">
                <a:effectLst/>
                <a:latin typeface="+mj-lt"/>
              </a:rPr>
              <a:t>: Da, </a:t>
            </a:r>
            <a:r>
              <a:rPr lang="en-US" sz="2400" b="0" i="0" dirty="0" err="1">
                <a:effectLst/>
                <a:latin typeface="+mj-lt"/>
              </a:rPr>
              <a:t>čitati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nije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teško</a:t>
            </a:r>
            <a:r>
              <a:rPr lang="en-US" sz="2400" b="0" i="0" dirty="0">
                <a:effectLst/>
                <a:latin typeface="+mj-lt"/>
              </a:rPr>
              <a:t>, </a:t>
            </a:r>
            <a:r>
              <a:rPr lang="en-US" sz="2400" b="0" i="0" dirty="0" err="1">
                <a:effectLst/>
                <a:latin typeface="+mj-lt"/>
              </a:rPr>
              <a:t>ali</a:t>
            </a:r>
            <a:r>
              <a:rPr lang="en-US" sz="2400" b="0" i="0" dirty="0">
                <a:effectLst/>
                <a:latin typeface="+mj-lt"/>
              </a:rPr>
              <a:t> je </a:t>
            </a:r>
            <a:r>
              <a:rPr lang="en-US" sz="2400" b="0" i="0" dirty="0" err="1">
                <a:effectLst/>
                <a:latin typeface="+mj-lt"/>
              </a:rPr>
              <a:t>teško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slušati</a:t>
            </a:r>
            <a:r>
              <a:rPr lang="en-US" sz="2400" b="0" i="0" dirty="0">
                <a:effectLst/>
                <a:latin typeface="+mj-lt"/>
              </a:rPr>
              <a:t>.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>
                <a:effectLst/>
                <a:latin typeface="+mj-lt"/>
              </a:rPr>
              <a:t>Jovan: Da li </a:t>
            </a:r>
            <a:r>
              <a:rPr lang="en-US" sz="2400" b="0" i="0" dirty="0" err="1">
                <a:effectLst/>
                <a:latin typeface="+mj-lt"/>
              </a:rPr>
              <a:t>gledaš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televizor</a:t>
            </a:r>
            <a:r>
              <a:rPr lang="en-US" sz="2400" b="0" i="0" dirty="0">
                <a:effectLst/>
                <a:latin typeface="+mj-lt"/>
              </a:rPr>
              <a:t>?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 err="1">
                <a:effectLst/>
                <a:latin typeface="+mj-lt"/>
              </a:rPr>
              <a:t>Stiv</a:t>
            </a:r>
            <a:r>
              <a:rPr lang="en-US" sz="2400" b="0" i="0" dirty="0">
                <a:effectLst/>
                <a:latin typeface="+mj-lt"/>
              </a:rPr>
              <a:t>: Da, </a:t>
            </a:r>
            <a:r>
              <a:rPr lang="en-US" sz="2400" b="0" i="0" dirty="0" err="1">
                <a:effectLst/>
                <a:latin typeface="+mj-lt"/>
              </a:rPr>
              <a:t>svako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veče</a:t>
            </a:r>
            <a:r>
              <a:rPr lang="en-US" sz="2400" b="0" i="0" dirty="0">
                <a:effectLst/>
                <a:latin typeface="+mj-lt"/>
              </a:rPr>
              <a:t>. Ne </a:t>
            </a:r>
            <a:r>
              <a:rPr lang="en-US" sz="2400" b="0" i="0" dirty="0" err="1">
                <a:effectLst/>
                <a:latin typeface="+mj-lt"/>
              </a:rPr>
              <a:t>razumem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sve</a:t>
            </a:r>
            <a:r>
              <a:rPr lang="en-US" sz="2400" b="0" i="0" dirty="0">
                <a:effectLst/>
                <a:latin typeface="+mj-lt"/>
              </a:rPr>
              <a:t>, </a:t>
            </a:r>
            <a:r>
              <a:rPr lang="en-US" sz="2400" b="0" i="0" dirty="0" err="1">
                <a:effectLst/>
                <a:latin typeface="+mj-lt"/>
              </a:rPr>
              <a:t>ali</a:t>
            </a:r>
            <a:r>
              <a:rPr lang="en-US" sz="2400" b="0" i="0" dirty="0">
                <a:effectLst/>
                <a:latin typeface="+mj-lt"/>
              </a:rPr>
              <a:t> je </a:t>
            </a:r>
            <a:r>
              <a:rPr lang="en-US" sz="2400" b="0" i="0" dirty="0" err="1">
                <a:effectLst/>
                <a:latin typeface="+mj-lt"/>
              </a:rPr>
              <a:t>interesantno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gledati</a:t>
            </a:r>
            <a:r>
              <a:rPr lang="en-US" sz="2400" b="0" i="0" dirty="0">
                <a:effectLst/>
                <a:latin typeface="+mj-lt"/>
              </a:rPr>
              <a:t>.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>
                <a:effectLst/>
                <a:latin typeface="+mj-lt"/>
              </a:rPr>
              <a:t>Jovan: Dobro </a:t>
            </a:r>
            <a:r>
              <a:rPr lang="en-US" sz="2400" b="0" i="0" dirty="0" err="1">
                <a:effectLst/>
                <a:latin typeface="+mj-lt"/>
              </a:rPr>
              <a:t>govoriš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srpski</a:t>
            </a:r>
            <a:r>
              <a:rPr lang="en-US" sz="2400" b="0" i="0" dirty="0">
                <a:effectLst/>
                <a:latin typeface="+mj-lt"/>
              </a:rPr>
              <a:t>!</a:t>
            </a:r>
            <a:br>
              <a:rPr lang="en-US" sz="2400" b="0" i="0" dirty="0">
                <a:effectLst/>
                <a:latin typeface="+mj-lt"/>
              </a:rPr>
            </a:br>
            <a:r>
              <a:rPr lang="en-US" sz="2400" b="0" i="0" dirty="0" err="1">
                <a:effectLst/>
                <a:latin typeface="+mj-lt"/>
              </a:rPr>
              <a:t>Stiv</a:t>
            </a:r>
            <a:r>
              <a:rPr lang="en-US" sz="2400" b="0" i="0" dirty="0">
                <a:effectLst/>
                <a:latin typeface="+mj-lt"/>
              </a:rPr>
              <a:t>: </a:t>
            </a:r>
            <a:r>
              <a:rPr lang="en-US" sz="2400" b="0" i="0" dirty="0" err="1">
                <a:effectLst/>
                <a:latin typeface="+mj-lt"/>
              </a:rPr>
              <a:t>Hvala</a:t>
            </a:r>
            <a:r>
              <a:rPr lang="en-US" sz="2400" b="0" i="0" dirty="0">
                <a:effectLst/>
                <a:latin typeface="+mj-lt"/>
              </a:rPr>
              <a:t>!</a:t>
            </a:r>
            <a:r>
              <a:rPr lang="en-US" sz="2400" dirty="0">
                <a:latin typeface="+mj-lt"/>
              </a:rPr>
              <a:t> 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39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559</Words>
  <Application>Microsoft Office PowerPoint</Application>
  <PresentationFormat>Widescreen</PresentationFormat>
  <Paragraphs>52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MyriadPro-Regular</vt:lpstr>
      <vt:lpstr>Office Theme</vt:lpstr>
      <vt:lpstr>Week 8</vt:lpstr>
      <vt:lpstr>Daily Plan </vt:lpstr>
      <vt:lpstr>Movie Wrap Up</vt:lpstr>
      <vt:lpstr>PowerPoint Presentation</vt:lpstr>
      <vt:lpstr>Film Discussion in English</vt:lpstr>
      <vt:lpstr>Comprehension Practice</vt:lpstr>
      <vt:lpstr>Reading practice </vt:lpstr>
      <vt:lpstr>Activities</vt:lpstr>
      <vt:lpstr>Reading practice part 2</vt:lpstr>
      <vt:lpstr>Odgovorite na pitanja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Tamara Pavlović</dc:creator>
  <cp:lastModifiedBy>Tamara Pavlović</cp:lastModifiedBy>
  <cp:revision>1</cp:revision>
  <dcterms:created xsi:type="dcterms:W3CDTF">2023-10-09T06:02:04Z</dcterms:created>
  <dcterms:modified xsi:type="dcterms:W3CDTF">2023-10-09T06:15:19Z</dcterms:modified>
</cp:coreProperties>
</file>