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20624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imes New Roman"/>
      </a:defRPr>
    </a:lvl1pPr>
    <a:lvl2pPr indent="228600" latinLnBrk="0">
      <a:spcBef>
        <a:spcPts val="400"/>
      </a:spcBef>
      <a:defRPr sz="1200">
        <a:latin typeface="+mj-lt"/>
        <a:ea typeface="+mj-ea"/>
        <a:cs typeface="+mj-cs"/>
        <a:sym typeface="Times New Roman"/>
      </a:defRPr>
    </a:lvl2pPr>
    <a:lvl3pPr indent="457200" latinLnBrk="0">
      <a:spcBef>
        <a:spcPts val="400"/>
      </a:spcBef>
      <a:defRPr sz="1200">
        <a:latin typeface="+mj-lt"/>
        <a:ea typeface="+mj-ea"/>
        <a:cs typeface="+mj-cs"/>
        <a:sym typeface="Times New Roman"/>
      </a:defRPr>
    </a:lvl3pPr>
    <a:lvl4pPr indent="685800" latinLnBrk="0">
      <a:spcBef>
        <a:spcPts val="400"/>
      </a:spcBef>
      <a:defRPr sz="1200">
        <a:latin typeface="+mj-lt"/>
        <a:ea typeface="+mj-ea"/>
        <a:cs typeface="+mj-cs"/>
        <a:sym typeface="Times New Roman"/>
      </a:defRPr>
    </a:lvl4pPr>
    <a:lvl5pPr indent="914400" latinLnBrk="0">
      <a:spcBef>
        <a:spcPts val="400"/>
      </a:spcBef>
      <a:defRPr sz="1200">
        <a:latin typeface="+mj-lt"/>
        <a:ea typeface="+mj-ea"/>
        <a:cs typeface="+mj-cs"/>
        <a:sym typeface="Times New Roman"/>
      </a:defRPr>
    </a:lvl5pPr>
    <a:lvl6pPr indent="1143000" latinLnBrk="0">
      <a:spcBef>
        <a:spcPts val="400"/>
      </a:spcBef>
      <a:defRPr sz="1200">
        <a:latin typeface="+mj-lt"/>
        <a:ea typeface="+mj-ea"/>
        <a:cs typeface="+mj-cs"/>
        <a:sym typeface="Times New Roman"/>
      </a:defRPr>
    </a:lvl6pPr>
    <a:lvl7pPr indent="1371600" latinLnBrk="0">
      <a:spcBef>
        <a:spcPts val="400"/>
      </a:spcBef>
      <a:defRPr sz="1200">
        <a:latin typeface="+mj-lt"/>
        <a:ea typeface="+mj-ea"/>
        <a:cs typeface="+mj-cs"/>
        <a:sym typeface="Times New Roman"/>
      </a:defRPr>
    </a:lvl7pPr>
    <a:lvl8pPr indent="1600200" latinLnBrk="0">
      <a:spcBef>
        <a:spcPts val="400"/>
      </a:spcBef>
      <a:defRPr sz="1200">
        <a:latin typeface="+mj-lt"/>
        <a:ea typeface="+mj-ea"/>
        <a:cs typeface="+mj-cs"/>
        <a:sym typeface="Times New Roman"/>
      </a:defRPr>
    </a:lvl8pPr>
    <a:lvl9pPr indent="1828800" latinLnBrk="0">
      <a:spcBef>
        <a:spcPts val="400"/>
      </a:spcBef>
      <a:defRPr sz="1200">
        <a:latin typeface="+mj-lt"/>
        <a:ea typeface="+mj-ea"/>
        <a:cs typeface="+mj-cs"/>
        <a:sym typeface="Times New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 name="Shape 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2103120" y="441959"/>
            <a:ext cx="37856160" cy="7239001"/>
          </a:xfrm>
          <a:prstGeom prst="rect">
            <a:avLst/>
          </a:prstGeom>
          <a:ln w="12700">
            <a:miter lim="400000"/>
          </a:ln>
          <a:extLst>
            <a:ext uri="{C572A759-6A51-4108-AA02-DFA0A04FC94B}">
              <ma14:wrappingTextBoxFlag xmlns:ma14="http://schemas.microsoft.com/office/mac/drawingml/2011/main" val="1"/>
            </a:ext>
          </a:extLst>
        </p:spPr>
        <p:txBody>
          <a:bodyPr lIns="247130" tIns="247130" rIns="247130" bIns="247130" anchor="ctr"/>
          <a:lstStyle/>
          <a:p>
            <a:pPr/>
            <a:r>
              <a:t>Title Text</a:t>
            </a:r>
          </a:p>
        </p:txBody>
      </p:sp>
      <p:sp>
        <p:nvSpPr>
          <p:cNvPr id="3" name="Shape 3"/>
          <p:cNvSpPr/>
          <p:nvPr>
            <p:ph type="body" idx="1"/>
          </p:nvPr>
        </p:nvSpPr>
        <p:spPr>
          <a:xfrm>
            <a:off x="2103120" y="7680959"/>
            <a:ext cx="37856160" cy="25237443"/>
          </a:xfrm>
          <a:prstGeom prst="rect">
            <a:avLst/>
          </a:prstGeom>
          <a:ln w="12700">
            <a:miter lim="400000"/>
          </a:ln>
          <a:extLst>
            <a:ext uri="{C572A759-6A51-4108-AA02-DFA0A04FC94B}">
              <ma14:wrappingTextBoxFlag xmlns:ma14="http://schemas.microsoft.com/office/mac/drawingml/2011/main" val="1"/>
            </a:ext>
          </a:extLst>
        </p:spPr>
        <p:txBody>
          <a:bodyPr lIns="51931" tIns="51931" rIns="51931" bIns="51931"/>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20330160" y="29634180"/>
            <a:ext cx="9814560" cy="1752600"/>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4953000" rtl="0" latinLnBrk="0">
        <a:lnSpc>
          <a:spcPct val="100000"/>
        </a:lnSpc>
        <a:spcBef>
          <a:spcPts val="0"/>
        </a:spcBef>
        <a:spcAft>
          <a:spcPts val="0"/>
        </a:spcAft>
        <a:buClrTx/>
        <a:buSzTx/>
        <a:buFontTx/>
        <a:buNone/>
        <a:tabLst/>
        <a:defRPr b="0" baseline="0" cap="none" i="0" spc="0" strike="noStrike" sz="13600" u="none">
          <a:ln>
            <a:noFill/>
          </a:ln>
          <a:solidFill>
            <a:srgbClr val="000000"/>
          </a:solidFill>
          <a:uFillTx/>
          <a:latin typeface="Arial"/>
          <a:ea typeface="Arial"/>
          <a:cs typeface="Arial"/>
          <a:sym typeface="Arial"/>
        </a:defRPr>
      </a:lvl1pPr>
      <a:lvl2pPr marL="0" marR="0" indent="0" algn="ctr" defTabSz="4953000" rtl="0" latinLnBrk="0">
        <a:lnSpc>
          <a:spcPct val="100000"/>
        </a:lnSpc>
        <a:spcBef>
          <a:spcPts val="0"/>
        </a:spcBef>
        <a:spcAft>
          <a:spcPts val="0"/>
        </a:spcAft>
        <a:buClrTx/>
        <a:buSzTx/>
        <a:buFontTx/>
        <a:buNone/>
        <a:tabLst/>
        <a:defRPr b="0" baseline="0" cap="none" i="0" spc="0" strike="noStrike" sz="13600" u="none">
          <a:ln>
            <a:noFill/>
          </a:ln>
          <a:solidFill>
            <a:srgbClr val="000000"/>
          </a:solidFill>
          <a:uFillTx/>
          <a:latin typeface="Arial"/>
          <a:ea typeface="Arial"/>
          <a:cs typeface="Arial"/>
          <a:sym typeface="Arial"/>
        </a:defRPr>
      </a:lvl2pPr>
      <a:lvl3pPr marL="0" marR="0" indent="0" algn="ctr" defTabSz="4953000" rtl="0" latinLnBrk="0">
        <a:lnSpc>
          <a:spcPct val="100000"/>
        </a:lnSpc>
        <a:spcBef>
          <a:spcPts val="0"/>
        </a:spcBef>
        <a:spcAft>
          <a:spcPts val="0"/>
        </a:spcAft>
        <a:buClrTx/>
        <a:buSzTx/>
        <a:buFontTx/>
        <a:buNone/>
        <a:tabLst/>
        <a:defRPr b="0" baseline="0" cap="none" i="0" spc="0" strike="noStrike" sz="13600" u="none">
          <a:ln>
            <a:noFill/>
          </a:ln>
          <a:solidFill>
            <a:srgbClr val="000000"/>
          </a:solidFill>
          <a:uFillTx/>
          <a:latin typeface="Arial"/>
          <a:ea typeface="Arial"/>
          <a:cs typeface="Arial"/>
          <a:sym typeface="Arial"/>
        </a:defRPr>
      </a:lvl3pPr>
      <a:lvl4pPr marL="0" marR="0" indent="0" algn="ctr" defTabSz="4953000" rtl="0" latinLnBrk="0">
        <a:lnSpc>
          <a:spcPct val="100000"/>
        </a:lnSpc>
        <a:spcBef>
          <a:spcPts val="0"/>
        </a:spcBef>
        <a:spcAft>
          <a:spcPts val="0"/>
        </a:spcAft>
        <a:buClrTx/>
        <a:buSzTx/>
        <a:buFontTx/>
        <a:buNone/>
        <a:tabLst/>
        <a:defRPr b="0" baseline="0" cap="none" i="0" spc="0" strike="noStrike" sz="13600" u="none">
          <a:ln>
            <a:noFill/>
          </a:ln>
          <a:solidFill>
            <a:srgbClr val="000000"/>
          </a:solidFill>
          <a:uFillTx/>
          <a:latin typeface="Arial"/>
          <a:ea typeface="Arial"/>
          <a:cs typeface="Arial"/>
          <a:sym typeface="Arial"/>
        </a:defRPr>
      </a:lvl4pPr>
      <a:lvl5pPr marL="0" marR="0" indent="0" algn="ctr" defTabSz="4953000" rtl="0" latinLnBrk="0">
        <a:lnSpc>
          <a:spcPct val="100000"/>
        </a:lnSpc>
        <a:spcBef>
          <a:spcPts val="0"/>
        </a:spcBef>
        <a:spcAft>
          <a:spcPts val="0"/>
        </a:spcAft>
        <a:buClrTx/>
        <a:buSzTx/>
        <a:buFontTx/>
        <a:buNone/>
        <a:tabLst/>
        <a:defRPr b="0" baseline="0" cap="none" i="0" spc="0" strike="noStrike" sz="13600" u="none">
          <a:ln>
            <a:noFill/>
          </a:ln>
          <a:solidFill>
            <a:srgbClr val="000000"/>
          </a:solidFill>
          <a:uFillTx/>
          <a:latin typeface="Arial"/>
          <a:ea typeface="Arial"/>
          <a:cs typeface="Arial"/>
          <a:sym typeface="Arial"/>
        </a:defRPr>
      </a:lvl5pPr>
      <a:lvl6pPr marL="0" marR="0" indent="457200" algn="ctr" defTabSz="4953000" rtl="0" latinLnBrk="0">
        <a:lnSpc>
          <a:spcPct val="100000"/>
        </a:lnSpc>
        <a:spcBef>
          <a:spcPts val="0"/>
        </a:spcBef>
        <a:spcAft>
          <a:spcPts val="0"/>
        </a:spcAft>
        <a:buClrTx/>
        <a:buSzTx/>
        <a:buFontTx/>
        <a:buNone/>
        <a:tabLst/>
        <a:defRPr b="0" baseline="0" cap="none" i="0" spc="0" strike="noStrike" sz="13600" u="none">
          <a:ln>
            <a:noFill/>
          </a:ln>
          <a:solidFill>
            <a:srgbClr val="000000"/>
          </a:solidFill>
          <a:uFillTx/>
          <a:latin typeface="Arial"/>
          <a:ea typeface="Arial"/>
          <a:cs typeface="Arial"/>
          <a:sym typeface="Arial"/>
        </a:defRPr>
      </a:lvl6pPr>
      <a:lvl7pPr marL="0" marR="0" indent="914400" algn="ctr" defTabSz="4953000" rtl="0" latinLnBrk="0">
        <a:lnSpc>
          <a:spcPct val="100000"/>
        </a:lnSpc>
        <a:spcBef>
          <a:spcPts val="0"/>
        </a:spcBef>
        <a:spcAft>
          <a:spcPts val="0"/>
        </a:spcAft>
        <a:buClrTx/>
        <a:buSzTx/>
        <a:buFontTx/>
        <a:buNone/>
        <a:tabLst/>
        <a:defRPr b="0" baseline="0" cap="none" i="0" spc="0" strike="noStrike" sz="13600" u="none">
          <a:ln>
            <a:noFill/>
          </a:ln>
          <a:solidFill>
            <a:srgbClr val="000000"/>
          </a:solidFill>
          <a:uFillTx/>
          <a:latin typeface="Arial"/>
          <a:ea typeface="Arial"/>
          <a:cs typeface="Arial"/>
          <a:sym typeface="Arial"/>
        </a:defRPr>
      </a:lvl7pPr>
      <a:lvl8pPr marL="0" marR="0" indent="1371600" algn="ctr" defTabSz="4953000" rtl="0" latinLnBrk="0">
        <a:lnSpc>
          <a:spcPct val="100000"/>
        </a:lnSpc>
        <a:spcBef>
          <a:spcPts val="0"/>
        </a:spcBef>
        <a:spcAft>
          <a:spcPts val="0"/>
        </a:spcAft>
        <a:buClrTx/>
        <a:buSzTx/>
        <a:buFontTx/>
        <a:buNone/>
        <a:tabLst/>
        <a:defRPr b="0" baseline="0" cap="none" i="0" spc="0" strike="noStrike" sz="13600" u="none">
          <a:ln>
            <a:noFill/>
          </a:ln>
          <a:solidFill>
            <a:srgbClr val="000000"/>
          </a:solidFill>
          <a:uFillTx/>
          <a:latin typeface="Arial"/>
          <a:ea typeface="Arial"/>
          <a:cs typeface="Arial"/>
          <a:sym typeface="Arial"/>
        </a:defRPr>
      </a:lvl8pPr>
      <a:lvl9pPr marL="0" marR="0" indent="1828800" algn="ctr" defTabSz="4953000" rtl="0" latinLnBrk="0">
        <a:lnSpc>
          <a:spcPct val="100000"/>
        </a:lnSpc>
        <a:spcBef>
          <a:spcPts val="0"/>
        </a:spcBef>
        <a:spcAft>
          <a:spcPts val="0"/>
        </a:spcAft>
        <a:buClrTx/>
        <a:buSzTx/>
        <a:buFontTx/>
        <a:buNone/>
        <a:tabLst/>
        <a:defRPr b="0" baseline="0" cap="none" i="0" spc="0" strike="noStrike" sz="13600" u="none">
          <a:ln>
            <a:noFill/>
          </a:ln>
          <a:solidFill>
            <a:srgbClr val="000000"/>
          </a:solidFill>
          <a:uFillTx/>
          <a:latin typeface="Arial"/>
          <a:ea typeface="Arial"/>
          <a:cs typeface="Arial"/>
          <a:sym typeface="Arial"/>
        </a:defRPr>
      </a:lvl9pPr>
    </p:titleStyle>
    <p:bodyStyle>
      <a:lvl1pPr marL="1857375" marR="0" indent="-1857375" algn="l" defTabSz="4953000" rtl="0" latinLnBrk="0">
        <a:lnSpc>
          <a:spcPct val="100000"/>
        </a:lnSpc>
        <a:spcBef>
          <a:spcPts val="1000"/>
        </a:spcBef>
        <a:spcAft>
          <a:spcPts val="0"/>
        </a:spcAft>
        <a:buClrTx/>
        <a:buSzPct val="100000"/>
        <a:buFontTx/>
        <a:buChar char="»"/>
        <a:tabLst/>
        <a:defRPr b="1" baseline="0" cap="none" i="0" spc="0" strike="noStrike" sz="4500" u="none">
          <a:ln>
            <a:noFill/>
          </a:ln>
          <a:solidFill>
            <a:srgbClr val="000000"/>
          </a:solidFill>
          <a:uFillTx/>
          <a:latin typeface="+mj-lt"/>
          <a:ea typeface="+mj-ea"/>
          <a:cs typeface="+mj-cs"/>
          <a:sym typeface="Times New Roman"/>
        </a:defRPr>
      </a:lvl1pPr>
      <a:lvl2pPr marL="4173731" marR="0" indent="-1698818" algn="l" defTabSz="4953000" rtl="0" latinLnBrk="0">
        <a:lnSpc>
          <a:spcPct val="100000"/>
        </a:lnSpc>
        <a:spcBef>
          <a:spcPts val="1000"/>
        </a:spcBef>
        <a:spcAft>
          <a:spcPts val="0"/>
        </a:spcAft>
        <a:buClrTx/>
        <a:buSzPct val="100000"/>
        <a:buFontTx/>
        <a:buChar char="–"/>
        <a:tabLst/>
        <a:defRPr b="1" baseline="0" cap="none" i="0" spc="0" strike="noStrike" sz="4500" u="none">
          <a:ln>
            <a:noFill/>
          </a:ln>
          <a:solidFill>
            <a:srgbClr val="000000"/>
          </a:solidFill>
          <a:uFillTx/>
          <a:latin typeface="+mj-lt"/>
          <a:ea typeface="+mj-ea"/>
          <a:cs typeface="+mj-cs"/>
          <a:sym typeface="Times New Roman"/>
        </a:defRPr>
      </a:lvl2pPr>
      <a:lvl3pPr marL="6455118" marR="0" indent="-1502118" algn="l" defTabSz="4953000" rtl="0" latinLnBrk="0">
        <a:lnSpc>
          <a:spcPct val="100000"/>
        </a:lnSpc>
        <a:spcBef>
          <a:spcPts val="1000"/>
        </a:spcBef>
        <a:spcAft>
          <a:spcPts val="0"/>
        </a:spcAft>
        <a:buClrTx/>
        <a:buSzPct val="100000"/>
        <a:buFontTx/>
        <a:buChar char="•"/>
        <a:tabLst/>
        <a:defRPr b="1" baseline="0" cap="none" i="0" spc="0" strike="noStrike" sz="4500" u="none">
          <a:ln>
            <a:noFill/>
          </a:ln>
          <a:solidFill>
            <a:srgbClr val="000000"/>
          </a:solidFill>
          <a:uFillTx/>
          <a:latin typeface="+mj-lt"/>
          <a:ea typeface="+mj-ea"/>
          <a:cs typeface="+mj-cs"/>
          <a:sym typeface="Times New Roman"/>
        </a:defRPr>
      </a:lvl3pPr>
      <a:lvl4pPr marL="10517981" marR="0" indent="-3091656" algn="l" defTabSz="4953000" rtl="0" latinLnBrk="0">
        <a:lnSpc>
          <a:spcPct val="100000"/>
        </a:lnSpc>
        <a:spcBef>
          <a:spcPts val="1000"/>
        </a:spcBef>
        <a:spcAft>
          <a:spcPts val="0"/>
        </a:spcAft>
        <a:buClrTx/>
        <a:buSzPct val="100000"/>
        <a:buFontTx/>
        <a:buChar char="–"/>
        <a:tabLst/>
        <a:defRPr b="1" baseline="0" cap="none" i="0" spc="0" strike="noStrike" sz="4500" u="none">
          <a:ln>
            <a:noFill/>
          </a:ln>
          <a:solidFill>
            <a:srgbClr val="000000"/>
          </a:solidFill>
          <a:uFillTx/>
          <a:latin typeface="+mj-lt"/>
          <a:ea typeface="+mj-ea"/>
          <a:cs typeface="+mj-cs"/>
          <a:sym typeface="Times New Roman"/>
        </a:defRPr>
      </a:lvl4pPr>
      <a:lvl5pPr marL="12994481" marR="0" indent="-3091656" algn="l" defTabSz="4953000" rtl="0" latinLnBrk="0">
        <a:lnSpc>
          <a:spcPct val="100000"/>
        </a:lnSpc>
        <a:spcBef>
          <a:spcPts val="1000"/>
        </a:spcBef>
        <a:spcAft>
          <a:spcPts val="0"/>
        </a:spcAft>
        <a:buClrTx/>
        <a:buSzPct val="100000"/>
        <a:buFontTx/>
        <a:buChar char="»"/>
        <a:tabLst/>
        <a:defRPr b="1" baseline="0" cap="none" i="0" spc="0" strike="noStrike" sz="4500" u="none">
          <a:ln>
            <a:noFill/>
          </a:ln>
          <a:solidFill>
            <a:srgbClr val="000000"/>
          </a:solidFill>
          <a:uFillTx/>
          <a:latin typeface="+mj-lt"/>
          <a:ea typeface="+mj-ea"/>
          <a:cs typeface="+mj-cs"/>
          <a:sym typeface="Times New Roman"/>
        </a:defRPr>
      </a:lvl5pPr>
      <a:lvl6pPr marL="13451681" marR="0" indent="-3091656" algn="l" defTabSz="4953000" rtl="0" latinLnBrk="0">
        <a:lnSpc>
          <a:spcPct val="100000"/>
        </a:lnSpc>
        <a:spcBef>
          <a:spcPts val="1000"/>
        </a:spcBef>
        <a:spcAft>
          <a:spcPts val="0"/>
        </a:spcAft>
        <a:buClrTx/>
        <a:buSzPct val="100000"/>
        <a:buFontTx/>
        <a:buChar char=""/>
        <a:tabLst/>
        <a:defRPr b="1" baseline="0" cap="none" i="0" spc="0" strike="noStrike" sz="4500" u="none">
          <a:ln>
            <a:noFill/>
          </a:ln>
          <a:solidFill>
            <a:srgbClr val="000000"/>
          </a:solidFill>
          <a:uFillTx/>
          <a:latin typeface="+mj-lt"/>
          <a:ea typeface="+mj-ea"/>
          <a:cs typeface="+mj-cs"/>
          <a:sym typeface="Times New Roman"/>
        </a:defRPr>
      </a:lvl6pPr>
      <a:lvl7pPr marL="13908881" marR="0" indent="-3091656" algn="l" defTabSz="4953000" rtl="0" latinLnBrk="0">
        <a:lnSpc>
          <a:spcPct val="100000"/>
        </a:lnSpc>
        <a:spcBef>
          <a:spcPts val="1000"/>
        </a:spcBef>
        <a:spcAft>
          <a:spcPts val="0"/>
        </a:spcAft>
        <a:buClrTx/>
        <a:buSzPct val="100000"/>
        <a:buFontTx/>
        <a:buChar char=""/>
        <a:tabLst/>
        <a:defRPr b="1" baseline="0" cap="none" i="0" spc="0" strike="noStrike" sz="4500" u="none">
          <a:ln>
            <a:noFill/>
          </a:ln>
          <a:solidFill>
            <a:srgbClr val="000000"/>
          </a:solidFill>
          <a:uFillTx/>
          <a:latin typeface="+mj-lt"/>
          <a:ea typeface="+mj-ea"/>
          <a:cs typeface="+mj-cs"/>
          <a:sym typeface="Times New Roman"/>
        </a:defRPr>
      </a:lvl7pPr>
      <a:lvl8pPr marL="14366081" marR="0" indent="-3091656" algn="l" defTabSz="4953000" rtl="0" latinLnBrk="0">
        <a:lnSpc>
          <a:spcPct val="100000"/>
        </a:lnSpc>
        <a:spcBef>
          <a:spcPts val="1000"/>
        </a:spcBef>
        <a:spcAft>
          <a:spcPts val="0"/>
        </a:spcAft>
        <a:buClrTx/>
        <a:buSzPct val="100000"/>
        <a:buFontTx/>
        <a:buChar char=""/>
        <a:tabLst/>
        <a:defRPr b="1" baseline="0" cap="none" i="0" spc="0" strike="noStrike" sz="4500" u="none">
          <a:ln>
            <a:noFill/>
          </a:ln>
          <a:solidFill>
            <a:srgbClr val="000000"/>
          </a:solidFill>
          <a:uFillTx/>
          <a:latin typeface="+mj-lt"/>
          <a:ea typeface="+mj-ea"/>
          <a:cs typeface="+mj-cs"/>
          <a:sym typeface="Times New Roman"/>
        </a:defRPr>
      </a:lvl8pPr>
      <a:lvl9pPr marL="14823281" marR="0" indent="-3091656" algn="l" defTabSz="4953000" rtl="0" latinLnBrk="0">
        <a:lnSpc>
          <a:spcPct val="100000"/>
        </a:lnSpc>
        <a:spcBef>
          <a:spcPts val="1000"/>
        </a:spcBef>
        <a:spcAft>
          <a:spcPts val="0"/>
        </a:spcAft>
        <a:buClrTx/>
        <a:buSzPct val="100000"/>
        <a:buFontTx/>
        <a:buChar char=""/>
        <a:tabLst/>
        <a:defRPr b="1" baseline="0" cap="none" i="0" spc="0" strike="noStrike" sz="4500" u="none">
          <a:ln>
            <a:noFill/>
          </a:ln>
          <a:solidFill>
            <a:srgbClr val="000000"/>
          </a:solidFill>
          <a:uFillTx/>
          <a:latin typeface="+mj-lt"/>
          <a:ea typeface="+mj-ea"/>
          <a:cs typeface="+mj-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Times New Roman"/>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Times New Roman"/>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Times New Roman"/>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Times New Roman"/>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ebmedicine.net/topics.php?paction=showTopic&amp;topic_id=405" TargetMode="Externa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1.png"/><Relationship Id="rId9" Type="http://schemas.openxmlformats.org/officeDocument/2006/relationships/image" Target="../media/image2.png"/><Relationship Id="rId10"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 name="Shape 20"/>
          <p:cNvSpPr/>
          <p:nvPr/>
        </p:nvSpPr>
        <p:spPr>
          <a:xfrm>
            <a:off x="838201" y="4598987"/>
            <a:ext cx="40220898" cy="365126"/>
          </a:xfrm>
          <a:prstGeom prst="rect">
            <a:avLst/>
          </a:prstGeom>
          <a:solidFill>
            <a:srgbClr val="2D2DB9"/>
          </a:solidFill>
          <a:ln w="12700">
            <a:miter lim="400000"/>
          </a:ln>
        </p:spPr>
        <p:txBody>
          <a:bodyPr lIns="45719" rIns="45719" anchor="ctr"/>
          <a:lstStyle/>
          <a:p>
            <a:pPr>
              <a:defRPr sz="1800"/>
            </a:pPr>
          </a:p>
        </p:txBody>
      </p:sp>
      <p:sp>
        <p:nvSpPr>
          <p:cNvPr id="21" name="Shape 21"/>
          <p:cNvSpPr/>
          <p:nvPr/>
        </p:nvSpPr>
        <p:spPr>
          <a:xfrm>
            <a:off x="912812" y="5510212"/>
            <a:ext cx="10972801" cy="6042433"/>
          </a:xfrm>
          <a:prstGeom prst="rect">
            <a:avLst/>
          </a:prstGeom>
          <a:solidFill>
            <a:srgbClr val="CCECFF"/>
          </a:solidFill>
          <a:ln w="12700">
            <a:miter lim="400000"/>
          </a:ln>
          <a:extLst>
            <a:ext uri="{C572A759-6A51-4108-AA02-DFA0A04FC94B}">
              <ma14:wrappingTextBoxFlag xmlns:ma14="http://schemas.microsoft.com/office/mac/drawingml/2011/main" val="1"/>
            </a:ext>
          </a:extLst>
        </p:spPr>
        <p:txBody>
          <a:bodyPr lIns="51698" tIns="51698" rIns="51698" bIns="51698">
            <a:spAutoFit/>
          </a:bodyPr>
          <a:lstStyle/>
          <a:p>
            <a:pPr algn="ctr" defTabSz="1035050">
              <a:defRPr b="1" sz="5400">
                <a:solidFill>
                  <a:srgbClr val="2D2DB9"/>
                </a:solidFill>
              </a:defRPr>
            </a:pPr>
            <a:r>
              <a:t>ABSTRACT</a:t>
            </a:r>
            <a:endParaRPr sz="1900"/>
          </a:p>
          <a:p>
            <a:pPr defTabSz="1035050">
              <a:defRPr sz="3200"/>
            </a:pPr>
            <a:r>
              <a:t>Current trends of increasing global CO2 levels and average global temperatures will have significant effects on organisms. Mosquitos are an organism of interest because they are a cosmopolitan species of disease vectors which infect and kill millions of people annually (1). Mosquito larvae are cosmopolitan aquatic detritivores who feed on leaf litter and aquatic microorganisms, and are sensitive to environmental changes. We grew 80 </a:t>
            </a:r>
            <a:r>
              <a:rPr i="1"/>
              <a:t>A. aegypti</a:t>
            </a:r>
            <a:r>
              <a:t> larvae for two weeks to see how increased nitrogen levels and decreased temperature effected their biomass.</a:t>
            </a:r>
          </a:p>
          <a:p>
            <a:pPr defTabSz="1035050">
              <a:defRPr sz="3200"/>
            </a:pPr>
          </a:p>
        </p:txBody>
      </p:sp>
      <p:sp>
        <p:nvSpPr>
          <p:cNvPr id="22" name="Shape 22"/>
          <p:cNvSpPr/>
          <p:nvPr/>
        </p:nvSpPr>
        <p:spPr>
          <a:xfrm>
            <a:off x="914252" y="476376"/>
            <a:ext cx="4319589" cy="2116514"/>
          </a:xfrm>
          <a:prstGeom prst="rect">
            <a:avLst/>
          </a:prstGeom>
          <a:ln w="12700">
            <a:miter lim="400000"/>
          </a:ln>
          <a:extLst>
            <a:ext uri="{C572A759-6A51-4108-AA02-DFA0A04FC94B}">
              <ma14:wrappingTextBoxFlag xmlns:ma14="http://schemas.microsoft.com/office/mac/drawingml/2011/main" val="1"/>
            </a:ext>
          </a:extLst>
        </p:spPr>
        <p:txBody>
          <a:bodyPr lIns="51698" tIns="51698" rIns="51698" bIns="51698">
            <a:spAutoFit/>
          </a:bodyPr>
          <a:lstStyle/>
          <a:p>
            <a:pPr algn="ctr" defTabSz="1035050">
              <a:defRPr b="1" sz="3500">
                <a:solidFill>
                  <a:schemeClr val="accent2"/>
                </a:solidFill>
              </a:defRPr>
            </a:pPr>
            <a:r>
              <a:t>Bio 150.04</a:t>
            </a:r>
          </a:p>
          <a:p>
            <a:pPr algn="ctr" defTabSz="1035050">
              <a:defRPr b="1" i="1" sz="3500"/>
            </a:pPr>
            <a:r>
              <a:t>Effects of Climate</a:t>
            </a:r>
          </a:p>
          <a:p>
            <a:pPr algn="ctr" defTabSz="1035050">
              <a:defRPr b="1" i="1" sz="3500"/>
            </a:pPr>
            <a:r>
              <a:t>Change on Organisms</a:t>
            </a:r>
          </a:p>
          <a:p>
            <a:pPr algn="ctr" defTabSz="1035050">
              <a:defRPr b="1" i="1" sz="3500"/>
            </a:pPr>
            <a:r>
              <a:t>P. Jacobson</a:t>
            </a:r>
          </a:p>
        </p:txBody>
      </p:sp>
      <p:sp>
        <p:nvSpPr>
          <p:cNvPr id="23" name="Shape 23"/>
          <p:cNvSpPr/>
          <p:nvPr/>
        </p:nvSpPr>
        <p:spPr>
          <a:xfrm>
            <a:off x="787400" y="22988587"/>
            <a:ext cx="10972800" cy="4074472"/>
          </a:xfrm>
          <a:prstGeom prst="rect">
            <a:avLst/>
          </a:prstGeom>
          <a:solidFill>
            <a:srgbClr val="CCECFF"/>
          </a:solidFill>
          <a:ln w="12700">
            <a:miter lim="400000"/>
          </a:ln>
          <a:extLst>
            <a:ext uri="{C572A759-6A51-4108-AA02-DFA0A04FC94B}">
              <ma14:wrappingTextBoxFlag xmlns:ma14="http://schemas.microsoft.com/office/mac/drawingml/2011/main" val="1"/>
            </a:ext>
          </a:extLst>
        </p:spPr>
        <p:txBody>
          <a:bodyPr lIns="51698" tIns="51698" rIns="51698" bIns="51698">
            <a:spAutoFit/>
          </a:bodyPr>
          <a:lstStyle/>
          <a:p>
            <a:pPr algn="ctr" defTabSz="1035050">
              <a:defRPr b="1" sz="5400">
                <a:solidFill>
                  <a:srgbClr val="2D2DB9"/>
                </a:solidFill>
              </a:defRPr>
            </a:pPr>
            <a:r>
              <a:t>METHODS</a:t>
            </a:r>
          </a:p>
          <a:p>
            <a:pPr defTabSz="1035050">
              <a:defRPr sz="3100"/>
            </a:pPr>
          </a:p>
          <a:p>
            <a:pPr defTabSz="1035050">
              <a:buSzPct val="100000"/>
              <a:buFont typeface="Arial"/>
              <a:buChar char="•"/>
              <a:defRPr sz="3100"/>
            </a:pPr>
            <a:r>
              <a:t>80 </a:t>
            </a:r>
            <a:r>
              <a:rPr i="1"/>
              <a:t>Aedes aegypti larvae</a:t>
            </a:r>
          </a:p>
          <a:p>
            <a:pPr defTabSz="1035050">
              <a:buSzPct val="100000"/>
              <a:buFont typeface="Arial"/>
              <a:buChar char="•"/>
              <a:defRPr sz="3100"/>
            </a:pPr>
          </a:p>
          <a:p>
            <a:pPr defTabSz="1035050">
              <a:buSzPct val="100000"/>
              <a:buFont typeface="Arial"/>
              <a:buChar char="•"/>
              <a:defRPr sz="3100"/>
            </a:pPr>
            <a:r>
              <a:t>Two by Two experimental design</a:t>
            </a:r>
          </a:p>
          <a:p>
            <a:pPr defTabSz="1035050">
              <a:buSzPct val="100000"/>
              <a:buFont typeface="Arial"/>
              <a:buChar char="•"/>
              <a:defRPr sz="3100"/>
            </a:pPr>
            <a:r>
              <a:t>50 mL Ammonium Nitrate added to half of leaf litter.</a:t>
            </a:r>
          </a:p>
          <a:p>
            <a:pPr defTabSz="1035050">
              <a:buSzPct val="100000"/>
              <a:buFont typeface="Arial"/>
              <a:buChar char="•"/>
              <a:defRPr sz="3100"/>
            </a:pPr>
            <a:r>
              <a:t>Two incubators, 16.5 degrees C and 21.5 degrees C</a:t>
            </a:r>
          </a:p>
          <a:p>
            <a:pPr defTabSz="1035050">
              <a:buSzPct val="100000"/>
              <a:buFont typeface="Arial"/>
              <a:buChar char="•"/>
              <a:defRPr sz="3100"/>
            </a:pPr>
            <a:r>
              <a:t>Two week period, fed once per day</a:t>
            </a:r>
          </a:p>
        </p:txBody>
      </p:sp>
      <p:sp>
        <p:nvSpPr>
          <p:cNvPr id="24" name="Shape 24"/>
          <p:cNvSpPr/>
          <p:nvPr/>
        </p:nvSpPr>
        <p:spPr>
          <a:xfrm>
            <a:off x="912812" y="13779500"/>
            <a:ext cx="10972801" cy="8189272"/>
          </a:xfrm>
          <a:prstGeom prst="rect">
            <a:avLst/>
          </a:prstGeom>
          <a:solidFill>
            <a:srgbClr val="CCECFF"/>
          </a:solidFill>
          <a:ln w="12700">
            <a:miter lim="400000"/>
          </a:ln>
          <a:extLst>
            <a:ext uri="{C572A759-6A51-4108-AA02-DFA0A04FC94B}">
              <ma14:wrappingTextBoxFlag xmlns:ma14="http://schemas.microsoft.com/office/mac/drawingml/2011/main" val="1"/>
            </a:ext>
          </a:extLst>
        </p:spPr>
        <p:txBody>
          <a:bodyPr lIns="51698" tIns="51698" rIns="51698" bIns="51698">
            <a:spAutoFit/>
          </a:bodyPr>
          <a:lstStyle/>
          <a:p>
            <a:pPr algn="ctr" defTabSz="1035050">
              <a:defRPr b="1" sz="5400">
                <a:solidFill>
                  <a:srgbClr val="2D2DB9"/>
                </a:solidFill>
              </a:defRPr>
            </a:pPr>
            <a:r>
              <a:t>INTRODUCTION</a:t>
            </a:r>
          </a:p>
          <a:p>
            <a:pPr defTabSz="1035050">
              <a:defRPr sz="3100"/>
            </a:pPr>
            <a:r>
              <a:t>Numerous studies have explored how decreases in nitrogen availability as a result of increased carbon affect microbial communities upon which mosquitos feed. One such study conducted by Tuchman et al (2003) found that leaf detritus grown in elevated CO2 environs decreased the development rate of mosquito larvae. Another experiment by Rueda et al (1990) found that decreased temperatures increase mosquito larvae development times. To our knowledge, no experiment had yet been conducted that examined the effects of both of these variables, C:N ratio of leaf litter and temperature, on the growth rates and survivability of </a:t>
            </a:r>
            <a:r>
              <a:rPr i="1"/>
              <a:t>Aedes agypti </a:t>
            </a:r>
            <a:r>
              <a:t>mosquito larvae. </a:t>
            </a:r>
          </a:p>
          <a:p>
            <a:pPr defTabSz="1035050">
              <a:defRPr sz="3100"/>
            </a:pPr>
            <a:r>
              <a:t>	In examining the effects of these variables on </a:t>
            </a:r>
            <a:r>
              <a:rPr i="1"/>
              <a:t>Aedes aegypti</a:t>
            </a:r>
            <a:r>
              <a:t>, we hope to ascertain the overall response of the species to global warming as a whole. We hope to establish a body of literature and data from which further research into the effects of these variables can be studied. </a:t>
            </a:r>
          </a:p>
        </p:txBody>
      </p:sp>
      <p:sp>
        <p:nvSpPr>
          <p:cNvPr id="25" name="Shape 25"/>
          <p:cNvSpPr/>
          <p:nvPr/>
        </p:nvSpPr>
        <p:spPr>
          <a:xfrm>
            <a:off x="30165675" y="25625425"/>
            <a:ext cx="10972800" cy="6166443"/>
          </a:xfrm>
          <a:prstGeom prst="rect">
            <a:avLst/>
          </a:prstGeom>
          <a:solidFill>
            <a:srgbClr val="CCECFF"/>
          </a:solidFill>
          <a:ln w="12700">
            <a:miter lim="400000"/>
          </a:ln>
          <a:extLst>
            <a:ext uri="{C572A759-6A51-4108-AA02-DFA0A04FC94B}">
              <ma14:wrappingTextBoxFlag xmlns:ma14="http://schemas.microsoft.com/office/mac/drawingml/2011/main" val="1"/>
            </a:ext>
          </a:extLst>
        </p:spPr>
        <p:txBody>
          <a:bodyPr lIns="51698" tIns="51698" rIns="51698" bIns="51698">
            <a:spAutoFit/>
          </a:bodyPr>
          <a:lstStyle/>
          <a:p>
            <a:pPr algn="ctr" defTabSz="1035050">
              <a:defRPr b="1" sz="5400">
                <a:solidFill>
                  <a:srgbClr val="2D2DB9"/>
                </a:solidFill>
              </a:defRPr>
            </a:pPr>
            <a:r>
              <a:t>REFERENCES</a:t>
            </a:r>
          </a:p>
          <a:p>
            <a:pPr defTabSz="1035050">
              <a:defRPr sz="1400"/>
            </a:pPr>
            <a:r>
              <a:t>(1) Caraballo, Hector (May 2014).</a:t>
            </a:r>
            <a:r>
              <a:rPr u="sng">
                <a:solidFill>
                  <a:srgbClr val="CCCCFF"/>
                </a:solidFill>
                <a:uFill>
                  <a:solidFill>
                    <a:srgbClr val="CCCCFF"/>
                  </a:solidFill>
                </a:uFill>
                <a:hlinkClick r:id="rId2" invalidUrl="" action="" tgtFrame="" tooltip="" history="1" highlightClick="0" endSnd="0"/>
              </a:rPr>
              <a:t> "Emergency Department Management Of</a:t>
            </a:r>
          </a:p>
          <a:p>
            <a:pPr defTabSz="1035050">
              <a:defRPr sz="1400"/>
            </a:pPr>
            <a:r>
              <a:rPr u="sng">
                <a:solidFill>
                  <a:srgbClr val="CCCCFF"/>
                </a:solidFill>
                <a:uFill>
                  <a:solidFill>
                    <a:srgbClr val="CCCCFF"/>
                  </a:solidFill>
                </a:uFill>
                <a:hlinkClick r:id="rId2" invalidUrl="" action="" tgtFrame="" tooltip="" history="1" highlightClick="0" endSnd="0"/>
              </a:rPr>
              <a:t>Mosquito-Borne Illness: Malaria, Dengue, And West Nile Virus"</a:t>
            </a:r>
            <a:r>
              <a:t>. </a:t>
            </a:r>
            <a:r>
              <a:rPr i="1"/>
              <a:t>Emergency Medicine</a:t>
            </a:r>
          </a:p>
          <a:p>
            <a:pPr defTabSz="1035050">
              <a:defRPr i="1" sz="1400"/>
            </a:pPr>
            <a:r>
              <a:t>Practice</a:t>
            </a:r>
            <a:r>
              <a:rPr i="0"/>
              <a:t>. 16 (5).</a:t>
            </a:r>
          </a:p>
          <a:p>
            <a:pPr defTabSz="1035050">
              <a:defRPr sz="1400"/>
            </a:pPr>
            <a:r>
              <a:t>(2) </a:t>
            </a:r>
            <a:r>
              <a:t>Ferreira, Verónica, Gonçalves, Ana Lúcia, Gonçalves, Godbold, Douglas L., Canhoto, Cristina</a:t>
            </a:r>
          </a:p>
          <a:p>
            <a:pPr defTabSz="1035050">
              <a:defRPr sz="1400"/>
            </a:pPr>
            <a:r>
              <a:t>(2010). Effect of increased atmospheric CO2 on the performance of an aquatic detritivore</a:t>
            </a:r>
          </a:p>
          <a:p>
            <a:pPr defTabSz="1035050">
              <a:defRPr sz="1400"/>
            </a:pPr>
            <a:r>
              <a:t>through changes in water temperature and litter quality. </a:t>
            </a:r>
            <a:r>
              <a:rPr i="1"/>
              <a:t>Global Change Biology, 16</a:t>
            </a:r>
            <a:r>
              <a:t>,</a:t>
            </a:r>
          </a:p>
          <a:p>
            <a:pPr defTabSz="1035050">
              <a:defRPr sz="1400"/>
            </a:pPr>
            <a:r>
              <a:t>3284-3296.</a:t>
            </a:r>
          </a:p>
          <a:p>
            <a:pPr defTabSz="1035050">
              <a:defRPr sz="1400"/>
            </a:pPr>
            <a:r>
              <a:t>(3) </a:t>
            </a:r>
            <a:r>
              <a:t>IPCC. (2014) Climate Change 2014: Synthesis Report. Contribution of Working Groups I, II and III to the Fifth Assessment Report of the Intergovernmental Panel on Climate Change [Core Writing Team, R.K. Pachauri and L.A. Meyer (eds.)]. </a:t>
            </a:r>
            <a:r>
              <a:rPr i="1"/>
              <a:t>IPCC</a:t>
            </a:r>
            <a:r>
              <a:t>, p.26.</a:t>
            </a:r>
          </a:p>
          <a:p>
            <a:pPr defTabSz="1035050">
              <a:defRPr sz="1400"/>
            </a:pPr>
            <a:r>
              <a:t>(4) </a:t>
            </a:r>
            <a:r>
              <a:t>Randlett DL, Zak DR, Pregitzer KS, Curtis PS (1996) Elevated atmospheric carbon dioxide and</a:t>
            </a:r>
          </a:p>
          <a:p>
            <a:pPr defTabSz="1035050">
              <a:defRPr sz="1400"/>
            </a:pPr>
            <a:r>
              <a:t>leaf litter chemistry: Influences on microbial respiration and net nitrogen mineralization.</a:t>
            </a:r>
          </a:p>
          <a:p>
            <a:pPr defTabSz="1035050">
              <a:defRPr i="1" sz="1400"/>
            </a:pPr>
            <a:r>
              <a:t>Soil Science Society of America Journal,</a:t>
            </a:r>
            <a:r>
              <a:rPr i="0"/>
              <a:t> </a:t>
            </a:r>
            <a:r>
              <a:t>60</a:t>
            </a:r>
            <a:r>
              <a:rPr i="0"/>
              <a:t>, 1571-1577.</a:t>
            </a:r>
          </a:p>
          <a:p>
            <a:pPr defTabSz="1035050">
              <a:defRPr sz="1400"/>
            </a:pPr>
            <a:r>
              <a:t>(5) </a:t>
            </a:r>
            <a:r>
              <a:t>Rueda, L. M., Patel, K. J., Axtell, R. C., Stinner, R. E.(1990). Temperature-dependent</a:t>
            </a:r>
          </a:p>
          <a:p>
            <a:pPr defTabSz="1035050">
              <a:defRPr sz="1400"/>
            </a:pPr>
            <a:r>
              <a:t>development and survival rates of </a:t>
            </a:r>
            <a:r>
              <a:rPr i="1"/>
              <a:t>Culex quinquefasciatus</a:t>
            </a:r>
            <a:r>
              <a:t> and </a:t>
            </a:r>
            <a:r>
              <a:rPr i="1"/>
              <a:t>Aedes aegypti</a:t>
            </a:r>
            <a:r>
              <a:t> (Diptera:</a:t>
            </a:r>
          </a:p>
          <a:p>
            <a:pPr defTabSz="1035050">
              <a:defRPr sz="1400"/>
            </a:pPr>
            <a:r>
              <a:t>Culicidae). </a:t>
            </a:r>
            <a:r>
              <a:rPr i="1"/>
              <a:t>Journal of Medical Entomology, 27 </a:t>
            </a:r>
            <a:r>
              <a:t>(5), 892-898.</a:t>
            </a:r>
          </a:p>
          <a:p>
            <a:pPr defTabSz="1035050">
              <a:defRPr sz="1400"/>
            </a:pPr>
            <a:r>
              <a:t>(6) </a:t>
            </a:r>
            <a:r>
              <a:t>Shelton, Robert M. (1973). The effect of temperatures on development of eight mosquito</a:t>
            </a:r>
          </a:p>
          <a:p>
            <a:pPr defTabSz="1035050">
              <a:defRPr sz="1400"/>
            </a:pPr>
            <a:r>
              <a:t>species.  </a:t>
            </a:r>
            <a:r>
              <a:rPr i="1"/>
              <a:t>Mosquito News, 33</a:t>
            </a:r>
            <a:r>
              <a:t>, 1-12.</a:t>
            </a:r>
          </a:p>
          <a:p>
            <a:pPr defTabSz="1035050">
              <a:defRPr sz="1400"/>
            </a:pPr>
            <a:r>
              <a:t>(7) </a:t>
            </a:r>
            <a:r>
              <a:t>Strand, Mac, Herms, Daniel A., Ayres, Matthew P., Kubiske, Mark E., Kaufman, Michael G., et</a:t>
            </a:r>
          </a:p>
          <a:p>
            <a:pPr defTabSz="1035050">
              <a:defRPr sz="1400"/>
            </a:pPr>
            <a:r>
              <a:t>al. (1999). Effects of atmospheric CO2, light availability and tree species on the quality</a:t>
            </a:r>
          </a:p>
          <a:p>
            <a:pPr defTabSz="1035050">
              <a:defRPr sz="1400"/>
            </a:pPr>
            <a:r>
              <a:t>of leaf detritus as a resource for treehole mosquitoes. </a:t>
            </a:r>
            <a:r>
              <a:rPr i="1"/>
              <a:t>Oikos, 84</a:t>
            </a:r>
            <a:r>
              <a:t>, 2, 277-83.</a:t>
            </a:r>
          </a:p>
          <a:p>
            <a:pPr defTabSz="1035050">
              <a:defRPr sz="1400"/>
            </a:pPr>
            <a:r>
              <a:t>(8) </a:t>
            </a:r>
            <a:r>
              <a:t>Tuchman, Nancy C., Wahtera, Kirk A., Wetzel, Robert G., Russo, Nicole M., Kilbane, Grace M.</a:t>
            </a:r>
          </a:p>
          <a:p>
            <a:pPr defTabSz="1035050">
              <a:defRPr sz="1400"/>
            </a:pPr>
            <a:r>
              <a:t>et al. (2003). Nutritional quality of leaf detritus by elevated atmospheric CO2: effects on</a:t>
            </a:r>
          </a:p>
          <a:p>
            <a:pPr defTabSz="1035050">
              <a:defRPr sz="1400"/>
            </a:pPr>
            <a:r>
              <a:t>development of mosquito larvae. </a:t>
            </a:r>
            <a:r>
              <a:rPr i="1"/>
              <a:t>Freshwater Biology, 48</a:t>
            </a:r>
            <a:r>
              <a:t>, 1432-1439.</a:t>
            </a:r>
          </a:p>
          <a:p>
            <a:pPr defTabSz="1035050">
              <a:defRPr sz="1400"/>
            </a:pPr>
            <a:r>
              <a:t>(9) </a:t>
            </a:r>
            <a:r>
              <a:t>Tuchman, Nancy C., Wetzel, Robert G., Rier, Steven T., Wahtera, Kirk A., and Teeri, James A.</a:t>
            </a:r>
          </a:p>
          <a:p>
            <a:pPr defTabSz="1035050">
              <a:defRPr sz="1400"/>
            </a:pPr>
            <a:r>
              <a:t>(2002).Elevated atmospheric CO2 lowers leaf litter nutritional quality for stream</a:t>
            </a:r>
          </a:p>
          <a:p>
            <a:pPr defTabSz="1035050">
              <a:defRPr sz="1400"/>
            </a:pPr>
            <a:r>
              <a:t>ecosystem food webs. </a:t>
            </a:r>
            <a:r>
              <a:rPr i="1"/>
              <a:t>Global Change Biology, 8</a:t>
            </a:r>
            <a:r>
              <a:t>, 163-170.</a:t>
            </a:r>
          </a:p>
        </p:txBody>
      </p:sp>
      <p:sp>
        <p:nvSpPr>
          <p:cNvPr id="26" name="Shape 26"/>
          <p:cNvSpPr/>
          <p:nvPr/>
        </p:nvSpPr>
        <p:spPr>
          <a:xfrm>
            <a:off x="30165675" y="22194837"/>
            <a:ext cx="10972800" cy="2760146"/>
          </a:xfrm>
          <a:prstGeom prst="rect">
            <a:avLst/>
          </a:prstGeom>
          <a:solidFill>
            <a:srgbClr val="CCECFF"/>
          </a:solidFill>
          <a:ln w="12700">
            <a:miter lim="400000"/>
          </a:ln>
          <a:extLst>
            <a:ext uri="{C572A759-6A51-4108-AA02-DFA0A04FC94B}">
              <ma14:wrappingTextBoxFlag xmlns:ma14="http://schemas.microsoft.com/office/mac/drawingml/2011/main" val="1"/>
            </a:ext>
          </a:extLst>
        </p:spPr>
        <p:txBody>
          <a:bodyPr lIns="51698" tIns="51698" rIns="51698" bIns="51698">
            <a:spAutoFit/>
          </a:bodyPr>
          <a:lstStyle/>
          <a:p>
            <a:pPr algn="ctr" defTabSz="1035050">
              <a:defRPr b="1" sz="5400">
                <a:solidFill>
                  <a:srgbClr val="2D2DB9"/>
                </a:solidFill>
              </a:defRPr>
            </a:pPr>
            <a:r>
              <a:t>ACKNOWLEDGEMENTS</a:t>
            </a:r>
          </a:p>
          <a:p>
            <a:pPr defTabSz="1035050">
              <a:defRPr sz="3100"/>
            </a:pPr>
          </a:p>
          <a:p>
            <a:pPr defTabSz="1035050">
              <a:defRPr sz="2000"/>
            </a:pPr>
            <a:r>
              <a:t>The authors wish to thank Professor Peter Jacobson and Ashely Millet for their help in conducting experience. Thank you to Kevin Engel for acquiring papers that we otherwise would not be able to access.</a:t>
            </a:r>
          </a:p>
          <a:p>
            <a:pPr defTabSz="1035050">
              <a:defRPr sz="1900"/>
            </a:pPr>
          </a:p>
          <a:p>
            <a:pPr defTabSz="1035050">
              <a:defRPr sz="1900"/>
            </a:pPr>
          </a:p>
        </p:txBody>
      </p:sp>
      <p:sp>
        <p:nvSpPr>
          <p:cNvPr id="27" name="Shape 27"/>
          <p:cNvSpPr/>
          <p:nvPr/>
        </p:nvSpPr>
        <p:spPr>
          <a:xfrm>
            <a:off x="13249275" y="5510212"/>
            <a:ext cx="15663863" cy="25645546"/>
          </a:xfrm>
          <a:prstGeom prst="rect">
            <a:avLst/>
          </a:prstGeom>
          <a:solidFill>
            <a:srgbClr val="CCECFF"/>
          </a:solidFill>
          <a:ln w="12700">
            <a:miter lim="400000"/>
          </a:ln>
          <a:extLst>
            <a:ext uri="{C572A759-6A51-4108-AA02-DFA0A04FC94B}">
              <ma14:wrappingTextBoxFlag xmlns:ma14="http://schemas.microsoft.com/office/mac/drawingml/2011/main" val="1"/>
            </a:ext>
          </a:extLst>
        </p:spPr>
        <p:txBody>
          <a:bodyPr lIns="51698" tIns="51698" rIns="51698" bIns="51698">
            <a:spAutoFit/>
          </a:bodyPr>
          <a:lstStyle/>
          <a:p>
            <a:pPr algn="ctr" defTabSz="1035050">
              <a:defRPr b="1" sz="5400">
                <a:solidFill>
                  <a:srgbClr val="2D2DB9"/>
                </a:solidFill>
              </a:defRPr>
            </a:pPr>
            <a:r>
              <a:t>RESULTS</a:t>
            </a:r>
          </a:p>
          <a:p>
            <a:pPr defTabSz="1035050">
              <a:defRPr sz="3100"/>
            </a:pPr>
          </a:p>
          <a:p>
            <a:pPr defTabSz="1035050">
              <a:defRPr sz="1900"/>
            </a:pPr>
            <a:r>
              <a:t>Type Text Here</a:t>
            </a: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p:txBody>
      </p:sp>
      <p:sp>
        <p:nvSpPr>
          <p:cNvPr id="28" name="Shape 28"/>
          <p:cNvSpPr/>
          <p:nvPr/>
        </p:nvSpPr>
        <p:spPr>
          <a:xfrm>
            <a:off x="30165675" y="14430375"/>
            <a:ext cx="10972800" cy="6646346"/>
          </a:xfrm>
          <a:prstGeom prst="rect">
            <a:avLst/>
          </a:prstGeom>
          <a:solidFill>
            <a:srgbClr val="CCECFF"/>
          </a:solidFill>
          <a:ln w="12700">
            <a:miter lim="400000"/>
          </a:ln>
          <a:extLst>
            <a:ext uri="{C572A759-6A51-4108-AA02-DFA0A04FC94B}">
              <ma14:wrappingTextBoxFlag xmlns:ma14="http://schemas.microsoft.com/office/mac/drawingml/2011/main" val="1"/>
            </a:ext>
          </a:extLst>
        </p:spPr>
        <p:txBody>
          <a:bodyPr lIns="51698" tIns="51698" rIns="51698" bIns="51698">
            <a:spAutoFit/>
          </a:bodyPr>
          <a:lstStyle/>
          <a:p>
            <a:pPr algn="ctr" defTabSz="1035050">
              <a:defRPr b="1" sz="5400">
                <a:solidFill>
                  <a:srgbClr val="2D2DB9"/>
                </a:solidFill>
              </a:defRPr>
            </a:pPr>
            <a:r>
              <a:t>CONCLUSIONS</a:t>
            </a:r>
          </a:p>
          <a:p>
            <a:pPr defTabSz="1035050">
              <a:defRPr sz="3100"/>
            </a:pPr>
          </a:p>
          <a:p>
            <a:pPr defTabSz="1035050">
              <a:defRPr sz="1900"/>
            </a:pPr>
            <a:r>
              <a:t>Type Text Here</a:t>
            </a: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p:txBody>
      </p:sp>
      <p:sp>
        <p:nvSpPr>
          <p:cNvPr id="29" name="Shape 29"/>
          <p:cNvSpPr/>
          <p:nvPr/>
        </p:nvSpPr>
        <p:spPr>
          <a:xfrm>
            <a:off x="30165675" y="5510212"/>
            <a:ext cx="10972800" cy="7027346"/>
          </a:xfrm>
          <a:prstGeom prst="rect">
            <a:avLst/>
          </a:prstGeom>
          <a:solidFill>
            <a:srgbClr val="CCECFF"/>
          </a:solidFill>
          <a:ln w="12700">
            <a:miter lim="400000"/>
          </a:ln>
          <a:extLst>
            <a:ext uri="{C572A759-6A51-4108-AA02-DFA0A04FC94B}">
              <ma14:wrappingTextBoxFlag xmlns:ma14="http://schemas.microsoft.com/office/mac/drawingml/2011/main" val="1"/>
            </a:ext>
          </a:extLst>
        </p:spPr>
        <p:txBody>
          <a:bodyPr lIns="51698" tIns="51698" rIns="51698" bIns="51698">
            <a:spAutoFit/>
          </a:bodyPr>
          <a:lstStyle/>
          <a:p>
            <a:pPr algn="ctr" defTabSz="1035050">
              <a:defRPr b="1" sz="5400">
                <a:solidFill>
                  <a:srgbClr val="2D2DB9"/>
                </a:solidFill>
              </a:defRPr>
            </a:pPr>
            <a:r>
              <a:t>DISCUSSION</a:t>
            </a: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a:p>
            <a:pPr defTabSz="1035050">
              <a:defRPr sz="1900"/>
            </a:pPr>
          </a:p>
        </p:txBody>
      </p:sp>
      <p:sp>
        <p:nvSpPr>
          <p:cNvPr id="30" name="Shape 30"/>
          <p:cNvSpPr/>
          <p:nvPr/>
        </p:nvSpPr>
        <p:spPr>
          <a:xfrm>
            <a:off x="5334000" y="2856350"/>
            <a:ext cx="31215013" cy="1497725"/>
          </a:xfrm>
          <a:prstGeom prst="rect">
            <a:avLst/>
          </a:prstGeom>
          <a:ln w="12700">
            <a:miter lim="400000"/>
          </a:ln>
          <a:extLst>
            <a:ext uri="{C572A759-6A51-4108-AA02-DFA0A04FC94B}">
              <ma14:wrappingTextBoxFlag xmlns:ma14="http://schemas.microsoft.com/office/mac/drawingml/2011/main" val="1"/>
            </a:ext>
          </a:extLst>
        </p:spPr>
        <p:txBody>
          <a:bodyPr lIns="241233" tIns="241233" rIns="241233" bIns="241233" anchor="ctr">
            <a:spAutoFit/>
          </a:bodyPr>
          <a:lstStyle>
            <a:lvl1pPr algn="ctr" defTabSz="4833937">
              <a:defRPr b="1" i="1" sz="7200"/>
            </a:lvl1pPr>
          </a:lstStyle>
          <a:p>
            <a:pPr/>
            <a:r>
              <a:t>Brandon DeBella, Hye Sun Kim, Olek Yardas</a:t>
            </a:r>
          </a:p>
        </p:txBody>
      </p:sp>
      <p:sp>
        <p:nvSpPr>
          <p:cNvPr id="31" name="Shape 31"/>
          <p:cNvSpPr/>
          <p:nvPr/>
        </p:nvSpPr>
        <p:spPr>
          <a:xfrm>
            <a:off x="3854041" y="138364"/>
            <a:ext cx="35917192" cy="2931160"/>
          </a:xfrm>
          <a:prstGeom prst="rect">
            <a:avLst/>
          </a:prstGeom>
          <a:ln w="12700">
            <a:miter lim="400000"/>
          </a:ln>
          <a:extLst>
            <a:ext uri="{C572A759-6A51-4108-AA02-DFA0A04FC94B}">
              <ma14:wrappingTextBoxFlag xmlns:ma14="http://schemas.microsoft.com/office/mac/drawingml/2011/main" val="1"/>
            </a:ext>
          </a:extLst>
        </p:spPr>
        <p:txBody>
          <a:bodyPr lIns="50692" tIns="50692" rIns="50692" bIns="50692">
            <a:spAutoFit/>
          </a:bodyPr>
          <a:lstStyle/>
          <a:p>
            <a:pPr algn="ctr" defTabSz="1006475">
              <a:spcBef>
                <a:spcPts val="2000"/>
              </a:spcBef>
              <a:defRPr b="1" sz="9000">
                <a:solidFill>
                  <a:schemeClr val="accent2"/>
                </a:solidFill>
              </a:defRPr>
            </a:pPr>
            <a:r>
              <a:t>Effects of N-Enriched Leaf Litter and Decreased Temperatures on</a:t>
            </a:r>
          </a:p>
          <a:p>
            <a:pPr algn="ctr" defTabSz="1006475">
              <a:spcBef>
                <a:spcPts val="2000"/>
              </a:spcBef>
              <a:defRPr b="1" sz="9000">
                <a:solidFill>
                  <a:schemeClr val="accent2"/>
                </a:solidFill>
              </a:defRPr>
            </a:pPr>
            <a:r>
              <a:rPr i="1"/>
              <a:t>Aedes aegypti </a:t>
            </a:r>
            <a:r>
              <a:t>Mosquito Larvae Development Time and Biomass</a:t>
            </a:r>
          </a:p>
        </p:txBody>
      </p:sp>
      <p:pic>
        <p:nvPicPr>
          <p:cNvPr id="32" name="MasterLOGO2.jpeg" descr="C:\Documents and Settings\petersos\My Documents\Posters\MasterLOGO2.jpg"/>
          <p:cNvPicPr>
            <a:picLocks noChangeAspect="1"/>
          </p:cNvPicPr>
          <p:nvPr/>
        </p:nvPicPr>
        <p:blipFill>
          <a:blip r:embed="rId3">
            <a:extLst/>
          </a:blip>
          <a:stretch>
            <a:fillRect/>
          </a:stretch>
        </p:blipFill>
        <p:spPr>
          <a:xfrm>
            <a:off x="38196837" y="1855787"/>
            <a:ext cx="2389188" cy="1993901"/>
          </a:xfrm>
          <a:prstGeom prst="rect">
            <a:avLst/>
          </a:prstGeom>
          <a:ln w="12700">
            <a:miter lim="400000"/>
          </a:ln>
        </p:spPr>
      </p:pic>
      <p:grpSp>
        <p:nvGrpSpPr>
          <p:cNvPr id="36" name="Group 36"/>
          <p:cNvGrpSpPr/>
          <p:nvPr/>
        </p:nvGrpSpPr>
        <p:grpSpPr>
          <a:xfrm>
            <a:off x="914400" y="2917825"/>
            <a:ext cx="4360863" cy="1435185"/>
            <a:chOff x="0" y="0"/>
            <a:chExt cx="4360862" cy="1435184"/>
          </a:xfrm>
        </p:grpSpPr>
        <p:sp>
          <p:nvSpPr>
            <p:cNvPr id="33" name="Shape 33"/>
            <p:cNvSpPr/>
            <p:nvPr/>
          </p:nvSpPr>
          <p:spPr>
            <a:xfrm>
              <a:off x="0" y="0"/>
              <a:ext cx="1371386" cy="1427929"/>
            </a:xfrm>
            <a:prstGeom prst="rect">
              <a:avLst/>
            </a:prstGeom>
            <a:noFill/>
            <a:ln w="127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800"/>
              </a:pPr>
              <a:r>
                <a:t>Place image of author here.</a:t>
              </a:r>
            </a:p>
            <a:p>
              <a:pPr>
                <a:defRPr sz="1800"/>
              </a:pPr>
            </a:p>
          </p:txBody>
        </p:sp>
        <p:sp>
          <p:nvSpPr>
            <p:cNvPr id="34" name="Shape 34"/>
            <p:cNvSpPr/>
            <p:nvPr/>
          </p:nvSpPr>
          <p:spPr>
            <a:xfrm>
              <a:off x="1472970" y="7255"/>
              <a:ext cx="1371387" cy="1427930"/>
            </a:xfrm>
            <a:prstGeom prst="rect">
              <a:avLst/>
            </a:prstGeom>
            <a:noFill/>
            <a:ln w="127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800"/>
              </a:pPr>
              <a:r>
                <a:t>Place image of author here.</a:t>
              </a:r>
            </a:p>
            <a:p>
              <a:pPr>
                <a:defRPr sz="1800"/>
              </a:pPr>
            </a:p>
          </p:txBody>
        </p:sp>
        <p:sp>
          <p:nvSpPr>
            <p:cNvPr id="35" name="Shape 35"/>
            <p:cNvSpPr/>
            <p:nvPr/>
          </p:nvSpPr>
          <p:spPr>
            <a:xfrm>
              <a:off x="2989476" y="3628"/>
              <a:ext cx="1371387" cy="1427930"/>
            </a:xfrm>
            <a:prstGeom prst="rect">
              <a:avLst/>
            </a:prstGeom>
            <a:noFill/>
            <a:ln w="127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800"/>
              </a:pPr>
              <a:r>
                <a:t>Place image of author here.</a:t>
              </a:r>
            </a:p>
            <a:p>
              <a:pPr>
                <a:defRPr sz="1800"/>
              </a:pPr>
            </a:p>
          </p:txBody>
        </p:sp>
      </p:grpSp>
      <p:pic>
        <p:nvPicPr>
          <p:cNvPr id="37" name="Brandon face.jpg"/>
          <p:cNvPicPr>
            <a:picLocks noChangeAspect="1"/>
          </p:cNvPicPr>
          <p:nvPr/>
        </p:nvPicPr>
        <p:blipFill>
          <a:blip r:embed="rId4">
            <a:extLst/>
          </a:blip>
          <a:stretch>
            <a:fillRect/>
          </a:stretch>
        </p:blipFill>
        <p:spPr>
          <a:xfrm>
            <a:off x="895350" y="2649095"/>
            <a:ext cx="1398702" cy="1912235"/>
          </a:xfrm>
          <a:prstGeom prst="rect">
            <a:avLst/>
          </a:prstGeom>
          <a:ln w="12700">
            <a:miter lim="400000"/>
          </a:ln>
        </p:spPr>
      </p:pic>
      <p:pic>
        <p:nvPicPr>
          <p:cNvPr id="38" name="Hye sun face.jpg"/>
          <p:cNvPicPr>
            <a:picLocks noChangeAspect="1"/>
          </p:cNvPicPr>
          <p:nvPr/>
        </p:nvPicPr>
        <p:blipFill>
          <a:blip r:embed="rId5">
            <a:extLst/>
          </a:blip>
          <a:stretch>
            <a:fillRect/>
          </a:stretch>
        </p:blipFill>
        <p:spPr>
          <a:xfrm>
            <a:off x="2378074" y="2644454"/>
            <a:ext cx="1391945" cy="1912235"/>
          </a:xfrm>
          <a:prstGeom prst="rect">
            <a:avLst/>
          </a:prstGeom>
          <a:ln w="12700">
            <a:miter lim="400000"/>
          </a:ln>
        </p:spPr>
      </p:pic>
      <p:pic>
        <p:nvPicPr>
          <p:cNvPr id="39" name="Olek face.jpg"/>
          <p:cNvPicPr>
            <a:picLocks noChangeAspect="1"/>
          </p:cNvPicPr>
          <p:nvPr/>
        </p:nvPicPr>
        <p:blipFill>
          <a:blip r:embed="rId6">
            <a:extLst/>
          </a:blip>
          <a:stretch>
            <a:fillRect/>
          </a:stretch>
        </p:blipFill>
        <p:spPr>
          <a:xfrm>
            <a:off x="3860798" y="2599078"/>
            <a:ext cx="1438842" cy="1957655"/>
          </a:xfrm>
          <a:prstGeom prst="rect">
            <a:avLst/>
          </a:prstGeom>
          <a:ln w="12700">
            <a:miter lim="400000"/>
          </a:ln>
        </p:spPr>
      </p:pic>
      <p:pic>
        <p:nvPicPr>
          <p:cNvPr id="40" name="Mosquito Photos edited.jpeg"/>
          <p:cNvPicPr>
            <a:picLocks noChangeAspect="1"/>
          </p:cNvPicPr>
          <p:nvPr/>
        </p:nvPicPr>
        <p:blipFill>
          <a:blip r:embed="rId7">
            <a:extLst/>
          </a:blip>
          <a:stretch>
            <a:fillRect/>
          </a:stretch>
        </p:blipFill>
        <p:spPr>
          <a:xfrm>
            <a:off x="13323954" y="20745735"/>
            <a:ext cx="8846656" cy="10024989"/>
          </a:xfrm>
          <a:prstGeom prst="rect">
            <a:avLst/>
          </a:prstGeom>
          <a:ln w="12700">
            <a:miter lim="400000"/>
          </a:ln>
        </p:spPr>
      </p:pic>
      <p:pic>
        <p:nvPicPr>
          <p:cNvPr id="41" name="Mosquito Graph.png"/>
          <p:cNvPicPr>
            <a:picLocks noChangeAspect="1"/>
          </p:cNvPicPr>
          <p:nvPr/>
        </p:nvPicPr>
        <p:blipFill>
          <a:blip r:embed="rId8">
            <a:extLst/>
          </a:blip>
          <a:stretch>
            <a:fillRect/>
          </a:stretch>
        </p:blipFill>
        <p:spPr>
          <a:xfrm>
            <a:off x="13357181" y="7205069"/>
            <a:ext cx="14655801" cy="8826501"/>
          </a:xfrm>
          <a:prstGeom prst="rect">
            <a:avLst/>
          </a:prstGeom>
          <a:ln w="12700">
            <a:miter lim="400000"/>
          </a:ln>
        </p:spPr>
      </p:pic>
      <p:pic>
        <p:nvPicPr>
          <p:cNvPr id="42" name="Larvae Setup.png"/>
          <p:cNvPicPr>
            <a:picLocks noChangeAspect="1"/>
          </p:cNvPicPr>
          <p:nvPr/>
        </p:nvPicPr>
        <p:blipFill>
          <a:blip r:embed="rId9">
            <a:extLst/>
          </a:blip>
          <a:stretch>
            <a:fillRect/>
          </a:stretch>
        </p:blipFill>
        <p:spPr>
          <a:xfrm>
            <a:off x="22267838" y="16567429"/>
            <a:ext cx="5715001" cy="7581901"/>
          </a:xfrm>
          <a:prstGeom prst="rect">
            <a:avLst/>
          </a:prstGeom>
          <a:ln w="12700">
            <a:miter lim="400000"/>
          </a:ln>
        </p:spPr>
      </p:pic>
      <p:pic>
        <p:nvPicPr>
          <p:cNvPr id="43" name="Leaf LItter Graphic.jpg.png"/>
          <p:cNvPicPr>
            <a:picLocks noChangeAspect="1"/>
          </p:cNvPicPr>
          <p:nvPr/>
        </p:nvPicPr>
        <p:blipFill>
          <a:blip r:embed="rId10">
            <a:extLst/>
          </a:blip>
          <a:stretch>
            <a:fillRect/>
          </a:stretch>
        </p:blipFill>
        <p:spPr>
          <a:xfrm>
            <a:off x="14543075" y="16834328"/>
            <a:ext cx="5067301" cy="37338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Times New Roman"/>
        <a:ea typeface="Times New Roman"/>
        <a:cs typeface="Times New Roman"/>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Times New Roman"/>
        <a:ea typeface="Times New Roman"/>
        <a:cs typeface="Times New Roman"/>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48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