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0624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2pPr>
    <a:lvl3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3pPr>
    <a:lvl4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4pPr>
    <a:lvl5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74"/>
  </p:normalViewPr>
  <p:slideViewPr>
    <p:cSldViewPr snapToGrid="0" snapToObjects="1">
      <p:cViewPr>
        <p:scale>
          <a:sx n="36" d="100"/>
          <a:sy n="36" d="100"/>
        </p:scale>
        <p:origin x="-3168" y="-1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8250" y="685800"/>
            <a:ext cx="43815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08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02057" y="3695700"/>
            <a:ext cx="33649922" cy="8008620"/>
          </a:xfrm>
          <a:prstGeom prst="rect">
            <a:avLst/>
          </a:prstGeom>
          <a:ln w="12700">
            <a:miter lim="400000"/>
          </a:ln>
          <a:extLst>
            <a:ext uri="{C572A759-6A51-4108-AA02-DFA0A04FC94B}">
              <ma14:wrappingTextBoxFlag xmlns:ma14="http://schemas.microsoft.com/office/mac/drawingml/2011/main" val="1"/>
            </a:ext>
          </a:extLst>
        </p:spPr>
        <p:txBody>
          <a:bodyPr lIns="247129" tIns="247129" rIns="247129" bIns="247129" anchor="ctr"/>
          <a:lstStyle/>
          <a:p>
            <a:r>
              <a:t>Title Text</a:t>
            </a:r>
          </a:p>
        </p:txBody>
      </p:sp>
      <p:sp>
        <p:nvSpPr>
          <p:cNvPr id="3" name="Shape 3"/>
          <p:cNvSpPr>
            <a:spLocks noGrp="1"/>
          </p:cNvSpPr>
          <p:nvPr>
            <p:ph type="body" idx="1"/>
          </p:nvPr>
        </p:nvSpPr>
        <p:spPr>
          <a:xfrm>
            <a:off x="23477537" y="11704319"/>
            <a:ext cx="16474440" cy="21214081"/>
          </a:xfrm>
          <a:prstGeom prst="rect">
            <a:avLst/>
          </a:prstGeom>
          <a:ln w="12700">
            <a:miter lim="400000"/>
          </a:ln>
          <a:extLst>
            <a:ext uri="{C572A759-6A51-4108-AA02-DFA0A04FC94B}">
              <ma14:wrappingTextBoxFlag xmlns:ma14="http://schemas.microsoft.com/office/mac/drawingml/2011/main" val="1"/>
            </a:ext>
          </a:extLst>
        </p:spPr>
        <p:txBody>
          <a:bodyPr lIns="51930" tIns="51930" rIns="51930" bIns="51930"/>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29888185" y="30372744"/>
            <a:ext cx="256537" cy="275463"/>
          </a:xfrm>
          <a:prstGeom prst="rect">
            <a:avLst/>
          </a:prstGeom>
          <a:ln w="12700">
            <a:miter lim="400000"/>
          </a:ln>
        </p:spPr>
        <p:txBody>
          <a:bodyPr wrap="none" lIns="45718" tIns="45718" rIns="45718" bIns="45718"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1pPr>
      <a:lvl2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2pPr>
      <a:lvl3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3pPr>
      <a:lvl4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4pPr>
      <a:lvl5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5pPr>
      <a:lvl6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6pPr>
      <a:lvl7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7pPr>
      <a:lvl8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8pPr>
      <a:lvl9pPr marL="0" marR="0" indent="0" algn="ctr" defTabSz="4953000" rtl="0" latinLnBrk="0">
        <a:lnSpc>
          <a:spcPct val="100000"/>
        </a:lnSpc>
        <a:spcBef>
          <a:spcPts val="0"/>
        </a:spcBef>
        <a:spcAft>
          <a:spcPts val="0"/>
        </a:spcAft>
        <a:buClrTx/>
        <a:buSzTx/>
        <a:buFontTx/>
        <a:buNone/>
        <a:tabLst/>
        <a:defRPr sz="13600" b="0" i="0" u="none" strike="noStrike" cap="none" spc="0" baseline="0">
          <a:ln>
            <a:noFill/>
          </a:ln>
          <a:solidFill>
            <a:srgbClr val="000000"/>
          </a:solidFill>
          <a:uFillTx/>
          <a:latin typeface="Arial"/>
          <a:ea typeface="Arial"/>
          <a:cs typeface="Arial"/>
          <a:sym typeface="Arial"/>
        </a:defRPr>
      </a:lvl9pPr>
    </p:titleStyle>
    <p:bodyStyle>
      <a:lvl1pPr marL="1857375" marR="0" indent="-1857375"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1pPr>
      <a:lvl2pPr marL="4173730" marR="0" indent="-1698818"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2pPr>
      <a:lvl3pPr marL="6455118" marR="0" indent="-1502118"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3pPr>
      <a:lvl4pPr marL="10517981" marR="0" indent="-3091656"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4pPr>
      <a:lvl5pPr marL="12994481" marR="0" indent="-3091656"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5pPr>
      <a:lvl6pPr marL="13451681" marR="0" indent="-3091656"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6pPr>
      <a:lvl7pPr marL="13908881" marR="0" indent="-3091656"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7pPr>
      <a:lvl8pPr marL="14366081" marR="0" indent="-3091656"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8pPr>
      <a:lvl9pPr marL="14823281" marR="0" indent="-3091656" algn="l" defTabSz="4953000" rtl="0" latinLnBrk="0">
        <a:lnSpc>
          <a:spcPct val="100000"/>
        </a:lnSpc>
        <a:spcBef>
          <a:spcPts val="1000"/>
        </a:spcBef>
        <a:spcAft>
          <a:spcPts val="0"/>
        </a:spcAft>
        <a:buClrTx/>
        <a:buSzPct val="100000"/>
        <a:buFontTx/>
        <a:buChar char="•"/>
        <a:tabLst/>
        <a:defRPr sz="4500" b="1"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838199" y="4598987"/>
            <a:ext cx="40220898" cy="365128"/>
          </a:xfrm>
          <a:prstGeom prst="rect">
            <a:avLst/>
          </a:prstGeom>
          <a:solidFill>
            <a:srgbClr val="2D2DB9"/>
          </a:solidFill>
          <a:ln w="12700">
            <a:miter lim="400000"/>
          </a:ln>
        </p:spPr>
        <p:txBody>
          <a:bodyPr lIns="45718" tIns="45718" rIns="45718" bIns="45718" anchor="ctr"/>
          <a:lstStyle/>
          <a:p>
            <a:pPr>
              <a:defRPr sz="1800"/>
            </a:pPr>
            <a:endParaRPr/>
          </a:p>
        </p:txBody>
      </p:sp>
      <p:sp>
        <p:nvSpPr>
          <p:cNvPr id="21" name="Shape 21"/>
          <p:cNvSpPr/>
          <p:nvPr/>
        </p:nvSpPr>
        <p:spPr>
          <a:xfrm>
            <a:off x="943569" y="5112667"/>
            <a:ext cx="10779324" cy="8322040"/>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wrap="square" lIns="51698" tIns="51698" rIns="51698" bIns="51698">
            <a:spAutoFit/>
          </a:bodyPr>
          <a:lstStyle/>
          <a:p>
            <a:pPr algn="ctr" defTabSz="1035050">
              <a:defRPr sz="5400" b="1">
                <a:solidFill>
                  <a:srgbClr val="2D2DB9"/>
                </a:solidFill>
              </a:defRPr>
            </a:pPr>
            <a:r>
              <a:rPr dirty="0"/>
              <a:t>ABSTRACT</a:t>
            </a:r>
            <a:endParaRPr sz="1900" dirty="0"/>
          </a:p>
          <a:p>
            <a:pPr defTabSz="1035050">
              <a:defRPr sz="3000"/>
            </a:pPr>
            <a:r>
              <a:rPr dirty="0"/>
              <a:t>Current trends of increasing global CO</a:t>
            </a:r>
            <a:r>
              <a:rPr baseline="-5997" dirty="0"/>
              <a:t>2</a:t>
            </a:r>
            <a:r>
              <a:rPr dirty="0"/>
              <a:t> levels and average global temperatures will have significant effects on organisms. Mosquitoes are an organism of interest because they are a cosmopolitan group  of disease vectors which infect and kill millions of people annually (Caraballo, 2014). Mosquito larvae are aquatic detritivores who feed on leaf litter and aquatic microorganisms, and who are sensitive to environmental changes. The positive effects of increased temperature and the negative effects of increased plant leaf litter C:N ratio are both well documented. While studies have been done investigating the interaction of these two variables on other aquatic detritivores, no such study has been done on mosquito larvae. We grew 80 </a:t>
            </a:r>
            <a:r>
              <a:rPr i="1" dirty="0"/>
              <a:t>Aedes aegypti</a:t>
            </a:r>
            <a:r>
              <a:rPr dirty="0"/>
              <a:t> larvae for two weeks to see if increased nitrogen levels and decreased temperature negatively affected their biomass, and our findings partially support this hypothesis. Climate change will effect mosquitoes like </a:t>
            </a:r>
            <a:r>
              <a:rPr i="1" dirty="0"/>
              <a:t>A.aegypti</a:t>
            </a:r>
            <a:r>
              <a:rPr dirty="0"/>
              <a:t>, but more research is needed to determine how this will effect its ability to transmit diseases.</a:t>
            </a:r>
          </a:p>
        </p:txBody>
      </p:sp>
      <p:sp>
        <p:nvSpPr>
          <p:cNvPr id="22" name="Shape 22"/>
          <p:cNvSpPr/>
          <p:nvPr/>
        </p:nvSpPr>
        <p:spPr>
          <a:xfrm>
            <a:off x="914252" y="476376"/>
            <a:ext cx="4319590" cy="2116514"/>
          </a:xfrm>
          <a:prstGeom prst="rect">
            <a:avLst/>
          </a:prstGeom>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sz="3500" b="1">
                <a:solidFill>
                  <a:schemeClr val="accent2"/>
                </a:solidFill>
              </a:defRPr>
            </a:pPr>
            <a:r>
              <a:t>Bio 150.03</a:t>
            </a:r>
          </a:p>
          <a:p>
            <a:pPr algn="ctr" defTabSz="1035050">
              <a:defRPr sz="3500" b="1" i="1"/>
            </a:pPr>
            <a:r>
              <a:t>Effects of Climate</a:t>
            </a:r>
          </a:p>
          <a:p>
            <a:pPr algn="ctr" defTabSz="1035050">
              <a:defRPr sz="3500" b="1" i="1"/>
            </a:pPr>
            <a:r>
              <a:t>Change on Organisms</a:t>
            </a:r>
          </a:p>
          <a:p>
            <a:pPr algn="ctr" defTabSz="1035050">
              <a:defRPr sz="3500" b="1" i="1"/>
            </a:pPr>
            <a:r>
              <a:t>P. Jacobson</a:t>
            </a:r>
          </a:p>
        </p:txBody>
      </p:sp>
      <p:sp>
        <p:nvSpPr>
          <p:cNvPr id="23" name="Shape 23"/>
          <p:cNvSpPr/>
          <p:nvPr/>
        </p:nvSpPr>
        <p:spPr>
          <a:xfrm>
            <a:off x="838199" y="25723440"/>
            <a:ext cx="27849712" cy="6773347"/>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lvl="6" defTabSz="1035050">
              <a:defRPr sz="5400" b="1">
                <a:solidFill>
                  <a:srgbClr val="2D2DB9"/>
                </a:solidFill>
              </a:defRPr>
            </a:pPr>
            <a:r>
              <a:rPr dirty="0"/>
              <a:t>                   METHODS**</a:t>
            </a:r>
          </a:p>
          <a:p>
            <a:pPr defTabSz="1035050">
              <a:buSzPct val="100000"/>
              <a:buFont typeface="Arial"/>
              <a:buChar char="•"/>
              <a:defRPr sz="3000"/>
            </a:pPr>
            <a:r>
              <a:rPr dirty="0"/>
              <a:t>80 </a:t>
            </a:r>
            <a:r>
              <a:rPr i="1" dirty="0"/>
              <a:t>Aedes aedgypti </a:t>
            </a:r>
            <a:r>
              <a:rPr dirty="0"/>
              <a:t>larvae</a:t>
            </a:r>
          </a:p>
          <a:p>
            <a:pPr defTabSz="1035050">
              <a:buSzPct val="100000"/>
              <a:buFont typeface="Arial"/>
              <a:buChar char="•"/>
              <a:defRPr sz="3000"/>
            </a:pPr>
            <a:r>
              <a:rPr dirty="0"/>
              <a:t>2x2 experimental design</a:t>
            </a:r>
          </a:p>
          <a:p>
            <a:pPr lvl="2" defTabSz="1035050">
              <a:buSzPct val="100000"/>
              <a:buFont typeface="Arial"/>
              <a:buChar char="•"/>
              <a:defRPr sz="3000"/>
            </a:pPr>
            <a:r>
              <a:rPr dirty="0"/>
              <a:t>Ash leaf litter cultured in tubs in greenhouse</a:t>
            </a:r>
          </a:p>
          <a:p>
            <a:pPr marL="660400" lvl="1" defTabSz="1035050">
              <a:buSzPct val="100000"/>
              <a:buFont typeface="Arial"/>
              <a:buChar char="•"/>
              <a:defRPr sz="3000"/>
            </a:pPr>
            <a:r>
              <a:rPr dirty="0"/>
              <a:t>50 mL 0.1M Ammonium Nitrate added to half of leaf litter, 1.6mL added after each feeding.</a:t>
            </a:r>
          </a:p>
          <a:p>
            <a:pPr defTabSz="1035050">
              <a:buSzPct val="100000"/>
              <a:buFont typeface="Arial"/>
              <a:buChar char="•"/>
              <a:defRPr sz="3000"/>
            </a:pPr>
            <a:endParaRPr dirty="0"/>
          </a:p>
          <a:p>
            <a:pPr defTabSz="1035050">
              <a:buSzPct val="100000"/>
              <a:buFont typeface="Arial"/>
              <a:buChar char="•"/>
              <a:defRPr sz="3000"/>
            </a:pPr>
            <a:r>
              <a:rPr dirty="0"/>
              <a:t>Mosquitoes grown in two incubators, 16.5°C and 21.5°C over two week period</a:t>
            </a:r>
          </a:p>
          <a:p>
            <a:pPr marL="660400" defTabSz="1035050">
              <a:buSzPct val="100000"/>
              <a:buFont typeface="Arial"/>
              <a:buChar char="•"/>
              <a:defRPr sz="3000"/>
            </a:pPr>
            <a:r>
              <a:rPr dirty="0"/>
              <a:t>Fed once per day, 0.15 mg of litter in 80mL of pond water blended. 1mL rations.</a:t>
            </a:r>
          </a:p>
          <a:p>
            <a:pPr defTabSz="1035050">
              <a:buSzPct val="100000"/>
              <a:buFont typeface="Arial"/>
              <a:buChar char="•"/>
              <a:defRPr sz="3000"/>
            </a:pPr>
            <a:r>
              <a:rPr dirty="0"/>
              <a:t>Factorial ANOVA used to analyze mosquito biomass.</a:t>
            </a:r>
          </a:p>
          <a:p>
            <a:pPr defTabSz="1035050">
              <a:buSzPct val="100000"/>
              <a:buFont typeface="Arial"/>
              <a:buChar char="•"/>
              <a:defRPr sz="3000"/>
            </a:pPr>
            <a:r>
              <a:rPr dirty="0"/>
              <a:t>Flash combustion elemental C:N analyzer used to determine C:N of leaf litter</a:t>
            </a:r>
          </a:p>
          <a:p>
            <a:pPr defTabSz="1035050">
              <a:buSzPct val="100000"/>
              <a:buFont typeface="Arial"/>
              <a:buChar char="•"/>
              <a:defRPr sz="3000"/>
            </a:pPr>
            <a:r>
              <a:rPr dirty="0"/>
              <a:t>T-test used to analyze variance of leaf litter C:N</a:t>
            </a:r>
          </a:p>
          <a:p>
            <a:pPr defTabSz="1035050">
              <a:defRPr sz="3100"/>
            </a:pPr>
            <a:endParaRPr dirty="0"/>
          </a:p>
          <a:p>
            <a:pPr algn="ctr" defTabSz="1035050">
              <a:defRPr sz="1900" b="1"/>
            </a:pPr>
            <a:r>
              <a:rPr dirty="0"/>
              <a:t>** Due to time restrictions, we were unable to acquire leaf litter grown in CO</a:t>
            </a:r>
            <a:r>
              <a:rPr baseline="-5999" dirty="0"/>
              <a:t>2</a:t>
            </a:r>
            <a:r>
              <a:rPr dirty="0"/>
              <a:t> enriched environments, so to simulate the inverse opposite effect, we instead enriched ash leaf litter with nitrogen in order to achieve a similar C:N ratio that would be found within leaf litter grown in CO</a:t>
            </a:r>
            <a:r>
              <a:rPr baseline="-5999" dirty="0"/>
              <a:t>2</a:t>
            </a:r>
            <a:r>
              <a:rPr dirty="0"/>
              <a:t> reduced environments and using ambient levels of CO</a:t>
            </a:r>
            <a:r>
              <a:rPr baseline="-5999" dirty="0"/>
              <a:t>2</a:t>
            </a:r>
            <a:r>
              <a:rPr dirty="0"/>
              <a:t> and C:N as controls. The reasoning is that by determining the response of mosquitoes to past environmental conditions we can predict the response of mosquitoes to future environmental conditions of increased CO</a:t>
            </a:r>
            <a:r>
              <a:rPr baseline="-5999" dirty="0"/>
              <a:t>2</a:t>
            </a:r>
            <a:r>
              <a:rPr dirty="0"/>
              <a:t> and increased temperature, assuming that the curve of [CO</a:t>
            </a:r>
            <a:r>
              <a:rPr baseline="-5999" dirty="0"/>
              <a:t>2</a:t>
            </a:r>
            <a:r>
              <a:rPr dirty="0"/>
              <a:t>] and temperature are calculable functions.</a:t>
            </a:r>
          </a:p>
        </p:txBody>
      </p:sp>
      <p:sp>
        <p:nvSpPr>
          <p:cNvPr id="24" name="Shape 24"/>
          <p:cNvSpPr/>
          <p:nvPr/>
        </p:nvSpPr>
        <p:spPr>
          <a:xfrm>
            <a:off x="1059079" y="13913612"/>
            <a:ext cx="10663814" cy="11303809"/>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wrap="square" lIns="51698" tIns="51698" rIns="51698" bIns="51698">
            <a:spAutoFit/>
          </a:bodyPr>
          <a:lstStyle/>
          <a:p>
            <a:pPr algn="ctr" defTabSz="1035050">
              <a:defRPr sz="5400" b="1">
                <a:solidFill>
                  <a:srgbClr val="2D2DB9"/>
                </a:solidFill>
              </a:defRPr>
            </a:pPr>
            <a:r>
              <a:rPr dirty="0"/>
              <a:t>INTRODUCTION</a:t>
            </a:r>
          </a:p>
          <a:p>
            <a:pPr defTabSz="1035050">
              <a:defRPr sz="3000"/>
            </a:pPr>
            <a:r>
              <a:rPr sz="2800" dirty="0" smtClean="0"/>
              <a:t>Atmospheric CO</a:t>
            </a:r>
            <a:r>
              <a:rPr sz="2800" baseline="-5998" dirty="0" smtClean="0"/>
              <a:t>2</a:t>
            </a:r>
            <a:r>
              <a:rPr sz="2800" dirty="0" smtClean="0"/>
              <a:t> levels and average global temperatures are rising (IPCC, 2014) and this will undoubtedly have an affect on organisms and their ecosystems. The response of mosquitoes will affect humans, as mosquitoes are very effective vectors for lethal diseases (Caraballo, 2014). Mosquito larvae are heterotrophs so their development is not directly affected by increasing CO</a:t>
            </a:r>
            <a:r>
              <a:rPr sz="2800" baseline="-5998" dirty="0" smtClean="0"/>
              <a:t>2</a:t>
            </a:r>
            <a:r>
              <a:rPr sz="2800" dirty="0" smtClean="0"/>
              <a:t> levels (Strand et al, 1999) but they are directly positively affected by increasing temperature (Rueda et al, 1990) (Shelton, 1973) (Strand et al, 1999). In still water microbial communities, leaf litter is the main source of nitrogen (Tuchman et al, 2002), which is cycled into the aquatic environment after senescence. Under limiting nutrients plants fix more carbon in higher CO</a:t>
            </a:r>
            <a:r>
              <a:rPr sz="2800" baseline="-5998" dirty="0" smtClean="0"/>
              <a:t>2</a:t>
            </a:r>
            <a:r>
              <a:rPr sz="2800" dirty="0" smtClean="0"/>
              <a:t> levels, increasing plant C:N ratio. High C:N leaf litter hosts less microbial activity, decreasing leaf decomposition rate and microbial population size, which negatively affects mosquito biomass and survival rate (Rueda et al, 1990) (Tuchman et al, 2003) (Tuchman et al, 2002). While the intersection of rising [CO</a:t>
            </a:r>
            <a:r>
              <a:rPr sz="2800" baseline="-5998" dirty="0" smtClean="0"/>
              <a:t>2</a:t>
            </a:r>
            <a:r>
              <a:rPr sz="2800" dirty="0" smtClean="0"/>
              <a:t>] and temperature has been shown to negatively affect a species of winter mayfly (Ferreira et al, 2010), knowledge of the general affect on aquatic organisms including mosquito larvae has yet to be studied. We hypothesized that elevated levels of nitrogen in the mosquito’s leaf litter would have a positive effect on the biomass and development time of the larvae, decreased temperatures would have a negative effect on the development time of the larvae, and that both decreased temperatures and elevated nitrogen would have a negative effect on mosquito larvae biomass and development time</a:t>
            </a:r>
            <a:endParaRPr sz="2800" dirty="0"/>
          </a:p>
        </p:txBody>
      </p:sp>
      <p:sp>
        <p:nvSpPr>
          <p:cNvPr id="25" name="Shape 25"/>
          <p:cNvSpPr/>
          <p:nvPr/>
        </p:nvSpPr>
        <p:spPr>
          <a:xfrm>
            <a:off x="28975759" y="21276970"/>
            <a:ext cx="11862199" cy="11199751"/>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wrap="square" lIns="51698" tIns="51698" rIns="51698" bIns="51698">
            <a:spAutoFit/>
          </a:bodyPr>
          <a:lstStyle/>
          <a:p>
            <a:pPr algn="ctr" defTabSz="1035050">
              <a:defRPr sz="5400" b="1">
                <a:solidFill>
                  <a:srgbClr val="2D2DB9"/>
                </a:solidFill>
              </a:defRPr>
            </a:pPr>
            <a:r>
              <a:rPr dirty="0" smtClean="0"/>
              <a:t>REFERENCES</a:t>
            </a:r>
            <a:endParaRPr dirty="0"/>
          </a:p>
          <a:p>
            <a:pPr marL="457200" lvl="1" indent="-457200" defTabSz="1035050">
              <a:buAutoNum type="arabicParenBoth"/>
              <a:defRPr sz="2500"/>
            </a:pPr>
            <a:r>
              <a:rPr sz="2300" dirty="0" smtClean="0"/>
              <a:t>Caraballo</a:t>
            </a:r>
            <a:r>
              <a:rPr sz="2300" dirty="0"/>
              <a:t>, Hector (May 2014). “Emergency Department Management Of </a:t>
            </a:r>
            <a:r>
              <a:rPr sz="2300" dirty="0" smtClean="0"/>
              <a:t>Mosqui</a:t>
            </a:r>
            <a:r>
              <a:rPr lang="en-US" sz="2300" dirty="0" smtClean="0"/>
              <a:t>o </a:t>
            </a:r>
            <a:r>
              <a:rPr sz="2300" dirty="0" smtClean="0"/>
              <a:t>Borne</a:t>
            </a:r>
            <a:r>
              <a:rPr lang="en-US" sz="2300" dirty="0"/>
              <a:t>	</a:t>
            </a:r>
            <a:r>
              <a:rPr sz="2300" dirty="0" smtClean="0"/>
              <a:t>Illness</a:t>
            </a:r>
            <a:r>
              <a:rPr sz="2300" dirty="0"/>
              <a:t>: Malaria, Dengue, And West Nile Virus.” Emergency Medicine Practice. 16 </a:t>
            </a:r>
            <a:r>
              <a:rPr lang="en-US" sz="2300" dirty="0" smtClean="0"/>
              <a:t>	</a:t>
            </a:r>
            <a:r>
              <a:rPr sz="2300" dirty="0" smtClean="0"/>
              <a:t>(</a:t>
            </a:r>
            <a:r>
              <a:rPr sz="2300" dirty="0"/>
              <a:t>5).</a:t>
            </a:r>
          </a:p>
          <a:p>
            <a:pPr lvl="8" defTabSz="1035050">
              <a:defRPr sz="2500"/>
            </a:pPr>
            <a:r>
              <a:rPr sz="2300" dirty="0"/>
              <a:t>(2) Ferreira, Verónica, Gonçalves, Ana Lúcia, Gonçalves, Godbold, Douglas L., </a:t>
            </a:r>
            <a:r>
              <a:rPr sz="2300" dirty="0" smtClean="0"/>
              <a:t>Canhoto,</a:t>
            </a:r>
            <a:endParaRPr lang="en-US" sz="2300" dirty="0"/>
          </a:p>
          <a:p>
            <a:pPr lvl="8" defTabSz="1035050">
              <a:defRPr sz="2500"/>
            </a:pPr>
            <a:r>
              <a:rPr lang="en-US" sz="2300" dirty="0" smtClean="0"/>
              <a:t>	</a:t>
            </a:r>
            <a:r>
              <a:rPr sz="2300" dirty="0" smtClean="0"/>
              <a:t>Cristina </a:t>
            </a:r>
            <a:r>
              <a:rPr sz="2300" dirty="0"/>
              <a:t>(2010). Effect of increased atmospheric CO2 on the performance of </a:t>
            </a:r>
            <a:r>
              <a:rPr sz="2300" dirty="0" smtClean="0"/>
              <a:t>an</a:t>
            </a:r>
            <a:endParaRPr lang="en-US" sz="2300" dirty="0" smtClean="0"/>
          </a:p>
          <a:p>
            <a:pPr lvl="8" defTabSz="1035050">
              <a:defRPr sz="2500"/>
            </a:pPr>
            <a:r>
              <a:rPr lang="en-US" sz="2300" dirty="0"/>
              <a:t>	</a:t>
            </a:r>
            <a:r>
              <a:rPr sz="2300" dirty="0" smtClean="0"/>
              <a:t>aquatic</a:t>
            </a:r>
            <a:r>
              <a:rPr lang="en-US" sz="2300" dirty="0" smtClean="0"/>
              <a:t> </a:t>
            </a:r>
            <a:r>
              <a:rPr sz="2300" dirty="0" smtClean="0"/>
              <a:t>detritivore </a:t>
            </a:r>
            <a:r>
              <a:rPr sz="2300" dirty="0"/>
              <a:t>through changes in water temperature and litter quality. </a:t>
            </a:r>
            <a:r>
              <a:rPr sz="2300" i="1" dirty="0" smtClean="0"/>
              <a:t>Global</a:t>
            </a:r>
            <a:endParaRPr lang="en-US" sz="2300" i="1" dirty="0" smtClean="0"/>
          </a:p>
          <a:p>
            <a:pPr lvl="8" defTabSz="1035050">
              <a:defRPr sz="2500"/>
            </a:pPr>
            <a:r>
              <a:rPr lang="en-US" sz="2300" i="1" dirty="0"/>
              <a:t>	</a:t>
            </a:r>
            <a:r>
              <a:rPr sz="2300" i="1" dirty="0" smtClean="0"/>
              <a:t>Change</a:t>
            </a:r>
            <a:r>
              <a:rPr lang="en-US" sz="2300" i="1" dirty="0" smtClean="0"/>
              <a:t> </a:t>
            </a:r>
            <a:r>
              <a:rPr sz="2300" i="1" dirty="0" smtClean="0"/>
              <a:t>Biology</a:t>
            </a:r>
            <a:r>
              <a:rPr sz="2300" i="1" dirty="0"/>
              <a:t>, 16</a:t>
            </a:r>
            <a:r>
              <a:rPr sz="2300" dirty="0"/>
              <a:t>, 3284-3296.</a:t>
            </a:r>
          </a:p>
          <a:p>
            <a:pPr defTabSz="1035050">
              <a:defRPr sz="2500"/>
            </a:pPr>
            <a:r>
              <a:rPr sz="2300" dirty="0"/>
              <a:t>(3) IPCC. (2014) Climate Change 2014: Synthesis Report. Contribution of Working </a:t>
            </a:r>
            <a:r>
              <a:rPr sz="2300" dirty="0" smtClean="0"/>
              <a:t>Groups</a:t>
            </a:r>
            <a:endParaRPr lang="en-US" sz="2300" dirty="0" smtClean="0"/>
          </a:p>
          <a:p>
            <a:pPr defTabSz="1035050">
              <a:defRPr sz="2500"/>
            </a:pPr>
            <a:r>
              <a:rPr lang="en-US" sz="2300" dirty="0"/>
              <a:t>	</a:t>
            </a:r>
            <a:r>
              <a:rPr sz="2300" dirty="0" smtClean="0"/>
              <a:t>I,</a:t>
            </a:r>
            <a:r>
              <a:rPr lang="en-US" sz="2300" dirty="0" smtClean="0"/>
              <a:t> </a:t>
            </a:r>
            <a:r>
              <a:rPr sz="2300" dirty="0" smtClean="0"/>
              <a:t>II </a:t>
            </a:r>
            <a:r>
              <a:rPr sz="2300" dirty="0"/>
              <a:t>and III to the Fifth Assessment Report of the Intergovernmental Panel </a:t>
            </a:r>
            <a:r>
              <a:rPr sz="2300" dirty="0" smtClean="0"/>
              <a:t>on</a:t>
            </a:r>
            <a:endParaRPr lang="en-US" sz="2300" dirty="0" smtClean="0"/>
          </a:p>
          <a:p>
            <a:pPr defTabSz="1035050">
              <a:defRPr sz="2500"/>
            </a:pPr>
            <a:r>
              <a:rPr lang="en-US" sz="2300" dirty="0"/>
              <a:t>	</a:t>
            </a:r>
            <a:r>
              <a:rPr sz="2300" dirty="0" smtClean="0"/>
              <a:t>Climate</a:t>
            </a:r>
            <a:r>
              <a:rPr lang="en-US" sz="2300" dirty="0" smtClean="0"/>
              <a:t> </a:t>
            </a:r>
            <a:r>
              <a:rPr sz="2300" dirty="0" smtClean="0"/>
              <a:t>Change </a:t>
            </a:r>
            <a:r>
              <a:rPr sz="2300" dirty="0"/>
              <a:t>[Core Writing Team, R.K. Pachauri and L.A. Meyer (eds.)]. </a:t>
            </a:r>
            <a:r>
              <a:rPr sz="2300" i="1" dirty="0"/>
              <a:t>IPCC</a:t>
            </a:r>
            <a:r>
              <a:rPr sz="2300" dirty="0"/>
              <a:t>, </a:t>
            </a:r>
            <a:r>
              <a:rPr lang="en-US" sz="2300" dirty="0" smtClean="0"/>
              <a:t>	</a:t>
            </a:r>
            <a:r>
              <a:rPr sz="2300" dirty="0" smtClean="0"/>
              <a:t>p26</a:t>
            </a:r>
            <a:r>
              <a:rPr sz="2300" dirty="0"/>
              <a:t>.</a:t>
            </a:r>
          </a:p>
          <a:p>
            <a:pPr defTabSz="1035050">
              <a:defRPr sz="2500"/>
            </a:pPr>
            <a:r>
              <a:rPr sz="2300" dirty="0"/>
              <a:t>(4) Randlett DL, Zak DR, Pregitzer KS, Curtis PS (1996) Elevated atmospheric </a:t>
            </a:r>
            <a:r>
              <a:rPr sz="2300" dirty="0" smtClean="0"/>
              <a:t>carbon</a:t>
            </a:r>
            <a:endParaRPr lang="en-US" sz="2300" dirty="0"/>
          </a:p>
          <a:p>
            <a:pPr defTabSz="1035050">
              <a:defRPr sz="2500"/>
            </a:pPr>
            <a:r>
              <a:rPr lang="en-US" sz="2300" dirty="0" smtClean="0"/>
              <a:t>	</a:t>
            </a:r>
            <a:r>
              <a:rPr sz="2300" dirty="0" smtClean="0"/>
              <a:t>dioxide </a:t>
            </a:r>
            <a:r>
              <a:rPr sz="2300" dirty="0"/>
              <a:t>and leaf litter chemistry: Influences on microbial respiration and net </a:t>
            </a:r>
            <a:r>
              <a:rPr sz="2300" dirty="0" smtClean="0"/>
              <a:t>nitrogen</a:t>
            </a:r>
            <a:r>
              <a:rPr lang="en-US" sz="2300" dirty="0" smtClean="0"/>
              <a:t> 	</a:t>
            </a:r>
            <a:r>
              <a:rPr sz="2300" dirty="0" smtClean="0"/>
              <a:t>mineralization</a:t>
            </a:r>
            <a:r>
              <a:rPr sz="2300" dirty="0"/>
              <a:t>. </a:t>
            </a:r>
            <a:r>
              <a:rPr sz="2300" i="1" dirty="0"/>
              <a:t>Soil Science Society of America Journal, 60</a:t>
            </a:r>
            <a:r>
              <a:rPr sz="2300" dirty="0"/>
              <a:t>, 1571-1577.</a:t>
            </a:r>
          </a:p>
          <a:p>
            <a:pPr defTabSz="1035050">
              <a:defRPr sz="2500"/>
            </a:pPr>
            <a:r>
              <a:rPr sz="2300" dirty="0"/>
              <a:t>(5) Rueda, L. M., Patel, K. J., Axtell, R. C., Stinner, R. E.(1990). </a:t>
            </a:r>
            <a:r>
              <a:rPr sz="2300" dirty="0" smtClean="0"/>
              <a:t>Temperature-dependent</a:t>
            </a:r>
            <a:r>
              <a:rPr lang="en-US" sz="2300" dirty="0" smtClean="0"/>
              <a:t> 	</a:t>
            </a:r>
            <a:r>
              <a:rPr sz="2300" dirty="0" smtClean="0"/>
              <a:t>development </a:t>
            </a:r>
            <a:r>
              <a:rPr sz="2300" dirty="0"/>
              <a:t>and survival rates of </a:t>
            </a:r>
            <a:r>
              <a:rPr sz="2300" i="1" dirty="0"/>
              <a:t>Culex quinquefasciatus</a:t>
            </a:r>
            <a:r>
              <a:rPr sz="2300" dirty="0"/>
              <a:t> and </a:t>
            </a:r>
            <a:r>
              <a:rPr sz="2300" i="1" dirty="0"/>
              <a:t>Aedes aegypti</a:t>
            </a:r>
            <a:r>
              <a:rPr sz="2300" dirty="0"/>
              <a:t> (</a:t>
            </a:r>
            <a:r>
              <a:rPr sz="2300" dirty="0" smtClean="0"/>
              <a:t>Diptera</a:t>
            </a:r>
            <a:r>
              <a:rPr lang="en-US" sz="2300" dirty="0" smtClean="0"/>
              <a:t> 	</a:t>
            </a:r>
            <a:r>
              <a:rPr sz="2300" dirty="0" smtClean="0"/>
              <a:t>Culicidae</a:t>
            </a:r>
            <a:r>
              <a:rPr sz="2300" dirty="0"/>
              <a:t>). </a:t>
            </a:r>
            <a:r>
              <a:rPr sz="2300" i="1" dirty="0"/>
              <a:t>Journal of Medical Entomology, 27 </a:t>
            </a:r>
            <a:r>
              <a:rPr sz="2300" dirty="0"/>
              <a:t>(5), 892-898.</a:t>
            </a:r>
          </a:p>
          <a:p>
            <a:pPr defTabSz="1035050">
              <a:defRPr sz="2500"/>
            </a:pPr>
            <a:r>
              <a:rPr sz="2300" dirty="0"/>
              <a:t>(6) Shelton, Robert M. (1973). The effect of temperatures on development of eight </a:t>
            </a:r>
            <a:r>
              <a:rPr sz="2300" dirty="0" smtClean="0"/>
              <a:t>mosquito</a:t>
            </a:r>
            <a:r>
              <a:rPr lang="en-US" sz="2300" dirty="0" smtClean="0"/>
              <a:t> 	</a:t>
            </a:r>
            <a:r>
              <a:rPr sz="2300" dirty="0" smtClean="0"/>
              <a:t>species</a:t>
            </a:r>
            <a:r>
              <a:rPr sz="2300" dirty="0"/>
              <a:t>.  </a:t>
            </a:r>
            <a:r>
              <a:rPr sz="2300" i="1" dirty="0"/>
              <a:t>Mosquito News, 33</a:t>
            </a:r>
            <a:r>
              <a:rPr sz="2300" dirty="0"/>
              <a:t>, 1-12.</a:t>
            </a:r>
          </a:p>
          <a:p>
            <a:pPr defTabSz="1035050">
              <a:defRPr sz="2500"/>
            </a:pPr>
            <a:r>
              <a:rPr sz="2300" dirty="0"/>
              <a:t>(7) Strand, Mac, Herms, Daniel A., Ayres, Matthew P., Kubiske, Mark E., Kaufman, </a:t>
            </a:r>
            <a:r>
              <a:rPr sz="2300" dirty="0" smtClean="0"/>
              <a:t>Michael</a:t>
            </a:r>
            <a:r>
              <a:rPr lang="en-US" sz="2300" dirty="0" smtClean="0"/>
              <a:t> 	</a:t>
            </a:r>
            <a:r>
              <a:rPr sz="2300" dirty="0" smtClean="0"/>
              <a:t>G</a:t>
            </a:r>
            <a:r>
              <a:rPr sz="2300" dirty="0"/>
              <a:t>., et al. (1999). Effects of atmospheric CO2, light availability and tree species on </a:t>
            </a:r>
            <a:r>
              <a:rPr lang="en-US" sz="2300" dirty="0" smtClean="0"/>
              <a:t>	</a:t>
            </a:r>
            <a:r>
              <a:rPr sz="2300" dirty="0" smtClean="0"/>
              <a:t>the</a:t>
            </a:r>
            <a:r>
              <a:rPr lang="en-US" sz="2300" dirty="0" smtClean="0"/>
              <a:t> </a:t>
            </a:r>
            <a:r>
              <a:rPr sz="2300" dirty="0" smtClean="0"/>
              <a:t>quality </a:t>
            </a:r>
            <a:r>
              <a:rPr sz="2300" dirty="0"/>
              <a:t>of leaf detritus as a resource for treehole mosquitoes. </a:t>
            </a:r>
            <a:r>
              <a:rPr sz="2300" i="1" dirty="0"/>
              <a:t>Oikos, 84</a:t>
            </a:r>
            <a:r>
              <a:rPr sz="2300" dirty="0"/>
              <a:t>, 2, </a:t>
            </a:r>
            <a:r>
              <a:rPr sz="2300" dirty="0" smtClean="0"/>
              <a:t>277-</a:t>
            </a:r>
            <a:r>
              <a:rPr lang="en-US" sz="2300" dirty="0" smtClean="0"/>
              <a:t>	</a:t>
            </a:r>
            <a:r>
              <a:rPr sz="2300" dirty="0" smtClean="0"/>
              <a:t>83</a:t>
            </a:r>
            <a:r>
              <a:rPr sz="2300" dirty="0"/>
              <a:t>.</a:t>
            </a:r>
          </a:p>
          <a:p>
            <a:pPr defTabSz="1035050">
              <a:defRPr sz="2500"/>
            </a:pPr>
            <a:r>
              <a:rPr sz="2300" dirty="0"/>
              <a:t>(8) Tuchman, Nancy C., Wahtera, Kirk A., Wetzel, Robert G., Russo, Nicole M., </a:t>
            </a:r>
            <a:r>
              <a:rPr sz="2300" dirty="0" smtClean="0"/>
              <a:t>Kilbane,</a:t>
            </a:r>
            <a:r>
              <a:rPr lang="en-US" sz="2300" dirty="0" smtClean="0"/>
              <a:t> 	</a:t>
            </a:r>
            <a:r>
              <a:rPr sz="2300" dirty="0" smtClean="0"/>
              <a:t>Grace </a:t>
            </a:r>
            <a:r>
              <a:rPr sz="2300" dirty="0"/>
              <a:t>M. et al. (2003). Nutritional quality of leaf detritus by elevated atmospheric </a:t>
            </a:r>
            <a:r>
              <a:rPr lang="en-US" sz="2300" dirty="0" smtClean="0"/>
              <a:t>	</a:t>
            </a:r>
            <a:r>
              <a:rPr sz="2300" dirty="0" smtClean="0"/>
              <a:t>CO2:</a:t>
            </a:r>
            <a:r>
              <a:rPr lang="en-US" sz="2300" dirty="0" smtClean="0"/>
              <a:t> </a:t>
            </a:r>
            <a:r>
              <a:rPr sz="2300" dirty="0" smtClean="0"/>
              <a:t>effects </a:t>
            </a:r>
            <a:r>
              <a:rPr sz="2300" dirty="0"/>
              <a:t>on development of mosquito larvae. </a:t>
            </a:r>
            <a:r>
              <a:rPr sz="2300" i="1" dirty="0"/>
              <a:t>Freshwater Biology, 48</a:t>
            </a:r>
            <a:r>
              <a:rPr sz="2300" dirty="0"/>
              <a:t>, </a:t>
            </a:r>
            <a:r>
              <a:rPr sz="2300" dirty="0" smtClean="0"/>
              <a:t>1432-</a:t>
            </a:r>
            <a:r>
              <a:rPr lang="en-US" sz="2300" dirty="0" smtClean="0"/>
              <a:t>	</a:t>
            </a:r>
            <a:r>
              <a:rPr sz="2300" dirty="0" smtClean="0"/>
              <a:t>1439</a:t>
            </a:r>
            <a:r>
              <a:rPr sz="2300" dirty="0"/>
              <a:t>.</a:t>
            </a:r>
          </a:p>
          <a:p>
            <a:pPr defTabSz="1035050">
              <a:defRPr sz="2500"/>
            </a:pPr>
            <a:r>
              <a:rPr sz="2300" dirty="0"/>
              <a:t>(9) Tuchman, Nancy C., Wetzel, Robert G., Rier, Steven T., Wahtera, Kirk A., and </a:t>
            </a:r>
            <a:r>
              <a:rPr sz="2300" dirty="0" smtClean="0"/>
              <a:t>Teeri,</a:t>
            </a:r>
            <a:r>
              <a:rPr lang="en-US" sz="2300" dirty="0" smtClean="0"/>
              <a:t> 	</a:t>
            </a:r>
            <a:r>
              <a:rPr sz="2300" dirty="0" smtClean="0"/>
              <a:t>James </a:t>
            </a:r>
            <a:r>
              <a:rPr sz="2300" dirty="0"/>
              <a:t>A. (2002). Elevated atmospheric CO2 lowers leaf litter nutritional quality </a:t>
            </a:r>
            <a:r>
              <a:rPr sz="2300" dirty="0" smtClean="0"/>
              <a:t>for</a:t>
            </a:r>
            <a:r>
              <a:rPr lang="en-US" sz="2300" dirty="0" smtClean="0"/>
              <a:t> 	</a:t>
            </a:r>
            <a:r>
              <a:rPr sz="2300" dirty="0" smtClean="0"/>
              <a:t>stream </a:t>
            </a:r>
            <a:r>
              <a:rPr sz="2300" dirty="0"/>
              <a:t>ecosystem food webs. </a:t>
            </a:r>
            <a:r>
              <a:rPr sz="2300" i="1" dirty="0"/>
              <a:t>Global Change Biology, 8</a:t>
            </a:r>
            <a:r>
              <a:rPr sz="2300" dirty="0"/>
              <a:t>, 163-170.</a:t>
            </a:r>
          </a:p>
        </p:txBody>
      </p:sp>
      <p:sp>
        <p:nvSpPr>
          <p:cNvPr id="26" name="Shape 26"/>
          <p:cNvSpPr/>
          <p:nvPr/>
        </p:nvSpPr>
        <p:spPr>
          <a:xfrm>
            <a:off x="28987639" y="18821974"/>
            <a:ext cx="11862199" cy="2372672"/>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wrap="square" lIns="51698" tIns="51698" rIns="51698" bIns="51698">
            <a:spAutoFit/>
          </a:bodyPr>
          <a:lstStyle/>
          <a:p>
            <a:pPr algn="ctr" defTabSz="1035050">
              <a:defRPr sz="5400" b="1">
                <a:solidFill>
                  <a:srgbClr val="2D2DB9"/>
                </a:solidFill>
              </a:defRPr>
            </a:pPr>
            <a:r>
              <a:rPr dirty="0"/>
              <a:t>ACKNOWLEDGEMENTS</a:t>
            </a:r>
            <a:endParaRPr sz="3100" dirty="0"/>
          </a:p>
          <a:p>
            <a:pPr defTabSz="1035050">
              <a:defRPr sz="3000"/>
            </a:pPr>
            <a:r>
              <a:rPr dirty="0"/>
              <a:t>The authors wish to thank Professor Peter Jacobson and Ashely Millet for their help in conducting this research. Thank you to Kevin Engel for acquiring papers that we otherwise would not be able to access.</a:t>
            </a:r>
          </a:p>
        </p:txBody>
      </p:sp>
      <p:sp>
        <p:nvSpPr>
          <p:cNvPr id="27" name="Shape 27"/>
          <p:cNvSpPr/>
          <p:nvPr/>
        </p:nvSpPr>
        <p:spPr>
          <a:xfrm>
            <a:off x="11955881" y="5112667"/>
            <a:ext cx="16798769" cy="19832883"/>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nchor="ctr">
            <a:spAutoFit/>
          </a:bodyPr>
          <a:lstStyle/>
          <a:p>
            <a:pPr algn="ctr" defTabSz="1035050">
              <a:defRPr sz="5400" b="1">
                <a:solidFill>
                  <a:srgbClr val="2D2DB9"/>
                </a:solidFill>
              </a:defRPr>
            </a:pPr>
            <a:r>
              <a:rPr dirty="0" smtClean="0"/>
              <a:t>RESULTS</a:t>
            </a:r>
            <a:endParaRPr dirty="0"/>
          </a:p>
          <a:p>
            <a:pPr defTabSz="1035050">
              <a:defRPr sz="31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endParaRPr dirty="0"/>
          </a:p>
          <a:p>
            <a:pPr defTabSz="1035050">
              <a:defRPr sz="1900"/>
            </a:pPr>
            <a:r>
              <a:rPr dirty="0"/>
              <a:t>\\</a:t>
            </a:r>
          </a:p>
          <a:p>
            <a:pPr defTabSz="1035050">
              <a:defRPr sz="1900"/>
            </a:pPr>
            <a:endParaRPr dirty="0"/>
          </a:p>
          <a:p>
            <a:pPr defTabSz="1035050">
              <a:defRPr sz="1900"/>
            </a:pPr>
            <a:endParaRPr dirty="0"/>
          </a:p>
          <a:p>
            <a:pPr defTabSz="1035050">
              <a:defRPr sz="1900"/>
            </a:pPr>
            <a:endParaRPr dirty="0"/>
          </a:p>
        </p:txBody>
      </p:sp>
      <p:sp>
        <p:nvSpPr>
          <p:cNvPr id="28" name="Shape 28"/>
          <p:cNvSpPr/>
          <p:nvPr/>
        </p:nvSpPr>
        <p:spPr>
          <a:xfrm>
            <a:off x="28987639" y="14998418"/>
            <a:ext cx="11885562" cy="3705392"/>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wrap="square" lIns="51698" tIns="51698" rIns="51698" bIns="51698">
            <a:spAutoFit/>
          </a:bodyPr>
          <a:lstStyle/>
          <a:p>
            <a:pPr algn="ctr" defTabSz="1035050">
              <a:defRPr sz="5400" b="1">
                <a:solidFill>
                  <a:srgbClr val="2D2DB9"/>
                </a:solidFill>
              </a:defRPr>
            </a:pPr>
            <a:r>
              <a:rPr dirty="0"/>
              <a:t>CONCLUSIONS</a:t>
            </a:r>
            <a:endParaRPr sz="3100" dirty="0"/>
          </a:p>
          <a:p>
            <a:pPr defTabSz="1035050">
              <a:defRPr sz="3000"/>
            </a:pPr>
            <a:r>
              <a:rPr dirty="0"/>
              <a:t>Our research shows that a changing climate will have an effect on mosquito biomass and development time. Further research is needed investigating how the effect of climatic variables on mosquitoes effect population activity on a larger scale, as well as effectiveness as disease vectors. Though this a more concrete path determining responses to mosquitoes as disease vectors in a changing climate can be reached.</a:t>
            </a:r>
          </a:p>
        </p:txBody>
      </p:sp>
      <p:sp>
        <p:nvSpPr>
          <p:cNvPr id="29" name="Shape 29"/>
          <p:cNvSpPr/>
          <p:nvPr/>
        </p:nvSpPr>
        <p:spPr>
          <a:xfrm>
            <a:off x="28987639" y="5209029"/>
            <a:ext cx="11885562" cy="9665004"/>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wrap="square" lIns="51698" tIns="51698" rIns="51698" bIns="51698">
            <a:spAutoFit/>
          </a:bodyPr>
          <a:lstStyle/>
          <a:p>
            <a:pPr algn="ctr" defTabSz="1035050">
              <a:defRPr sz="5400" b="1">
                <a:solidFill>
                  <a:srgbClr val="2D2DB9"/>
                </a:solidFill>
              </a:defRPr>
            </a:pPr>
            <a:r>
              <a:rPr dirty="0"/>
              <a:t>DISCUSSION</a:t>
            </a:r>
          </a:p>
          <a:p>
            <a:pPr defTabSz="1035050">
              <a:defRPr sz="3000"/>
            </a:pPr>
            <a:r>
              <a:rPr dirty="0"/>
              <a:t>We hypothesized that increased nitrogen would increase larval biomass development rate, that decreased temperature would decrease larval biomass and development rate, and that the interaction of decreased temperature and increased nitrogen would cause decreased biomass and development rate. We observed decreased temperature having an extremely significant negative effect on biomass which supports our second hypothesis and is consistent with the findings of Rueda et al (1990), Tuchman et al (2003), Shelton (1973) and Strand et al (1999). However we also observed that decreased C:N leaf litter had a significant negative effect on biomass, which refutes our first hypothesis and is inconsistent with the findings of Tuchman et al (2003), who observed that increased C:N leaf litter had a negative effect on biomass. Our N-addition had a significant effect on leaf C:N with higher nitrogen supplementation decreasing C:N, which leads us to conclude that our method of N addition affected some other variable with negatively affected biomass. Our qualitative observations of mosquito development rate are consistent with those reported by Rueda et al (1990), Tuchman et al (2003), Shelton (1973) and Strand et al (1999). We did not observe a statistically significant interaction between temperature and nitrogen level on biomass.</a:t>
            </a:r>
          </a:p>
        </p:txBody>
      </p:sp>
      <p:sp>
        <p:nvSpPr>
          <p:cNvPr id="30" name="Shape 30"/>
          <p:cNvSpPr/>
          <p:nvPr/>
        </p:nvSpPr>
        <p:spPr>
          <a:xfrm>
            <a:off x="5333998" y="2856349"/>
            <a:ext cx="31215013" cy="1497720"/>
          </a:xfrm>
          <a:prstGeom prst="rect">
            <a:avLst/>
          </a:prstGeom>
          <a:ln w="12700">
            <a:miter lim="400000"/>
          </a:ln>
          <a:extLst>
            <a:ext uri="{C572A759-6A51-4108-AA02-DFA0A04FC94B}">
              <ma14:wrappingTextBoxFlag xmlns:ma14="http://schemas.microsoft.com/office/mac/drawingml/2011/main" val="1"/>
            </a:ext>
          </a:extLst>
        </p:spPr>
        <p:txBody>
          <a:bodyPr lIns="241232" tIns="241232" rIns="241232" bIns="241232" anchor="ctr">
            <a:spAutoFit/>
          </a:bodyPr>
          <a:lstStyle>
            <a:lvl1pPr algn="ctr" defTabSz="4833937">
              <a:defRPr sz="7200" b="1" i="1"/>
            </a:lvl1pPr>
          </a:lstStyle>
          <a:p>
            <a:r>
              <a:t>Brandon DeBella, Hye Sun Kim, Olek Yardas</a:t>
            </a:r>
          </a:p>
        </p:txBody>
      </p:sp>
      <p:sp>
        <p:nvSpPr>
          <p:cNvPr id="31" name="Shape 31"/>
          <p:cNvSpPr/>
          <p:nvPr/>
        </p:nvSpPr>
        <p:spPr>
          <a:xfrm>
            <a:off x="3854041" y="138362"/>
            <a:ext cx="35917192" cy="2923030"/>
          </a:xfrm>
          <a:prstGeom prst="rect">
            <a:avLst/>
          </a:prstGeom>
          <a:ln w="12700">
            <a:miter lim="400000"/>
          </a:ln>
          <a:extLst>
            <a:ext uri="{C572A759-6A51-4108-AA02-DFA0A04FC94B}">
              <ma14:wrappingTextBoxFlag xmlns:ma14="http://schemas.microsoft.com/office/mac/drawingml/2011/main" val="1"/>
            </a:ext>
          </a:extLst>
        </p:spPr>
        <p:txBody>
          <a:bodyPr lIns="50692" tIns="50692" rIns="50692" bIns="50692">
            <a:spAutoFit/>
          </a:bodyPr>
          <a:lstStyle/>
          <a:p>
            <a:pPr algn="ctr" defTabSz="1006475">
              <a:spcBef>
                <a:spcPts val="2000"/>
              </a:spcBef>
              <a:defRPr sz="9000" b="1">
                <a:solidFill>
                  <a:schemeClr val="accent2"/>
                </a:solidFill>
              </a:defRPr>
            </a:pPr>
            <a:r>
              <a:t>Effects of N-Enriched Leaf Litter and Decreased Temperatures on</a:t>
            </a:r>
          </a:p>
          <a:p>
            <a:pPr algn="ctr" defTabSz="1006475">
              <a:spcBef>
                <a:spcPts val="2000"/>
              </a:spcBef>
              <a:defRPr sz="9000" b="1" i="1">
                <a:solidFill>
                  <a:schemeClr val="accent2"/>
                </a:solidFill>
              </a:defRPr>
            </a:pPr>
            <a:r>
              <a:t>Aedes aegypti </a:t>
            </a:r>
            <a:r>
              <a:rPr i="0"/>
              <a:t>Mosquito Larvae Development Time and Biomass</a:t>
            </a:r>
          </a:p>
        </p:txBody>
      </p:sp>
      <p:pic>
        <p:nvPicPr>
          <p:cNvPr id="32" name="image1.jpeg" descr="C:\Documents and Settings\petersos\My Documents\Posters\MasterLOGO2.jpg"/>
          <p:cNvPicPr>
            <a:picLocks noChangeAspect="1"/>
          </p:cNvPicPr>
          <p:nvPr/>
        </p:nvPicPr>
        <p:blipFill>
          <a:blip r:embed="rId3">
            <a:extLst/>
          </a:blip>
          <a:stretch>
            <a:fillRect/>
          </a:stretch>
        </p:blipFill>
        <p:spPr>
          <a:xfrm>
            <a:off x="38196837" y="1855785"/>
            <a:ext cx="2389190" cy="1993903"/>
          </a:xfrm>
          <a:prstGeom prst="rect">
            <a:avLst/>
          </a:prstGeom>
          <a:ln w="12700">
            <a:miter lim="400000"/>
          </a:ln>
        </p:spPr>
      </p:pic>
      <p:grpSp>
        <p:nvGrpSpPr>
          <p:cNvPr id="36" name="Group 36"/>
          <p:cNvGrpSpPr/>
          <p:nvPr/>
        </p:nvGrpSpPr>
        <p:grpSpPr>
          <a:xfrm>
            <a:off x="914400" y="2917824"/>
            <a:ext cx="4360865" cy="901779"/>
            <a:chOff x="0" y="0"/>
            <a:chExt cx="4360864" cy="901778"/>
          </a:xfrm>
        </p:grpSpPr>
        <p:sp>
          <p:nvSpPr>
            <p:cNvPr id="33" name="Shape 33"/>
            <p:cNvSpPr/>
            <p:nvPr/>
          </p:nvSpPr>
          <p:spPr>
            <a:xfrm>
              <a:off x="0" y="0"/>
              <a:ext cx="1371387" cy="894525"/>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vl1pPr>
            </a:lstStyle>
            <a:p>
              <a:r>
                <a:t>Place image of author here.</a:t>
              </a:r>
            </a:p>
          </p:txBody>
        </p:sp>
        <p:sp>
          <p:nvSpPr>
            <p:cNvPr id="34" name="Shape 34"/>
            <p:cNvSpPr/>
            <p:nvPr/>
          </p:nvSpPr>
          <p:spPr>
            <a:xfrm>
              <a:off x="1472970" y="7253"/>
              <a:ext cx="1371389" cy="894526"/>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vl1pPr>
            </a:lstStyle>
            <a:p>
              <a:r>
                <a:t>Place image of author here.</a:t>
              </a:r>
            </a:p>
          </p:txBody>
        </p:sp>
        <p:sp>
          <p:nvSpPr>
            <p:cNvPr id="35" name="Shape 35"/>
            <p:cNvSpPr/>
            <p:nvPr/>
          </p:nvSpPr>
          <p:spPr>
            <a:xfrm>
              <a:off x="2989476" y="3626"/>
              <a:ext cx="1371389" cy="894526"/>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800"/>
              </a:lvl1pPr>
            </a:lstStyle>
            <a:p>
              <a:r>
                <a:t>Place image of author here.</a:t>
              </a:r>
            </a:p>
          </p:txBody>
        </p:sp>
      </p:grpSp>
      <p:pic>
        <p:nvPicPr>
          <p:cNvPr id="37" name="image2.jpeg"/>
          <p:cNvPicPr>
            <a:picLocks noChangeAspect="1"/>
          </p:cNvPicPr>
          <p:nvPr/>
        </p:nvPicPr>
        <p:blipFill>
          <a:blip r:embed="rId4">
            <a:extLst/>
          </a:blip>
          <a:stretch>
            <a:fillRect/>
          </a:stretch>
        </p:blipFill>
        <p:spPr>
          <a:xfrm>
            <a:off x="895350" y="2649095"/>
            <a:ext cx="1398703" cy="1912237"/>
          </a:xfrm>
          <a:prstGeom prst="rect">
            <a:avLst/>
          </a:prstGeom>
          <a:ln w="12700">
            <a:miter lim="400000"/>
          </a:ln>
        </p:spPr>
      </p:pic>
      <p:pic>
        <p:nvPicPr>
          <p:cNvPr id="38" name="image3.jpeg"/>
          <p:cNvPicPr>
            <a:picLocks noChangeAspect="1"/>
          </p:cNvPicPr>
          <p:nvPr/>
        </p:nvPicPr>
        <p:blipFill>
          <a:blip r:embed="rId5">
            <a:extLst/>
          </a:blip>
          <a:stretch>
            <a:fillRect/>
          </a:stretch>
        </p:blipFill>
        <p:spPr>
          <a:xfrm>
            <a:off x="2378074" y="2644454"/>
            <a:ext cx="1391947" cy="1912237"/>
          </a:xfrm>
          <a:prstGeom prst="rect">
            <a:avLst/>
          </a:prstGeom>
          <a:ln w="12700">
            <a:miter lim="400000"/>
          </a:ln>
        </p:spPr>
      </p:pic>
      <p:pic>
        <p:nvPicPr>
          <p:cNvPr id="39" name="image4.jpeg"/>
          <p:cNvPicPr>
            <a:picLocks noChangeAspect="1"/>
          </p:cNvPicPr>
          <p:nvPr/>
        </p:nvPicPr>
        <p:blipFill>
          <a:blip r:embed="rId6">
            <a:extLst/>
          </a:blip>
          <a:stretch>
            <a:fillRect/>
          </a:stretch>
        </p:blipFill>
        <p:spPr>
          <a:xfrm>
            <a:off x="3860798" y="2599077"/>
            <a:ext cx="1438844" cy="1957657"/>
          </a:xfrm>
          <a:prstGeom prst="rect">
            <a:avLst/>
          </a:prstGeom>
          <a:ln w="12700">
            <a:miter lim="400000"/>
          </a:ln>
        </p:spPr>
      </p:pic>
      <p:pic>
        <p:nvPicPr>
          <p:cNvPr id="40" name="image5.png"/>
          <p:cNvPicPr>
            <a:picLocks noChangeAspect="1"/>
          </p:cNvPicPr>
          <p:nvPr/>
        </p:nvPicPr>
        <p:blipFill>
          <a:blip r:embed="rId7">
            <a:extLst/>
          </a:blip>
          <a:srcRect/>
          <a:stretch>
            <a:fillRect/>
          </a:stretch>
        </p:blipFill>
        <p:spPr>
          <a:xfrm rot="5400000">
            <a:off x="21942766" y="26392735"/>
            <a:ext cx="5022722" cy="3700954"/>
          </a:xfrm>
          <a:prstGeom prst="rect">
            <a:avLst/>
          </a:prstGeom>
          <a:ln w="12700">
            <a:miter lim="400000"/>
          </a:ln>
        </p:spPr>
      </p:pic>
      <p:pic>
        <p:nvPicPr>
          <p:cNvPr id="41" name="image6.png"/>
          <p:cNvPicPr>
            <a:picLocks noChangeAspect="1"/>
          </p:cNvPicPr>
          <p:nvPr/>
        </p:nvPicPr>
        <p:blipFill>
          <a:blip r:embed="rId8">
            <a:extLst/>
          </a:blip>
          <a:stretch>
            <a:fillRect/>
          </a:stretch>
        </p:blipFill>
        <p:spPr>
          <a:xfrm>
            <a:off x="12931820" y="14994204"/>
            <a:ext cx="4836350" cy="5480529"/>
          </a:xfrm>
          <a:prstGeom prst="rect">
            <a:avLst/>
          </a:prstGeom>
          <a:ln w="63500">
            <a:solidFill>
              <a:srgbClr val="000000"/>
            </a:solidFill>
            <a:miter lim="400000"/>
          </a:ln>
        </p:spPr>
      </p:pic>
      <p:grpSp>
        <p:nvGrpSpPr>
          <p:cNvPr id="48" name="Group 48"/>
          <p:cNvGrpSpPr/>
          <p:nvPr/>
        </p:nvGrpSpPr>
        <p:grpSpPr>
          <a:xfrm>
            <a:off x="12517971" y="6972891"/>
            <a:ext cx="7402513" cy="5150766"/>
            <a:chOff x="0" y="0"/>
            <a:chExt cx="7402512" cy="5150764"/>
          </a:xfrm>
        </p:grpSpPr>
        <p:grpSp>
          <p:nvGrpSpPr>
            <p:cNvPr id="44" name="Group 44"/>
            <p:cNvGrpSpPr/>
            <p:nvPr/>
          </p:nvGrpSpPr>
          <p:grpSpPr>
            <a:xfrm>
              <a:off x="31091" y="722515"/>
              <a:ext cx="7352804" cy="4428250"/>
              <a:chOff x="0" y="0"/>
              <a:chExt cx="7352803" cy="4428249"/>
            </a:xfrm>
          </p:grpSpPr>
          <p:sp>
            <p:nvSpPr>
              <p:cNvPr id="42" name="Shape 42"/>
              <p:cNvSpPr/>
              <p:nvPr/>
            </p:nvSpPr>
            <p:spPr>
              <a:xfrm>
                <a:off x="0" y="0"/>
                <a:ext cx="7352804" cy="4428250"/>
              </a:xfrm>
              <a:prstGeom prst="rect">
                <a:avLst/>
              </a:prstGeom>
              <a:solidFill>
                <a:srgbClr val="000000">
                  <a:alpha val="0"/>
                </a:srgbClr>
              </a:solidFill>
              <a:ln w="12700" cap="flat">
                <a:noFill/>
                <a:miter lim="400000"/>
              </a:ln>
              <a:effectLst/>
            </p:spPr>
            <p:txBody>
              <a:bodyPr wrap="square" lIns="45718" tIns="45718" rIns="45718" bIns="45718" numCol="1" anchor="t">
                <a:noAutofit/>
              </a:bodyPr>
              <a:lstStyle/>
              <a:p>
                <a:endParaRPr/>
              </a:p>
            </p:txBody>
          </p:sp>
          <p:pic>
            <p:nvPicPr>
              <p:cNvPr id="43" name="image7.png"/>
              <p:cNvPicPr>
                <a:picLocks noChangeAspect="1"/>
              </p:cNvPicPr>
              <p:nvPr/>
            </p:nvPicPr>
            <p:blipFill>
              <a:blip r:embed="rId9">
                <a:extLst/>
              </a:blip>
              <a:srcRect/>
              <a:stretch>
                <a:fillRect/>
              </a:stretch>
            </p:blipFill>
            <p:spPr>
              <a:xfrm>
                <a:off x="0" y="0"/>
                <a:ext cx="7352804" cy="4428250"/>
              </a:xfrm>
              <a:prstGeom prst="rect">
                <a:avLst/>
              </a:prstGeom>
              <a:ln w="63500" cap="flat">
                <a:solidFill>
                  <a:srgbClr val="000000"/>
                </a:solidFill>
                <a:prstDash val="solid"/>
                <a:miter lim="400000"/>
              </a:ln>
              <a:effectLst/>
            </p:spPr>
          </p:pic>
        </p:grpSp>
        <p:grpSp>
          <p:nvGrpSpPr>
            <p:cNvPr id="47" name="Group 47"/>
            <p:cNvGrpSpPr/>
            <p:nvPr/>
          </p:nvGrpSpPr>
          <p:grpSpPr>
            <a:xfrm>
              <a:off x="-1" y="-1"/>
              <a:ext cx="7402514" cy="687781"/>
              <a:chOff x="0" y="0"/>
              <a:chExt cx="7402512" cy="687779"/>
            </a:xfrm>
          </p:grpSpPr>
          <p:sp>
            <p:nvSpPr>
              <p:cNvPr id="45" name="Shape 45"/>
              <p:cNvSpPr/>
              <p:nvPr/>
            </p:nvSpPr>
            <p:spPr>
              <a:xfrm>
                <a:off x="-1" y="0"/>
                <a:ext cx="7402514" cy="687780"/>
              </a:xfrm>
              <a:prstGeom prst="rect">
                <a:avLst/>
              </a:prstGeom>
              <a:solidFill>
                <a:srgbClr val="F4F4F4"/>
              </a:solidFill>
              <a:ln w="63500" cap="flat">
                <a:solidFill>
                  <a:srgbClr val="000000"/>
                </a:solidFill>
                <a:prstDash val="solid"/>
                <a:miter lim="400000"/>
              </a:ln>
              <a:effectLst/>
            </p:spPr>
            <p:txBody>
              <a:bodyPr wrap="square" lIns="45718" tIns="45718" rIns="45718" bIns="45718" numCol="1" anchor="ctr">
                <a:noAutofit/>
              </a:bodyPr>
              <a:lstStyle/>
              <a:p>
                <a:pPr algn="ctr">
                  <a:defRPr sz="7400" b="1"/>
                </a:pPr>
                <a:endParaRPr/>
              </a:p>
            </p:txBody>
          </p:sp>
          <p:sp>
            <p:nvSpPr>
              <p:cNvPr id="46" name="Shape 46"/>
              <p:cNvSpPr/>
              <p:nvPr/>
            </p:nvSpPr>
            <p:spPr>
              <a:xfrm>
                <a:off x="-1" y="69755"/>
                <a:ext cx="7402514" cy="548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Autofit/>
              </a:bodyPr>
              <a:lstStyle>
                <a:lvl1pPr algn="ctr">
                  <a:defRPr sz="3700" b="1"/>
                </a:lvl1pPr>
              </a:lstStyle>
              <a:p>
                <a:r>
                  <a:t>Final larval biomass</a:t>
                </a:r>
              </a:p>
            </p:txBody>
          </p:sp>
        </p:grpSp>
      </p:grpSp>
      <p:sp>
        <p:nvSpPr>
          <p:cNvPr id="49" name="Shape 49"/>
          <p:cNvSpPr/>
          <p:nvPr/>
        </p:nvSpPr>
        <p:spPr>
          <a:xfrm>
            <a:off x="12936869" y="12246826"/>
            <a:ext cx="6361964" cy="10701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2200" b="1"/>
            </a:lvl1pPr>
          </a:lstStyle>
          <a:p>
            <a:r>
              <a:t>Figure 1A: Individual Value Plot overlaid by Box plot of  of final larval biomass by N-level within temperature group (n=20).</a:t>
            </a:r>
          </a:p>
        </p:txBody>
      </p:sp>
      <p:sp>
        <p:nvSpPr>
          <p:cNvPr id="50" name="Shape 50"/>
          <p:cNvSpPr/>
          <p:nvPr/>
        </p:nvSpPr>
        <p:spPr>
          <a:xfrm>
            <a:off x="13421988" y="20767792"/>
            <a:ext cx="3700788" cy="10326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2100" b="1"/>
            </a:pPr>
            <a:r>
              <a:t>Figure 2: </a:t>
            </a:r>
            <a:r>
              <a:rPr i="1"/>
              <a:t>A. </a:t>
            </a:r>
            <a:r>
              <a:rPr i="1" dirty="0"/>
              <a:t>aegypti </a:t>
            </a:r>
            <a:r>
              <a:rPr dirty="0"/>
              <a:t>larvae from each group after 24hrs in refrigerator </a:t>
            </a:r>
          </a:p>
        </p:txBody>
      </p:sp>
      <p:pic>
        <p:nvPicPr>
          <p:cNvPr id="51" name="image9.png"/>
          <p:cNvPicPr>
            <a:picLocks noChangeAspect="1"/>
          </p:cNvPicPr>
          <p:nvPr/>
        </p:nvPicPr>
        <p:blipFill>
          <a:blip r:embed="rId10">
            <a:extLst/>
          </a:blip>
          <a:stretch>
            <a:fillRect/>
          </a:stretch>
        </p:blipFill>
        <p:spPr>
          <a:xfrm>
            <a:off x="17454355" y="25843815"/>
            <a:ext cx="3885321" cy="5154523"/>
          </a:xfrm>
          <a:prstGeom prst="rect">
            <a:avLst/>
          </a:prstGeom>
          <a:ln w="12700">
            <a:miter lim="400000"/>
          </a:ln>
        </p:spPr>
      </p:pic>
      <p:sp>
        <p:nvSpPr>
          <p:cNvPr id="52" name="Shape 52"/>
          <p:cNvSpPr/>
          <p:nvPr/>
        </p:nvSpPr>
        <p:spPr>
          <a:xfrm rot="16200000">
            <a:off x="13441243" y="8126233"/>
            <a:ext cx="434237" cy="269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b="1">
                <a:latin typeface="+mj-lt"/>
                <a:ea typeface="+mj-ea"/>
                <a:cs typeface="+mj-cs"/>
                <a:sym typeface="Helvetica"/>
              </a:defRPr>
            </a:lvl1pPr>
          </a:lstStyle>
          <a:p>
            <a:r>
              <a:t>(mg)</a:t>
            </a:r>
          </a:p>
        </p:txBody>
      </p:sp>
      <p:sp>
        <p:nvSpPr>
          <p:cNvPr id="53" name="Shape 53"/>
          <p:cNvSpPr/>
          <p:nvPr/>
        </p:nvSpPr>
        <p:spPr>
          <a:xfrm>
            <a:off x="12010741" y="22465773"/>
            <a:ext cx="8863564" cy="23634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600"/>
            </a:lvl1pPr>
          </a:lstStyle>
          <a:p>
            <a:r>
              <a:rPr dirty="0"/>
              <a:t>We made qualitative observations throughout the experiment on the development stage of the mosquitos within each group. While there were no apparent differences in development stage between N-groups, we estimated that individuals in the 20.5ºC group were at the 4th or 5th instar at termination while individuals in the 16.5ºC group were at the 1st or 2nd instar at termination.</a:t>
            </a:r>
          </a:p>
        </p:txBody>
      </p:sp>
      <p:sp>
        <p:nvSpPr>
          <p:cNvPr id="54" name="Shape 54"/>
          <p:cNvSpPr/>
          <p:nvPr/>
        </p:nvSpPr>
        <p:spPr>
          <a:xfrm>
            <a:off x="21056594" y="20213928"/>
            <a:ext cx="6361964" cy="10701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2200" b="1"/>
            </a:lvl1pPr>
          </a:lstStyle>
          <a:p>
            <a:r>
              <a:t>Figure 3: Mean C:N ratios within N-groups (n=3, T=11.06, p=0.0015); [AmbN C:N=29.9, SE=0.4978]; [ElevN C:N=22.1, SE=0.4910]</a:t>
            </a:r>
          </a:p>
        </p:txBody>
      </p:sp>
      <p:pic>
        <p:nvPicPr>
          <p:cNvPr id="55" name="interval plot.png"/>
          <p:cNvPicPr>
            <a:picLocks noChangeAspect="1"/>
          </p:cNvPicPr>
          <p:nvPr/>
        </p:nvPicPr>
        <p:blipFill>
          <a:blip r:embed="rId11">
            <a:extLst/>
          </a:blip>
          <a:srcRect/>
          <a:stretch>
            <a:fillRect/>
          </a:stretch>
        </p:blipFill>
        <p:spPr>
          <a:xfrm>
            <a:off x="20565989" y="6954299"/>
            <a:ext cx="7776386" cy="5187854"/>
          </a:xfrm>
          <a:prstGeom prst="rect">
            <a:avLst/>
          </a:prstGeom>
          <a:ln w="12700">
            <a:miter lim="400000"/>
          </a:ln>
        </p:spPr>
      </p:pic>
      <p:pic>
        <p:nvPicPr>
          <p:cNvPr id="56" name="CN interval plot.png"/>
          <p:cNvPicPr>
            <a:picLocks noChangeAspect="1"/>
          </p:cNvPicPr>
          <p:nvPr/>
        </p:nvPicPr>
        <p:blipFill>
          <a:blip r:embed="rId12">
            <a:extLst/>
          </a:blip>
          <a:stretch>
            <a:fillRect/>
          </a:stretch>
        </p:blipFill>
        <p:spPr>
          <a:xfrm>
            <a:off x="20349309" y="14874033"/>
            <a:ext cx="7776535" cy="5187951"/>
          </a:xfrm>
          <a:prstGeom prst="rect">
            <a:avLst/>
          </a:prstGeom>
          <a:ln w="12700">
            <a:miter lim="400000"/>
          </a:ln>
        </p:spPr>
      </p:pic>
      <p:sp>
        <p:nvSpPr>
          <p:cNvPr id="57" name="Shape 57"/>
          <p:cNvSpPr/>
          <p:nvPr/>
        </p:nvSpPr>
        <p:spPr>
          <a:xfrm>
            <a:off x="21150533" y="12246826"/>
            <a:ext cx="6607281" cy="17305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2200" b="1"/>
            </a:lvl1pPr>
          </a:lstStyle>
          <a:p>
            <a:r>
              <a:t>Figure 1B: Mean larval biomass (n=20) [AmbNx16.5ºC mean=0.372mg, SE=0.1006]; [ElevNx16.5ºC mean=0.232mg, SE=0.1035]; [AmbNx20.5ºC mean=2.583mg, SE=0.09547]; [ElevNx20.5ºC mean=2.284mg, SE =0.1006]</a:t>
            </a:r>
          </a:p>
        </p:txBody>
      </p:sp>
      <p:sp>
        <p:nvSpPr>
          <p:cNvPr id="58" name="Shape 58"/>
          <p:cNvSpPr/>
          <p:nvPr/>
        </p:nvSpPr>
        <p:spPr>
          <a:xfrm>
            <a:off x="17122776" y="30581945"/>
            <a:ext cx="4548480" cy="40976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200" b="1"/>
            </a:lvl1pPr>
          </a:lstStyle>
          <a:p>
            <a:r>
              <a:t>Figure 4: Mosquito growth chambers</a:t>
            </a:r>
          </a:p>
        </p:txBody>
      </p:sp>
      <p:sp>
        <p:nvSpPr>
          <p:cNvPr id="59" name="Shape 59"/>
          <p:cNvSpPr/>
          <p:nvPr/>
        </p:nvSpPr>
        <p:spPr>
          <a:xfrm>
            <a:off x="22932867" y="30581945"/>
            <a:ext cx="3042612" cy="40976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200" b="1"/>
            </a:lvl1pPr>
          </a:lstStyle>
          <a:p>
            <a:r>
              <a:t>Figure 5: Leaf litter tubs</a:t>
            </a:r>
          </a:p>
        </p:txBody>
      </p:sp>
      <p:graphicFrame>
        <p:nvGraphicFramePr>
          <p:cNvPr id="60" name="Table 60"/>
          <p:cNvGraphicFramePr/>
          <p:nvPr/>
        </p:nvGraphicFramePr>
        <p:xfrm>
          <a:off x="21697576" y="22088729"/>
          <a:ext cx="5079999" cy="2007870"/>
        </p:xfrm>
        <a:graphic>
          <a:graphicData uri="http://schemas.openxmlformats.org/drawingml/2006/table">
            <a:tbl>
              <a:tblPr bandRow="1">
                <a:tableStyleId>{33BA23B1-9221-436E-865A-0063620EA4FD}</a:tableStyleId>
              </a:tblPr>
              <a:tblGrid>
                <a:gridCol w="1693333"/>
                <a:gridCol w="1693333"/>
                <a:gridCol w="1693333"/>
              </a:tblGrid>
              <a:tr h="476250">
                <a:tc>
                  <a:txBody>
                    <a:bodyPr/>
                    <a:lstStyle/>
                    <a:p>
                      <a:pPr algn="ctr"/>
                      <a:endParaRPr/>
                    </a:p>
                  </a:txBody>
                  <a:tcPr marL="0" marR="0" marT="0" marB="0" anchor="ctr" horzOverflow="overflow"/>
                </a:tc>
                <a:tc>
                  <a:txBody>
                    <a:bodyPr/>
                    <a:lstStyle/>
                    <a:p>
                      <a:pPr algn="ctr">
                        <a:defRPr sz="1800"/>
                      </a:pPr>
                      <a:r>
                        <a:rPr sz="1900" b="1"/>
                        <a:t>F value</a:t>
                      </a:r>
                    </a:p>
                  </a:txBody>
                  <a:tcPr marL="0" marR="0" marT="0" marB="0" anchor="ctr" horzOverflow="overflow"/>
                </a:tc>
                <a:tc>
                  <a:txBody>
                    <a:bodyPr/>
                    <a:lstStyle/>
                    <a:p>
                      <a:pPr algn="ctr">
                        <a:defRPr sz="1800"/>
                      </a:pPr>
                      <a:r>
                        <a:rPr sz="1900" b="1"/>
                        <a:t>p value</a:t>
                      </a:r>
                    </a:p>
                  </a:txBody>
                  <a:tcPr marL="0" marR="0" marT="0" marB="0" anchor="ctr" horzOverflow="overflow"/>
                </a:tc>
              </a:tr>
              <a:tr h="476250">
                <a:tc>
                  <a:txBody>
                    <a:bodyPr/>
                    <a:lstStyle/>
                    <a:p>
                      <a:pPr algn="ctr">
                        <a:defRPr sz="1800"/>
                      </a:pPr>
                      <a:r>
                        <a:rPr sz="1900" b="1"/>
                        <a:t>Temperature</a:t>
                      </a:r>
                    </a:p>
                  </a:txBody>
                  <a:tcPr marL="0" marR="0" marT="0" marB="0" anchor="ctr" horzOverflow="overflow"/>
                </a:tc>
                <a:tc>
                  <a:txBody>
                    <a:bodyPr/>
                    <a:lstStyle/>
                    <a:p>
                      <a:pPr algn="ctr">
                        <a:defRPr sz="1800"/>
                      </a:pPr>
                      <a:r>
                        <a:rPr sz="1900"/>
                        <a:t>453.14</a:t>
                      </a:r>
                    </a:p>
                  </a:txBody>
                  <a:tcPr marL="0" marR="0" marT="0" marB="0" anchor="ctr" horzOverflow="overflow"/>
                </a:tc>
                <a:tc>
                  <a:txBody>
                    <a:bodyPr/>
                    <a:lstStyle/>
                    <a:p>
                      <a:pPr algn="ctr">
                        <a:defRPr sz="1800"/>
                      </a:pPr>
                      <a:r>
                        <a:rPr sz="1900"/>
                        <a:t>&lt;0.0001</a:t>
                      </a:r>
                    </a:p>
                  </a:txBody>
                  <a:tcPr marL="0" marR="0" marT="0" marB="0" anchor="ctr" horzOverflow="overflow"/>
                </a:tc>
              </a:tr>
              <a:tr h="476250">
                <a:tc>
                  <a:txBody>
                    <a:bodyPr/>
                    <a:lstStyle/>
                    <a:p>
                      <a:pPr algn="ctr">
                        <a:defRPr sz="1800"/>
                      </a:pPr>
                      <a:r>
                        <a:rPr sz="1900" b="1"/>
                        <a:t>N-groups</a:t>
                      </a:r>
                    </a:p>
                  </a:txBody>
                  <a:tcPr marL="0" marR="0" marT="0" marB="0" anchor="ctr" horzOverflow="overflow"/>
                </a:tc>
                <a:tc>
                  <a:txBody>
                    <a:bodyPr/>
                    <a:lstStyle/>
                    <a:p>
                      <a:pPr algn="ctr">
                        <a:defRPr sz="1800"/>
                      </a:pPr>
                      <a:r>
                        <a:rPr sz="1900"/>
                        <a:t>4.80</a:t>
                      </a:r>
                    </a:p>
                  </a:txBody>
                  <a:tcPr marL="0" marR="0" marT="0" marB="0" anchor="ctr" horzOverflow="overflow"/>
                </a:tc>
                <a:tc>
                  <a:txBody>
                    <a:bodyPr/>
                    <a:lstStyle/>
                    <a:p>
                      <a:pPr algn="ctr">
                        <a:defRPr sz="1800"/>
                      </a:pPr>
                      <a:r>
                        <a:rPr sz="1900"/>
                        <a:t>0.0319</a:t>
                      </a:r>
                    </a:p>
                  </a:txBody>
                  <a:tcPr marL="0" marR="0" marT="0" marB="0" anchor="ctr" horzOverflow="overflow"/>
                </a:tc>
              </a:tr>
              <a:tr h="476250">
                <a:tc>
                  <a:txBody>
                    <a:bodyPr/>
                    <a:lstStyle/>
                    <a:p>
                      <a:pPr algn="ctr">
                        <a:defRPr sz="1800"/>
                      </a:pPr>
                      <a:r>
                        <a:rPr sz="1900" b="1" dirty="0"/>
                        <a:t>Temperature*N-groups</a:t>
                      </a:r>
                    </a:p>
                  </a:txBody>
                  <a:tcPr marL="0" marR="0" marT="0" marB="0" anchor="ctr" horzOverflow="overflow"/>
                </a:tc>
                <a:tc>
                  <a:txBody>
                    <a:bodyPr/>
                    <a:lstStyle/>
                    <a:p>
                      <a:pPr algn="ctr">
                        <a:defRPr sz="1800"/>
                      </a:pPr>
                      <a:r>
                        <a:rPr sz="1900" dirty="0"/>
                        <a:t>0.62</a:t>
                      </a:r>
                    </a:p>
                  </a:txBody>
                  <a:tcPr marL="0" marR="0" marT="0" marB="0" anchor="ctr" horzOverflow="overflow"/>
                </a:tc>
                <a:tc>
                  <a:txBody>
                    <a:bodyPr/>
                    <a:lstStyle/>
                    <a:p>
                      <a:pPr algn="ctr">
                        <a:defRPr sz="1800"/>
                      </a:pPr>
                      <a:r>
                        <a:rPr sz="1900" dirty="0"/>
                        <a:t>0.4319</a:t>
                      </a:r>
                    </a:p>
                  </a:txBody>
                  <a:tcPr marL="0" marR="0" marT="0" marB="0" anchor="ctr" horzOverflow="overflow"/>
                </a:tc>
              </a:tr>
            </a:tbl>
          </a:graphicData>
        </a:graphic>
      </p:graphicFrame>
      <p:sp>
        <p:nvSpPr>
          <p:cNvPr id="61" name="Shape 61"/>
          <p:cNvSpPr/>
          <p:nvPr/>
        </p:nvSpPr>
        <p:spPr>
          <a:xfrm>
            <a:off x="22109740" y="24111306"/>
            <a:ext cx="4194864" cy="40976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nchor="ctr">
            <a:spAutoFit/>
          </a:bodyPr>
          <a:lstStyle>
            <a:lvl1pPr algn="ctr">
              <a:defRPr sz="2200" b="1"/>
            </a:lvl1pPr>
          </a:lstStyle>
          <a:p>
            <a:r>
              <a:t>Table 1: ANOVA of larval biomass</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1292</Words>
  <Application>Microsoft Macintosh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vt:lpstr>
      <vt:lpstr>Times New Roman</vt:lpstr>
      <vt:lpstr>Arial</vt:lpstr>
      <vt:lpstr>Default Design</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Yardas, Oleksandr R</cp:lastModifiedBy>
  <cp:revision>2</cp:revision>
  <dcterms:modified xsi:type="dcterms:W3CDTF">2016-12-06T20:33:54Z</dcterms:modified>
</cp:coreProperties>
</file>