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0" r:id="rId2"/>
    <p:sldId id="267" r:id="rId3"/>
    <p:sldId id="257" r:id="rId4"/>
    <p:sldId id="271" r:id="rId5"/>
    <p:sldId id="263" r:id="rId6"/>
    <p:sldId id="264" r:id="rId7"/>
    <p:sldId id="260" r:id="rId8"/>
    <p:sldId id="272" r:id="rId9"/>
    <p:sldId id="259" r:id="rId10"/>
    <p:sldId id="273" r:id="rId11"/>
    <p:sldId id="261" r:id="rId12"/>
    <p:sldId id="262" r:id="rId13"/>
    <p:sldId id="274" r:id="rId14"/>
    <p:sldId id="275" r:id="rId15"/>
    <p:sldId id="277" r:id="rId16"/>
    <p:sldId id="276" r:id="rId17"/>
    <p:sldId id="280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46D12-60EE-7644-98FC-E285EE5E532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4629-2076-2449-A330-1C32D3E7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9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9475D-A295-45DD-A3DF-0CA3CDAC18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050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55A47-B040-4588-BF4E-382C22B06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91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55A47-B040-4588-BF4E-382C22B06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6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55A47-B040-4588-BF4E-382C22B06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54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0E804D-0180-41B4-A659-84C9FEBA2C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34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9475D-A295-45DD-A3DF-0CA3CDAC18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7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55A47-B040-4588-BF4E-382C22B06E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33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9475D-A295-45DD-A3DF-0CA3CDAC18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9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B42E9-2CEC-4FB6-8003-162BC5581E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59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9475D-A295-45DD-A3DF-0CA3CDAC18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17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667A-75EC-864B-B8A3-BD76A48D7309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49003-1920-D649-AC0A-9B785191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talog.grinnell.edu/index.php?catoid=16" TargetMode="External"/><Relationship Id="rId3" Type="http://schemas.openxmlformats.org/officeDocument/2006/relationships/hyperlink" Target="http://www.grinnell.edu/about/offices-services/academic-advising/publications/registration-suggestion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am I going to register for my courses?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Grinnell College uses a very strange but </a:t>
            </a:r>
            <a:r>
              <a:rPr lang="en-US" u="sng" dirty="0" smtClean="0"/>
              <a:t>stunningly successful</a:t>
            </a:r>
            <a:r>
              <a:rPr lang="en-US" dirty="0" smtClean="0"/>
              <a:t> system to get you quickly registered for classes this semester</a:t>
            </a:r>
          </a:p>
          <a:p>
            <a:endParaRPr lang="en-US" dirty="0"/>
          </a:p>
          <a:p>
            <a:r>
              <a:rPr lang="en-US" dirty="0" smtClean="0"/>
              <a:t>You will never do this again.  The other 7 semesters you are here you will use our online course registration system.  </a:t>
            </a:r>
          </a:p>
          <a:p>
            <a:endParaRPr lang="en-US" dirty="0"/>
          </a:p>
          <a:p>
            <a:r>
              <a:rPr lang="en-US" dirty="0" smtClean="0"/>
              <a:t>The card…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176" y="6217660"/>
            <a:ext cx="65634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328888" y="664947"/>
            <a:ext cx="42083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</a:t>
            </a:r>
            <a:r>
              <a:rPr lang="en-US" sz="2800" b="1" dirty="0" smtClean="0">
                <a:latin typeface="Gill Sans MT" panose="020B0502020104020203" pitchFamily="34" charset="0"/>
              </a:rPr>
              <a:t>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1" y="1642514"/>
            <a:ext cx="7947775" cy="48720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690180" y="28956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180" y="4953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90179" y="3810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>
          <a:xfrm>
            <a:off x="1905000" y="2438400"/>
            <a:ext cx="8193087" cy="2590800"/>
          </a:xfrm>
        </p:spPr>
        <p:txBody>
          <a:bodyPr anchor="t" anchorCtr="0">
            <a:normAutofit lnSpcReduction="100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 Additional Courses</a:t>
            </a:r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Include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Music lessons, PE classes,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Foreign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Lang Conversation, Reading Lab, etc.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/>
            </a:r>
            <a:b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</a:br>
            <a:endParaRPr lang="en-US" sz="1600" dirty="0">
              <a:solidFill>
                <a:srgbClr val="00B0F0"/>
              </a:solidFill>
              <a:latin typeface="Gill Sans MT" panose="020B0502020104020203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Gill Sans MT" panose="020B0502020104020203" pitchFamily="34" charset="0"/>
                <a:cs typeface="Arial" pitchFamily="34" charset="0"/>
              </a:rPr>
              <a:t> Notes – 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Help 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the Registrar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understand… </a:t>
            </a:r>
            <a:endParaRPr lang="en-US" dirty="0">
              <a:latin typeface="Gill Sans MT" panose="020B0502020104020203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Why or who approved enrolling in class not on 1</a:t>
            </a:r>
            <a:r>
              <a:rPr lang="en-US" sz="1600" baseline="300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st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 Year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List.</a:t>
            </a:r>
            <a:endParaRPr lang="en-US" sz="1600" dirty="0">
              <a:solidFill>
                <a:srgbClr val="00B0F0"/>
              </a:solidFill>
              <a:latin typeface="Gill Sans MT" panose="020B0502020104020203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Why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prereqs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being waived if not Math or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  <a:t>Language.</a:t>
            </a:r>
            <a:b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pitchFamily="34" charset="0"/>
              </a:rPr>
            </a:br>
            <a:endParaRPr lang="en-US" sz="1600" dirty="0">
              <a:solidFill>
                <a:srgbClr val="00B0F0"/>
              </a:solidFill>
              <a:latin typeface="Gill Sans MT" panose="020B0502020104020203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Gill Sans MT" panose="020B0502020104020203" pitchFamily="34" charset="0"/>
                <a:cs typeface="Arial" pitchFamily="34" charset="0"/>
              </a:rPr>
              <a:t> Remember 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to have me </a:t>
            </a:r>
            <a:r>
              <a:rPr lang="en-US" dirty="0">
                <a:latin typeface="Gill Sans MT" panose="020B0502020104020203" pitchFamily="34" charset="0"/>
                <a:cs typeface="Arial" pitchFamily="34" charset="0"/>
              </a:rPr>
              <a:t>sign the </a:t>
            </a:r>
            <a:r>
              <a:rPr lang="en-US" dirty="0" smtClean="0">
                <a:latin typeface="Gill Sans MT" panose="020B0502020104020203" pitchFamily="34" charset="0"/>
                <a:cs typeface="Arial" pitchFamily="34" charset="0"/>
              </a:rPr>
              <a:t>card!</a:t>
            </a:r>
            <a:endParaRPr lang="en-US" dirty="0">
              <a:latin typeface="Gill Sans MT" panose="020B0502020104020203" pitchFamily="34" charset="0"/>
              <a:cs typeface="Arial" pitchFamily="34" charset="0"/>
            </a:endParaRPr>
          </a:p>
          <a:p>
            <a:pPr lvl="1"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cs typeface="Arial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8888" y="77115"/>
            <a:ext cx="42083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CARD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0179" y="666086"/>
            <a:ext cx="4800600" cy="487362"/>
          </a:xfrm>
        </p:spPr>
        <p:txBody>
          <a:bodyPr/>
          <a:lstStyle/>
          <a:p>
            <a:pPr algn="l"/>
            <a:r>
              <a:rPr lang="en-US" sz="2400" u="sng" dirty="0">
                <a:solidFill>
                  <a:srgbClr val="00B050"/>
                </a:solidFill>
                <a:latin typeface="Gill Sans MT" panose="020B0502020104020203" pitchFamily="34" charset="0"/>
              </a:rPr>
              <a:t>FILLING OUT THE CARD: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64157"/>
            <a:ext cx="8639968" cy="8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409826"/>
            <a:ext cx="7129267" cy="4448175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8888" y="77115"/>
            <a:ext cx="42083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CARD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90179" y="666086"/>
            <a:ext cx="4800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400" u="sng" kern="0" dirty="0">
                <a:solidFill>
                  <a:srgbClr val="00B050"/>
                </a:solidFill>
                <a:latin typeface="Gill Sans MT" panose="020B0502020104020203" pitchFamily="34" charset="0"/>
              </a:rPr>
              <a:t>FILLING OUT THE CARD: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2130" y="1192415"/>
            <a:ext cx="250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Anatomy of a Great 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4577" y="1511041"/>
            <a:ext cx="5449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Depth of choices – at least three course choices per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Each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round represents a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No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</a:rPr>
              <a:t>time conflicts between top choices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4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are about to talk course scheduling philosophy and specifics…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Before that, what questions do you have about the mechanics of filling out your card?</a:t>
            </a:r>
          </a:p>
        </p:txBody>
      </p:sp>
    </p:spTree>
    <p:extLst>
      <p:ext uri="{BB962C8B-B14F-4D97-AF65-F5344CB8AC3E}">
        <p14:creationId xmlns:p14="http://schemas.microsoft.com/office/powerpoint/2010/main" val="10025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the </a:t>
            </a:r>
            <a:r>
              <a:rPr lang="en-US" i="1" dirty="0" smtClean="0"/>
              <a:t>Grinnell College Catalog </a:t>
            </a:r>
            <a:r>
              <a:rPr lang="en-US" sz="3600" dirty="0" smtClean="0"/>
              <a:t>(p. 15)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59853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“The following guidelines are helpful…during the first year.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The student should </a:t>
            </a:r>
            <a:r>
              <a:rPr lang="en-US" sz="2800" u="sng" dirty="0" smtClean="0"/>
              <a:t>develop his or her command of written English</a:t>
            </a:r>
            <a:r>
              <a:rPr lang="en-US" sz="2800" dirty="0" smtClean="0"/>
              <a:t>, not only in the tutorial, but also in </a:t>
            </a:r>
            <a:r>
              <a:rPr lang="en-US" sz="2800" u="sng" dirty="0" smtClean="0"/>
              <a:t>at least one other </a:t>
            </a:r>
            <a:r>
              <a:rPr lang="en-US" sz="2800" dirty="0" smtClean="0"/>
              <a:t>suitable course as well.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The student should develop his or her knowledge of </a:t>
            </a:r>
            <a:r>
              <a:rPr lang="en-US" sz="2800" u="sng" dirty="0" smtClean="0"/>
              <a:t>mathematics, a foreign language, or both</a:t>
            </a:r>
            <a:r>
              <a:rPr lang="en-US" sz="2800" dirty="0" smtClean="0"/>
              <a:t>.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 smtClean="0"/>
              <a:t>The student should take courses in </a:t>
            </a:r>
            <a:r>
              <a:rPr lang="en-US" sz="2800" u="sng" dirty="0" smtClean="0"/>
              <a:t>each of the three main divisions of the curriculum</a:t>
            </a:r>
            <a:r>
              <a:rPr lang="en-US" sz="2800" dirty="0" smtClean="0"/>
              <a:t> – humanities, science, and social studies – and should take no more than two full courses in any one division in any semester.”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52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smtClean="0"/>
              <a:t>three academic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Social Studies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sz="2400" dirty="0" smtClean="0">
                <a:effectLst/>
              </a:rPr>
              <a:t>Anthropology</a:t>
            </a:r>
          </a:p>
          <a:p>
            <a:r>
              <a:rPr lang="en-US" sz="2400" dirty="0" smtClean="0">
                <a:effectLst/>
              </a:rPr>
              <a:t>Economics</a:t>
            </a:r>
          </a:p>
          <a:p>
            <a:r>
              <a:rPr lang="en-US" sz="2400" dirty="0" smtClean="0">
                <a:effectLst/>
              </a:rPr>
              <a:t>Education</a:t>
            </a:r>
          </a:p>
          <a:p>
            <a:r>
              <a:rPr lang="en-US" sz="2400" dirty="0" smtClean="0">
                <a:effectLst/>
              </a:rPr>
              <a:t>History</a:t>
            </a:r>
          </a:p>
          <a:p>
            <a:r>
              <a:rPr lang="en-US" sz="2400" dirty="0" smtClean="0">
                <a:effectLst/>
              </a:rPr>
              <a:t>Political Science</a:t>
            </a:r>
          </a:p>
          <a:p>
            <a:r>
              <a:rPr lang="en-US" sz="2400" dirty="0" smtClean="0">
                <a:effectLst/>
              </a:rPr>
              <a:t>Sociology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6943" y="1825625"/>
            <a:ext cx="3156857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Sciences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/>
          </a:p>
          <a:p>
            <a:r>
              <a:rPr lang="en-US" sz="2400" dirty="0" smtClean="0">
                <a:effectLst/>
              </a:rPr>
              <a:t>Biological Chemistry</a:t>
            </a:r>
          </a:p>
          <a:p>
            <a:r>
              <a:rPr lang="en-US" sz="2400" dirty="0" smtClean="0">
                <a:effectLst/>
              </a:rPr>
              <a:t>Biology</a:t>
            </a:r>
          </a:p>
          <a:p>
            <a:r>
              <a:rPr lang="en-US" sz="2400" dirty="0" smtClean="0">
                <a:effectLst/>
              </a:rPr>
              <a:t>Chemistry</a:t>
            </a:r>
          </a:p>
          <a:p>
            <a:r>
              <a:rPr lang="en-US" sz="2400" dirty="0" smtClean="0">
                <a:effectLst/>
              </a:rPr>
              <a:t>Computer Science</a:t>
            </a:r>
          </a:p>
          <a:p>
            <a:r>
              <a:rPr lang="en-US" sz="2400" dirty="0" smtClean="0">
                <a:effectLst/>
              </a:rPr>
              <a:t>Mathematics and Statistics</a:t>
            </a:r>
          </a:p>
          <a:p>
            <a:r>
              <a:rPr lang="en-US" sz="2400" dirty="0" smtClean="0">
                <a:effectLst/>
              </a:rPr>
              <a:t>Physics</a:t>
            </a:r>
          </a:p>
          <a:p>
            <a:r>
              <a:rPr lang="en-US" sz="2400" dirty="0" smtClean="0">
                <a:effectLst/>
              </a:rPr>
              <a:t>Psychology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199" y="1797049"/>
            <a:ext cx="317862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Humanities</a:t>
            </a:r>
          </a:p>
          <a:p>
            <a:pPr algn="ctr"/>
            <a:endParaRPr lang="en-US" sz="1400" dirty="0"/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Art and Art Hist.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Classics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English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Languages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Music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Philosophy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Religious Studies</a:t>
            </a:r>
          </a:p>
          <a:p>
            <a:pPr marL="457200" indent="-45720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effectLst/>
              </a:rPr>
              <a:t>Theatre and 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695" y="6143623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Plus there’s GWSS and </a:t>
            </a:r>
            <a:r>
              <a:rPr lang="en-US" sz="2800" b="1" smtClean="0"/>
              <a:t>the concentrations!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944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 Beta Kappa Society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657"/>
            <a:ext cx="10515600" cy="423930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u="sng" dirty="0" smtClean="0"/>
              <a:t>Foreign Language</a:t>
            </a:r>
            <a:r>
              <a:rPr lang="en-US" dirty="0" smtClean="0"/>
              <a:t>:  completion or proficiency through the third semester of a modern foreign language or the second semester of a classical foreign language (Latin, ancient Greek)</a:t>
            </a:r>
          </a:p>
          <a:p>
            <a:pPr>
              <a:spcAft>
                <a:spcPts val="1200"/>
              </a:spcAft>
            </a:pPr>
            <a:r>
              <a:rPr lang="en-US" u="sng" dirty="0" smtClean="0"/>
              <a:t>Math</a:t>
            </a:r>
            <a:r>
              <a:rPr lang="en-US" dirty="0" smtClean="0"/>
              <a:t>: Completion of MAT 131 or MAT 124.  [AP Calc. credit counts]</a:t>
            </a:r>
          </a:p>
          <a:p>
            <a:r>
              <a:rPr lang="en-US" u="sng" dirty="0" smtClean="0"/>
              <a:t>General distribution</a:t>
            </a:r>
            <a:r>
              <a:rPr lang="en-US" dirty="0" smtClean="0"/>
              <a:t>: At least 12 credits in each academic division with coursework in at least 2 departments in each division.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consider while you plan your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 smtClean="0"/>
          </a:p>
          <a:p>
            <a:r>
              <a:rPr lang="en-US" dirty="0" smtClean="0"/>
              <a:t>Continue something and try something new</a:t>
            </a:r>
          </a:p>
          <a:p>
            <a:r>
              <a:rPr lang="en-US" dirty="0" smtClean="0"/>
              <a:t>Off campus study?  How does this relate to taking language courses?</a:t>
            </a:r>
          </a:p>
          <a:p>
            <a:r>
              <a:rPr lang="en-US" dirty="0" smtClean="0"/>
              <a:t>Try something that wasn’t available at your HS</a:t>
            </a:r>
          </a:p>
          <a:p>
            <a:pPr lvl="1"/>
            <a:r>
              <a:rPr lang="en-US" dirty="0" smtClean="0"/>
              <a:t>Religious Studies, GWSS, Sociology, Art History, Music, Education, </a:t>
            </a:r>
            <a:r>
              <a:rPr lang="en-US" dirty="0" err="1" smtClean="0"/>
              <a:t>Antrho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Paul’s “good” 4 year curriculum </a:t>
            </a:r>
            <a:r>
              <a:rPr lang="en-US" dirty="0" smtClean="0">
                <a:sym typeface="Wingdings"/>
              </a:rPr>
              <a:t> A major, a concentration/clump, a bump or two, several singles</a:t>
            </a:r>
          </a:p>
          <a:p>
            <a:r>
              <a:rPr lang="en-US" dirty="0" smtClean="0"/>
              <a:t>Don’t think every course you take has to contribute to your major</a:t>
            </a:r>
          </a:p>
          <a:p>
            <a:pPr lvl="1"/>
            <a:r>
              <a:rPr lang="en-US" dirty="0" smtClean="0"/>
              <a:t>You </a:t>
            </a:r>
            <a:r>
              <a:rPr lang="en-US" u="sng" dirty="0" smtClean="0"/>
              <a:t>can</a:t>
            </a:r>
            <a:r>
              <a:rPr lang="en-US" dirty="0" smtClean="0"/>
              <a:t> major in something without taking any required course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about to talk details about some specific types of courses…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Before that, what questions do you have about the college’s philosophy/expectations for your courses?</a:t>
            </a:r>
          </a:p>
        </p:txBody>
      </p:sp>
    </p:spTree>
    <p:extLst>
      <p:ext uri="{BB962C8B-B14F-4D97-AF65-F5344CB8AC3E}">
        <p14:creationId xmlns:p14="http://schemas.microsoft.com/office/powerpoint/2010/main" val="405328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 about specific types of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courses – ARH from 3 – 5 PM</a:t>
            </a:r>
          </a:p>
          <a:p>
            <a:r>
              <a:rPr lang="en-US" dirty="0" smtClean="0"/>
              <a:t>Music theory exam – </a:t>
            </a:r>
            <a:r>
              <a:rPr lang="en-US" dirty="0" err="1" smtClean="0"/>
              <a:t>Bucksbaum</a:t>
            </a:r>
            <a:r>
              <a:rPr lang="en-US" dirty="0" smtClean="0"/>
              <a:t> room 152</a:t>
            </a:r>
          </a:p>
          <a:p>
            <a:r>
              <a:rPr lang="en-US" dirty="0" smtClean="0"/>
              <a:t>Math – you should have a recommendation</a:t>
            </a:r>
          </a:p>
          <a:p>
            <a:r>
              <a:rPr lang="en-US" dirty="0" smtClean="0"/>
              <a:t>Computer science – you should have a recommendation</a:t>
            </a:r>
          </a:p>
          <a:p>
            <a:r>
              <a:rPr lang="en-US" dirty="0" smtClean="0"/>
              <a:t>The reading assessment (1 credit course available)</a:t>
            </a:r>
          </a:p>
          <a:p>
            <a:r>
              <a:rPr lang="en-US" dirty="0" smtClean="0"/>
              <a:t>Writing lab course (1 credit course available)</a:t>
            </a:r>
          </a:p>
          <a:p>
            <a:r>
              <a:rPr lang="en-US" dirty="0" smtClean="0"/>
              <a:t>Bio, </a:t>
            </a:r>
            <a:r>
              <a:rPr lang="en-US" dirty="0" err="1" smtClean="0"/>
              <a:t>Chem</a:t>
            </a:r>
            <a:r>
              <a:rPr lang="en-US" dirty="0" smtClean="0"/>
              <a:t>, </a:t>
            </a:r>
            <a:r>
              <a:rPr lang="en-US" dirty="0" err="1" smtClean="0"/>
              <a:t>Biochem</a:t>
            </a:r>
            <a:r>
              <a:rPr lang="en-US" dirty="0" smtClean="0"/>
              <a:t>, and/or premed typical first year sequence</a:t>
            </a:r>
          </a:p>
          <a:p>
            <a:pPr lvl="1"/>
            <a:r>
              <a:rPr lang="en-US" dirty="0" smtClean="0"/>
              <a:t>BIO 150 and CHM 129, 1 each semester; MAT 131 (Calc. 1) sometime during the first year; if AP CHM credit take CHM 210 rather than CHM 129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176" y="6217660"/>
            <a:ext cx="65634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328888" y="664947"/>
            <a:ext cx="42083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</a:t>
            </a:r>
            <a:r>
              <a:rPr lang="en-US" sz="2800" b="1" dirty="0" smtClean="0">
                <a:latin typeface="Gill Sans MT" panose="020B0502020104020203" pitchFamily="34" charset="0"/>
              </a:rPr>
              <a:t>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1" y="1642514"/>
            <a:ext cx="7947775" cy="48720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690180" y="28956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180" y="4953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90179" y="3810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Remember this?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78" y="1825625"/>
            <a:ext cx="70983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Remember this?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78" y="1825625"/>
            <a:ext cx="709835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8225" y="1228725"/>
            <a:ext cx="32146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Prioritize – the class you want the most goes in round 1, etc.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do I game the system Paul?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Remember you have 7 more semesters at Grinnell after this one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 questions do you have?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7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Individual advising meeting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75" y="1239832"/>
            <a:ext cx="5235578" cy="6775455"/>
          </a:xfrm>
        </p:spPr>
      </p:pic>
      <p:sp>
        <p:nvSpPr>
          <p:cNvPr id="5" name="TextBox 4"/>
          <p:cNvSpPr txBox="1"/>
          <p:nvPr/>
        </p:nvSpPr>
        <p:spPr>
          <a:xfrm>
            <a:off x="7772394" y="2543175"/>
            <a:ext cx="231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We’re going to come back to this schedule in a few minutes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95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you need to do BEFORE we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000" dirty="0" smtClean="0"/>
          </a:p>
          <a:p>
            <a:r>
              <a:rPr lang="en-US" dirty="0" smtClean="0"/>
              <a:t>Mostly, think about your courses for </a:t>
            </a:r>
            <a:r>
              <a:rPr lang="en-US" u="sng" dirty="0" smtClean="0"/>
              <a:t>the first year</a:t>
            </a:r>
          </a:p>
          <a:p>
            <a:r>
              <a:rPr lang="en-US" dirty="0" smtClean="0"/>
              <a:t>Come to our meeting with some ideas at a minimum</a:t>
            </a:r>
          </a:p>
          <a:p>
            <a:pPr lvl="1"/>
            <a:r>
              <a:rPr lang="en-US" dirty="0" smtClean="0"/>
              <a:t>If you can take a stab at filling out your card, do that</a:t>
            </a:r>
          </a:p>
          <a:p>
            <a:pPr lvl="1"/>
            <a:r>
              <a:rPr lang="en-US" dirty="0" smtClean="0"/>
              <a:t>Also aim to be able to tell me what you’d like to take during spring semester</a:t>
            </a:r>
          </a:p>
          <a:p>
            <a:r>
              <a:rPr lang="en-US" dirty="0" smtClean="0"/>
              <a:t>Where are you in thinking about a potential major/</a:t>
            </a:r>
            <a:r>
              <a:rPr lang="en-US" dirty="0" err="1" smtClean="0"/>
              <a:t>ceoncentration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 assure you most of you will change/refine this before you graduate</a:t>
            </a:r>
          </a:p>
          <a:p>
            <a:r>
              <a:rPr lang="en-US" dirty="0" smtClean="0"/>
              <a:t>Do you think you’ll want to do Off Campus Study in your junior year?</a:t>
            </a:r>
          </a:p>
          <a:p>
            <a:endParaRPr lang="en-US" sz="1200" dirty="0"/>
          </a:p>
          <a:p>
            <a:r>
              <a:rPr lang="en-US" dirty="0" smtClean="0"/>
              <a:t>My office is Steiner Hall, room 304 – very brief field trip</a:t>
            </a:r>
          </a:p>
          <a:p>
            <a:pPr lvl="1"/>
            <a:r>
              <a:rPr lang="en-US" dirty="0" smtClean="0"/>
              <a:t>Procedure:  Please let me know you’re waiting, then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7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Syllabus summary sheet – handed out</a:t>
            </a:r>
          </a:p>
          <a:p>
            <a:r>
              <a:rPr lang="en-US" dirty="0" smtClean="0"/>
              <a:t>Online </a:t>
            </a:r>
            <a:r>
              <a:rPr lang="en-US" dirty="0" smtClean="0">
                <a:hlinkClick r:id="rId2"/>
              </a:rPr>
              <a:t>academic catalog</a:t>
            </a:r>
            <a:endParaRPr lang="en-US" dirty="0" smtClean="0"/>
          </a:p>
          <a:p>
            <a:r>
              <a:rPr lang="en-US" dirty="0" smtClean="0"/>
              <a:t>Online schedule of courses – through </a:t>
            </a:r>
            <a:r>
              <a:rPr lang="en-US" dirty="0" err="1" smtClean="0"/>
              <a:t>GrinnellShare</a:t>
            </a:r>
            <a:r>
              <a:rPr lang="en-US" dirty="0" smtClean="0"/>
              <a:t> or Academic Planning – I think</a:t>
            </a:r>
          </a:p>
          <a:p>
            <a:r>
              <a:rPr lang="en-US" dirty="0" smtClean="0">
                <a:hlinkClick r:id="rId3"/>
              </a:rPr>
              <a:t>Departmental advising suggestions</a:t>
            </a:r>
            <a:endParaRPr lang="en-US" dirty="0" smtClean="0"/>
          </a:p>
          <a:p>
            <a:r>
              <a:rPr lang="en-US" dirty="0" smtClean="0"/>
              <a:t>Academic Planning in </a:t>
            </a:r>
            <a:r>
              <a:rPr lang="en-US" dirty="0" err="1" smtClean="0"/>
              <a:t>WebAdviser</a:t>
            </a:r>
            <a:r>
              <a:rPr lang="en-US" dirty="0" smtClean="0"/>
              <a:t> – lets find this for a student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/>
              <a:t>Questions?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hesitate to email me when some come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27961"/>
              </p:ext>
            </p:extLst>
          </p:nvPr>
        </p:nvGraphicFramePr>
        <p:xfrm>
          <a:off x="2514601" y="838201"/>
          <a:ext cx="7391399" cy="5822599"/>
        </p:xfrm>
        <a:graphic>
          <a:graphicData uri="http://schemas.openxmlformats.org/drawingml/2006/table">
            <a:tbl>
              <a:tblPr firstRow="1" firstCol="1" bandRow="1"/>
              <a:tblGrid>
                <a:gridCol w="2632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927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9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DATE(S)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Student Advising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</a:t>
                      </a: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Deadline to submit completed and signed New Student Registration Card &amp; Arrival Confirmation to 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3:45p.m., Tuesday, Aug.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Year Student Registration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Evening of Tuesday,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23-</a:t>
                      </a: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Morning of Wednesday,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</a:t>
                      </a: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Schedules Posted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2:00p.m., Wednesday,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Harris Center Registration Forum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3:00p.m., Wednesday,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of Term!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Add/Drop Period Begins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Day to Add or Drop a Class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Friday, Sept.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6226" y="127268"/>
            <a:ext cx="64878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Gill Sans MT" panose="020B0502020104020203" pitchFamily="34" charset="0"/>
              </a:rPr>
              <a:t>COURSE REGISTRATION TIMELINE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17992"/>
              </p:ext>
            </p:extLst>
          </p:nvPr>
        </p:nvGraphicFramePr>
        <p:xfrm>
          <a:off x="2514601" y="838201"/>
          <a:ext cx="7391399" cy="5885040"/>
        </p:xfrm>
        <a:graphic>
          <a:graphicData uri="http://schemas.openxmlformats.org/drawingml/2006/table">
            <a:tbl>
              <a:tblPr firstRow="1" firstCol="1" bandRow="1"/>
              <a:tblGrid>
                <a:gridCol w="2632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927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9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DATE(S)</a:t>
                      </a:r>
                      <a:endParaRPr lang="en-US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Student Advising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</a:t>
                      </a: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45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Deadline to submit completed and signed New Student Registration Card &amp; Arrival Confirmation to 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3:45p.m., Tuesday, Aug.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Year Student Registration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Evening of Tuesday, Aug. </a:t>
                      </a:r>
                      <a:r>
                        <a:rPr lang="en-US" sz="1400" b="1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23-</a:t>
                      </a:r>
                      <a:r>
                        <a:rPr lang="en-US" sz="14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Morning of Wednesday, Aug. </a:t>
                      </a:r>
                      <a:r>
                        <a:rPr lang="en-US" sz="1400" b="1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</a:t>
                      </a: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Schedules Posted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2:00p.m., Wednesday,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Harris Center Registration Forum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3:00p.m., Wednesday,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 of Term!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Add/Drop Period Begins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Thursday, Aug.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 Day to Add or Drop a Class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Advisers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Students</a:t>
                      </a:r>
                      <a:b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Registrar’s Office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Friday, Sept. </a:t>
                      </a:r>
                      <a:r>
                        <a:rPr lang="en-US" sz="1400" dirty="0" smtClean="0">
                          <a:effectLst/>
                          <a:latin typeface="Gill Sans MT" panose="020B05020201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20" marR="288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6226" y="127268"/>
            <a:ext cx="64878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Gill Sans MT" panose="020B0502020104020203" pitchFamily="34" charset="0"/>
              </a:rPr>
              <a:t>COURSE REGISTRATION TIMELINE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01943" y="2732310"/>
            <a:ext cx="181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3 “rounds” on the card</a:t>
            </a:r>
          </a:p>
        </p:txBody>
      </p:sp>
    </p:spTree>
    <p:extLst>
      <p:ext uri="{BB962C8B-B14F-4D97-AF65-F5344CB8AC3E}">
        <p14:creationId xmlns:p14="http://schemas.microsoft.com/office/powerpoint/2010/main" val="9363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8019878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Thoroughly shuffle all the registration cards</a:t>
            </a:r>
            <a:r>
              <a:rPr lang="en-US" sz="2000" dirty="0" smtClean="0">
                <a:latin typeface="Gill Sans MT" panose="020B0502020104020203" pitchFamily="34" charset="0"/>
                <a:cs typeface="Arial" charset="0"/>
              </a:rPr>
              <a:t>.  Randomized order.</a:t>
            </a: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/>
            </a:r>
            <a:br>
              <a:rPr lang="en-US" sz="2000" dirty="0">
                <a:latin typeface="Gill Sans MT" panose="020B0502020104020203" pitchFamily="34" charset="0"/>
                <a:cs typeface="Arial" charset="0"/>
              </a:rPr>
            </a:br>
            <a:endParaRPr lang="en-US" sz="2000" dirty="0">
              <a:latin typeface="Gill Sans MT" panose="020B0502020104020203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Start with Line 1 in Round 1. </a:t>
            </a:r>
            <a:br>
              <a:rPr lang="en-US" sz="2000" dirty="0">
                <a:latin typeface="Gill Sans MT" panose="020B0502020104020203" pitchFamily="34" charset="0"/>
                <a:cs typeface="Arial" charset="0"/>
              </a:rPr>
            </a:b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If Line 1 course is not available, go to alternate course on Line 2. </a:t>
            </a:r>
            <a:br>
              <a:rPr lang="en-US" sz="2000" dirty="0">
                <a:latin typeface="Gill Sans MT" panose="020B0502020104020203" pitchFamily="34" charset="0"/>
                <a:cs typeface="Arial" charset="0"/>
              </a:rPr>
            </a:b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If Line 2 course in Round 1 is not available, go to alternate course on Line 3,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Labs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sections are registered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in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the same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round as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the accompanying Lecture section.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If none of student’s Round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1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courses are available, we will dip into Round 2. </a:t>
            </a:r>
            <a:b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</a:br>
            <a:endParaRPr lang="en-US" sz="1600" dirty="0">
              <a:solidFill>
                <a:srgbClr val="00B0F0"/>
              </a:solidFill>
              <a:latin typeface="Gill Sans MT" panose="020B0502020104020203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Reverse stack of registration cards and repeat the process for Rounds 2 and 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If none of student’s Round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3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courses are available, we will </a:t>
            </a:r>
            <a: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check other courses on the student’s card to see if they fit into their schedule. </a:t>
            </a:r>
            <a:br>
              <a:rPr lang="en-US" sz="1600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</a:br>
            <a:endParaRPr lang="en-US" sz="1600" dirty="0">
              <a:solidFill>
                <a:srgbClr val="00B0F0"/>
              </a:solidFill>
              <a:latin typeface="Gill Sans MT" panose="020B0502020104020203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0"/>
                <a:cs typeface="Arial" charset="0"/>
              </a:rPr>
              <a:t>Add </a:t>
            </a:r>
            <a:r>
              <a:rPr lang="en-US" sz="2000" dirty="0" smtClean="0">
                <a:latin typeface="Gill Sans MT" panose="020B0502020104020203" pitchFamily="34" charset="0"/>
                <a:cs typeface="Arial" charset="0"/>
              </a:rPr>
              <a:t>“Additional Courses”.</a:t>
            </a:r>
            <a:endParaRPr lang="en-US" sz="2000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/>
            <a:endParaRPr lang="en-US" sz="2000" dirty="0">
              <a:latin typeface="Gill Sans MT" panose="020B0502020104020203" pitchFamily="34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90180" y="586864"/>
            <a:ext cx="8868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Gill Sans MT" panose="020B0502020104020203" pitchFamily="34" charset="0"/>
              </a:rPr>
              <a:t>What the Registrar’s Office does after your card is turned in 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176" y="6217660"/>
            <a:ext cx="65634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328888" y="664947"/>
            <a:ext cx="42083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</a:t>
            </a:r>
            <a:r>
              <a:rPr lang="en-US" sz="2800" b="1" dirty="0" smtClean="0">
                <a:latin typeface="Gill Sans MT" panose="020B0502020104020203" pitchFamily="34" charset="0"/>
              </a:rPr>
              <a:t>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1" y="1642514"/>
            <a:ext cx="7947775" cy="48720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690180" y="28956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180" y="4953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90179" y="3810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>
          <a:xfrm>
            <a:off x="1722837" y="1249976"/>
            <a:ext cx="8193087" cy="1798024"/>
          </a:xfrm>
        </p:spPr>
        <p:txBody>
          <a:bodyPr anchor="t" anchorCtr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line of each round = Top 3 preferred courses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Courses in 1</a:t>
            </a:r>
            <a:r>
              <a:rPr lang="en-US" baseline="30000" dirty="0" smtClean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st</a:t>
            </a:r>
            <a:r>
              <a:rPr lang="en-US" dirty="0" smtClean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 line of each round may not be at the same time.</a:t>
            </a:r>
            <a:endParaRPr lang="en-US" dirty="0">
              <a:solidFill>
                <a:srgbClr val="00B0F0"/>
              </a:solidFill>
              <a:latin typeface="Gill Sans MT" panose="020B0502020104020203" pitchFamily="34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line of each round = Alternate to course on 1</a:t>
            </a:r>
            <a:r>
              <a:rPr lang="en-US" baseline="30000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line.  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Gill Sans MT" panose="020B0502020104020203" pitchFamily="34" charset="0"/>
                <a:cs typeface="Arial" charset="0"/>
              </a:rPr>
              <a:t>Use a separate line for a lab associated with the course on the line immediately above.</a:t>
            </a:r>
            <a:endParaRPr lang="en-US" dirty="0">
              <a:solidFill>
                <a:srgbClr val="00B0F0"/>
              </a:solidFill>
              <a:latin typeface="Gill Sans MT" panose="020B0502020104020203" pitchFamily="34" charset="0"/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You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 MT" panose="020B0502020104020203" pitchFamily="34" charset="0"/>
                <a:cs typeface="Arial" charset="0"/>
              </a:rPr>
              <a:t>are already registered for Tutorial. No need to list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596" y="6400800"/>
            <a:ext cx="7573564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Tip</a:t>
            </a:r>
            <a:r>
              <a:rPr lang="en-US" dirty="0">
                <a:solidFill>
                  <a:srgbClr val="00B0F0"/>
                </a:solidFill>
              </a:rPr>
              <a:t>: Don’t get too specific! </a:t>
            </a:r>
            <a:r>
              <a:rPr lang="en-US" dirty="0">
                <a:solidFill>
                  <a:srgbClr val="00B0F0"/>
                </a:solidFill>
              </a:rPr>
              <a:t>The “Any Section” checkbox is your friend!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8888" y="77115"/>
            <a:ext cx="42083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CARD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0179" y="666086"/>
            <a:ext cx="4800600" cy="487362"/>
          </a:xfrm>
        </p:spPr>
        <p:txBody>
          <a:bodyPr/>
          <a:lstStyle/>
          <a:p>
            <a:pPr algn="l"/>
            <a:r>
              <a:rPr lang="en-US" sz="2400" u="sng" dirty="0">
                <a:solidFill>
                  <a:srgbClr val="00B050"/>
                </a:solidFill>
                <a:latin typeface="Gill Sans MT" panose="020B0502020104020203" pitchFamily="34" charset="0"/>
              </a:rPr>
              <a:t>FILLING OUT THE CARD: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48" y="3048000"/>
            <a:ext cx="5376863" cy="3266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19682" y="3855946"/>
            <a:ext cx="197295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 smtClean="0">
                <a:solidFill>
                  <a:srgbClr val="FF0000"/>
                </a:solidFill>
              </a:rPr>
              <a:t>registration is done </a:t>
            </a:r>
            <a:r>
              <a:rPr lang="en-US" dirty="0">
                <a:solidFill>
                  <a:srgbClr val="FF0000"/>
                </a:solidFill>
              </a:rPr>
              <a:t>the student </a:t>
            </a:r>
            <a:r>
              <a:rPr lang="en-US" dirty="0" smtClean="0">
                <a:solidFill>
                  <a:srgbClr val="FF0000"/>
                </a:solidFill>
              </a:rPr>
              <a:t>should </a:t>
            </a:r>
            <a:r>
              <a:rPr lang="en-US" dirty="0">
                <a:solidFill>
                  <a:srgbClr val="FF0000"/>
                </a:solidFill>
              </a:rPr>
              <a:t>have one class from each round.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176" y="6217660"/>
            <a:ext cx="65634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328888" y="664947"/>
            <a:ext cx="42083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</a:t>
            </a:r>
            <a:r>
              <a:rPr lang="en-US" sz="2800" b="1" dirty="0" smtClean="0">
                <a:latin typeface="Gill Sans MT" panose="020B0502020104020203" pitchFamily="34" charset="0"/>
              </a:rPr>
              <a:t>CARD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1" y="1642514"/>
            <a:ext cx="7947775" cy="48720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690180" y="28956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180" y="4953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90179" y="3810000"/>
            <a:ext cx="35699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6" y="696863"/>
            <a:ext cx="4648200" cy="573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lded Corner 11"/>
          <p:cNvSpPr/>
          <p:nvPr/>
        </p:nvSpPr>
        <p:spPr>
          <a:xfrm>
            <a:off x="1690008" y="2941838"/>
            <a:ext cx="1981200" cy="2209800"/>
          </a:xfrm>
          <a:prstGeom prst="foldedCorne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Any </a:t>
            </a:r>
            <a:r>
              <a:rPr lang="en-US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Sec(tion)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First 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choice 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section is full but student will accept any open section of this course.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3048000" y="2255657"/>
            <a:ext cx="2819400" cy="585651"/>
          </a:xfrm>
          <a:prstGeom prst="bentArrow">
            <a:avLst>
              <a:gd name="adj1" fmla="val 25000"/>
              <a:gd name="adj2" fmla="val 20000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6629400" y="1493656"/>
            <a:ext cx="2667000" cy="609600"/>
          </a:xfrm>
          <a:prstGeom prst="curved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8506098" y="2255656"/>
            <a:ext cx="1981200" cy="1981200"/>
          </a:xfrm>
          <a:prstGeom prst="foldedCorner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Gill Sans MT" panose="020B0502020104020203" pitchFamily="34" charset="0"/>
              </a:rPr>
              <a:t>Other Sections: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First 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choice </a:t>
            </a:r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</a:rPr>
              <a:t>section is full but student will accept the specific alternate section of the course listed here.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9033" y="4483368"/>
            <a:ext cx="1835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Gill Sans MT" panose="020B0502020104020203" pitchFamily="34" charset="0"/>
              </a:rPr>
              <a:t>If </a:t>
            </a:r>
            <a:r>
              <a:rPr lang="en-US" sz="1400" dirty="0">
                <a:solidFill>
                  <a:srgbClr val="FF0000"/>
                </a:solidFill>
                <a:latin typeface="Gill Sans MT" panose="020B0502020104020203" pitchFamily="34" charset="0"/>
              </a:rPr>
              <a:t>all specific section </a:t>
            </a:r>
            <a:r>
              <a:rPr lang="en-US" sz="1400" dirty="0">
                <a:solidFill>
                  <a:srgbClr val="FF0000"/>
                </a:solidFill>
                <a:latin typeface="Gill Sans MT" panose="020B0502020104020203" pitchFamily="34" charset="0"/>
              </a:rPr>
              <a:t>choices are full, </a:t>
            </a:r>
            <a:r>
              <a:rPr lang="en-US" sz="1400" dirty="0">
                <a:solidFill>
                  <a:srgbClr val="FF0000"/>
                </a:solidFill>
                <a:latin typeface="Gill Sans MT" panose="020B0502020104020203" pitchFamily="34" charset="0"/>
              </a:rPr>
              <a:t>the student will not be registered for the course.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6410549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F0"/>
                </a:solidFill>
                <a:latin typeface="Gill Sans MT" panose="020B0502020104020203" pitchFamily="34" charset="0"/>
              </a:rPr>
              <a:t>Pro Tip: Select one column or the other, not both!</a:t>
            </a:r>
            <a:endParaRPr lang="en-US" sz="2000" dirty="0">
              <a:solidFill>
                <a:srgbClr val="00B0F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372600" y="3978295"/>
            <a:ext cx="0" cy="505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690180" y="107894"/>
            <a:ext cx="3491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New Student Registration:  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8888" y="77115"/>
            <a:ext cx="42083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ill Sans MT" panose="020B0502020104020203" pitchFamily="34" charset="0"/>
              </a:rPr>
              <a:t>REGISTRATION CARD</a:t>
            </a:r>
            <a:endParaRPr lang="en-US" sz="2800" b="1" dirty="0">
              <a:latin typeface="Gill Sans MT" panose="020B0502020104020203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90179" y="666086"/>
            <a:ext cx="4800600" cy="487362"/>
          </a:xfrm>
        </p:spPr>
        <p:txBody>
          <a:bodyPr/>
          <a:lstStyle/>
          <a:p>
            <a:pPr algn="l"/>
            <a:r>
              <a:rPr lang="en-US" sz="2400" u="sng" dirty="0">
                <a:solidFill>
                  <a:srgbClr val="00B050"/>
                </a:solidFill>
                <a:latin typeface="Gill Sans MT" panose="020B0502020104020203" pitchFamily="34" charset="0"/>
              </a:rPr>
              <a:t>Orientation:</a:t>
            </a:r>
          </a:p>
        </p:txBody>
      </p:sp>
    </p:spTree>
    <p:extLst>
      <p:ext uri="{BB962C8B-B14F-4D97-AF65-F5344CB8AC3E}">
        <p14:creationId xmlns:p14="http://schemas.microsoft.com/office/powerpoint/2010/main" val="15196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6" grpId="0" animBg="1"/>
      <p:bldP spid="10" grpId="0" animBg="1"/>
      <p:bldP spid="4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1295</Words>
  <Application>Microsoft Macintosh PowerPoint</Application>
  <PresentationFormat>Widescreen</PresentationFormat>
  <Paragraphs>232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Gill Sans MT</vt:lpstr>
      <vt:lpstr>Times New Roman</vt:lpstr>
      <vt:lpstr>Wingdings</vt:lpstr>
      <vt:lpstr>Arial</vt:lpstr>
      <vt:lpstr>Office Theme</vt:lpstr>
      <vt:lpstr>How am I going to register for my courses?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FILLING OUT THE CARD:</vt:lpstr>
      <vt:lpstr>PowerPoint Presentation</vt:lpstr>
      <vt:lpstr>Orientation:</vt:lpstr>
      <vt:lpstr>PowerPoint Presentation</vt:lpstr>
      <vt:lpstr>FILLING OUT THE CARD:</vt:lpstr>
      <vt:lpstr>PowerPoint Presentation</vt:lpstr>
      <vt:lpstr>We are about to talk course scheduling philosophy and specifics…</vt:lpstr>
      <vt:lpstr>From the Grinnell College Catalog (p. 15)</vt:lpstr>
      <vt:lpstr>The three academic divisions</vt:lpstr>
      <vt:lpstr>Phi Beta Kappa Society requirements</vt:lpstr>
      <vt:lpstr>To consider while you plan your courses</vt:lpstr>
      <vt:lpstr>We are about to talk details about some specific types of courses…</vt:lpstr>
      <vt:lpstr>Info about specific types of courses</vt:lpstr>
      <vt:lpstr>Remember this?</vt:lpstr>
      <vt:lpstr>Remember this?</vt:lpstr>
      <vt:lpstr>Individual advising meeting</vt:lpstr>
      <vt:lpstr>What you need to do BEFORE we meet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2016-08-20T18:58:53Z</dcterms:created>
  <dcterms:modified xsi:type="dcterms:W3CDTF">2016-08-21T17:43:38Z</dcterms:modified>
</cp:coreProperties>
</file>