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5" r:id="rId4"/>
    <p:sldId id="278" r:id="rId5"/>
    <p:sldId id="281" r:id="rId6"/>
    <p:sldId id="268" r:id="rId7"/>
    <p:sldId id="263" r:id="rId8"/>
    <p:sldId id="269" r:id="rId9"/>
    <p:sldId id="271" r:id="rId10"/>
    <p:sldId id="272" r:id="rId11"/>
    <p:sldId id="273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6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82A29-AD79-4E48-B10E-7EB9FA92D290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3ED92-9516-FF46-B200-206B40A6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3ED92-9516-FF46-B200-206B40A6C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8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4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F604-1CCF-7641-BD15-333A4F8905A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226E-BA8B-074A-B7F7-858AA7EB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Chapter 8, Problem Plus #4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The centers of two disks with radius 1 are one unit apart. Find the area of the union of the two disks.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599" y="592666"/>
                <a:ext cx="10786533" cy="5480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To 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we can use </a:t>
                </a:r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trig-(3)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which states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(1+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US" b="0" i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Symbol" charset="2"/>
                  <a:buChar char="Þ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nary>
                      <m:naryPr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den>
                        </m:f>
                      </m:sup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mr-IN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mr-IN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unc>
                      <m:funcPr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func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d>
                      <m:dPr>
                        <m:begChr m:val=""/>
                        <m:endChr m:val="]"/>
                        <m:ctrlPr>
                          <a:rPr lang="mr-I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mr-IN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den>
                            </m:f>
                          </m:num>
                          <m:den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		by FTOC</a:t>
                </a:r>
              </a:p>
              <a:p>
                <a:pPr marL="742950" lvl="1" indent="-285750">
                  <a:lnSpc>
                    <a:spcPct val="200000"/>
                  </a:lnSpc>
                  <a:buFont typeface="Symbol" charset="2"/>
                  <a:buChar char="Þ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−0 −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>
                  <a:lnSpc>
                    <a:spcPct val="200000"/>
                  </a:lnSpc>
                </a:pPr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Therefore,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mr-I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mr-I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𝟑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den>
                        </m:f>
                      </m:sup>
                      <m:e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is-I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is-I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s-I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𝒅𝒙</m:t>
                        </m:r>
                      </m:e>
                    </m:nary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</m:num>
                      <m:den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𝟖</m:t>
                        </m:r>
                      </m:den>
                    </m:f>
                  </m:oMath>
                </a14:m>
                <a:endParaRPr lang="en-US" b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92666"/>
                <a:ext cx="10786533" cy="5480346"/>
              </a:xfrm>
              <a:prstGeom prst="rect">
                <a:avLst/>
              </a:prstGeom>
              <a:blipFill rotWithShape="0">
                <a:blip r:embed="rId2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5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184566" y="745086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66" y="745086"/>
                <a:ext cx="17346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671635" y="549263"/>
                <a:ext cx="3776133" cy="88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35" y="549263"/>
                <a:ext cx="3776133" cy="884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5394" y="645797"/>
                <a:ext cx="6954787" cy="691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latin typeface="Cambria Math" charset="0"/>
                    <a:ea typeface="Cambria Math" charset="0"/>
                    <a:cs typeface="Cambria Math" charset="0"/>
                  </a:rPr>
                  <a:t>[wedge]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  ×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mr-I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mr-IN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f>
                      <m:f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94" y="645797"/>
                <a:ext cx="6954787" cy="691023"/>
              </a:xfrm>
              <a:prstGeom prst="rect">
                <a:avLst/>
              </a:prstGeom>
              <a:blipFill rotWithShape="0">
                <a:blip r:embed="rId4"/>
                <a:stretch>
                  <a:fillRect l="-1315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982200" y="745086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200" y="745086"/>
                <a:ext cx="17346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280902" y="538689"/>
                <a:ext cx="3776133" cy="88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02" y="538689"/>
                <a:ext cx="3776133" cy="8840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45393" y="2085821"/>
                <a:ext cx="11811641" cy="1049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latin typeface="Cambria Math" charset="0"/>
                    <a:ea typeface="Cambria Math" charset="0"/>
                    <a:cs typeface="Cambria Math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rea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of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union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2×</m:t>
                    </m:r>
                    <m:d>
                      <m:dPr>
                        <m:begChr m:val="["/>
                        <m:endChr m:val="]"/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−[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𝑤𝑒𝑑𝑔𝑒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mr-I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=2×</m:t>
                    </m:r>
                    <m:d>
                      <m:dPr>
                        <m:begChr m:val="["/>
                        <m:endChr m:val="]"/>
                        <m:ctrlP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  <m: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mr-I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  <m: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93" y="2085821"/>
                <a:ext cx="11811641" cy="1049265"/>
              </a:xfrm>
              <a:prstGeom prst="rect">
                <a:avLst/>
              </a:prstGeom>
              <a:blipFill rotWithShape="0">
                <a:blip r:embed="rId7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245393" y="3786883"/>
                <a:ext cx="10476022" cy="1064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latin typeface="Cambria Math" charset="0"/>
                    <a:ea typeface="Cambria Math" charset="0"/>
                    <a:cs typeface="Cambria Math" charset="0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herfore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he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area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of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the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union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of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the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two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disks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is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  <m: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93" y="3786883"/>
                <a:ext cx="10476022" cy="1064362"/>
              </a:xfrm>
              <a:prstGeom prst="rect">
                <a:avLst/>
              </a:prstGeom>
              <a:blipFill rotWithShape="0">
                <a:blip r:embed="rId8"/>
                <a:stretch>
                  <a:fillRect l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686" y="1212980"/>
            <a:ext cx="679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 Stewart, James</a:t>
            </a:r>
            <a:r>
              <a:rPr lang="en-US" smtClean="0"/>
              <a:t>, Calculus 6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900" y="140373"/>
            <a:ext cx="4360016" cy="6586542"/>
            <a:chOff x="7264143" y="-105228"/>
            <a:chExt cx="4601573" cy="6951455"/>
          </a:xfrm>
          <a:solidFill>
            <a:schemeClr val="tx2"/>
          </a:solidFill>
        </p:grpSpPr>
        <p:sp>
          <p:nvSpPr>
            <p:cNvPr id="3" name="Oval 2"/>
            <p:cNvSpPr/>
            <p:nvPr/>
          </p:nvSpPr>
          <p:spPr>
            <a:xfrm rot="5400000">
              <a:off x="9470492" y="2205395"/>
              <a:ext cx="148679" cy="14867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7294801" y="2205395"/>
              <a:ext cx="4538898" cy="45751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8413225" y="3433644"/>
              <a:ext cx="227973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391196" y="1856561"/>
              <a:ext cx="307268" cy="3897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G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Arc 6"/>
            <p:cNvSpPr/>
            <p:nvPr/>
          </p:nvSpPr>
          <p:spPr>
            <a:xfrm rot="16200000">
              <a:off x="7273356" y="2293776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72035" y="-105228"/>
              <a:ext cx="4538898" cy="45751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" name="Arc 8"/>
            <p:cNvSpPr/>
            <p:nvPr/>
          </p:nvSpPr>
          <p:spPr>
            <a:xfrm rot="5400000">
              <a:off x="7313265" y="7020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grpFill/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" name="Triangle 9"/>
            <p:cNvSpPr/>
            <p:nvPr/>
          </p:nvSpPr>
          <p:spPr>
            <a:xfrm>
              <a:off x="7573236" y="2228109"/>
              <a:ext cx="3959709" cy="1146889"/>
            </a:xfrm>
            <a:prstGeom prst="triangle">
              <a:avLst>
                <a:gd name="adj" fmla="val 50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16200000">
              <a:off x="7289140" y="2189376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grpFill/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" name="Arc 11"/>
            <p:cNvSpPr/>
            <p:nvPr/>
          </p:nvSpPr>
          <p:spPr>
            <a:xfrm rot="5400000">
              <a:off x="7257123" y="-93046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grpFill/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0491" y="1436736"/>
            <a:ext cx="6438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charset="0"/>
                <a:ea typeface="Cambria Math" charset="0"/>
                <a:cs typeface="Cambria Math" charset="0"/>
              </a:rPr>
              <a:t>The problem is asking us to find the area of the shape to the right.</a:t>
            </a:r>
            <a:endParaRPr lang="en-US" sz="32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75878"/>
            <a:ext cx="4489482" cy="6782122"/>
            <a:chOff x="7264143" y="-105228"/>
            <a:chExt cx="4601573" cy="6951455"/>
          </a:xfrm>
        </p:grpSpPr>
        <p:sp>
          <p:nvSpPr>
            <p:cNvPr id="4" name="Oval 3"/>
            <p:cNvSpPr/>
            <p:nvPr/>
          </p:nvSpPr>
          <p:spPr>
            <a:xfrm rot="5400000">
              <a:off x="9470492" y="2205395"/>
              <a:ext cx="148679" cy="148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294801" y="2205395"/>
              <a:ext cx="4538898" cy="457516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8413225" y="3433644"/>
              <a:ext cx="22797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391196" y="1856561"/>
              <a:ext cx="307268" cy="37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G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7273356" y="2293776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72035" y="-105228"/>
              <a:ext cx="4538898" cy="457516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7313265" y="7020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" name="Triangle 11"/>
            <p:cNvSpPr/>
            <p:nvPr/>
          </p:nvSpPr>
          <p:spPr>
            <a:xfrm>
              <a:off x="7573236" y="2228109"/>
              <a:ext cx="3959709" cy="1146889"/>
            </a:xfrm>
            <a:prstGeom prst="triangle">
              <a:avLst>
                <a:gd name="adj" fmla="val 50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6200000">
              <a:off x="7289140" y="2189376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5400000">
              <a:off x="7257123" y="-93046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7640815" y="988103"/>
            <a:ext cx="4551185" cy="4575165"/>
            <a:chOff x="618082" y="-31682"/>
            <a:chExt cx="4551185" cy="4575165"/>
          </a:xfrm>
        </p:grpSpPr>
        <p:sp>
          <p:nvSpPr>
            <p:cNvPr id="24" name="Oval 23"/>
            <p:cNvSpPr/>
            <p:nvPr/>
          </p:nvSpPr>
          <p:spPr>
            <a:xfrm>
              <a:off x="618082" y="-31682"/>
              <a:ext cx="4538898" cy="457516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 rot="5400000">
              <a:off x="616816" y="-8968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6" name="Triangle 25"/>
            <p:cNvSpPr/>
            <p:nvPr/>
          </p:nvSpPr>
          <p:spPr>
            <a:xfrm>
              <a:off x="906331" y="2228109"/>
              <a:ext cx="3953536" cy="1146889"/>
            </a:xfrm>
            <a:prstGeom prst="triangle">
              <a:avLst>
                <a:gd name="adj" fmla="val 5045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57877" y="2911852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77" y="2911852"/>
                <a:ext cx="17346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75907" y="2911851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2 ×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07" y="2911851"/>
                <a:ext cx="173465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0800000">
            <a:off x="21971" y="261622"/>
            <a:ext cx="3310710" cy="3328154"/>
            <a:chOff x="618082" y="-31682"/>
            <a:chExt cx="4551185" cy="4575165"/>
          </a:xfrm>
        </p:grpSpPr>
        <p:sp>
          <p:nvSpPr>
            <p:cNvPr id="3" name="Oval 2"/>
            <p:cNvSpPr/>
            <p:nvPr/>
          </p:nvSpPr>
          <p:spPr>
            <a:xfrm>
              <a:off x="618082" y="-31682"/>
              <a:ext cx="4538898" cy="457516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" name="Arc 3"/>
            <p:cNvSpPr/>
            <p:nvPr/>
          </p:nvSpPr>
          <p:spPr>
            <a:xfrm rot="5400000">
              <a:off x="616816" y="-8968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5" name="Triangle 4"/>
            <p:cNvSpPr/>
            <p:nvPr/>
          </p:nvSpPr>
          <p:spPr>
            <a:xfrm>
              <a:off x="906331" y="2228109"/>
              <a:ext cx="3953536" cy="1146889"/>
            </a:xfrm>
            <a:prstGeom prst="triangle">
              <a:avLst>
                <a:gd name="adj" fmla="val 5045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21645" y="1623016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645" y="1623016"/>
                <a:ext cx="17346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 rot="10800000">
            <a:off x="4232055" y="261623"/>
            <a:ext cx="3301772" cy="33281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47018" y="1215301"/>
            <a:ext cx="3301773" cy="3213965"/>
            <a:chOff x="8362045" y="1905364"/>
            <a:chExt cx="4545431" cy="4559471"/>
          </a:xfrm>
        </p:grpSpPr>
        <p:sp>
          <p:nvSpPr>
            <p:cNvPr id="15" name="Arc 14"/>
            <p:cNvSpPr/>
            <p:nvPr/>
          </p:nvSpPr>
          <p:spPr>
            <a:xfrm rot="16200000">
              <a:off x="8355025" y="1912384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91678" y="3056401"/>
              <a:ext cx="3883315" cy="1176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36253" y="1638742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253" y="1638742"/>
                <a:ext cx="173465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94457" y="4394690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mr-IN" sz="32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&gt;</a:t>
                </a:r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457" y="4394690"/>
                <a:ext cx="1734655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016649" y="4412086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49" y="4412086"/>
                <a:ext cx="17346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37288" y="4412087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88" y="4412087"/>
                <a:ext cx="173465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8647018" y="4101169"/>
            <a:ext cx="3301773" cy="3213965"/>
            <a:chOff x="8362045" y="1905364"/>
            <a:chExt cx="4545431" cy="4559471"/>
          </a:xfrm>
        </p:grpSpPr>
        <p:sp>
          <p:nvSpPr>
            <p:cNvPr id="25" name="Arc 24"/>
            <p:cNvSpPr/>
            <p:nvPr/>
          </p:nvSpPr>
          <p:spPr>
            <a:xfrm rot="16200000">
              <a:off x="8355025" y="1912384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91678" y="3056401"/>
              <a:ext cx="3883315" cy="1176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69791" y="5790790"/>
                <a:ext cx="7226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So the area of the union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2×</m:t>
                    </m:r>
                    <m:d>
                      <m:d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−[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𝑤𝑒𝑑𝑔𝑒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d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791" y="5790790"/>
                <a:ext cx="7226300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8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6600" y="660400"/>
                <a:ext cx="6832600" cy="572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charset="0"/>
                    <a:ea typeface="Cambria Math" charset="0"/>
                    <a:cs typeface="Cambria Math" charset="0"/>
                  </a:rPr>
                  <a:t>We know that the equation of a circle in terms of x and y is </a:t>
                </a:r>
              </a:p>
              <a:p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dirty="0" smtClean="0">
                    <a:latin typeface="Cambria Math" charset="0"/>
                    <a:ea typeface="Cambria Math" charset="0"/>
                    <a:cs typeface="Cambria Math" charset="0"/>
                  </a:rPr>
                  <a:t>(1)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and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our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value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1,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so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we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can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rewrite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as</m:t>
                      </m:r>
                    </m:oMath>
                  </m:oMathPara>
                </a14:m>
                <a:endParaRPr lang="en-US" sz="2400" b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Symbol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s-I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 </m:t>
                        </m:r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Symbol" charset="2"/>
                  <a:buChar char="Þ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is-I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s-I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b="0" dirty="0" smtClean="0"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660400"/>
                <a:ext cx="6832600" cy="5728748"/>
              </a:xfrm>
              <a:prstGeom prst="rect">
                <a:avLst/>
              </a:prstGeom>
              <a:blipFill rotWithShape="0">
                <a:blip r:embed="rId2"/>
                <a:stretch>
                  <a:fillRect l="-1427" t="-851" r="-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 rot="5400000">
            <a:off x="9195299" y="2192113"/>
            <a:ext cx="134258" cy="13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Oval 4"/>
          <p:cNvSpPr/>
          <p:nvPr/>
        </p:nvSpPr>
        <p:spPr>
          <a:xfrm rot="5400000">
            <a:off x="9199028" y="4249980"/>
            <a:ext cx="134258" cy="13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240579" y="3301228"/>
            <a:ext cx="205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65534" y="1903010"/>
            <a:ext cx="728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ambria Math" charset="0"/>
                <a:ea typeface="Cambria Math" charset="0"/>
                <a:cs typeface="Cambria Math" charset="0"/>
              </a:rPr>
              <a:t>0, 1</a:t>
            </a:r>
            <a:endParaRPr lang="en-US" sz="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2427" y="4420775"/>
            <a:ext cx="795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ambria Math" charset="0"/>
                <a:ea typeface="Cambria Math" charset="0"/>
                <a:cs typeface="Cambria Math" charset="0"/>
              </a:rPr>
              <a:t>0, 0</a:t>
            </a:r>
            <a:endParaRPr lang="en-US" sz="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03813" y="4317856"/>
            <a:ext cx="4117229" cy="0"/>
          </a:xfrm>
          <a:prstGeom prst="line">
            <a:avLst/>
          </a:prstGeom>
          <a:ln w="38100">
            <a:solidFill>
              <a:srgbClr val="C00000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70317" y="2271919"/>
            <a:ext cx="0" cy="4117229"/>
          </a:xfrm>
          <a:prstGeom prst="line">
            <a:avLst/>
          </a:prstGeom>
          <a:ln w="38100">
            <a:solidFill>
              <a:srgbClr val="C00000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5400000">
            <a:off x="7190293" y="200627"/>
            <a:ext cx="4117229" cy="4104551"/>
          </a:xfrm>
          <a:prstGeom prst="arc">
            <a:avLst>
              <a:gd name="adj1" fmla="val 17983549"/>
              <a:gd name="adj2" fmla="val 356150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7140413" y="4244387"/>
            <a:ext cx="134258" cy="13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11250183" y="4244387"/>
            <a:ext cx="134258" cy="13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98753" y="4330536"/>
            <a:ext cx="493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 Math" charset="0"/>
                <a:ea typeface="Cambria Math" charset="0"/>
                <a:cs typeface="Cambria Math" charset="0"/>
              </a:rPr>
              <a:t>1</a:t>
            </a:r>
            <a:r>
              <a:rPr lang="en-US" sz="800" dirty="0" smtClean="0">
                <a:latin typeface="Cambria Math" charset="0"/>
                <a:ea typeface="Cambria Math" charset="0"/>
                <a:cs typeface="Cambria Math" charset="0"/>
              </a:rPr>
              <a:t>, 0</a:t>
            </a:r>
            <a:endParaRPr lang="en-US" sz="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0098" y="4332561"/>
            <a:ext cx="651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ambria Math" charset="0"/>
                <a:ea typeface="Cambria Math" charset="0"/>
                <a:cs typeface="Cambria Math" charset="0"/>
              </a:rPr>
              <a:t>-</a:t>
            </a:r>
            <a:r>
              <a:rPr lang="en-US" sz="800" smtClean="0">
                <a:latin typeface="Cambria Math" charset="0"/>
                <a:ea typeface="Cambria Math" charset="0"/>
                <a:cs typeface="Cambria Math" charset="0"/>
              </a:rPr>
              <a:t>1, 0</a:t>
            </a:r>
            <a:endParaRPr lang="en-US" sz="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Arc 17"/>
          <p:cNvSpPr/>
          <p:nvPr/>
        </p:nvSpPr>
        <p:spPr>
          <a:xfrm rot="16200000">
            <a:off x="7228444" y="2273407"/>
            <a:ext cx="4117229" cy="4104551"/>
          </a:xfrm>
          <a:prstGeom prst="arc">
            <a:avLst>
              <a:gd name="adj1" fmla="val 16172050"/>
              <a:gd name="adj2" fmla="val 551681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2661" y="4636479"/>
            <a:ext cx="2753586" cy="2130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0" dirty="0" smtClean="0">
                <a:latin typeface="Cambria Math" charset="0"/>
                <a:ea typeface="Cambria Math" charset="0"/>
                <a:cs typeface="Cambria Math" charset="0"/>
              </a:rPr>
              <a:t>Which looks like this</a:t>
            </a:r>
          </a:p>
          <a:p>
            <a:pPr algn="ctr">
              <a:lnSpc>
                <a:spcPct val="200000"/>
              </a:lnSpc>
            </a:pPr>
            <a:r>
              <a:rPr lang="en-US" i="0" dirty="0" smtClean="0">
                <a:latin typeface="Cambria Math" charset="0"/>
                <a:ea typeface="Cambria Math" charset="0"/>
                <a:cs typeface="Cambria Math" charset="0"/>
              </a:rPr>
              <a:t>[the dotted line represents the perimeter of the other circle]</a:t>
            </a:r>
            <a:endParaRPr lang="en-US" b="0" i="0" dirty="0" smtClean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4" name="Oval 23"/>
          <p:cNvSpPr/>
          <p:nvPr/>
        </p:nvSpPr>
        <p:spPr>
          <a:xfrm rot="5400000">
            <a:off x="7444872" y="3294177"/>
            <a:ext cx="134258" cy="13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5" name="Oval 24"/>
          <p:cNvSpPr/>
          <p:nvPr/>
        </p:nvSpPr>
        <p:spPr>
          <a:xfrm rot="5400000">
            <a:off x="10952645" y="3172619"/>
            <a:ext cx="134258" cy="13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90021" y="2980879"/>
            <a:ext cx="30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02923" y="3008974"/>
            <a:ext cx="30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41324" y="4386471"/>
            <a:ext cx="30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29556" y="1745994"/>
            <a:ext cx="30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271375" y="3041861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75" y="3041861"/>
                <a:ext cx="17346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566309" y="2988329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09" y="2988329"/>
                <a:ext cx="173465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/>
          <p:cNvGrpSpPr/>
          <p:nvPr/>
        </p:nvGrpSpPr>
        <p:grpSpPr>
          <a:xfrm>
            <a:off x="4991881" y="1433925"/>
            <a:ext cx="2609090" cy="3070061"/>
            <a:chOff x="1046763" y="1091695"/>
            <a:chExt cx="3533023" cy="4157234"/>
          </a:xfrm>
        </p:grpSpPr>
        <p:sp>
          <p:nvSpPr>
            <p:cNvPr id="3" name="Oval 2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2330" y="3918752"/>
              <a:ext cx="487531" cy="4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798306" y="2542399"/>
              <a:ext cx="8118" cy="1304235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1312" y="3900109"/>
              <a:ext cx="468474" cy="4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6763" y="3877177"/>
              <a:ext cx="435671" cy="4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7" name="Arc 16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77184" y="3071848"/>
                  <a:ext cx="399988" cy="527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4" y="3071848"/>
                  <a:ext cx="399988" cy="52720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7144" y="2192296"/>
              <a:ext cx="185508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31119" y="3058686"/>
              <a:ext cx="234434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77021" y="3900109"/>
              <a:ext cx="234434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84176" y="3045735"/>
              <a:ext cx="234434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01464" y="3195738"/>
              <a:ext cx="2344487" cy="673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58647" y="2194735"/>
              <a:ext cx="565604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1" name="Arc 140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528222" y="-762078"/>
            <a:ext cx="2616155" cy="3078375"/>
            <a:chOff x="1046763" y="1091695"/>
            <a:chExt cx="3533023" cy="4157234"/>
          </a:xfrm>
        </p:grpSpPr>
        <p:sp>
          <p:nvSpPr>
            <p:cNvPr id="144" name="Oval 143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712329" y="3918751"/>
              <a:ext cx="487531" cy="4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806424" y="2542398"/>
              <a:ext cx="858" cy="1318199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11311" y="3900109"/>
              <a:ext cx="468475" cy="4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46763" y="3877176"/>
              <a:ext cx="435670" cy="4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56" name="Arc 155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2877185" y="3071848"/>
                  <a:ext cx="399989" cy="5257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5" y="3071848"/>
                  <a:ext cx="399989" cy="5257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0" name="Arc 159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687143" y="2192296"/>
              <a:ext cx="185508" cy="29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31119" y="3058686"/>
              <a:ext cx="234432" cy="29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577021" y="3900109"/>
              <a:ext cx="234432" cy="29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084177" y="3045735"/>
              <a:ext cx="234432" cy="29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601464" y="3195738"/>
              <a:ext cx="2344487" cy="6739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858647" y="2194735"/>
              <a:ext cx="565604" cy="29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8927854" y="1450621"/>
            <a:ext cx="2603765" cy="3063796"/>
            <a:chOff x="1046763" y="1091695"/>
            <a:chExt cx="3533023" cy="4157234"/>
          </a:xfrm>
        </p:grpSpPr>
        <p:sp>
          <p:nvSpPr>
            <p:cNvPr id="170" name="Oval 169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712329" y="3918751"/>
              <a:ext cx="487531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806424" y="2542398"/>
              <a:ext cx="858" cy="1287215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111312" y="3900108"/>
              <a:ext cx="468474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46763" y="3877177"/>
              <a:ext cx="435672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2" name="Arc 181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2877183" y="3071848"/>
                  <a:ext cx="399988" cy="528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3" y="3071848"/>
                  <a:ext cx="399988" cy="5282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Arc 184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6" name="Arc 185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87143" y="2192296"/>
              <a:ext cx="185509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31120" y="3058686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577022" y="3900108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084176" y="3045735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651674" y="3223817"/>
              <a:ext cx="2344488" cy="673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858647" y="2194735"/>
              <a:ext cx="56560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4" name="Arc 193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780015" y="236544"/>
                <a:ext cx="4425445" cy="743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Taking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would yield the area of [</a:t>
                </a:r>
                <a:r>
                  <a:rPr lang="en-US" dirty="0" err="1" smtClean="0">
                    <a:latin typeface="Cambria Math" charset="0"/>
                    <a:ea typeface="Cambria Math" charset="0"/>
                    <a:cs typeface="Cambria Math" charset="0"/>
                  </a:rPr>
                  <a:t>int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]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15" y="236544"/>
                <a:ext cx="4425445" cy="743922"/>
              </a:xfrm>
              <a:prstGeom prst="rect">
                <a:avLst/>
              </a:prstGeom>
              <a:blipFill rotWithShape="0">
                <a:blip r:embed="rId7"/>
                <a:stretch>
                  <a:fillRect l="-1240" t="-66393" b="-6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TextBox 195"/>
          <p:cNvSpPr txBox="1"/>
          <p:nvPr/>
        </p:nvSpPr>
        <p:spPr>
          <a:xfrm>
            <a:off x="671887" y="1557889"/>
            <a:ext cx="44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By intuition, we can split 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]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into the sum of [wedge] and a rectangle, 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rekt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]: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540772" y="1441060"/>
            <a:ext cx="2627030" cy="3091172"/>
            <a:chOff x="1046763" y="1091695"/>
            <a:chExt cx="3533023" cy="4157234"/>
          </a:xfrm>
        </p:grpSpPr>
        <p:sp>
          <p:nvSpPr>
            <p:cNvPr id="198" name="Oval 197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00" name="Straight Connector 199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712330" y="3918751"/>
              <a:ext cx="487531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04" name="Straight Connector 203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2798306" y="2542398"/>
              <a:ext cx="8118" cy="1275826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111311" y="3900109"/>
              <a:ext cx="468475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046763" y="3877177"/>
              <a:ext cx="435670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0" name="Arc 209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2877184" y="3071848"/>
                  <a:ext cx="399988" cy="523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4" y="3071848"/>
                  <a:ext cx="399988" cy="52360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Arc 212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4" name="Arc 213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687143" y="2192296"/>
              <a:ext cx="185508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31119" y="3058686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577021" y="3900109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084176" y="3045735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51503" y="3245153"/>
              <a:ext cx="2344487" cy="6739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858646" y="2194734"/>
              <a:ext cx="565604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22" name="Arc 221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614906" y="4289274"/>
            <a:ext cx="44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Rearranging, we get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350150" y="3955827"/>
            <a:ext cx="2609090" cy="3070061"/>
            <a:chOff x="1046763" y="1091695"/>
            <a:chExt cx="3533023" cy="4157234"/>
          </a:xfrm>
        </p:grpSpPr>
        <p:sp>
          <p:nvSpPr>
            <p:cNvPr id="229" name="Oval 228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12330" y="3918752"/>
              <a:ext cx="487531" cy="4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2798306" y="2542399"/>
              <a:ext cx="8118" cy="1304235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111312" y="3900109"/>
              <a:ext cx="468474" cy="4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046763" y="3877177"/>
              <a:ext cx="435671" cy="4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41" name="Arc 240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2877184" y="3071848"/>
                  <a:ext cx="399988" cy="527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4" y="3071848"/>
                  <a:ext cx="399988" cy="52720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4" name="Arc 243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45" name="Arc 244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687144" y="2192296"/>
              <a:ext cx="185508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331119" y="3058686"/>
              <a:ext cx="234434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577021" y="3900109"/>
              <a:ext cx="234434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084176" y="3045735"/>
              <a:ext cx="234434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601464" y="3195738"/>
              <a:ext cx="2344487" cy="673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858647" y="2194735"/>
              <a:ext cx="565604" cy="29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53" name="Arc 252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4967804" y="3925870"/>
            <a:ext cx="2627030" cy="3091172"/>
            <a:chOff x="1046763" y="1091695"/>
            <a:chExt cx="3533023" cy="4157234"/>
          </a:xfrm>
        </p:grpSpPr>
        <p:sp>
          <p:nvSpPr>
            <p:cNvPr id="255" name="Oval 254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Oval 257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712330" y="3918751"/>
              <a:ext cx="487531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H="1">
              <a:off x="2798306" y="2542398"/>
              <a:ext cx="8118" cy="1275826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111311" y="3900109"/>
              <a:ext cx="468475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046763" y="3877177"/>
              <a:ext cx="435670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67" name="Arc 266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2877184" y="3071848"/>
                  <a:ext cx="399988" cy="523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4" y="3071848"/>
                  <a:ext cx="399988" cy="5236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Arc 269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1" name="Arc 270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2687143" y="2192296"/>
              <a:ext cx="185508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331119" y="3058686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577021" y="3900109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084176" y="3045735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651503" y="3245153"/>
              <a:ext cx="2344487" cy="6739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58646" y="2194734"/>
              <a:ext cx="565604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79" name="Arc 278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9033109" y="4038686"/>
            <a:ext cx="2603765" cy="3063796"/>
            <a:chOff x="1046763" y="1091695"/>
            <a:chExt cx="3533023" cy="4157234"/>
          </a:xfrm>
        </p:grpSpPr>
        <p:sp>
          <p:nvSpPr>
            <p:cNvPr id="281" name="Oval 280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83" name="Straight Connector 282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712329" y="3918751"/>
              <a:ext cx="487531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806424" y="2542398"/>
              <a:ext cx="858" cy="1287215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111312" y="3900108"/>
              <a:ext cx="468474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046763" y="3877177"/>
              <a:ext cx="435672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93" name="Arc 292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294"/>
                <p:cNvSpPr txBox="1"/>
                <p:nvPr/>
              </p:nvSpPr>
              <p:spPr>
                <a:xfrm>
                  <a:off x="2877183" y="3071848"/>
                  <a:ext cx="399988" cy="528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295" name="TextBox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3" y="3071848"/>
                  <a:ext cx="399988" cy="5282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6" name="Arc 295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97" name="Arc 296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687143" y="2192296"/>
              <a:ext cx="185509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331120" y="3058686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577022" y="3900108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084176" y="3045735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651674" y="3223817"/>
              <a:ext cx="2344488" cy="673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2858647" y="2194735"/>
              <a:ext cx="56560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05" name="Arc 304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7548602" y="5417703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02" y="5417703"/>
                <a:ext cx="173465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/>
              <p:cNvSpPr txBox="1"/>
              <p:nvPr/>
            </p:nvSpPr>
            <p:spPr>
              <a:xfrm>
                <a:off x="3087934" y="5398242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07" name="TextBox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934" y="5398242"/>
                <a:ext cx="173465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TextBox 307"/>
          <p:cNvSpPr txBox="1"/>
          <p:nvPr/>
        </p:nvSpPr>
        <p:spPr>
          <a:xfrm>
            <a:off x="6549521" y="1533482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028098" y="6291878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578084" y="3740749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9926988" y="3811305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rekt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0060273" y="6351172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rekt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5861786" y="3795866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[wedge]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181378" y="6299674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[wedge]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88568" y="323692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o solve for A and B, let’s use the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following picture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08280" y="3419338"/>
                <a:ext cx="7048500" cy="313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𝐵𝑦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𝑃𝑦𝑡h𝑎𝑔𝑜𝑟𝑎𝑛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𝑇h𝑒𝑜𝑟𝑒𝑚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𝐶𝐵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𝐶𝑀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Symbol" charset="2"/>
                  <a:buChar char="Þ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𝐶𝑀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=&gt;</m:t>
                    </m:r>
                  </m:oMath>
                </a14:m>
                <a:endParaRPr lang="en-US" b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Symbol" charset="2"/>
                  <a:buChar char="Þ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𝑀𝐵</m:t>
                        </m:r>
                      </m:e>
                    </m:acc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Symbol" charset="2"/>
                  <a:buChar char="Þ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𝑀𝐵</m:t>
                        </m:r>
                      </m:e>
                    </m:acc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Symbol" charset="2"/>
                  <a:buChar char="Þ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𝑀𝐵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80" y="3419338"/>
                <a:ext cx="7048500" cy="3132589"/>
              </a:xfrm>
              <a:prstGeom prst="rect">
                <a:avLst/>
              </a:prstGeom>
              <a:blipFill rotWithShape="0">
                <a:blip r:embed="rId2"/>
                <a:stretch>
                  <a:fillRect l="-779" t="-1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3642" y="1853029"/>
                <a:ext cx="7048500" cy="144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𝑃𝐶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𝑙𝑖𝑛𝑒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𝑠𝑒𝑔𝑚𝑒𝑛𝑡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𝑟𝑒𝑝𝑟𝑒𝑠𝑒𝑛𝑡𝑠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𝑐𝑒𝑛𝑡𝑒𝑟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𝑡𝑤𝑜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𝑐𝑖𝑟𝑐𝑙𝑒𝑠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𝑤h𝑖𝑐h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1. 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𝐵𝑦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𝑖𝑛𝑡𝑢𝑖𝑡𝑖𝑜𝑛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𝑝𝑜𝑖𝑛𝑡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𝑚𝑖𝑑𝑝𝑜𝑖𝑛𝑡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𝑃𝐶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𝑠𝑜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2" y="1853029"/>
                <a:ext cx="7048500" cy="1443087"/>
              </a:xfrm>
              <a:prstGeom prst="rect">
                <a:avLst/>
              </a:prstGeom>
              <a:blipFill rotWithShape="0">
                <a:blip r:embed="rId3"/>
                <a:stretch>
                  <a:fillRect t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29279" y="-526902"/>
            <a:ext cx="5281172" cy="6854894"/>
            <a:chOff x="5889523" y="393059"/>
            <a:chExt cx="5281172" cy="6854894"/>
          </a:xfrm>
        </p:grpSpPr>
        <p:sp>
          <p:nvSpPr>
            <p:cNvPr id="11" name="Oval 10"/>
            <p:cNvSpPr/>
            <p:nvPr/>
          </p:nvSpPr>
          <p:spPr>
            <a:xfrm rot="5400000">
              <a:off x="8708110" y="2605475"/>
              <a:ext cx="148679" cy="148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8712240" y="4884384"/>
              <a:ext cx="148679" cy="148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7650843" y="3833724"/>
              <a:ext cx="22797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rot="5400000">
              <a:off x="8714468" y="3726951"/>
              <a:ext cx="148679" cy="148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28815" y="2256641"/>
              <a:ext cx="565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48302" y="5044698"/>
              <a:ext cx="54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0, 0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502714" y="4959551"/>
              <a:ext cx="4559471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82449" y="2672793"/>
              <a:ext cx="0" cy="4559471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5400000">
              <a:off x="6487743" y="400079"/>
              <a:ext cx="4559471" cy="4545431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 rot="5400000">
              <a:off x="6432505" y="4878191"/>
              <a:ext cx="148679" cy="148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10983715" y="4878190"/>
              <a:ext cx="148679" cy="148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94537" y="4973592"/>
              <a:ext cx="54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charset="0"/>
                  <a:ea typeface="Cambria Math" charset="0"/>
                  <a:cs typeface="Cambria Math" charset="0"/>
                </a:rPr>
                <a:t>1</a:t>
              </a:r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, 0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9523" y="4975836"/>
              <a:ext cx="721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6200000">
              <a:off x="6529990" y="2695502"/>
              <a:ext cx="4559471" cy="4545431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739070" y="3801291"/>
              <a:ext cx="2037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041455" y="3655254"/>
                  <a:ext cx="662525" cy="491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455" y="3655254"/>
                  <a:ext cx="662525" cy="4910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257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/>
            <p:cNvSpPr/>
            <p:nvPr/>
          </p:nvSpPr>
          <p:spPr>
            <a:xfrm rot="5400000">
              <a:off x="10656322" y="3726950"/>
              <a:ext cx="148679" cy="148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7" name="Straight Connector 26"/>
            <p:cNvCxnSpPr>
              <a:endCxn id="45" idx="1"/>
            </p:cNvCxnSpPr>
            <p:nvPr/>
          </p:nvCxnSpPr>
          <p:spPr>
            <a:xfrm flipV="1">
              <a:off x="8804155" y="3748724"/>
              <a:ext cx="1979072" cy="1217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52516" y="3292099"/>
              <a:ext cx="30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63426" y="3440732"/>
              <a:ext cx="30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82311" y="5105493"/>
              <a:ext cx="30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05394" y="3415675"/>
              <a:ext cx="30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Cambria Math" charset="0"/>
                  <a:ea typeface="Cambria Math" charset="0"/>
                  <a:cs typeface="Cambria Math" charset="0"/>
                </a:rPr>
                <a:t>M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59214" y="2256641"/>
              <a:ext cx="30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18997" y="3801289"/>
              <a:ext cx="203779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2614" y="3745515"/>
              <a:ext cx="148679" cy="148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8568" y="945190"/>
                <a:ext cx="7048500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𝐶𝐵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𝑙𝑖𝑛𝑒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𝑠𝑒𝑔𝑚𝑒𝑛𝑡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𝑚𝑎𝑔𝑛𝑖𝑡𝑢𝑑𝑒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𝑟𝑎𝑑𝑖𝑢𝑠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So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𝐶𝐵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8" y="945190"/>
                <a:ext cx="7048500" cy="646908"/>
              </a:xfrm>
              <a:prstGeom prst="rect">
                <a:avLst/>
              </a:prstGeom>
              <a:blipFill rotWithShape="0">
                <a:blip r:embed="rId5"/>
                <a:stretch>
                  <a:fillRect l="-692" t="-53774" b="-7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9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95255" y="1598874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55" y="1598874"/>
                <a:ext cx="17346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06883" y="1274980"/>
                <a:ext cx="3776133" cy="123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s-I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s-I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mr-I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mr-I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is-I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83" y="1274980"/>
                <a:ext cx="3776133" cy="12300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895254" y="3730119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54" y="3730119"/>
                <a:ext cx="173465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01061" y="3534297"/>
                <a:ext cx="3776133" cy="88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e>
                      </m:ra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 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= 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61" y="3534297"/>
                <a:ext cx="3776133" cy="8840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086397" y="1327051"/>
                <a:ext cx="3776133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   ×</m:t>
                      </m:r>
                      <m:nary>
                        <m:naryPr>
                          <m:ctrlPr>
                            <a:rPr lang="is-I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mr-I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is-I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397" y="1327051"/>
                <a:ext cx="3776133" cy="11194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895644" y="1742692"/>
                <a:ext cx="17346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644" y="1742692"/>
                <a:ext cx="17346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214280" y="2219881"/>
            <a:ext cx="2603765" cy="3063796"/>
            <a:chOff x="1046763" y="1091695"/>
            <a:chExt cx="3533023" cy="4157234"/>
          </a:xfrm>
        </p:grpSpPr>
        <p:sp>
          <p:nvSpPr>
            <p:cNvPr id="86" name="Oval 85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12329" y="3918751"/>
              <a:ext cx="487531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806424" y="2542398"/>
              <a:ext cx="858" cy="1287215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11312" y="3900108"/>
              <a:ext cx="468474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46763" y="3877177"/>
              <a:ext cx="435672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8" name="Arc 97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77183" y="3071848"/>
                  <a:ext cx="399988" cy="528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3" y="3071848"/>
                  <a:ext cx="399988" cy="5282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Arc 100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2" name="Arc 101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87143" y="2192296"/>
              <a:ext cx="185509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31120" y="3058686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77022" y="3900108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84176" y="3045735"/>
              <a:ext cx="23443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51674" y="3223817"/>
              <a:ext cx="2344488" cy="673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58647" y="2194735"/>
              <a:ext cx="565603" cy="29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10" name="Arc 109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124179" y="4535964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rekt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42049" y="2356997"/>
            <a:ext cx="9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[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]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4712" y="317241"/>
                <a:ext cx="8824480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brk m:alnAt="23"/>
                      </m:rP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2" y="317241"/>
                <a:ext cx="8824480" cy="532903"/>
              </a:xfrm>
              <a:prstGeom prst="rect">
                <a:avLst/>
              </a:prstGeom>
              <a:blipFill rotWithShape="0">
                <a:blip r:embed="rId9"/>
                <a:stretch>
                  <a:fillRect l="-55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/>
          <p:cNvGrpSpPr/>
          <p:nvPr/>
        </p:nvGrpSpPr>
        <p:grpSpPr>
          <a:xfrm>
            <a:off x="307903" y="0"/>
            <a:ext cx="2627030" cy="3091172"/>
            <a:chOff x="1046763" y="1091695"/>
            <a:chExt cx="3533023" cy="4157234"/>
          </a:xfrm>
        </p:grpSpPr>
        <p:sp>
          <p:nvSpPr>
            <p:cNvPr id="114" name="Oval 113"/>
            <p:cNvSpPr/>
            <p:nvPr/>
          </p:nvSpPr>
          <p:spPr>
            <a:xfrm rot="5400000">
              <a:off x="2748438" y="2446110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 rot="5400000">
              <a:off x="2750932" y="382196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2110131" y="3187645"/>
              <a:ext cx="1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 rot="5400000">
              <a:off x="1558099" y="3134286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2748438" y="3133788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2330" y="3918751"/>
              <a:ext cx="487531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(0, 0)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416967" y="3867345"/>
              <a:ext cx="2752705" cy="0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2798306" y="2542398"/>
              <a:ext cx="8118" cy="1275826"/>
            </a:xfrm>
            <a:prstGeom prst="line">
              <a:avLst/>
            </a:prstGeom>
            <a:ln w="38100">
              <a:solidFill>
                <a:srgbClr val="C00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 rot="5400000">
              <a:off x="1374580" y="3818225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 rot="5400000">
              <a:off x="4122297" y="381822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11311" y="3900109"/>
              <a:ext cx="468475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(1, 0)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46763" y="3877177"/>
              <a:ext cx="435670" cy="4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-</a:t>
              </a:r>
              <a:r>
                <a:rPr lang="en-US" sz="800" smtClean="0">
                  <a:latin typeface="Cambria Math" charset="0"/>
                  <a:ea typeface="Cambria Math" charset="0"/>
                  <a:cs typeface="Cambria Math" charset="0"/>
                </a:rPr>
                <a:t>1, 0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6" name="Arc 125"/>
            <p:cNvSpPr/>
            <p:nvPr/>
          </p:nvSpPr>
          <p:spPr>
            <a:xfrm rot="16200000">
              <a:off x="1433434" y="2500463"/>
              <a:ext cx="2752705" cy="2744228"/>
            </a:xfrm>
            <a:prstGeom prst="arc">
              <a:avLst>
                <a:gd name="adj1" fmla="val 16172050"/>
                <a:gd name="adj2" fmla="val 5516810"/>
              </a:avLst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602980" y="3179167"/>
              <a:ext cx="1230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877184" y="3071848"/>
                  <a:ext cx="399988" cy="523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0,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84" y="3071848"/>
                  <a:ext cx="399988" cy="52360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/>
            <p:cNvSpPr/>
            <p:nvPr/>
          </p:nvSpPr>
          <p:spPr>
            <a:xfrm rot="5400000">
              <a:off x="1407928" y="1114639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0" name="Arc 129"/>
            <p:cNvSpPr/>
            <p:nvPr/>
          </p:nvSpPr>
          <p:spPr>
            <a:xfrm rot="16200000">
              <a:off x="1430931" y="2488484"/>
              <a:ext cx="2752705" cy="2744228"/>
            </a:xfrm>
            <a:prstGeom prst="arc">
              <a:avLst>
                <a:gd name="adj1" fmla="val 17983549"/>
                <a:gd name="adj2" fmla="val 3561503"/>
              </a:avLst>
            </a:prstGeom>
            <a:solidFill>
              <a:schemeClr val="accent1"/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 rot="5400000">
              <a:off x="3924154" y="3125294"/>
              <a:ext cx="89762" cy="89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687143" y="2192296"/>
              <a:ext cx="185508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P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31119" y="3058686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577021" y="3900109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084176" y="3045735"/>
              <a:ext cx="234433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B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651503" y="3245153"/>
              <a:ext cx="2344487" cy="6739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58646" y="2194734"/>
              <a:ext cx="565604" cy="28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ambria Math" charset="0"/>
                  <a:ea typeface="Cambria Math" charset="0"/>
                  <a:cs typeface="Cambria Math" charset="0"/>
                </a:rPr>
                <a:t>0, 1</a:t>
              </a:r>
              <a:endParaRPr lang="en-US" sz="8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5400000">
              <a:off x="1432309" y="1095929"/>
              <a:ext cx="2749947" cy="2741479"/>
            </a:xfrm>
            <a:prstGeom prst="arc">
              <a:avLst>
                <a:gd name="adj1" fmla="val 17983549"/>
                <a:gd name="adj2" fmla="val 356150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677711" y="941772"/>
            <a:ext cx="23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By properties of integrals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551656" y="5396335"/>
                <a:ext cx="8824480" cy="89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𝑤𝑒𝑑𝑔𝑒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  ×</m:t>
                        </m:r>
                        <m:nary>
                          <m:naryPr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𝑑𝑥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6" y="5396335"/>
                <a:ext cx="8824480" cy="897553"/>
              </a:xfrm>
              <a:prstGeom prst="rect">
                <a:avLst/>
              </a:prstGeom>
              <a:blipFill rotWithShape="0">
                <a:blip r:embed="rId11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5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8933" y="260938"/>
                <a:ext cx="10583334" cy="659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To 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s-I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is-I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s-I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1−</m:t>
                    </m:r>
                    <m:sSup>
                      <m:sSupPr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a:rPr lang="en-US" b="0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=1−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a:rPr lang="en-US" b="0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latin typeface="Cambria Math" charset="0"/>
                    <a:ea typeface="Cambria Math" charset="0"/>
                    <a:cs typeface="Cambria Math" charset="0"/>
                  </a:rPr>
                  <a:t>   </a:t>
                </a:r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(A)			by trig-(1)</a:t>
                </a:r>
              </a:p>
              <a:p>
                <a:pPr>
                  <a:lnSpc>
                    <a:spcPct val="200000"/>
                  </a:lnSpc>
                </a:pP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Symbol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a:rPr lang="en-US" b="0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42950" lvl="1" indent="-285750">
                  <a:lnSpc>
                    <a:spcPct val="200000"/>
                  </a:lnSpc>
                  <a:buFont typeface="Symbol" charset="2"/>
                  <a:buChar char="Þ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sin</m:t>
                        </m:r>
                      </m:fName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⇒</m:t>
                    </m:r>
                  </m:oMath>
                </a14:m>
                <a:r>
                  <a:rPr lang="en-US" b="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b="0" dirty="0" smtClean="0">
                    <a:latin typeface="Cambria Math" charset="0"/>
                    <a:ea typeface="Cambria Math" charset="0"/>
                    <a:cs typeface="Cambria Math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unc>
                      <m:funcPr>
                        <m:ctrlPr>
                          <a:rPr lang="mr-I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mr-IN" b="0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func>
                    <m: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so</m:t>
                    </m:r>
                    <m: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when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=0,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mr-IN" b="0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e>
                    </m:func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 and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mr-IN" b="0" i="0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 charset="0"/>
                    <a:ea typeface="Cambria Math" charset="0"/>
                    <a:cs typeface="Cambria Math" charset="0"/>
                  </a:rPr>
                  <a:t>   </a:t>
                </a:r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(B)</a:t>
                </a:r>
              </a:p>
              <a:p>
                <a:pPr marL="742950" lvl="1" indent="-285750">
                  <a:lnSpc>
                    <a:spcPct val="200000"/>
                  </a:lnSpc>
                  <a:buFont typeface="Symbol" charset="2"/>
                  <a:buChar char="Þ"/>
                </a:pP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Taking the derivative,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e>
                    </m:func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    </a:t>
                </a:r>
                <a:r>
                  <a:rPr lang="mr-IN" b="1" dirty="0" smtClean="0">
                    <a:latin typeface="Cambria Math" charset="0"/>
                    <a:ea typeface="Cambria Math" charset="0"/>
                    <a:cs typeface="Cambria Math" charset="0"/>
                  </a:rPr>
                  <a:t>(C)</a:t>
                </a:r>
                <a:endParaRPr lang="en-US" b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1">
                  <a:lnSpc>
                    <a:spcPct val="200000"/>
                  </a:lnSpc>
                </a:pP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By </a:t>
                </a:r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(A)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(B)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and </a:t>
                </a:r>
                <a:r>
                  <a:rPr lang="mr-IN" b="1" dirty="0" smtClean="0">
                    <a:latin typeface="Cambria Math" charset="0"/>
                    <a:ea typeface="Cambria Math" charset="0"/>
                    <a:cs typeface="Cambria Math" charset="0"/>
                  </a:rPr>
                  <a:t>(C)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and using the</a:t>
                </a:r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 substitution rule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s-I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is-I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s-I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mr-I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den>
                        </m:f>
                      </m:sup>
                      <m:e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mr-IN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i="1" dirty="0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dirty="0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 dirty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lvl="1" indent="-285750">
                  <a:lnSpc>
                    <a:spcPct val="200000"/>
                  </a:lnSpc>
                  <a:buFont typeface="Symbol" charset="2"/>
                  <a:buChar char="Þ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mr-I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260938"/>
                <a:ext cx="10583334" cy="6597062"/>
              </a:xfrm>
              <a:prstGeom prst="rect">
                <a:avLst/>
              </a:prstGeom>
              <a:blipFill rotWithShape="0">
                <a:blip r:embed="rId2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1155</Words>
  <Application>Microsoft Macintosh PowerPoint</Application>
  <PresentationFormat>Widescreen</PresentationFormat>
  <Paragraphs>187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Mangal</vt:lpstr>
      <vt:lpstr>Symbol</vt:lpstr>
      <vt:lpstr>Wingdings</vt:lpstr>
      <vt:lpstr>Office Theme</vt:lpstr>
      <vt:lpstr>Chapter 8, Problem Plus #4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Yardas, Oleksandr R</dc:creator>
  <cp:lastModifiedBy>Yardas, Oleksandr R</cp:lastModifiedBy>
  <cp:revision>48</cp:revision>
  <cp:lastPrinted>2017-02-13T20:14:00Z</cp:lastPrinted>
  <dcterms:created xsi:type="dcterms:W3CDTF">2017-02-09T14:33:13Z</dcterms:created>
  <dcterms:modified xsi:type="dcterms:W3CDTF">2017-02-14T00:39:27Z</dcterms:modified>
</cp:coreProperties>
</file>