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3" r:id="rId10"/>
    <p:sldId id="268" r:id="rId11"/>
    <p:sldId id="264" r:id="rId12"/>
    <p:sldId id="265" r:id="rId13"/>
    <p:sldId id="266"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p:restoredTop sz="94666"/>
  </p:normalViewPr>
  <p:slideViewPr>
    <p:cSldViewPr>
      <p:cViewPr varScale="1">
        <p:scale>
          <a:sx n="102" d="100"/>
          <a:sy n="102" d="100"/>
        </p:scale>
        <p:origin x="125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5A3E0C8-8104-43E4-95C8-C1DA3C41A960}" type="datetimeFigureOut">
              <a:rPr lang="en-US" smtClean="0"/>
              <a:t>9/9/20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7CC92-06FA-4018-836B-20CD099641CA}" type="slidenum">
              <a:rPr lang="en-US" smtClean="0"/>
              <a:t>‹#›</a:t>
            </a:fld>
            <a:endParaRPr lang="en-US"/>
          </a:p>
        </p:txBody>
      </p:sp>
    </p:spTree>
    <p:extLst>
      <p:ext uri="{BB962C8B-B14F-4D97-AF65-F5344CB8AC3E}">
        <p14:creationId xmlns:p14="http://schemas.microsoft.com/office/powerpoint/2010/main" val="215507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A3E0C8-8104-43E4-95C8-C1DA3C41A960}" type="datetimeFigureOut">
              <a:rPr lang="en-US" smtClean="0"/>
              <a:t>9/9/20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7CC92-06FA-4018-836B-20CD099641CA}" type="slidenum">
              <a:rPr lang="en-US" smtClean="0"/>
              <a:t>‹#›</a:t>
            </a:fld>
            <a:endParaRPr lang="en-US"/>
          </a:p>
        </p:txBody>
      </p:sp>
    </p:spTree>
    <p:extLst>
      <p:ext uri="{BB962C8B-B14F-4D97-AF65-F5344CB8AC3E}">
        <p14:creationId xmlns:p14="http://schemas.microsoft.com/office/powerpoint/2010/main" val="309333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A3E0C8-8104-43E4-95C8-C1DA3C41A960}" type="datetimeFigureOut">
              <a:rPr lang="en-US" smtClean="0"/>
              <a:t>9/9/20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7CC92-06FA-4018-836B-20CD099641CA}" type="slidenum">
              <a:rPr lang="en-US" smtClean="0"/>
              <a:t>‹#›</a:t>
            </a:fld>
            <a:endParaRPr lang="en-US"/>
          </a:p>
        </p:txBody>
      </p:sp>
    </p:spTree>
    <p:extLst>
      <p:ext uri="{BB962C8B-B14F-4D97-AF65-F5344CB8AC3E}">
        <p14:creationId xmlns:p14="http://schemas.microsoft.com/office/powerpoint/2010/main" val="17931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A3E0C8-8104-43E4-95C8-C1DA3C41A960}" type="datetimeFigureOut">
              <a:rPr lang="en-US" smtClean="0"/>
              <a:t>9/9/20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7CC92-06FA-4018-836B-20CD099641CA}" type="slidenum">
              <a:rPr lang="en-US" smtClean="0"/>
              <a:t>‹#›</a:t>
            </a:fld>
            <a:endParaRPr lang="en-US"/>
          </a:p>
        </p:txBody>
      </p:sp>
    </p:spTree>
    <p:extLst>
      <p:ext uri="{BB962C8B-B14F-4D97-AF65-F5344CB8AC3E}">
        <p14:creationId xmlns:p14="http://schemas.microsoft.com/office/powerpoint/2010/main" val="41270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3E0C8-8104-43E4-95C8-C1DA3C41A960}" type="datetimeFigureOut">
              <a:rPr lang="en-US" smtClean="0"/>
              <a:t>9/9/20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7CC92-06FA-4018-836B-20CD099641CA}" type="slidenum">
              <a:rPr lang="en-US" smtClean="0"/>
              <a:t>‹#›</a:t>
            </a:fld>
            <a:endParaRPr lang="en-US"/>
          </a:p>
        </p:txBody>
      </p:sp>
    </p:spTree>
    <p:extLst>
      <p:ext uri="{BB962C8B-B14F-4D97-AF65-F5344CB8AC3E}">
        <p14:creationId xmlns:p14="http://schemas.microsoft.com/office/powerpoint/2010/main" val="39232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A3E0C8-8104-43E4-95C8-C1DA3C41A960}" type="datetimeFigureOut">
              <a:rPr lang="en-US" smtClean="0"/>
              <a:t>9/9/20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A7CC92-06FA-4018-836B-20CD099641CA}" type="slidenum">
              <a:rPr lang="en-US" smtClean="0"/>
              <a:t>‹#›</a:t>
            </a:fld>
            <a:endParaRPr lang="en-US"/>
          </a:p>
        </p:txBody>
      </p:sp>
    </p:spTree>
    <p:extLst>
      <p:ext uri="{BB962C8B-B14F-4D97-AF65-F5344CB8AC3E}">
        <p14:creationId xmlns:p14="http://schemas.microsoft.com/office/powerpoint/2010/main" val="3555920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A3E0C8-8104-43E4-95C8-C1DA3C41A960}" type="datetimeFigureOut">
              <a:rPr lang="en-US" smtClean="0"/>
              <a:t>9/9/20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7CC92-06FA-4018-836B-20CD099641CA}" type="slidenum">
              <a:rPr lang="en-US" smtClean="0"/>
              <a:t>‹#›</a:t>
            </a:fld>
            <a:endParaRPr lang="en-US"/>
          </a:p>
        </p:txBody>
      </p:sp>
    </p:spTree>
    <p:extLst>
      <p:ext uri="{BB962C8B-B14F-4D97-AF65-F5344CB8AC3E}">
        <p14:creationId xmlns:p14="http://schemas.microsoft.com/office/powerpoint/2010/main" val="3502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A3E0C8-8104-43E4-95C8-C1DA3C41A960}" type="datetimeFigureOut">
              <a:rPr lang="en-US" smtClean="0"/>
              <a:t>9/9/20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A7CC92-06FA-4018-836B-20CD099641CA}" type="slidenum">
              <a:rPr lang="en-US" smtClean="0"/>
              <a:t>‹#›</a:t>
            </a:fld>
            <a:endParaRPr lang="en-US"/>
          </a:p>
        </p:txBody>
      </p:sp>
    </p:spTree>
    <p:extLst>
      <p:ext uri="{BB962C8B-B14F-4D97-AF65-F5344CB8AC3E}">
        <p14:creationId xmlns:p14="http://schemas.microsoft.com/office/powerpoint/2010/main" val="41085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3E0C8-8104-43E4-95C8-C1DA3C41A960}" type="datetimeFigureOut">
              <a:rPr lang="en-US" smtClean="0"/>
              <a:t>9/9/20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A7CC92-06FA-4018-836B-20CD099641CA}" type="slidenum">
              <a:rPr lang="en-US" smtClean="0"/>
              <a:t>‹#›</a:t>
            </a:fld>
            <a:endParaRPr lang="en-US"/>
          </a:p>
        </p:txBody>
      </p:sp>
    </p:spTree>
    <p:extLst>
      <p:ext uri="{BB962C8B-B14F-4D97-AF65-F5344CB8AC3E}">
        <p14:creationId xmlns:p14="http://schemas.microsoft.com/office/powerpoint/2010/main" val="2789905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A3E0C8-8104-43E4-95C8-C1DA3C41A960}" type="datetimeFigureOut">
              <a:rPr lang="en-US" smtClean="0"/>
              <a:t>9/9/20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A7CC92-06FA-4018-836B-20CD099641CA}" type="slidenum">
              <a:rPr lang="en-US" smtClean="0"/>
              <a:t>‹#›</a:t>
            </a:fld>
            <a:endParaRPr lang="en-US"/>
          </a:p>
        </p:txBody>
      </p:sp>
    </p:spTree>
    <p:extLst>
      <p:ext uri="{BB962C8B-B14F-4D97-AF65-F5344CB8AC3E}">
        <p14:creationId xmlns:p14="http://schemas.microsoft.com/office/powerpoint/2010/main" val="2160935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A3E0C8-8104-43E4-95C8-C1DA3C41A960}" type="datetimeFigureOut">
              <a:rPr lang="en-US" smtClean="0"/>
              <a:t>9/9/20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A7CC92-06FA-4018-836B-20CD099641CA}" type="slidenum">
              <a:rPr lang="en-US" smtClean="0"/>
              <a:t>‹#›</a:t>
            </a:fld>
            <a:endParaRPr lang="en-US"/>
          </a:p>
        </p:txBody>
      </p:sp>
    </p:spTree>
    <p:extLst>
      <p:ext uri="{BB962C8B-B14F-4D97-AF65-F5344CB8AC3E}">
        <p14:creationId xmlns:p14="http://schemas.microsoft.com/office/powerpoint/2010/main" val="195625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3E0C8-8104-43E4-95C8-C1DA3C41A960}" type="datetimeFigureOut">
              <a:rPr lang="en-US" smtClean="0"/>
              <a:t>9/9/20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A7CC92-06FA-4018-836B-20CD099641CA}" type="slidenum">
              <a:rPr lang="en-US" smtClean="0"/>
              <a:t>‹#›</a:t>
            </a:fld>
            <a:endParaRPr lang="en-US"/>
          </a:p>
        </p:txBody>
      </p:sp>
    </p:spTree>
    <p:extLst>
      <p:ext uri="{BB962C8B-B14F-4D97-AF65-F5344CB8AC3E}">
        <p14:creationId xmlns:p14="http://schemas.microsoft.com/office/powerpoint/2010/main" val="4201793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3C1xaTbpgjw" TargetMode="External"/><Relationship Id="rId2" Type="http://schemas.openxmlformats.org/officeDocument/2006/relationships/hyperlink" Target="https://www.youtube.com/watch?v=lUNmPdX33e4" TargetMode="External"/><Relationship Id="rId1" Type="http://schemas.openxmlformats.org/officeDocument/2006/relationships/slideLayout" Target="../slideLayouts/slideLayout2.xml"/><Relationship Id="rId5" Type="http://schemas.openxmlformats.org/officeDocument/2006/relationships/hyperlink" Target="https://www.youtube.com/watch?v=tW8cCKb2JPI" TargetMode="External"/><Relationship Id="rId4" Type="http://schemas.openxmlformats.org/officeDocument/2006/relationships/hyperlink" Target="https://www.youtube.com/watch?v=dsGRSEIO6v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Kolo</a:t>
            </a:r>
            <a:endParaRPr lang="en-US" dirty="0"/>
          </a:p>
        </p:txBody>
      </p:sp>
      <p:sp>
        <p:nvSpPr>
          <p:cNvPr id="3" name="Subtitle 2"/>
          <p:cNvSpPr>
            <a:spLocks noGrp="1"/>
          </p:cNvSpPr>
          <p:nvPr>
            <p:ph type="subTitle" idx="1"/>
          </p:nvPr>
        </p:nvSpPr>
        <p:spPr/>
        <p:txBody>
          <a:bodyPr/>
          <a:lstStyle/>
          <a:p>
            <a:r>
              <a:rPr lang="sr-Cyrl-RS" dirty="0"/>
              <a:t>коло</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838200"/>
            <a:ext cx="2933700" cy="26384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072564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kolo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920" y="1842357"/>
            <a:ext cx="5852160" cy="4041648"/>
          </a:xfrm>
        </p:spPr>
      </p:pic>
    </p:spTree>
    <p:extLst>
      <p:ext uri="{BB962C8B-B14F-4D97-AF65-F5344CB8AC3E}">
        <p14:creationId xmlns:p14="http://schemas.microsoft.com/office/powerpoint/2010/main" val="3635977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Mythology</a:t>
            </a:r>
            <a:endParaRPr lang="en-US" dirty="0"/>
          </a:p>
        </p:txBody>
      </p:sp>
      <p:sp>
        <p:nvSpPr>
          <p:cNvPr id="3" name="Content Placeholder 2"/>
          <p:cNvSpPr>
            <a:spLocks noGrp="1"/>
          </p:cNvSpPr>
          <p:nvPr>
            <p:ph idx="1"/>
          </p:nvPr>
        </p:nvSpPr>
        <p:spPr/>
        <p:txBody>
          <a:bodyPr/>
          <a:lstStyle/>
          <a:p>
            <a:r>
              <a:rPr lang="en-US" dirty="0"/>
              <a:t>Initially</a:t>
            </a:r>
            <a:r>
              <a:rPr lang="sr-Latn-RS" dirty="0"/>
              <a:t>, the kolo </a:t>
            </a:r>
            <a:r>
              <a:rPr lang="en-US" dirty="0"/>
              <a:t>was a part of a </a:t>
            </a:r>
            <a:r>
              <a:rPr lang="en-US" dirty="0">
                <a:solidFill>
                  <a:srgbClr val="FF0000"/>
                </a:solidFill>
              </a:rPr>
              <a:t>magic ritual</a:t>
            </a:r>
            <a:r>
              <a:rPr lang="en-US" dirty="0"/>
              <a:t>. The formed circle was supposed to protect the community from evil spirits. South Slavs believed that with energetic body movements they will chase the demons and ensure the “joyful movement”</a:t>
            </a:r>
            <a:r>
              <a:rPr lang="sr-Latn-RS" dirty="0"/>
              <a:t> </a:t>
            </a:r>
            <a:r>
              <a:rPr lang="en-US" dirty="0">
                <a:solidFill>
                  <a:srgbClr val="FF0000"/>
                </a:solidFill>
              </a:rPr>
              <a:t>revolution of the Sun </a:t>
            </a:r>
            <a:r>
              <a:rPr lang="en-US" dirty="0"/>
              <a:t>(rotational period).  </a:t>
            </a:r>
          </a:p>
          <a:p>
            <a:endParaRPr lang="en-US" dirty="0"/>
          </a:p>
        </p:txBody>
      </p:sp>
    </p:spTree>
    <p:extLst>
      <p:ext uri="{BB962C8B-B14F-4D97-AF65-F5344CB8AC3E}">
        <p14:creationId xmlns:p14="http://schemas.microsoft.com/office/powerpoint/2010/main" val="3502659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a:t>
            </a:r>
          </a:p>
        </p:txBody>
      </p:sp>
      <p:sp>
        <p:nvSpPr>
          <p:cNvPr id="3" name="Content Placeholder 2"/>
          <p:cNvSpPr>
            <a:spLocks noGrp="1"/>
          </p:cNvSpPr>
          <p:nvPr>
            <p:ph idx="1"/>
          </p:nvPr>
        </p:nvSpPr>
        <p:spPr>
          <a:xfrm>
            <a:off x="457200" y="685800"/>
            <a:ext cx="8229600" cy="5791200"/>
          </a:xfrm>
        </p:spPr>
        <p:txBody>
          <a:bodyPr>
            <a:normAutofit fontScale="92500" lnSpcReduction="10000"/>
          </a:bodyPr>
          <a:lstStyle/>
          <a:p>
            <a:r>
              <a:rPr lang="en-US" dirty="0"/>
              <a:t>In earlier times the dance was initiated exclusively by men. Everybody who dances </a:t>
            </a:r>
            <a:r>
              <a:rPr lang="en-US" dirty="0" err="1"/>
              <a:t>kolo</a:t>
            </a:r>
            <a:r>
              <a:rPr lang="en-US" dirty="0"/>
              <a:t> is considered equal except for the leader (</a:t>
            </a:r>
            <a:r>
              <a:rPr lang="en-US" dirty="0" err="1">
                <a:solidFill>
                  <a:srgbClr val="FF0000"/>
                </a:solidFill>
              </a:rPr>
              <a:t>kolovođa</a:t>
            </a:r>
            <a:r>
              <a:rPr lang="en-US" dirty="0"/>
              <a:t>) who is considered to be the best dancer ( therefore he must be the first to initiate and lead </a:t>
            </a:r>
            <a:r>
              <a:rPr lang="en-US" dirty="0" err="1"/>
              <a:t>kolo</a:t>
            </a:r>
            <a:r>
              <a:rPr lang="en-US" dirty="0"/>
              <a:t>).  </a:t>
            </a:r>
          </a:p>
          <a:p>
            <a:r>
              <a:rPr lang="en-US" dirty="0"/>
              <a:t>If a guy decided to dance with a particular girl and offered to dance </a:t>
            </a:r>
            <a:r>
              <a:rPr lang="en-US" dirty="0" err="1"/>
              <a:t>kolo</a:t>
            </a:r>
            <a:r>
              <a:rPr lang="en-US" dirty="0"/>
              <a:t> with her and she refused the dance it was considered to be a great embarrassment for the guy. If a girl danced next to a guy and another man wanted to dance with her and she refused, she  would “cut” the </a:t>
            </a:r>
            <a:r>
              <a:rPr lang="en-US" dirty="0" err="1"/>
              <a:t>kolo</a:t>
            </a:r>
            <a:r>
              <a:rPr lang="en-US" dirty="0"/>
              <a:t> chain and guys would usually get into a fight.  </a:t>
            </a:r>
          </a:p>
          <a:p>
            <a:endParaRPr lang="en-US" dirty="0"/>
          </a:p>
        </p:txBody>
      </p:sp>
    </p:spTree>
    <p:extLst>
      <p:ext uri="{BB962C8B-B14F-4D97-AF65-F5344CB8AC3E}">
        <p14:creationId xmlns:p14="http://schemas.microsoft.com/office/powerpoint/2010/main" val="288182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Communist Kolo</a:t>
            </a:r>
            <a:endParaRPr lang="en-US" dirty="0"/>
          </a:p>
        </p:txBody>
      </p:sp>
      <p:sp>
        <p:nvSpPr>
          <p:cNvPr id="3" name="Content Placeholder 2"/>
          <p:cNvSpPr>
            <a:spLocks noGrp="1"/>
          </p:cNvSpPr>
          <p:nvPr>
            <p:ph idx="1"/>
          </p:nvPr>
        </p:nvSpPr>
        <p:spPr/>
        <p:txBody>
          <a:bodyPr/>
          <a:lstStyle/>
          <a:p>
            <a:r>
              <a:rPr lang="en-US" dirty="0" err="1"/>
              <a:t>Kolo</a:t>
            </a:r>
            <a:r>
              <a:rPr lang="en-US" dirty="0"/>
              <a:t> was danced during partisan times during and after the WWII. The partisan </a:t>
            </a:r>
            <a:r>
              <a:rPr lang="en-US" dirty="0" err="1"/>
              <a:t>kolo</a:t>
            </a:r>
            <a:r>
              <a:rPr lang="en-US" dirty="0"/>
              <a:t> originated from Bosnia. It was always accompanied with singing and a wide large circle had to be formed. The most famous partisan </a:t>
            </a:r>
            <a:r>
              <a:rPr lang="en-US" dirty="0" err="1"/>
              <a:t>kolo</a:t>
            </a:r>
            <a:r>
              <a:rPr lang="en-US" dirty="0"/>
              <a:t> is </a:t>
            </a:r>
            <a:r>
              <a:rPr lang="en-US" dirty="0" err="1">
                <a:solidFill>
                  <a:srgbClr val="FF0000"/>
                </a:solidFill>
              </a:rPr>
              <a:t>Kozaračko</a:t>
            </a:r>
            <a:r>
              <a:rPr lang="en-US" dirty="0">
                <a:solidFill>
                  <a:srgbClr val="FF0000"/>
                </a:solidFill>
              </a:rPr>
              <a:t> </a:t>
            </a:r>
            <a:r>
              <a:rPr lang="en-US" dirty="0" err="1">
                <a:solidFill>
                  <a:srgbClr val="FF0000"/>
                </a:solidFill>
              </a:rPr>
              <a:t>kolo</a:t>
            </a:r>
            <a:r>
              <a:rPr lang="en-US" dirty="0"/>
              <a:t>. Partisan </a:t>
            </a:r>
            <a:r>
              <a:rPr lang="en-US" dirty="0" err="1"/>
              <a:t>kolo</a:t>
            </a:r>
            <a:r>
              <a:rPr lang="en-US" dirty="0"/>
              <a:t> symbolized the victory over Nazis, liberation and freedom.   </a:t>
            </a:r>
          </a:p>
          <a:p>
            <a:endParaRPr lang="en-US" dirty="0"/>
          </a:p>
        </p:txBody>
      </p:sp>
    </p:spTree>
    <p:extLst>
      <p:ext uri="{BB962C8B-B14F-4D97-AF65-F5344CB8AC3E}">
        <p14:creationId xmlns:p14="http://schemas.microsoft.com/office/powerpoint/2010/main" val="1401785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Koza</a:t>
            </a:r>
            <a:r>
              <a:rPr lang="sr-Latn-RS" dirty="0"/>
              <a:t>račko kolo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229600" cy="4057784"/>
          </a:xfrm>
        </p:spPr>
      </p:pic>
    </p:spTree>
    <p:extLst>
      <p:ext uri="{BB962C8B-B14F-4D97-AF65-F5344CB8AC3E}">
        <p14:creationId xmlns:p14="http://schemas.microsoft.com/office/powerpoint/2010/main" val="287501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Kolo:Srbija</a:t>
            </a:r>
            <a:r>
              <a:rPr lang="en-US" dirty="0"/>
              <a:t>, </a:t>
            </a:r>
            <a:r>
              <a:rPr lang="en-US" dirty="0" err="1"/>
              <a:t>Hrvatska</a:t>
            </a:r>
            <a:r>
              <a:rPr lang="en-US" dirty="0"/>
              <a:t>, </a:t>
            </a:r>
            <a:r>
              <a:rPr lang="en-US" dirty="0" err="1"/>
              <a:t>Crna</a:t>
            </a:r>
            <a:r>
              <a:rPr lang="en-US" dirty="0"/>
              <a:t> </a:t>
            </a:r>
            <a:r>
              <a:rPr lang="en-US" dirty="0" err="1"/>
              <a:t>Gora,Bosna</a:t>
            </a:r>
            <a:r>
              <a:rPr lang="en-US" dirty="0"/>
              <a:t> </a:t>
            </a:r>
          </a:p>
        </p:txBody>
      </p:sp>
      <p:sp>
        <p:nvSpPr>
          <p:cNvPr id="3" name="Content Placeholder 2"/>
          <p:cNvSpPr>
            <a:spLocks noGrp="1"/>
          </p:cNvSpPr>
          <p:nvPr>
            <p:ph idx="1"/>
          </p:nvPr>
        </p:nvSpPr>
        <p:spPr/>
        <p:txBody>
          <a:bodyPr>
            <a:normAutofit/>
          </a:bodyPr>
          <a:lstStyle/>
          <a:p>
            <a:r>
              <a:rPr lang="en-US" sz="2800" dirty="0">
                <a:hlinkClick r:id="rId2"/>
              </a:rPr>
              <a:t>https://www.youtube.com/watch?v=lUNmPdX33e4</a:t>
            </a:r>
            <a:r>
              <a:rPr lang="en-US" sz="2800" dirty="0"/>
              <a:t> </a:t>
            </a:r>
          </a:p>
          <a:p>
            <a:r>
              <a:rPr lang="en-US" sz="2800" dirty="0"/>
              <a:t>https://www.youtube.com/watch?v=WbVwLvaUPdI&amp;list=PL7E42BD5C035FC6F9&amp;index=47</a:t>
            </a:r>
          </a:p>
          <a:p>
            <a:r>
              <a:rPr lang="en-US" sz="2800" dirty="0">
                <a:hlinkClick r:id="rId3"/>
              </a:rPr>
              <a:t>https://www.youtube.com/watch?v=3C1xaTbpgjw</a:t>
            </a:r>
            <a:endParaRPr lang="en-US" sz="2800" dirty="0"/>
          </a:p>
          <a:p>
            <a:r>
              <a:rPr lang="en-US" sz="2800" dirty="0">
                <a:hlinkClick r:id="rId4"/>
              </a:rPr>
              <a:t>https://www.youtube.com/watch?v=dsGRSEIO6vY</a:t>
            </a:r>
            <a:endParaRPr lang="en-US" sz="2800" dirty="0"/>
          </a:p>
          <a:p>
            <a:r>
              <a:rPr lang="en-US" sz="2800" dirty="0">
                <a:hlinkClick r:id="rId5"/>
              </a:rPr>
              <a:t>https://www.youtube.com/watch?v=tW8cCKb2JPI</a:t>
            </a:r>
            <a:endParaRPr lang="en-US" sz="2800" dirty="0"/>
          </a:p>
          <a:p>
            <a:r>
              <a:rPr lang="en-US" sz="2800" dirty="0"/>
              <a:t>https://www.youtube.com/watch?v=y1e9_B0gywA</a:t>
            </a:r>
          </a:p>
        </p:txBody>
      </p:sp>
    </p:spTree>
    <p:extLst>
      <p:ext uri="{BB962C8B-B14F-4D97-AF65-F5344CB8AC3E}">
        <p14:creationId xmlns:p14="http://schemas.microsoft.com/office/powerpoint/2010/main" val="109120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sr-Latn-RS" dirty="0"/>
              <a:t>Kolo</a:t>
            </a:r>
            <a:r>
              <a:rPr lang="en-US" dirty="0"/>
              <a:t>/</a:t>
            </a:r>
            <a:r>
              <a:rPr lang="sr-Latn-RS" dirty="0"/>
              <a:t>circle</a:t>
            </a:r>
            <a:endParaRPr lang="en-US" dirty="0"/>
          </a:p>
        </p:txBody>
      </p:sp>
      <p:sp>
        <p:nvSpPr>
          <p:cNvPr id="3" name="Content Placeholder 2"/>
          <p:cNvSpPr>
            <a:spLocks noGrp="1"/>
          </p:cNvSpPr>
          <p:nvPr>
            <p:ph idx="1"/>
          </p:nvPr>
        </p:nvSpPr>
        <p:spPr>
          <a:xfrm>
            <a:off x="457200" y="914400"/>
            <a:ext cx="8229600" cy="5638800"/>
          </a:xfrm>
        </p:spPr>
        <p:txBody>
          <a:bodyPr>
            <a:noAutofit/>
          </a:bodyPr>
          <a:lstStyle/>
          <a:p>
            <a:r>
              <a:rPr lang="en-US" sz="2400" dirty="0" err="1"/>
              <a:t>Kolo</a:t>
            </a:r>
            <a:r>
              <a:rPr lang="en-US" sz="2400" dirty="0"/>
              <a:t> is a collective folk dance common in various South Slavic regions, named after the circle formed by the dancers. The </a:t>
            </a:r>
            <a:r>
              <a:rPr lang="en-US" sz="2400" dirty="0" err="1"/>
              <a:t>Kolo</a:t>
            </a:r>
            <a:r>
              <a:rPr lang="en-US" sz="2400" dirty="0"/>
              <a:t> is danced primarily by people from Bosnia and Herzegovina, Croatia, Macedonia, Montenegro, and Serbia. It is performed amongst groups of people (usually several dozen, at the very least three) holding each other's having their hands around each other's waists (ideally in a circle, hence the name). There is almost no movement above the waist. The basic steps are easy to learn, but experienced dancers dance </a:t>
            </a:r>
            <a:r>
              <a:rPr lang="en-US" sz="2400" dirty="0" err="1"/>
              <a:t>kolo</a:t>
            </a:r>
            <a:r>
              <a:rPr lang="en-US" sz="2400" dirty="0"/>
              <a:t> with great virtuosity due to different ornamental elements they add. Each region has at least one unique </a:t>
            </a:r>
            <a:r>
              <a:rPr lang="en-US" sz="2400" dirty="0" err="1"/>
              <a:t>kolo</a:t>
            </a:r>
            <a:r>
              <a:rPr lang="en-US" sz="2400" dirty="0"/>
              <a:t>. The dance is accompanied by instrumental two-beat music  performed most often with an accordion, but also with other instruments: </a:t>
            </a:r>
            <a:r>
              <a:rPr lang="en-US" sz="2400" dirty="0" err="1"/>
              <a:t>frula</a:t>
            </a:r>
            <a:r>
              <a:rPr lang="en-US" sz="2400" dirty="0"/>
              <a:t> ,</a:t>
            </a:r>
            <a:r>
              <a:rPr lang="en-US" sz="2400" dirty="0" err="1"/>
              <a:t>tamburica</a:t>
            </a:r>
            <a:r>
              <a:rPr lang="en-US" sz="2400" dirty="0"/>
              <a:t>, or </a:t>
            </a:r>
            <a:r>
              <a:rPr lang="sr-Latn-RS" sz="2400" dirty="0"/>
              <a:t>šargija</a:t>
            </a:r>
            <a:r>
              <a:rPr lang="en-US" sz="2400" dirty="0"/>
              <a:t>.</a:t>
            </a:r>
          </a:p>
          <a:p>
            <a:endParaRPr lang="en-US" sz="2400" dirty="0"/>
          </a:p>
        </p:txBody>
      </p:sp>
    </p:spTree>
    <p:extLst>
      <p:ext uri="{BB962C8B-B14F-4D97-AF65-F5344CB8AC3E}">
        <p14:creationId xmlns:p14="http://schemas.microsoft.com/office/powerpoint/2010/main" val="71790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Frula</a:t>
            </a:r>
            <a:r>
              <a:rPr lang="en-US" dirty="0"/>
              <a:t> /</a:t>
            </a:r>
            <a:r>
              <a:rPr lang="sr-Latn-RS" dirty="0"/>
              <a:t>šargija</a:t>
            </a:r>
            <a:r>
              <a:rPr lang="en-US" dirty="0"/>
              <a:t>/</a:t>
            </a:r>
            <a:r>
              <a:rPr lang="en-US" dirty="0" err="1"/>
              <a:t>tamburica</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752600"/>
            <a:ext cx="4038600" cy="41148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48400" y="2743200"/>
            <a:ext cx="2667000" cy="289560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1183822"/>
            <a:ext cx="2286000" cy="3673928"/>
          </a:xfrm>
          <a:prstGeom prst="rect">
            <a:avLst/>
          </a:prstGeom>
        </p:spPr>
      </p:pic>
    </p:spTree>
    <p:extLst>
      <p:ext uri="{BB962C8B-B14F-4D97-AF65-F5344CB8AC3E}">
        <p14:creationId xmlns:p14="http://schemas.microsoft.com/office/powerpoint/2010/main" val="3029733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a:t>.</a:t>
            </a:r>
          </a:p>
        </p:txBody>
      </p:sp>
      <p:sp>
        <p:nvSpPr>
          <p:cNvPr id="3" name="Content Placeholder 2"/>
          <p:cNvSpPr>
            <a:spLocks noGrp="1"/>
          </p:cNvSpPr>
          <p:nvPr>
            <p:ph sz="half" idx="1"/>
          </p:nvPr>
        </p:nvSpPr>
        <p:spPr>
          <a:xfrm>
            <a:off x="381000" y="685800"/>
            <a:ext cx="4038600" cy="5715000"/>
          </a:xfrm>
        </p:spPr>
        <p:txBody>
          <a:bodyPr>
            <a:normAutofit fontScale="92500" lnSpcReduction="20000"/>
          </a:bodyPr>
          <a:lstStyle/>
          <a:p>
            <a:r>
              <a:rPr lang="en-US" dirty="0"/>
              <a:t>Many variations of </a:t>
            </a:r>
            <a:r>
              <a:rPr lang="en-US" dirty="0" err="1"/>
              <a:t>Kolo</a:t>
            </a:r>
            <a:r>
              <a:rPr lang="en-US" dirty="0"/>
              <a:t> are normally performed at weddings, social, cultural, and religious ceremonies.</a:t>
            </a:r>
            <a:r>
              <a:rPr lang="en-US" dirty="0">
                <a:effectLst/>
              </a:rPr>
              <a:t> </a:t>
            </a:r>
            <a:r>
              <a:rPr lang="en-US" dirty="0" err="1">
                <a:effectLst/>
              </a:rPr>
              <a:t>Kolo</a:t>
            </a:r>
            <a:r>
              <a:rPr lang="en-US" dirty="0">
                <a:effectLst/>
              </a:rPr>
              <a:t> may be performed in a closed circle, a single chain or in two parallel lines. Both men and women dance together, however some dances require only men to dance and some dances are only for women. The music is generally fast paced and contains tricky steps</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76800" y="2209800"/>
            <a:ext cx="3429000" cy="3200400"/>
          </a:xfrm>
        </p:spPr>
      </p:pic>
    </p:spTree>
    <p:extLst>
      <p:ext uri="{BB962C8B-B14F-4D97-AF65-F5344CB8AC3E}">
        <p14:creationId xmlns:p14="http://schemas.microsoft.com/office/powerpoint/2010/main" val="226616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304800"/>
            <a:ext cx="8229600" cy="6096000"/>
          </a:xfrm>
        </p:spPr>
        <p:txBody>
          <a:bodyPr>
            <a:normAutofit fontScale="92500" lnSpcReduction="20000"/>
          </a:bodyPr>
          <a:lstStyle/>
          <a:p>
            <a:r>
              <a:rPr lang="en-US" dirty="0"/>
              <a:t>Throughout a large part of former Yugoslavia right up until World War II, the </a:t>
            </a:r>
            <a:r>
              <a:rPr lang="en-US" dirty="0" err="1"/>
              <a:t>kolo</a:t>
            </a:r>
            <a:r>
              <a:rPr lang="en-US" dirty="0"/>
              <a:t> had been the center of village social life. The </a:t>
            </a:r>
            <a:r>
              <a:rPr lang="en-US" dirty="0" err="1"/>
              <a:t>kolo</a:t>
            </a:r>
            <a:r>
              <a:rPr lang="en-US" dirty="0"/>
              <a:t> as a dance became a tool for social gathering, and was often the main place at which young women and men could get to know each other. With many dances, the singing of jocular verses during the performance served as a way to express feelings or tell a story. By singing, movement, and gestures one could express what was proscribed in ordinary speech. Many young men and women used this as an excuse for courting and teasing one another. Occasions where people may have performed a </a:t>
            </a:r>
            <a:r>
              <a:rPr lang="en-US" dirty="0" err="1"/>
              <a:t>kolo</a:t>
            </a:r>
            <a:r>
              <a:rPr lang="en-US" dirty="0"/>
              <a:t> outdoors on special occasions include harvests, weddings, and religious celebrations to honor a special saint.</a:t>
            </a:r>
          </a:p>
        </p:txBody>
      </p:sp>
    </p:spTree>
    <p:extLst>
      <p:ext uri="{BB962C8B-B14F-4D97-AF65-F5344CB8AC3E}">
        <p14:creationId xmlns:p14="http://schemas.microsoft.com/office/powerpoint/2010/main" val="4056683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h</a:t>
            </a:r>
            <a:r>
              <a:rPr lang="en-US" dirty="0" err="1"/>
              <a:t>rvatsko</a:t>
            </a:r>
            <a:r>
              <a:rPr lang="en-US" dirty="0"/>
              <a:t> </a:t>
            </a:r>
            <a:r>
              <a:rPr lang="en-US" dirty="0" err="1"/>
              <a:t>kolo</a:t>
            </a:r>
            <a:endParaRPr lang="en-US" dirty="0"/>
          </a:p>
        </p:txBody>
      </p:sp>
      <p:sp>
        <p:nvSpPr>
          <p:cNvPr id="3" name="Content Placeholder 2"/>
          <p:cNvSpPr>
            <a:spLocks noGrp="1"/>
          </p:cNvSpPr>
          <p:nvPr>
            <p:ph idx="1"/>
          </p:nvPr>
        </p:nvSpPr>
        <p:spPr/>
        <p:txBody>
          <a:bodyPr>
            <a:normAutofit/>
          </a:bodyPr>
          <a:lstStyle/>
          <a:p>
            <a:r>
              <a:rPr lang="en-US" dirty="0"/>
              <a:t>Music is a very important part of Croatian folk dance, with of the most common instruments used are </a:t>
            </a:r>
            <a:r>
              <a:rPr lang="en-US" dirty="0" err="1"/>
              <a:t>tamburica</a:t>
            </a:r>
            <a:r>
              <a:rPr lang="en-US" dirty="0"/>
              <a:t>, </a:t>
            </a:r>
            <a:r>
              <a:rPr lang="sr-Latn-RS" dirty="0"/>
              <a:t>šargija</a:t>
            </a:r>
            <a:r>
              <a:rPr lang="en-US" dirty="0"/>
              <a:t>, </a:t>
            </a:r>
            <a:r>
              <a:rPr lang="sr-Latn-RS" dirty="0"/>
              <a:t>bagpipe</a:t>
            </a:r>
            <a:r>
              <a:rPr lang="en-US" dirty="0"/>
              <a:t>, and </a:t>
            </a:r>
            <a:r>
              <a:rPr lang="sr-Latn-RS" dirty="0"/>
              <a:t>accordion</a:t>
            </a:r>
            <a:r>
              <a:rPr lang="en-US" dirty="0"/>
              <a:t>. Today, </a:t>
            </a:r>
            <a:r>
              <a:rPr lang="en-US" dirty="0" err="1"/>
              <a:t>kolo</a:t>
            </a:r>
            <a:r>
              <a:rPr lang="en-US" dirty="0"/>
              <a:t> is danced at </a:t>
            </a:r>
            <a:r>
              <a:rPr lang="sr-Latn-RS" dirty="0"/>
              <a:t>weddings</a:t>
            </a:r>
            <a:r>
              <a:rPr lang="en-US" dirty="0"/>
              <a:t>, </a:t>
            </a:r>
            <a:r>
              <a:rPr lang="sr-Latn-RS" dirty="0"/>
              <a:t>christenings</a:t>
            </a:r>
            <a:r>
              <a:rPr lang="en-US" dirty="0"/>
              <a:t>, holidays such as </a:t>
            </a:r>
            <a:r>
              <a:rPr lang="sr-Latn-RS" dirty="0"/>
              <a:t>Easter</a:t>
            </a:r>
            <a:r>
              <a:rPr lang="en-US" dirty="0"/>
              <a:t>, and ethnic festivals. The circle dance is regarded as the oldest form of dance, and can be seen as an expression of community, especially in village life. </a:t>
            </a:r>
          </a:p>
        </p:txBody>
      </p:sp>
    </p:spTree>
    <p:extLst>
      <p:ext uri="{BB962C8B-B14F-4D97-AF65-F5344CB8AC3E}">
        <p14:creationId xmlns:p14="http://schemas.microsoft.com/office/powerpoint/2010/main" val="69911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sr-Latn-RS" dirty="0"/>
              <a:t>hrvatsko kolo</a:t>
            </a:r>
            <a:endParaRPr lang="en-US" dirty="0"/>
          </a:p>
        </p:txBody>
      </p:sp>
      <p:sp>
        <p:nvSpPr>
          <p:cNvPr id="3" name="Content Placeholder 2"/>
          <p:cNvSpPr>
            <a:spLocks noGrp="1"/>
          </p:cNvSpPr>
          <p:nvPr>
            <p:ph idx="1"/>
          </p:nvPr>
        </p:nvSpPr>
        <p:spPr>
          <a:xfrm>
            <a:off x="457200" y="914400"/>
            <a:ext cx="8229600" cy="5791200"/>
          </a:xfrm>
        </p:spPr>
        <p:txBody>
          <a:bodyPr>
            <a:normAutofit fontScale="85000" lnSpcReduction="10000"/>
          </a:bodyPr>
          <a:lstStyle/>
          <a:p>
            <a:r>
              <a:rPr lang="en-US" dirty="0" err="1"/>
              <a:t>Kolo</a:t>
            </a:r>
            <a:r>
              <a:rPr lang="en-US" dirty="0"/>
              <a:t> from </a:t>
            </a:r>
            <a:r>
              <a:rPr lang="sr-Latn-RS" dirty="0"/>
              <a:t>Lika</a:t>
            </a:r>
            <a:r>
              <a:rPr lang="en-US" dirty="0"/>
              <a:t> can have music and instruments, or it can be silent with no instrumental accompaniment or even singing. With the </a:t>
            </a:r>
            <a:r>
              <a:rPr lang="en-US" i="1" dirty="0">
                <a:solidFill>
                  <a:srgbClr val="FF0000"/>
                </a:solidFill>
              </a:rPr>
              <a:t>silent dances</a:t>
            </a:r>
            <a:r>
              <a:rPr lang="en-US" dirty="0"/>
              <a:t>, the only sounds being made are when the feet make contact with the floor and the rhythmic clinking sound of the women's coin necklaces, and sometimes, the dancers' voices as they sing. Famous </a:t>
            </a:r>
            <a:r>
              <a:rPr lang="en-US" dirty="0" err="1"/>
              <a:t>kolos</a:t>
            </a:r>
            <a:r>
              <a:rPr lang="en-US" dirty="0"/>
              <a:t>: </a:t>
            </a:r>
            <a:r>
              <a:rPr lang="sr-Latn-RS" dirty="0">
                <a:solidFill>
                  <a:srgbClr val="FF0000"/>
                </a:solidFill>
              </a:rPr>
              <a:t>Šokačko kolo, Ličko kolo</a:t>
            </a:r>
            <a:r>
              <a:rPr lang="en-US" dirty="0">
                <a:solidFill>
                  <a:srgbClr val="FF0000"/>
                </a:solidFill>
              </a:rPr>
              <a:t> </a:t>
            </a:r>
            <a:r>
              <a:rPr lang="en-US" dirty="0"/>
              <a:t>(traditional </a:t>
            </a:r>
            <a:r>
              <a:rPr lang="en-US" dirty="0" err="1"/>
              <a:t>Lika</a:t>
            </a:r>
            <a:r>
              <a:rPr lang="en-US" dirty="0"/>
              <a:t> dance), etc. On the island of </a:t>
            </a:r>
            <a:r>
              <a:rPr lang="sr-Latn-RS" dirty="0"/>
              <a:t>Korčula</a:t>
            </a:r>
            <a:r>
              <a:rPr lang="en-US" dirty="0"/>
              <a:t> in the </a:t>
            </a:r>
            <a:r>
              <a:rPr lang="sr-Latn-RS" dirty="0"/>
              <a:t>Adriatic</a:t>
            </a:r>
            <a:r>
              <a:rPr lang="en-US" dirty="0"/>
              <a:t>, the popular </a:t>
            </a:r>
            <a:r>
              <a:rPr lang="sr-Latn-RS" i="1" dirty="0">
                <a:solidFill>
                  <a:srgbClr val="FF0000"/>
                </a:solidFill>
              </a:rPr>
              <a:t>sword dance</a:t>
            </a:r>
            <a:r>
              <a:rPr lang="en-US" dirty="0"/>
              <a:t>, </a:t>
            </a:r>
            <a:r>
              <a:rPr lang="en-US" dirty="0">
                <a:solidFill>
                  <a:srgbClr val="FF0000"/>
                </a:solidFill>
              </a:rPr>
              <a:t>the </a:t>
            </a:r>
            <a:r>
              <a:rPr lang="sr-Latn-RS" dirty="0">
                <a:solidFill>
                  <a:srgbClr val="FF0000"/>
                </a:solidFill>
              </a:rPr>
              <a:t>Moreška</a:t>
            </a:r>
            <a:r>
              <a:rPr lang="en-US" dirty="0"/>
              <a:t> is still prevalent and performed at festivals and special events. In the nineteenth century, a new form of </a:t>
            </a:r>
            <a:r>
              <a:rPr lang="sr-Latn-RS" dirty="0"/>
              <a:t>ballroom dancing</a:t>
            </a:r>
            <a:r>
              <a:rPr lang="en-US" dirty="0"/>
              <a:t> emerged in Croatia. Elements of European ballroom spread throughout the region, and dances such as the </a:t>
            </a:r>
            <a:r>
              <a:rPr lang="sr-Latn-RS" i="1" dirty="0"/>
              <a:t>polka</a:t>
            </a:r>
            <a:r>
              <a:rPr lang="en-US" dirty="0"/>
              <a:t> soon became widespread all throughout the Croatian regions. </a:t>
            </a:r>
          </a:p>
        </p:txBody>
      </p:sp>
    </p:spTree>
    <p:extLst>
      <p:ext uri="{BB962C8B-B14F-4D97-AF65-F5344CB8AC3E}">
        <p14:creationId xmlns:p14="http://schemas.microsoft.com/office/powerpoint/2010/main" val="344970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Nemo</a:t>
            </a:r>
            <a:r>
              <a:rPr lang="en-US" dirty="0"/>
              <a:t>/</a:t>
            </a:r>
            <a:r>
              <a:rPr lang="sr-Latn-RS" dirty="0"/>
              <a:t>nijemo kolo silent kolo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2514600"/>
            <a:ext cx="5181600" cy="2577306"/>
          </a:xfrm>
        </p:spPr>
      </p:pic>
    </p:spTree>
    <p:extLst>
      <p:ext uri="{BB962C8B-B14F-4D97-AF65-F5344CB8AC3E}">
        <p14:creationId xmlns:p14="http://schemas.microsoft.com/office/powerpoint/2010/main" val="56184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srpsko kolo</a:t>
            </a:r>
            <a:endParaRPr lang="en-US" dirty="0"/>
          </a:p>
        </p:txBody>
      </p:sp>
      <p:sp>
        <p:nvSpPr>
          <p:cNvPr id="3" name="Content Placeholder 2"/>
          <p:cNvSpPr>
            <a:spLocks noGrp="1"/>
          </p:cNvSpPr>
          <p:nvPr>
            <p:ph idx="1"/>
          </p:nvPr>
        </p:nvSpPr>
        <p:spPr/>
        <p:txBody>
          <a:bodyPr>
            <a:normAutofit fontScale="85000" lnSpcReduction="20000"/>
          </a:bodyPr>
          <a:lstStyle/>
          <a:p>
            <a:r>
              <a:rPr lang="en-US" sz="3400" dirty="0"/>
              <a:t>During the time of </a:t>
            </a:r>
            <a:r>
              <a:rPr lang="sr-Latn-RS" sz="3400" dirty="0"/>
              <a:t>Ottoman</a:t>
            </a:r>
            <a:r>
              <a:rPr lang="en-US" sz="3400" dirty="0"/>
              <a:t> Turkish rule of the </a:t>
            </a:r>
            <a:r>
              <a:rPr lang="sr-Latn-RS" sz="3400" dirty="0"/>
              <a:t>Serbian lands</a:t>
            </a:r>
            <a:r>
              <a:rPr lang="en-US" sz="3400" dirty="0"/>
              <a:t>, Serbs danced most often among the family, at weddings , at social gatherings of feast days in the evening, in churches and monasteries</a:t>
            </a:r>
            <a:r>
              <a:rPr lang="en-US" sz="3400" i="1" dirty="0"/>
              <a:t>, </a:t>
            </a:r>
            <a:r>
              <a:rPr lang="en-US" sz="3400" dirty="0"/>
              <a:t>during the</a:t>
            </a:r>
            <a:r>
              <a:rPr lang="en-US" sz="3400" i="1" dirty="0"/>
              <a:t> </a:t>
            </a:r>
            <a:r>
              <a:rPr lang="sr-Latn-RS" sz="3400" i="1" dirty="0"/>
              <a:t>Slava </a:t>
            </a:r>
            <a:r>
              <a:rPr lang="en-US" sz="3400" i="1" dirty="0"/>
              <a:t>(</a:t>
            </a:r>
            <a:r>
              <a:rPr lang="en-US" sz="3400" dirty="0"/>
              <a:t>Patron saint holyday</a:t>
            </a:r>
            <a:r>
              <a:rPr lang="en-US" sz="3400" i="1" dirty="0"/>
              <a:t>) .</a:t>
            </a:r>
            <a:r>
              <a:rPr lang="en-US" sz="3400" dirty="0"/>
              <a:t>They danced to vocal accompaniments. The instrumental music for indoor entertainment was used by the close of the 19th century. There was a belief that  everyone must dance (to instrumental accompaniments) in order to gain and secure good health.</a:t>
            </a:r>
            <a:r>
              <a:rPr lang="sr-Latn-RS" sz="3400" dirty="0"/>
              <a:t> </a:t>
            </a:r>
            <a:r>
              <a:rPr lang="en-US" sz="3400" dirty="0"/>
              <a:t>Famous </a:t>
            </a:r>
            <a:r>
              <a:rPr lang="en-US" sz="3400" dirty="0" err="1"/>
              <a:t>kolos</a:t>
            </a:r>
            <a:r>
              <a:rPr lang="en-US" sz="3400" dirty="0"/>
              <a:t>: </a:t>
            </a:r>
            <a:r>
              <a:rPr lang="sr-Latn-RS" sz="3400" dirty="0">
                <a:solidFill>
                  <a:srgbClr val="FF0000"/>
                </a:solidFill>
              </a:rPr>
              <a:t>Užičko kolo</a:t>
            </a:r>
            <a:r>
              <a:rPr lang="en-US" sz="3400" dirty="0">
                <a:solidFill>
                  <a:srgbClr val="FF0000"/>
                </a:solidFill>
              </a:rPr>
              <a:t>,</a:t>
            </a:r>
            <a:r>
              <a:rPr lang="sr-Latn-RS" sz="3400" dirty="0">
                <a:solidFill>
                  <a:srgbClr val="FF0000"/>
                </a:solidFill>
              </a:rPr>
              <a:t> Čoček</a:t>
            </a:r>
            <a:r>
              <a:rPr lang="en-US" sz="3400" dirty="0">
                <a:solidFill>
                  <a:srgbClr val="FF0000"/>
                </a:solidFill>
              </a:rPr>
              <a:t>, </a:t>
            </a:r>
            <a:r>
              <a:rPr lang="sr-Latn-RS" sz="3400" dirty="0">
                <a:solidFill>
                  <a:srgbClr val="FF0000"/>
                </a:solidFill>
              </a:rPr>
              <a:t>Moravac</a:t>
            </a:r>
            <a:r>
              <a:rPr lang="en-US" sz="3400" dirty="0"/>
              <a:t>, etc.</a:t>
            </a:r>
            <a:endParaRPr lang="sr-Latn-RS" sz="3400" dirty="0"/>
          </a:p>
          <a:p>
            <a:endParaRPr lang="en-US" dirty="0"/>
          </a:p>
        </p:txBody>
      </p:sp>
    </p:spTree>
    <p:extLst>
      <p:ext uri="{BB962C8B-B14F-4D97-AF65-F5344CB8AC3E}">
        <p14:creationId xmlns:p14="http://schemas.microsoft.com/office/powerpoint/2010/main" val="2859946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1075</Words>
  <Application>Microsoft Macintosh PowerPoint</Application>
  <PresentationFormat>On-screen Show (4:3)</PresentationFormat>
  <Paragraphs>32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Kolo</vt:lpstr>
      <vt:lpstr>Kolo/circle</vt:lpstr>
      <vt:lpstr>Frula /šargija/tamburica</vt:lpstr>
      <vt:lpstr>.</vt:lpstr>
      <vt:lpstr>.</vt:lpstr>
      <vt:lpstr>hrvatsko kolo</vt:lpstr>
      <vt:lpstr>hrvatsko kolo</vt:lpstr>
      <vt:lpstr>Nemo/nijemo kolo silent kolo</vt:lpstr>
      <vt:lpstr>srpsko kolo</vt:lpstr>
      <vt:lpstr>kolo</vt:lpstr>
      <vt:lpstr>Mythology</vt:lpstr>
      <vt:lpstr>.</vt:lpstr>
      <vt:lpstr>Communist Kolo</vt:lpstr>
      <vt:lpstr>Kozaračko kolo</vt:lpstr>
      <vt:lpstr>Kolo:Srbija, Hrvatska, Crna Gora,Bosna </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Kolo</dc:title>
  <dc:creator>vilinkonjic</dc:creator>
  <cp:lastModifiedBy>Corr, Catherine Patricia</cp:lastModifiedBy>
  <cp:revision>15</cp:revision>
  <dcterms:created xsi:type="dcterms:W3CDTF">2013-09-08T00:29:45Z</dcterms:created>
  <dcterms:modified xsi:type="dcterms:W3CDTF">2020-09-09T15:00:58Z</dcterms:modified>
</cp:coreProperties>
</file>