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341" r:id="rId4"/>
    <p:sldId id="259" r:id="rId5"/>
    <p:sldId id="260" r:id="rId6"/>
    <p:sldId id="262" r:id="rId7"/>
    <p:sldId id="263" r:id="rId8"/>
    <p:sldId id="266" r:id="rId9"/>
    <p:sldId id="267" r:id="rId10"/>
    <p:sldId id="268" r:id="rId11"/>
    <p:sldId id="270" r:id="rId12"/>
    <p:sldId id="304" r:id="rId13"/>
    <p:sldId id="305" r:id="rId14"/>
    <p:sldId id="330" r:id="rId15"/>
    <p:sldId id="306" r:id="rId16"/>
    <p:sldId id="307" r:id="rId17"/>
    <p:sldId id="308" r:id="rId18"/>
    <p:sldId id="331" r:id="rId19"/>
    <p:sldId id="332" r:id="rId20"/>
    <p:sldId id="333" r:id="rId21"/>
    <p:sldId id="334" r:id="rId22"/>
    <p:sldId id="340" r:id="rId23"/>
    <p:sldId id="343" r:id="rId24"/>
    <p:sldId id="344" r:id="rId25"/>
    <p:sldId id="345" r:id="rId26"/>
    <p:sldId id="346" r:id="rId27"/>
    <p:sldId id="347" r:id="rId28"/>
    <p:sldId id="348" r:id="rId29"/>
    <p:sldId id="349" r:id="rId30"/>
    <p:sldId id="350" r:id="rId31"/>
    <p:sldId id="309" r:id="rId32"/>
    <p:sldId id="352" r:id="rId33"/>
    <p:sldId id="353" r:id="rId34"/>
    <p:sldId id="351" r:id="rId35"/>
    <p:sldId id="310" r:id="rId36"/>
    <p:sldId id="311" r:id="rId37"/>
    <p:sldId id="335" r:id="rId38"/>
    <p:sldId id="337" r:id="rId39"/>
    <p:sldId id="338" r:id="rId40"/>
    <p:sldId id="312" r:id="rId41"/>
    <p:sldId id="354" r:id="rId42"/>
    <p:sldId id="355" r:id="rId43"/>
    <p:sldId id="313" r:id="rId44"/>
    <p:sldId id="314" r:id="rId45"/>
    <p:sldId id="315" r:id="rId46"/>
    <p:sldId id="316" r:id="rId47"/>
    <p:sldId id="317" r:id="rId48"/>
    <p:sldId id="318" r:id="rId49"/>
    <p:sldId id="271" r:id="rId50"/>
    <p:sldId id="319" r:id="rId51"/>
    <p:sldId id="320" r:id="rId52"/>
    <p:sldId id="321" r:id="rId53"/>
    <p:sldId id="322" r:id="rId54"/>
    <p:sldId id="323" r:id="rId55"/>
    <p:sldId id="324" r:id="rId56"/>
    <p:sldId id="339" r:id="rId57"/>
    <p:sldId id="356" r:id="rId58"/>
    <p:sldId id="264" r:id="rId59"/>
    <p:sldId id="272" r:id="rId60"/>
    <p:sldId id="294" r:id="rId61"/>
    <p:sldId id="273" r:id="rId62"/>
    <p:sldId id="274" r:id="rId63"/>
    <p:sldId id="295" r:id="rId64"/>
    <p:sldId id="275" r:id="rId65"/>
    <p:sldId id="276" r:id="rId66"/>
    <p:sldId id="357" r:id="rId67"/>
    <p:sldId id="359" r:id="rId68"/>
    <p:sldId id="277" r:id="rId69"/>
    <p:sldId id="278" r:id="rId70"/>
    <p:sldId id="296" r:id="rId71"/>
    <p:sldId id="297" r:id="rId72"/>
    <p:sldId id="279" r:id="rId73"/>
    <p:sldId id="360" r:id="rId74"/>
    <p:sldId id="361" r:id="rId75"/>
    <p:sldId id="358" r:id="rId76"/>
    <p:sldId id="280" r:id="rId77"/>
    <p:sldId id="281" r:id="rId78"/>
    <p:sldId id="282" r:id="rId79"/>
    <p:sldId id="269" r:id="rId80"/>
    <p:sldId id="301" r:id="rId81"/>
    <p:sldId id="362" r:id="rId82"/>
    <p:sldId id="300" r:id="rId83"/>
    <p:sldId id="298" r:id="rId84"/>
    <p:sldId id="283" r:id="rId85"/>
    <p:sldId id="284" r:id="rId86"/>
    <p:sldId id="285" r:id="rId87"/>
    <p:sldId id="299" r:id="rId88"/>
    <p:sldId id="286" r:id="rId89"/>
    <p:sldId id="287" r:id="rId90"/>
    <p:sldId id="288" r:id="rId91"/>
    <p:sldId id="289" r:id="rId92"/>
    <p:sldId id="290" r:id="rId93"/>
    <p:sldId id="291" r:id="rId94"/>
    <p:sldId id="292" r:id="rId95"/>
    <p:sldId id="293" r:id="rId96"/>
    <p:sldId id="325" r:id="rId97"/>
    <p:sldId id="326" r:id="rId98"/>
    <p:sldId id="327" r:id="rId99"/>
    <p:sldId id="328" r:id="rId100"/>
    <p:sldId id="329" r:id="rId101"/>
    <p:sldId id="26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106"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19:52.878"/>
    </inkml:context>
    <inkml:brush xml:id="br0">
      <inkml:brushProperty name="width" value="0.035" units="cm"/>
      <inkml:brushProperty name="height" value="0.035" units="cm"/>
      <inkml:brushProperty name="color" value="#E71224"/>
    </inkml:brush>
  </inkml:definitions>
  <inkml:trace contextRef="#ctx0" brushRef="#br0">0 0 24575,'477'0'-1365,"-454"0"-5461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04.632"/>
    </inkml:context>
    <inkml:brush xml:id="br0">
      <inkml:brushProperty name="width" value="0.035" units="cm"/>
      <inkml:brushProperty name="height" value="0.035" units="cm"/>
      <inkml:brushProperty name="color" value="#E71224"/>
    </inkml:brush>
  </inkml:definitions>
  <inkml:trace contextRef="#ctx0" brushRef="#br0">1 0 24575,'789'0'-1365,"-772"0"-5461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28.874"/>
    </inkml:context>
    <inkml:brush xml:id="br0">
      <inkml:brushProperty name="width" value="0.035" units="cm"/>
      <inkml:brushProperty name="height" value="0.035" units="cm"/>
      <inkml:brushProperty name="color" value="#E71224"/>
    </inkml:brush>
  </inkml:definitions>
  <inkml:trace contextRef="#ctx0" brushRef="#br0">1 31 24575,'36'1'0,"0"-2"0,1-2 0,50-10 0,-42 7-9,0 1 0,0 2 0,85 5 0,-34 0-1320,-73-2-5497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31.393"/>
    </inkml:context>
    <inkml:brush xml:id="br0">
      <inkml:brushProperty name="width" value="0.035" units="cm"/>
      <inkml:brushProperty name="height" value="0.035" units="cm"/>
      <inkml:brushProperty name="color" value="#E71224"/>
    </inkml:brush>
  </inkml:definitions>
  <inkml:trace contextRef="#ctx0" brushRef="#br0">0 0 24575,'638'0'-1365,"-616"0"-5461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20:35.238"/>
    </inkml:context>
    <inkml:brush xml:id="br0">
      <inkml:brushProperty name="width" value="0.035" units="cm"/>
      <inkml:brushProperty name="height" value="0.035" units="cm"/>
      <inkml:brushProperty name="color" value="#E71224"/>
    </inkml:brush>
  </inkml:definitions>
  <inkml:trace contextRef="#ctx0" brushRef="#br0">1 1 24575,'504'0'-1365,"-482"0"-5461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02:41:12.01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10/23/2023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916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9724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10/23/2023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417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2081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253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3923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298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383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644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040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10/23/2023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31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10/23/2023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990705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0.png"/><Relationship Id="rId3" Type="http://schemas.openxmlformats.org/officeDocument/2006/relationships/customXml" Target="../ink/ink1.xml"/><Relationship Id="rId12" Type="http://schemas.openxmlformats.org/officeDocument/2006/relationships/image" Target="../media/image7.png"/><Relationship Id="rId17" Type="http://schemas.openxmlformats.org/officeDocument/2006/relationships/customXml" Target="../ink/ink5.xml"/><Relationship Id="rId2" Type="http://schemas.openxmlformats.org/officeDocument/2006/relationships/image" Target="../media/image4.png"/><Relationship Id="rId16" Type="http://schemas.openxmlformats.org/officeDocument/2006/relationships/image" Target="../media/image9.png"/><Relationship Id="rId1" Type="http://schemas.openxmlformats.org/officeDocument/2006/relationships/slideLayout" Target="../slideLayouts/slideLayout2.xml"/><Relationship Id="rId11" Type="http://schemas.openxmlformats.org/officeDocument/2006/relationships/customXml" Target="../ink/ink2.xml"/><Relationship Id="rId15" Type="http://schemas.openxmlformats.org/officeDocument/2006/relationships/customXml" Target="../ink/ink4.xml"/><Relationship Id="rId10" Type="http://schemas.openxmlformats.org/officeDocument/2006/relationships/image" Target="../media/image6.png"/><Relationship Id="rId1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hTSg6S1h5V8?feature=oemb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3ACF2B-7297-39C4-022B-BB7974CC56A0}"/>
              </a:ext>
            </a:extLst>
          </p:cNvPr>
          <p:cNvPicPr>
            <a:picLocks noChangeAspect="1"/>
          </p:cNvPicPr>
          <p:nvPr/>
        </p:nvPicPr>
        <p:blipFill rotWithShape="1">
          <a:blip r:embed="rId2">
            <a:alphaModFix amt="60000"/>
          </a:blip>
          <a:srcRect b="43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9783DEF2-21D6-4A94-9A7E-E687561AEF76}"/>
              </a:ext>
            </a:extLst>
          </p:cNvPr>
          <p:cNvSpPr>
            <a:spLocks noGrp="1"/>
          </p:cNvSpPr>
          <p:nvPr>
            <p:ph type="ctrTitle"/>
          </p:nvPr>
        </p:nvSpPr>
        <p:spPr>
          <a:xfrm>
            <a:off x="960120" y="640080"/>
            <a:ext cx="10268712" cy="3227832"/>
          </a:xfrm>
        </p:spPr>
        <p:txBody>
          <a:bodyPr anchor="b">
            <a:normAutofit/>
          </a:bodyPr>
          <a:lstStyle/>
          <a:p>
            <a:r>
              <a:rPr lang="sr-Latn-RS" sz="8100" dirty="0" err="1"/>
              <a:t>Verbs</a:t>
            </a:r>
            <a:r>
              <a:rPr lang="sr-Latn-RS" sz="8100" dirty="0"/>
              <a:t>- </a:t>
            </a:r>
            <a:r>
              <a:rPr lang="sr-Latn-RS" sz="8100" dirty="0" err="1"/>
              <a:t>Aspects</a:t>
            </a:r>
            <a:r>
              <a:rPr lang="sr-Latn-RS" sz="8100" dirty="0"/>
              <a:t>, </a:t>
            </a:r>
            <a:r>
              <a:rPr lang="sr-Latn-RS" sz="8100" dirty="0" err="1"/>
              <a:t>Reflexive</a:t>
            </a:r>
            <a:r>
              <a:rPr lang="sr-Latn-RS" sz="8100" dirty="0"/>
              <a:t>, </a:t>
            </a:r>
            <a:r>
              <a:rPr lang="sr-Latn-RS" sz="8100" dirty="0" err="1"/>
              <a:t>Past</a:t>
            </a:r>
            <a:r>
              <a:rPr lang="sr-Latn-RS" sz="8100" dirty="0"/>
              <a:t> </a:t>
            </a:r>
            <a:r>
              <a:rPr lang="sr-Latn-RS" sz="8100" dirty="0" err="1"/>
              <a:t>Tense</a:t>
            </a:r>
            <a:endParaRPr lang="en-US" sz="8100" dirty="0"/>
          </a:p>
        </p:txBody>
      </p:sp>
      <p:sp>
        <p:nvSpPr>
          <p:cNvPr id="3" name="Subtitle 2">
            <a:extLst>
              <a:ext uri="{FF2B5EF4-FFF2-40B4-BE49-F238E27FC236}">
                <a16:creationId xmlns:a16="http://schemas.microsoft.com/office/drawing/2014/main" id="{4CAAA763-EE26-B643-4BB1-06EA867A19B1}"/>
              </a:ext>
            </a:extLst>
          </p:cNvPr>
          <p:cNvSpPr>
            <a:spLocks noGrp="1"/>
          </p:cNvSpPr>
          <p:nvPr>
            <p:ph type="subTitle" idx="1"/>
          </p:nvPr>
        </p:nvSpPr>
        <p:spPr>
          <a:xfrm>
            <a:off x="960120" y="4526280"/>
            <a:ext cx="10268712" cy="1508760"/>
          </a:xfrm>
        </p:spPr>
        <p:txBody>
          <a:bodyPr anchor="t">
            <a:normAutofit/>
          </a:bodyPr>
          <a:lstStyle/>
          <a:p>
            <a:r>
              <a:rPr lang="sr-Latn-RS" dirty="0">
                <a:solidFill>
                  <a:schemeClr val="tx1"/>
                </a:solidFill>
              </a:rPr>
              <a:t>BCS FALL 2023</a:t>
            </a:r>
            <a:endParaRPr lang="en-US" dirty="0">
              <a:solidFill>
                <a:schemeClr val="tx1"/>
              </a:solidFill>
            </a:endParaRPr>
          </a:p>
        </p:txBody>
      </p:sp>
    </p:spTree>
    <p:extLst>
      <p:ext uri="{BB962C8B-B14F-4D97-AF65-F5344CB8AC3E}">
        <p14:creationId xmlns:p14="http://schemas.microsoft.com/office/powerpoint/2010/main" val="2418336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Present Tense Markers </a:t>
            </a:r>
          </a:p>
        </p:txBody>
      </p:sp>
      <p:sp>
        <p:nvSpPr>
          <p:cNvPr id="3" name="Content Placeholder 2"/>
          <p:cNvSpPr>
            <a:spLocks noGrp="1"/>
          </p:cNvSpPr>
          <p:nvPr>
            <p:ph idx="1"/>
          </p:nvPr>
        </p:nvSpPr>
        <p:spPr/>
        <p:txBody>
          <a:bodyPr>
            <a:normAutofit/>
          </a:bodyPr>
          <a:lstStyle/>
          <a:p>
            <a:r>
              <a:rPr lang="en-US" dirty="0"/>
              <a:t>Immediately </a:t>
            </a:r>
            <a:r>
              <a:rPr lang="en-US" dirty="0">
                <a:solidFill>
                  <a:srgbClr val="FF0000"/>
                </a:solidFill>
              </a:rPr>
              <a:t>precede the personal endings </a:t>
            </a:r>
            <a:r>
              <a:rPr lang="en-US" dirty="0"/>
              <a:t>and occur in 3 combinations determining a type of present tense</a:t>
            </a:r>
          </a:p>
          <a:p>
            <a:r>
              <a:rPr lang="en-US" dirty="0">
                <a:solidFill>
                  <a:srgbClr val="FF0000"/>
                </a:solidFill>
              </a:rPr>
              <a:t>Look at the 1</a:t>
            </a:r>
            <a:r>
              <a:rPr lang="en-US" baseline="30000" dirty="0">
                <a:solidFill>
                  <a:srgbClr val="FF0000"/>
                </a:solidFill>
              </a:rPr>
              <a:t>st</a:t>
            </a:r>
            <a:r>
              <a:rPr lang="en-US" dirty="0">
                <a:solidFill>
                  <a:srgbClr val="FF0000"/>
                </a:solidFill>
              </a:rPr>
              <a:t> p.sg and 3</a:t>
            </a:r>
            <a:r>
              <a:rPr lang="en-US" baseline="30000" dirty="0">
                <a:solidFill>
                  <a:srgbClr val="FF0000"/>
                </a:solidFill>
              </a:rPr>
              <a:t>rd</a:t>
            </a:r>
            <a:r>
              <a:rPr lang="en-US" dirty="0">
                <a:solidFill>
                  <a:srgbClr val="FF0000"/>
                </a:solidFill>
              </a:rPr>
              <a:t> p. plural</a:t>
            </a:r>
            <a:r>
              <a:rPr lang="en-US" dirty="0"/>
              <a:t> to find the markers  </a:t>
            </a:r>
            <a:endParaRPr lang="sr-Latn-R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A0859A79-8765-337B-9840-CF55496D6D41}"/>
              </a:ext>
            </a:extLst>
          </p:cNvPr>
          <p:cNvPicPr>
            <a:picLocks noChangeAspect="1"/>
          </p:cNvPicPr>
          <p:nvPr/>
        </p:nvPicPr>
        <p:blipFill>
          <a:blip r:embed="rId2"/>
          <a:stretch>
            <a:fillRect/>
          </a:stretch>
        </p:blipFill>
        <p:spPr>
          <a:xfrm>
            <a:off x="642893" y="4102548"/>
            <a:ext cx="9620250" cy="264795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731EDC8-606B-4354-3A78-66662680B86C}"/>
                  </a:ext>
                </a:extLst>
              </p14:cNvPr>
              <p14:cNvContentPartPr/>
              <p14:nvPr/>
            </p14:nvContentPartPr>
            <p14:xfrm>
              <a:off x="2828700" y="4342890"/>
              <a:ext cx="180360" cy="360"/>
            </p14:xfrm>
          </p:contentPart>
        </mc:Choice>
        <mc:Fallback xmlns="">
          <p:pic>
            <p:nvPicPr>
              <p:cNvPr id="9" name="Ink 8">
                <a:extLst>
                  <a:ext uri="{FF2B5EF4-FFF2-40B4-BE49-F238E27FC236}">
                    <a16:creationId xmlns:a16="http://schemas.microsoft.com/office/drawing/2014/main" id="{2731EDC8-606B-4354-3A78-66662680B86C}"/>
                  </a:ext>
                </a:extLst>
              </p:cNvPr>
              <p:cNvPicPr/>
              <p:nvPr/>
            </p:nvPicPr>
            <p:blipFill>
              <a:blip r:embed="rId10"/>
              <a:stretch>
                <a:fillRect/>
              </a:stretch>
            </p:blipFill>
            <p:spPr>
              <a:xfrm>
                <a:off x="2822220" y="4336770"/>
                <a:ext cx="19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926AA12-567E-4B76-5D9E-57A7138F1133}"/>
                  </a:ext>
                </a:extLst>
              </p14:cNvPr>
              <p14:cNvContentPartPr/>
              <p14:nvPr/>
            </p14:nvContentPartPr>
            <p14:xfrm>
              <a:off x="3695220" y="5647890"/>
              <a:ext cx="290880" cy="360"/>
            </p14:xfrm>
          </p:contentPart>
        </mc:Choice>
        <mc:Fallback xmlns="">
          <p:pic>
            <p:nvPicPr>
              <p:cNvPr id="10" name="Ink 9">
                <a:extLst>
                  <a:ext uri="{FF2B5EF4-FFF2-40B4-BE49-F238E27FC236}">
                    <a16:creationId xmlns:a16="http://schemas.microsoft.com/office/drawing/2014/main" id="{D926AA12-567E-4B76-5D9E-57A7138F1133}"/>
                  </a:ext>
                </a:extLst>
              </p:cNvPr>
              <p:cNvPicPr/>
              <p:nvPr/>
            </p:nvPicPr>
            <p:blipFill>
              <a:blip r:embed="rId12"/>
              <a:stretch>
                <a:fillRect/>
              </a:stretch>
            </p:blipFill>
            <p:spPr>
              <a:xfrm>
                <a:off x="3689100" y="5641770"/>
                <a:ext cx="303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50D9217-A808-0C39-BEB5-EADBA5B11242}"/>
                  </a:ext>
                </a:extLst>
              </p14:cNvPr>
              <p14:cNvContentPartPr/>
              <p14:nvPr/>
            </p14:nvContentPartPr>
            <p14:xfrm>
              <a:off x="5638140" y="4331730"/>
              <a:ext cx="209160" cy="11520"/>
            </p14:xfrm>
          </p:contentPart>
        </mc:Choice>
        <mc:Fallback xmlns="">
          <p:pic>
            <p:nvPicPr>
              <p:cNvPr id="11" name="Ink 10">
                <a:extLst>
                  <a:ext uri="{FF2B5EF4-FFF2-40B4-BE49-F238E27FC236}">
                    <a16:creationId xmlns:a16="http://schemas.microsoft.com/office/drawing/2014/main" id="{C50D9217-A808-0C39-BEB5-EADBA5B11242}"/>
                  </a:ext>
                </a:extLst>
              </p:cNvPr>
              <p:cNvPicPr/>
              <p:nvPr/>
            </p:nvPicPr>
            <p:blipFill>
              <a:blip r:embed="rId14"/>
              <a:stretch>
                <a:fillRect/>
              </a:stretch>
            </p:blipFill>
            <p:spPr>
              <a:xfrm>
                <a:off x="5632020" y="4325610"/>
                <a:ext cx="2214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2C0E236-0845-E352-6B62-7B9AEEC10F61}"/>
                  </a:ext>
                </a:extLst>
              </p14:cNvPr>
              <p14:cNvContentPartPr/>
              <p14:nvPr/>
            </p14:nvContentPartPr>
            <p14:xfrm>
              <a:off x="6562260" y="5647890"/>
              <a:ext cx="237960" cy="360"/>
            </p14:xfrm>
          </p:contentPart>
        </mc:Choice>
        <mc:Fallback xmlns="">
          <p:pic>
            <p:nvPicPr>
              <p:cNvPr id="12" name="Ink 11">
                <a:extLst>
                  <a:ext uri="{FF2B5EF4-FFF2-40B4-BE49-F238E27FC236}">
                    <a16:creationId xmlns:a16="http://schemas.microsoft.com/office/drawing/2014/main" id="{22C0E236-0845-E352-6B62-7B9AEEC10F61}"/>
                  </a:ext>
                </a:extLst>
              </p:cNvPr>
              <p:cNvPicPr/>
              <p:nvPr/>
            </p:nvPicPr>
            <p:blipFill>
              <a:blip r:embed="rId16"/>
              <a:stretch>
                <a:fillRect/>
              </a:stretch>
            </p:blipFill>
            <p:spPr>
              <a:xfrm>
                <a:off x="6556140" y="5641770"/>
                <a:ext cx="2502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2E6A58C-2AAF-C413-F54D-391C4D6D87BE}"/>
                  </a:ext>
                </a:extLst>
              </p14:cNvPr>
              <p14:cNvContentPartPr/>
              <p14:nvPr/>
            </p14:nvContentPartPr>
            <p14:xfrm>
              <a:off x="8438580" y="4581210"/>
              <a:ext cx="190080" cy="360"/>
            </p14:xfrm>
          </p:contentPart>
        </mc:Choice>
        <mc:Fallback xmlns="">
          <p:pic>
            <p:nvPicPr>
              <p:cNvPr id="13" name="Ink 12">
                <a:extLst>
                  <a:ext uri="{FF2B5EF4-FFF2-40B4-BE49-F238E27FC236}">
                    <a16:creationId xmlns:a16="http://schemas.microsoft.com/office/drawing/2014/main" id="{C2E6A58C-2AAF-C413-F54D-391C4D6D87BE}"/>
                  </a:ext>
                </a:extLst>
              </p:cNvPr>
              <p:cNvPicPr/>
              <p:nvPr/>
            </p:nvPicPr>
            <p:blipFill>
              <a:blip r:embed="rId18"/>
              <a:stretch>
                <a:fillRect/>
              </a:stretch>
            </p:blipFill>
            <p:spPr>
              <a:xfrm>
                <a:off x="8432460" y="4575090"/>
                <a:ext cx="202320" cy="12600"/>
              </a:xfrm>
              <a:prstGeom prst="rect">
                <a:avLst/>
              </a:prstGeom>
            </p:spPr>
          </p:pic>
        </mc:Fallback>
      </mc:AlternateContent>
    </p:spTree>
    <p:extLst>
      <p:ext uri="{BB962C8B-B14F-4D97-AF65-F5344CB8AC3E}">
        <p14:creationId xmlns:p14="http://schemas.microsoft.com/office/powerpoint/2010/main" val="21586588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a:t>Negative forms</a:t>
            </a:r>
          </a:p>
        </p:txBody>
      </p:sp>
      <p:sp>
        <p:nvSpPr>
          <p:cNvPr id="3" name="Content Placeholder 2"/>
          <p:cNvSpPr>
            <a:spLocks noGrp="1"/>
          </p:cNvSpPr>
          <p:nvPr>
            <p:ph idx="1"/>
          </p:nvPr>
        </p:nvSpPr>
        <p:spPr>
          <a:xfrm>
            <a:off x="1981200" y="990600"/>
            <a:ext cx="8229600" cy="5638800"/>
          </a:xfrm>
        </p:spPr>
        <p:txBody>
          <a:bodyPr>
            <a:normAutofit fontScale="92500" lnSpcReduction="10000"/>
          </a:bodyPr>
          <a:lstStyle/>
          <a:p>
            <a:r>
              <a:rPr lang="sr-Latn-RS" dirty="0">
                <a:solidFill>
                  <a:srgbClr val="FF0000"/>
                </a:solidFill>
              </a:rPr>
              <a:t>nisam, nisi, nije, nismo, niste, nisu+ reflexive particle &lt;se&gt;+ past participle of the main verb</a:t>
            </a:r>
            <a:endParaRPr lang="en-US" dirty="0">
              <a:solidFill>
                <a:srgbClr val="FF0000"/>
              </a:solidFill>
            </a:endParaRPr>
          </a:p>
          <a:p>
            <a:r>
              <a:rPr lang="sr-Latn-RS" dirty="0"/>
              <a:t>Ja: Nisam se igrala. Nisi se igrao.</a:t>
            </a:r>
            <a:endParaRPr lang="en-US" dirty="0"/>
          </a:p>
          <a:p>
            <a:r>
              <a:rPr lang="sr-Latn-RS" dirty="0"/>
              <a:t>Ti: Nisi se igrala. Nisi se igrao.. </a:t>
            </a:r>
            <a:endParaRPr lang="en-US" dirty="0"/>
          </a:p>
          <a:p>
            <a:r>
              <a:rPr lang="sr-Latn-RS" dirty="0"/>
              <a:t>On: Nije se igrao. </a:t>
            </a:r>
            <a:endParaRPr lang="en-US" dirty="0"/>
          </a:p>
          <a:p>
            <a:r>
              <a:rPr lang="sr-Latn-RS" dirty="0"/>
              <a:t>Ona: Nije se igrala.</a:t>
            </a:r>
            <a:endParaRPr lang="en-US" dirty="0"/>
          </a:p>
          <a:p>
            <a:r>
              <a:rPr lang="sr-Latn-RS" dirty="0"/>
              <a:t>Mi: Nismo se igrali.</a:t>
            </a:r>
            <a:endParaRPr lang="en-US" dirty="0"/>
          </a:p>
          <a:p>
            <a:r>
              <a:rPr lang="sr-Latn-RS" dirty="0"/>
              <a:t>Vi: Niste se igrali.</a:t>
            </a:r>
            <a:endParaRPr lang="en-US" dirty="0"/>
          </a:p>
          <a:p>
            <a:r>
              <a:rPr lang="sr-Latn-RS" dirty="0"/>
              <a:t>Oni</a:t>
            </a:r>
            <a:r>
              <a:rPr lang="en-US" dirty="0"/>
              <a:t>:</a:t>
            </a:r>
            <a:r>
              <a:rPr lang="sr-Latn-RS" dirty="0"/>
              <a:t> Nisu se igrali. </a:t>
            </a:r>
            <a:endParaRPr lang="en-US" dirty="0"/>
          </a:p>
          <a:p>
            <a:r>
              <a:rPr lang="sr-Latn-RS" dirty="0"/>
              <a:t>One:Nisu se igrale. </a:t>
            </a:r>
            <a:endParaRPr lang="en-US" dirty="0"/>
          </a:p>
          <a:p>
            <a:r>
              <a:rPr lang="sr-Latn-RS" dirty="0"/>
              <a:t>Ona: Nisu se igrala.  </a:t>
            </a:r>
            <a:endParaRPr lang="en-US" dirty="0"/>
          </a:p>
          <a:p>
            <a:endParaRPr lang="en-US" dirty="0"/>
          </a:p>
        </p:txBody>
      </p:sp>
    </p:spTree>
    <p:extLst>
      <p:ext uri="{BB962C8B-B14F-4D97-AF65-F5344CB8AC3E}">
        <p14:creationId xmlns:p14="http://schemas.microsoft.com/office/powerpoint/2010/main" val="19670244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B6AB-204D-97C5-7238-9DF8A5921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BFEA88-19B3-3693-B21A-68A50B8F06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586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94B8-DEEF-B263-13B3-E362BBC83FD9}"/>
              </a:ext>
            </a:extLst>
          </p:cNvPr>
          <p:cNvSpPr>
            <a:spLocks noGrp="1"/>
          </p:cNvSpPr>
          <p:nvPr>
            <p:ph type="title"/>
          </p:nvPr>
        </p:nvSpPr>
        <p:spPr/>
        <p:txBody>
          <a:bodyPr/>
          <a:lstStyle/>
          <a:p>
            <a:r>
              <a:rPr lang="en-US" dirty="0"/>
              <a:t>Ve</a:t>
            </a:r>
            <a:r>
              <a:rPr lang="sr-Latn-RS" dirty="0" err="1"/>
              <a:t>žba</a:t>
            </a:r>
            <a:endParaRPr lang="en-US" dirty="0"/>
          </a:p>
        </p:txBody>
      </p:sp>
      <p:sp>
        <p:nvSpPr>
          <p:cNvPr id="3" name="Content Placeholder 2">
            <a:extLst>
              <a:ext uri="{FF2B5EF4-FFF2-40B4-BE49-F238E27FC236}">
                <a16:creationId xmlns:a16="http://schemas.microsoft.com/office/drawing/2014/main" id="{FE7E0BF8-7A76-72A0-440F-B7FCFFB1C509}"/>
              </a:ext>
            </a:extLst>
          </p:cNvPr>
          <p:cNvSpPr>
            <a:spLocks noGrp="1"/>
          </p:cNvSpPr>
          <p:nvPr>
            <p:ph idx="1"/>
          </p:nvPr>
        </p:nvSpPr>
        <p:spPr/>
        <p:txBody>
          <a:bodyPr>
            <a:normAutofit/>
          </a:bodyPr>
          <a:lstStyle/>
          <a:p>
            <a:r>
              <a:rPr lang="sr-Latn-RS" dirty="0"/>
              <a:t>Ja ……………. (raditi).</a:t>
            </a:r>
          </a:p>
          <a:p>
            <a:r>
              <a:rPr lang="sr-Latn-RS" dirty="0"/>
              <a:t>Mi …………… (spavati, spavam)</a:t>
            </a:r>
          </a:p>
          <a:p>
            <a:r>
              <a:rPr lang="sr-Latn-RS" dirty="0"/>
              <a:t>Studenti ………….. (moći, mogu).</a:t>
            </a:r>
          </a:p>
          <a:p>
            <a:r>
              <a:rPr lang="sr-Latn-RS" dirty="0"/>
              <a:t>Vi …………… (pisati, pišem)</a:t>
            </a:r>
          </a:p>
          <a:p>
            <a:r>
              <a:rPr lang="sr-Latn-RS" dirty="0"/>
              <a:t>Ona …………. (ne govoriti, govorim)</a:t>
            </a:r>
          </a:p>
          <a:p>
            <a:endParaRPr lang="sr-Latn-RS" dirty="0"/>
          </a:p>
          <a:p>
            <a:endParaRPr lang="sr-Latn-R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667D87-46C6-671B-8758-2E2A109D97EB}"/>
                  </a:ext>
                </a:extLst>
              </p14:cNvPr>
              <p14:cNvContentPartPr/>
              <p14:nvPr/>
            </p14:nvContentPartPr>
            <p14:xfrm>
              <a:off x="2627193" y="1011628"/>
              <a:ext cx="360" cy="360"/>
            </p14:xfrm>
          </p:contentPart>
        </mc:Choice>
        <mc:Fallback xmlns="">
          <p:pic>
            <p:nvPicPr>
              <p:cNvPr id="4" name="Ink 3">
                <a:extLst>
                  <a:ext uri="{FF2B5EF4-FFF2-40B4-BE49-F238E27FC236}">
                    <a16:creationId xmlns:a16="http://schemas.microsoft.com/office/drawing/2014/main" id="{A8667D87-46C6-671B-8758-2E2A109D97EB}"/>
                  </a:ext>
                </a:extLst>
              </p:cNvPr>
              <p:cNvPicPr/>
              <p:nvPr/>
            </p:nvPicPr>
            <p:blipFill>
              <a:blip r:embed="rId3"/>
              <a:stretch>
                <a:fillRect/>
              </a:stretch>
            </p:blipFill>
            <p:spPr>
              <a:xfrm>
                <a:off x="2621073" y="1005508"/>
                <a:ext cx="12600" cy="12600"/>
              </a:xfrm>
              <a:prstGeom prst="rect">
                <a:avLst/>
              </a:prstGeom>
            </p:spPr>
          </p:pic>
        </mc:Fallback>
      </mc:AlternateContent>
    </p:spTree>
    <p:extLst>
      <p:ext uri="{BB962C8B-B14F-4D97-AF65-F5344CB8AC3E}">
        <p14:creationId xmlns:p14="http://schemas.microsoft.com/office/powerpoint/2010/main" val="121005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a:t>Prošlo vreme</a:t>
            </a:r>
            <a:r>
              <a:rPr lang="en-US" dirty="0"/>
              <a:t>/</a:t>
            </a:r>
            <a:r>
              <a:rPr lang="sr-Latn-RS" dirty="0"/>
              <a:t>vrijeme</a:t>
            </a:r>
            <a:endParaRPr lang="en-US" dirty="0"/>
          </a:p>
        </p:txBody>
      </p:sp>
      <p:sp>
        <p:nvSpPr>
          <p:cNvPr id="3" name="Subtitle 2"/>
          <p:cNvSpPr>
            <a:spLocks noGrp="1"/>
          </p:cNvSpPr>
          <p:nvPr>
            <p:ph type="subTitle" idx="1"/>
          </p:nvPr>
        </p:nvSpPr>
        <p:spPr/>
        <p:txBody>
          <a:bodyPr/>
          <a:lstStyle/>
          <a:p>
            <a:r>
              <a:rPr lang="en-US" dirty="0"/>
              <a:t>The Past Tense</a:t>
            </a:r>
          </a:p>
        </p:txBody>
      </p:sp>
    </p:spTree>
    <p:extLst>
      <p:ext uri="{BB962C8B-B14F-4D97-AF65-F5344CB8AC3E}">
        <p14:creationId xmlns:p14="http://schemas.microsoft.com/office/powerpoint/2010/main" val="155973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 Formation of the past tense in BCS:</a:t>
            </a:r>
            <a:endParaRPr lang="en-US" dirty="0"/>
          </a:p>
        </p:txBody>
      </p:sp>
      <p:sp>
        <p:nvSpPr>
          <p:cNvPr id="3" name="Content Placeholder 2"/>
          <p:cNvSpPr>
            <a:spLocks noGrp="1"/>
          </p:cNvSpPr>
          <p:nvPr>
            <p:ph idx="1"/>
          </p:nvPr>
        </p:nvSpPr>
        <p:spPr/>
        <p:txBody>
          <a:bodyPr/>
          <a:lstStyle/>
          <a:p>
            <a:r>
              <a:rPr lang="sr-Latn-RS" dirty="0"/>
              <a:t>Past tense is a compound fo</a:t>
            </a:r>
            <a:r>
              <a:rPr lang="en-US" dirty="0"/>
              <a:t>r</a:t>
            </a:r>
            <a:r>
              <a:rPr lang="sr-Latn-RS" dirty="0"/>
              <a:t>m in BCS. It consists of two elements:</a:t>
            </a:r>
            <a:endParaRPr lang="en-US" dirty="0"/>
          </a:p>
          <a:p>
            <a:endParaRPr lang="en-US" dirty="0"/>
          </a:p>
        </p:txBody>
      </p:sp>
    </p:spTree>
    <p:extLst>
      <p:ext uri="{BB962C8B-B14F-4D97-AF65-F5344CB8AC3E}">
        <p14:creationId xmlns:p14="http://schemas.microsoft.com/office/powerpoint/2010/main" val="2686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3DCE7-1575-EFA8-37A1-EDC706607D7F}"/>
              </a:ext>
            </a:extLst>
          </p:cNvPr>
          <p:cNvSpPr>
            <a:spLocks noGrp="1"/>
          </p:cNvSpPr>
          <p:nvPr>
            <p:ph type="title"/>
          </p:nvPr>
        </p:nvSpPr>
        <p:spPr>
          <a:xfrm>
            <a:off x="960120" y="643467"/>
            <a:ext cx="4628638" cy="5571066"/>
          </a:xfrm>
        </p:spPr>
        <p:txBody>
          <a:bodyPr>
            <a:normAutofit/>
          </a:bodyPr>
          <a:lstStyle/>
          <a:p>
            <a:r>
              <a:rPr lang="sr-Latn-RS" sz="5600"/>
              <a:t>PART I: </a:t>
            </a:r>
            <a:r>
              <a:rPr lang="sr-Latn-RS" sz="5600" b="1" err="1"/>
              <a:t>The</a:t>
            </a:r>
            <a:r>
              <a:rPr lang="sr-Latn-RS" sz="5600" b="1"/>
              <a:t> </a:t>
            </a:r>
            <a:r>
              <a:rPr lang="sr-Latn-RS" sz="5600" b="1" err="1"/>
              <a:t>short</a:t>
            </a:r>
            <a:r>
              <a:rPr lang="sr-Latn-RS" sz="5600" b="1"/>
              <a:t> </a:t>
            </a:r>
            <a:r>
              <a:rPr lang="sr-Latn-RS" sz="5600" b="1" err="1"/>
              <a:t>forms</a:t>
            </a:r>
            <a:r>
              <a:rPr lang="sr-Latn-RS" sz="5600" b="1"/>
              <a:t> </a:t>
            </a:r>
            <a:r>
              <a:rPr lang="sr-Latn-RS" sz="5600" b="1" err="1"/>
              <a:t>of</a:t>
            </a:r>
            <a:r>
              <a:rPr lang="sr-Latn-RS" sz="5600" b="1"/>
              <a:t> </a:t>
            </a:r>
            <a:r>
              <a:rPr lang="sr-Latn-RS" sz="5600" b="1" err="1"/>
              <a:t>present</a:t>
            </a:r>
            <a:r>
              <a:rPr lang="sr-Latn-RS" sz="5600" b="1"/>
              <a:t> </a:t>
            </a:r>
            <a:r>
              <a:rPr lang="sr-Latn-RS" sz="5600" b="1" err="1"/>
              <a:t>tense</a:t>
            </a:r>
            <a:r>
              <a:rPr lang="sr-Latn-RS" sz="5600" b="1"/>
              <a:t> </a:t>
            </a:r>
            <a:r>
              <a:rPr lang="sr-Latn-RS" sz="5600" b="1" err="1"/>
              <a:t>of</a:t>
            </a:r>
            <a:r>
              <a:rPr lang="sr-Latn-RS" sz="5600" b="1"/>
              <a:t> </a:t>
            </a:r>
            <a:r>
              <a:rPr lang="sr-Latn-RS" sz="5600" b="1" err="1"/>
              <a:t>the</a:t>
            </a:r>
            <a:r>
              <a:rPr lang="sr-Latn-RS" sz="5600" b="1"/>
              <a:t> </a:t>
            </a:r>
            <a:r>
              <a:rPr lang="sr-Latn-RS" sz="5600" b="1" err="1"/>
              <a:t>verb</a:t>
            </a:r>
            <a:r>
              <a:rPr lang="sr-Latn-RS" sz="5600" b="1"/>
              <a:t> to be</a:t>
            </a:r>
            <a:r>
              <a:rPr lang="sr-Latn-RS" sz="5600"/>
              <a:t>:</a:t>
            </a:r>
            <a:br>
              <a:rPr lang="en-US" sz="5600"/>
            </a:br>
            <a:endParaRPr lang="en-US" sz="5600"/>
          </a:p>
        </p:txBody>
      </p:sp>
      <p:sp>
        <p:nvSpPr>
          <p:cNvPr id="3" name="Content Placeholder 2">
            <a:extLst>
              <a:ext uri="{FF2B5EF4-FFF2-40B4-BE49-F238E27FC236}">
                <a16:creationId xmlns:a16="http://schemas.microsoft.com/office/drawing/2014/main" id="{1FBF6BA6-79CC-5533-19C0-8C660909E656}"/>
              </a:ext>
            </a:extLst>
          </p:cNvPr>
          <p:cNvSpPr>
            <a:spLocks noGrp="1"/>
          </p:cNvSpPr>
          <p:nvPr>
            <p:ph idx="1"/>
          </p:nvPr>
        </p:nvSpPr>
        <p:spPr>
          <a:xfrm>
            <a:off x="6575296" y="643467"/>
            <a:ext cx="4653536" cy="5571066"/>
          </a:xfrm>
        </p:spPr>
        <p:txBody>
          <a:bodyPr anchor="ctr">
            <a:normAutofit/>
          </a:bodyPr>
          <a:lstStyle/>
          <a:p>
            <a:r>
              <a:rPr lang="sr-Latn-RS" dirty="0"/>
              <a:t>Ja sam </a:t>
            </a:r>
          </a:p>
          <a:p>
            <a:r>
              <a:rPr lang="sr-Latn-RS" dirty="0"/>
              <a:t>Ti si   </a:t>
            </a:r>
          </a:p>
          <a:p>
            <a:r>
              <a:rPr lang="sr-Latn-RS" dirty="0"/>
              <a:t>On, Ona, Ono je                                  </a:t>
            </a:r>
            <a:r>
              <a:rPr lang="en-US" dirty="0"/>
              <a:t>   </a:t>
            </a:r>
            <a:endParaRPr lang="sr-Latn-RS" dirty="0"/>
          </a:p>
          <a:p>
            <a:r>
              <a:rPr lang="sr-Latn-RS" dirty="0"/>
              <a:t>Mi smo</a:t>
            </a:r>
            <a:endParaRPr lang="en-US" dirty="0"/>
          </a:p>
          <a:p>
            <a:r>
              <a:rPr lang="sr-Latn-RS" dirty="0"/>
              <a:t>Vi ste</a:t>
            </a:r>
            <a:endParaRPr lang="en-US" dirty="0"/>
          </a:p>
          <a:p>
            <a:r>
              <a:rPr lang="sr-Latn-RS" dirty="0"/>
              <a:t>Oni, One, Ona su</a:t>
            </a:r>
            <a:endParaRPr lang="en-US" dirty="0"/>
          </a:p>
          <a:p>
            <a:endParaRPr lang="en-US" dirty="0"/>
          </a:p>
        </p:txBody>
      </p:sp>
    </p:spTree>
    <p:extLst>
      <p:ext uri="{BB962C8B-B14F-4D97-AF65-F5344CB8AC3E}">
        <p14:creationId xmlns:p14="http://schemas.microsoft.com/office/powerpoint/2010/main" val="197631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err="1"/>
              <a:t>Part</a:t>
            </a:r>
            <a:r>
              <a:rPr lang="sr-Latn-RS" dirty="0"/>
              <a:t> II: </a:t>
            </a:r>
            <a:r>
              <a:rPr lang="sr-Latn-RS" dirty="0" err="1"/>
              <a:t>Past</a:t>
            </a:r>
            <a:r>
              <a:rPr lang="sr-Latn-RS" dirty="0"/>
              <a:t> </a:t>
            </a:r>
            <a:r>
              <a:rPr lang="sr-Latn-RS" dirty="0" err="1"/>
              <a:t>Participle</a:t>
            </a:r>
            <a:endParaRPr lang="en-US" dirty="0"/>
          </a:p>
        </p:txBody>
      </p:sp>
      <p:sp>
        <p:nvSpPr>
          <p:cNvPr id="3" name="Content Placeholder 2"/>
          <p:cNvSpPr>
            <a:spLocks noGrp="1"/>
          </p:cNvSpPr>
          <p:nvPr>
            <p:ph idx="1"/>
          </p:nvPr>
        </p:nvSpPr>
        <p:spPr>
          <a:xfrm>
            <a:off x="1439662" y="2521259"/>
            <a:ext cx="8911701" cy="3969798"/>
          </a:xfrm>
        </p:spPr>
        <p:txBody>
          <a:bodyPr>
            <a:normAutofit fontScale="70000" lnSpcReduction="20000"/>
          </a:bodyPr>
          <a:lstStyle/>
          <a:p>
            <a:r>
              <a:rPr lang="sr-Latn-RS" b="1" dirty="0"/>
              <a:t>II  the</a:t>
            </a:r>
            <a:r>
              <a:rPr lang="sr-Latn-RS" dirty="0"/>
              <a:t> </a:t>
            </a:r>
            <a:r>
              <a:rPr lang="sr-Latn-RS" b="1" dirty="0"/>
              <a:t>past participle of the main verb</a:t>
            </a:r>
            <a:r>
              <a:rPr lang="sr-Latn-RS" dirty="0"/>
              <a:t> or the </a:t>
            </a:r>
            <a:r>
              <a:rPr lang="sr-Latn-RS" b="1" dirty="0"/>
              <a:t>–</a:t>
            </a:r>
            <a:r>
              <a:rPr lang="en-US" b="1" dirty="0"/>
              <a:t>L</a:t>
            </a:r>
            <a:r>
              <a:rPr lang="sr-Latn-RS" b="1" dirty="0"/>
              <a:t> participle</a:t>
            </a:r>
            <a:r>
              <a:rPr lang="sr-Latn-RS" dirty="0"/>
              <a:t> as it is also known.  </a:t>
            </a:r>
          </a:p>
          <a:p>
            <a:r>
              <a:rPr lang="sr-Latn-RS" dirty="0" err="1"/>
              <a:t>For</a:t>
            </a:r>
            <a:r>
              <a:rPr lang="sr-Latn-RS" dirty="0"/>
              <a:t> the most verbs (NOT ALL) the past participle is obtained by dropping the </a:t>
            </a:r>
            <a:r>
              <a:rPr lang="sr-Latn-RS" b="1" dirty="0"/>
              <a:t>–ti</a:t>
            </a:r>
            <a:r>
              <a:rPr lang="sr-Latn-RS" dirty="0"/>
              <a:t> ending of the infinitive and adding the corresponding number and gender endings: </a:t>
            </a:r>
            <a:r>
              <a:rPr lang="sr-Latn-RS" b="1" dirty="0"/>
              <a:t>o, la, lo, li le, la</a:t>
            </a:r>
            <a:endParaRPr lang="en-US" dirty="0"/>
          </a:p>
          <a:p>
            <a:r>
              <a:rPr lang="sr-Latn-RS" dirty="0"/>
              <a:t> </a:t>
            </a:r>
            <a:r>
              <a:rPr lang="sr-Latn-RS" b="1" dirty="0"/>
              <a:t>O</a:t>
            </a:r>
            <a:r>
              <a:rPr lang="sr-Latn-RS" dirty="0"/>
              <a:t> -masculine sg. ending</a:t>
            </a:r>
            <a:endParaRPr lang="en-US" dirty="0"/>
          </a:p>
          <a:p>
            <a:r>
              <a:rPr lang="sr-Latn-RS" dirty="0"/>
              <a:t> </a:t>
            </a:r>
            <a:r>
              <a:rPr lang="sr-Latn-RS" b="1" dirty="0"/>
              <a:t>La</a:t>
            </a:r>
            <a:r>
              <a:rPr lang="sr-Latn-RS" dirty="0"/>
              <a:t> -feminine singular ending</a:t>
            </a:r>
            <a:endParaRPr lang="en-US" dirty="0"/>
          </a:p>
          <a:p>
            <a:r>
              <a:rPr lang="sr-Latn-RS" dirty="0"/>
              <a:t> </a:t>
            </a:r>
            <a:r>
              <a:rPr lang="sr-Latn-RS" b="1" dirty="0"/>
              <a:t>Lo</a:t>
            </a:r>
            <a:r>
              <a:rPr lang="sr-Latn-RS" dirty="0"/>
              <a:t> -neuter singular ending </a:t>
            </a:r>
            <a:endParaRPr lang="en-US" dirty="0"/>
          </a:p>
          <a:p>
            <a:r>
              <a:rPr lang="sr-Latn-RS" dirty="0"/>
              <a:t> </a:t>
            </a:r>
            <a:r>
              <a:rPr lang="sr-Latn-RS" b="1" dirty="0"/>
              <a:t>Li</a:t>
            </a:r>
            <a:r>
              <a:rPr lang="sr-Latn-RS" dirty="0"/>
              <a:t> -masculine plural (or mixed genders)</a:t>
            </a:r>
            <a:endParaRPr lang="en-US" dirty="0"/>
          </a:p>
          <a:p>
            <a:r>
              <a:rPr lang="sr-Latn-RS" dirty="0"/>
              <a:t> </a:t>
            </a:r>
            <a:r>
              <a:rPr lang="sr-Latn-RS" b="1" dirty="0"/>
              <a:t>Le</a:t>
            </a:r>
            <a:r>
              <a:rPr lang="sr-Latn-RS" dirty="0"/>
              <a:t> -feminine plural</a:t>
            </a:r>
            <a:endParaRPr lang="en-US" dirty="0"/>
          </a:p>
          <a:p>
            <a:r>
              <a:rPr lang="sr-Latn-RS" dirty="0"/>
              <a:t> </a:t>
            </a:r>
            <a:r>
              <a:rPr lang="sr-Latn-RS" b="1" dirty="0"/>
              <a:t>La</a:t>
            </a:r>
            <a:r>
              <a:rPr lang="sr-Latn-RS" dirty="0"/>
              <a:t> -neuter plural </a:t>
            </a:r>
            <a:endParaRPr lang="en-US" dirty="0"/>
          </a:p>
          <a:p>
            <a:endParaRPr lang="en-US" dirty="0"/>
          </a:p>
        </p:txBody>
      </p:sp>
    </p:spTree>
    <p:extLst>
      <p:ext uri="{BB962C8B-B14F-4D97-AF65-F5344CB8AC3E}">
        <p14:creationId xmlns:p14="http://schemas.microsoft.com/office/powerpoint/2010/main" val="269475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747" y="1153527"/>
            <a:ext cx="8229600" cy="639762"/>
          </a:xfrm>
        </p:spPr>
        <p:txBody>
          <a:bodyPr>
            <a:normAutofit fontScale="90000"/>
          </a:bodyPr>
          <a:lstStyle/>
          <a:p>
            <a:r>
              <a:rPr lang="sr-Latn-RS" dirty="0"/>
              <a:t>An example: infinitive pisati -to write</a:t>
            </a:r>
            <a:br>
              <a:rPr lang="en-US" dirty="0"/>
            </a:br>
            <a:endParaRPr lang="en-US" dirty="0"/>
          </a:p>
        </p:txBody>
      </p:sp>
      <p:sp>
        <p:nvSpPr>
          <p:cNvPr id="3" name="Content Placeholder 2"/>
          <p:cNvSpPr>
            <a:spLocks noGrp="1"/>
          </p:cNvSpPr>
          <p:nvPr>
            <p:ph idx="1"/>
          </p:nvPr>
        </p:nvSpPr>
        <p:spPr>
          <a:xfrm>
            <a:off x="1981200" y="2539014"/>
            <a:ext cx="7535662" cy="4090386"/>
          </a:xfrm>
        </p:spPr>
        <p:txBody>
          <a:bodyPr>
            <a:normAutofit fontScale="92500" lnSpcReduction="10000"/>
          </a:bodyPr>
          <a:lstStyle/>
          <a:p>
            <a:r>
              <a:rPr lang="sr-Latn-RS" b="1" dirty="0"/>
              <a:t>Drop the </a:t>
            </a:r>
            <a:r>
              <a:rPr lang="sr-Latn-RS" b="1" dirty="0">
                <a:solidFill>
                  <a:srgbClr val="FF0000"/>
                </a:solidFill>
              </a:rPr>
              <a:t>-ti </a:t>
            </a:r>
            <a:r>
              <a:rPr lang="sr-Latn-RS" b="1" dirty="0"/>
              <a:t>ending</a:t>
            </a:r>
            <a:r>
              <a:rPr lang="sr-Latn-RS" dirty="0"/>
              <a:t> from infinitive </a:t>
            </a:r>
            <a:r>
              <a:rPr lang="sr-Latn-RS" b="1" dirty="0"/>
              <a:t>and add appropriate endings</a:t>
            </a:r>
            <a:r>
              <a:rPr lang="sr-Latn-RS" dirty="0"/>
              <a:t> to the stem </a:t>
            </a:r>
            <a:r>
              <a:rPr lang="sr-Latn-RS" b="1" dirty="0">
                <a:solidFill>
                  <a:srgbClr val="FF0000"/>
                </a:solidFill>
              </a:rPr>
              <a:t>pisa</a:t>
            </a:r>
            <a:r>
              <a:rPr lang="sr-Latn-RS" dirty="0">
                <a:solidFill>
                  <a:srgbClr val="FF0000"/>
                </a:solidFill>
              </a:rPr>
              <a:t>-</a:t>
            </a:r>
            <a:endParaRPr lang="en-US" dirty="0">
              <a:solidFill>
                <a:srgbClr val="FF0000"/>
              </a:solidFill>
            </a:endParaRPr>
          </a:p>
          <a:p>
            <a:r>
              <a:rPr lang="en-US" dirty="0"/>
              <a:t>-m</a:t>
            </a:r>
            <a:r>
              <a:rPr lang="sr-Latn-RS" dirty="0"/>
              <a:t>asculine singular: pisa</a:t>
            </a:r>
            <a:r>
              <a:rPr lang="sr-Latn-RS" dirty="0">
                <a:solidFill>
                  <a:srgbClr val="FF0000"/>
                </a:solidFill>
              </a:rPr>
              <a:t>o</a:t>
            </a:r>
            <a:endParaRPr lang="en-US" dirty="0">
              <a:solidFill>
                <a:srgbClr val="FF0000"/>
              </a:solidFill>
            </a:endParaRPr>
          </a:p>
          <a:p>
            <a:r>
              <a:rPr lang="sr-Latn-RS" dirty="0"/>
              <a:t>-feminine singular pisa</a:t>
            </a:r>
            <a:r>
              <a:rPr lang="sr-Latn-RS" dirty="0">
                <a:solidFill>
                  <a:srgbClr val="FF0000"/>
                </a:solidFill>
              </a:rPr>
              <a:t>la</a:t>
            </a:r>
            <a:endParaRPr lang="en-US" dirty="0">
              <a:solidFill>
                <a:srgbClr val="FF0000"/>
              </a:solidFill>
            </a:endParaRPr>
          </a:p>
          <a:p>
            <a:r>
              <a:rPr lang="sr-Latn-RS" dirty="0"/>
              <a:t> -neuter singular pisa</a:t>
            </a:r>
            <a:r>
              <a:rPr lang="sr-Latn-RS" dirty="0">
                <a:solidFill>
                  <a:srgbClr val="FF0000"/>
                </a:solidFill>
              </a:rPr>
              <a:t>lo</a:t>
            </a:r>
            <a:r>
              <a:rPr lang="sr-Latn-RS" dirty="0"/>
              <a:t> </a:t>
            </a:r>
            <a:endParaRPr lang="en-US" dirty="0"/>
          </a:p>
          <a:p>
            <a:r>
              <a:rPr lang="sr-Latn-RS" dirty="0"/>
              <a:t> -masculine plural (or mixed genders):pisa</a:t>
            </a:r>
            <a:r>
              <a:rPr lang="sr-Latn-RS" dirty="0">
                <a:solidFill>
                  <a:srgbClr val="FF0000"/>
                </a:solidFill>
              </a:rPr>
              <a:t>li</a:t>
            </a:r>
            <a:endParaRPr lang="en-US" dirty="0">
              <a:solidFill>
                <a:srgbClr val="FF0000"/>
              </a:solidFill>
            </a:endParaRPr>
          </a:p>
          <a:p>
            <a:r>
              <a:rPr lang="sr-Latn-RS" dirty="0"/>
              <a:t> -feminine plural:pisa</a:t>
            </a:r>
            <a:r>
              <a:rPr lang="sr-Latn-RS" dirty="0">
                <a:solidFill>
                  <a:srgbClr val="FF0000"/>
                </a:solidFill>
              </a:rPr>
              <a:t>le</a:t>
            </a:r>
            <a:endParaRPr lang="en-US" dirty="0">
              <a:solidFill>
                <a:srgbClr val="FF0000"/>
              </a:solidFill>
            </a:endParaRPr>
          </a:p>
          <a:p>
            <a:r>
              <a:rPr lang="sr-Latn-RS" dirty="0"/>
              <a:t> -neuter plural: pisa</a:t>
            </a:r>
            <a:r>
              <a:rPr lang="sr-Latn-RS" dirty="0">
                <a:solidFill>
                  <a:srgbClr val="FF0000"/>
                </a:solidFill>
              </a:rPr>
              <a:t>la</a:t>
            </a:r>
            <a:endParaRPr lang="en-US" dirty="0">
              <a:solidFill>
                <a:srgbClr val="FF0000"/>
              </a:solidFill>
            </a:endParaRPr>
          </a:p>
          <a:p>
            <a:endParaRPr lang="en-US" dirty="0"/>
          </a:p>
        </p:txBody>
      </p:sp>
    </p:spTree>
    <p:extLst>
      <p:ext uri="{BB962C8B-B14F-4D97-AF65-F5344CB8AC3E}">
        <p14:creationId xmlns:p14="http://schemas.microsoft.com/office/powerpoint/2010/main" val="247919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5" y="228599"/>
            <a:ext cx="9917835" cy="2647765"/>
          </a:xfrm>
        </p:spPr>
        <p:txBody>
          <a:bodyPr>
            <a:normAutofit/>
          </a:bodyPr>
          <a:lstStyle/>
          <a:p>
            <a:r>
              <a:rPr lang="sr-Latn-RS" sz="2800" b="1" dirty="0" err="1"/>
              <a:t>Now</a:t>
            </a:r>
            <a:r>
              <a:rPr lang="sr-Latn-RS" sz="2800" b="1" dirty="0"/>
              <a:t> </a:t>
            </a:r>
            <a:r>
              <a:rPr lang="sr-Latn-RS" sz="2800" b="1" dirty="0" err="1"/>
              <a:t>add</a:t>
            </a:r>
            <a:r>
              <a:rPr lang="sr-Latn-RS" sz="2800" b="1" dirty="0"/>
              <a:t> </a:t>
            </a:r>
            <a:r>
              <a:rPr lang="sr-Latn-RS" sz="2800" b="1" dirty="0" err="1"/>
              <a:t>the</a:t>
            </a:r>
            <a:r>
              <a:rPr lang="sr-Latn-RS" sz="2800" b="1" dirty="0"/>
              <a:t> </a:t>
            </a:r>
            <a:r>
              <a:rPr lang="sr-Latn-RS" sz="2800" b="1" dirty="0" err="1"/>
              <a:t>auxiliary</a:t>
            </a:r>
            <a:r>
              <a:rPr lang="sr-Latn-RS" sz="2800" b="1" dirty="0"/>
              <a:t> </a:t>
            </a:r>
            <a:r>
              <a:rPr lang="sr-Latn-RS" sz="2800" b="1" dirty="0" err="1"/>
              <a:t>form</a:t>
            </a:r>
            <a:r>
              <a:rPr lang="sr-Latn-RS" sz="2800" b="1" dirty="0"/>
              <a:t> </a:t>
            </a:r>
            <a:r>
              <a:rPr lang="sr-Latn-RS" sz="2800" b="1" dirty="0" err="1"/>
              <a:t>of</a:t>
            </a:r>
            <a:r>
              <a:rPr lang="sr-Latn-RS" sz="2800" b="1" dirty="0"/>
              <a:t> </a:t>
            </a:r>
            <a:r>
              <a:rPr lang="sr-Latn-RS" sz="2800" b="1" dirty="0" err="1"/>
              <a:t>verb</a:t>
            </a:r>
            <a:r>
              <a:rPr lang="sr-Latn-RS" sz="2800" b="1" dirty="0"/>
              <a:t> </a:t>
            </a:r>
            <a:r>
              <a:rPr lang="en-US" sz="2800" b="1" dirty="0"/>
              <a:t>“</a:t>
            </a:r>
            <a:r>
              <a:rPr lang="sr-Latn-RS" sz="2800" b="1" dirty="0"/>
              <a:t>to be</a:t>
            </a:r>
            <a:r>
              <a:rPr lang="en-US" sz="2800" b="1" dirty="0"/>
              <a:t>”</a:t>
            </a:r>
            <a:r>
              <a:rPr lang="sr-Latn-RS" sz="2800" b="1" dirty="0"/>
              <a:t> to </a:t>
            </a:r>
            <a:r>
              <a:rPr lang="sr-Latn-RS" sz="2800" b="1" dirty="0" err="1"/>
              <a:t>past</a:t>
            </a:r>
            <a:r>
              <a:rPr lang="sr-Latn-RS" sz="2800" b="1" dirty="0"/>
              <a:t> </a:t>
            </a:r>
            <a:r>
              <a:rPr lang="sr-Latn-RS" sz="2800" b="1" dirty="0" err="1"/>
              <a:t>participle</a:t>
            </a:r>
            <a:r>
              <a:rPr lang="sr-Latn-RS" sz="2800" b="1" dirty="0"/>
              <a:t> to </a:t>
            </a:r>
            <a:r>
              <a:rPr lang="sr-Latn-RS" sz="2800" b="1" dirty="0" err="1"/>
              <a:t>form</a:t>
            </a:r>
            <a:r>
              <a:rPr lang="sr-Latn-RS" sz="2800" b="1" dirty="0"/>
              <a:t> </a:t>
            </a:r>
            <a:r>
              <a:rPr lang="en-US" sz="2800" b="1" dirty="0"/>
              <a:t>the </a:t>
            </a:r>
            <a:r>
              <a:rPr lang="sr-Latn-RS" sz="2800" b="1" dirty="0" err="1"/>
              <a:t>past</a:t>
            </a:r>
            <a:r>
              <a:rPr lang="sr-Latn-RS" sz="2800" b="1" dirty="0"/>
              <a:t> </a:t>
            </a:r>
            <a:r>
              <a:rPr lang="sr-Latn-RS" sz="2800" b="1" dirty="0" err="1"/>
              <a:t>tense</a:t>
            </a:r>
            <a:r>
              <a:rPr lang="sr-Latn-RS" sz="2800" b="1" dirty="0"/>
              <a:t>: Singular</a:t>
            </a:r>
            <a:endParaRPr lang="en-US" sz="2800" dirty="0"/>
          </a:p>
        </p:txBody>
      </p:sp>
      <p:sp>
        <p:nvSpPr>
          <p:cNvPr id="3" name="Content Placeholder 2"/>
          <p:cNvSpPr>
            <a:spLocks noGrp="1"/>
          </p:cNvSpPr>
          <p:nvPr>
            <p:ph idx="1"/>
          </p:nvPr>
        </p:nvSpPr>
        <p:spPr>
          <a:xfrm>
            <a:off x="1056444" y="2583402"/>
            <a:ext cx="8717872" cy="4122198"/>
          </a:xfrm>
        </p:spPr>
        <p:txBody>
          <a:bodyPr>
            <a:normAutofit/>
          </a:bodyPr>
          <a:lstStyle/>
          <a:p>
            <a:r>
              <a:rPr lang="sr-Latn-RS" dirty="0"/>
              <a:t>Ja sam pisao. Masculine singular. </a:t>
            </a:r>
            <a:endParaRPr lang="en-US" dirty="0"/>
          </a:p>
          <a:p>
            <a:r>
              <a:rPr lang="sr-Latn-RS" dirty="0"/>
              <a:t>Ja sam pisala. Feminine singular.</a:t>
            </a:r>
            <a:endParaRPr lang="en-US" dirty="0"/>
          </a:p>
          <a:p>
            <a:r>
              <a:rPr lang="sr-Latn-RS" dirty="0"/>
              <a:t>Ti si pisao. Masc sg.</a:t>
            </a:r>
            <a:endParaRPr lang="en-US" dirty="0"/>
          </a:p>
          <a:p>
            <a:r>
              <a:rPr lang="sr-Latn-RS" dirty="0"/>
              <a:t>Ti si pisala. Fem. Sg.</a:t>
            </a:r>
            <a:endParaRPr lang="en-US" dirty="0"/>
          </a:p>
          <a:p>
            <a:r>
              <a:rPr lang="sr-Latn-RS" dirty="0"/>
              <a:t>On je pisao. Masc. Sg. </a:t>
            </a:r>
            <a:endParaRPr lang="en-US" dirty="0"/>
          </a:p>
          <a:p>
            <a:r>
              <a:rPr lang="sr-Latn-RS" dirty="0"/>
              <a:t>Ona je pisala. Fem. Sg.</a:t>
            </a:r>
            <a:endParaRPr lang="en-US" dirty="0"/>
          </a:p>
          <a:p>
            <a:endParaRPr lang="en-US" dirty="0"/>
          </a:p>
        </p:txBody>
      </p:sp>
    </p:spTree>
    <p:extLst>
      <p:ext uri="{BB962C8B-B14F-4D97-AF65-F5344CB8AC3E}">
        <p14:creationId xmlns:p14="http://schemas.microsoft.com/office/powerpoint/2010/main" val="87442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C511-6062-1FF6-2E4D-FD0342F4B37D}"/>
              </a:ext>
            </a:extLst>
          </p:cNvPr>
          <p:cNvSpPr>
            <a:spLocks noGrp="1"/>
          </p:cNvSpPr>
          <p:nvPr>
            <p:ph type="title"/>
          </p:nvPr>
        </p:nvSpPr>
        <p:spPr/>
        <p:txBody>
          <a:bodyPr/>
          <a:lstStyle/>
          <a:p>
            <a:r>
              <a:rPr lang="sr-Latn-RS" dirty="0"/>
              <a:t>plural</a:t>
            </a:r>
            <a:endParaRPr lang="en-US" dirty="0"/>
          </a:p>
        </p:txBody>
      </p:sp>
      <p:sp>
        <p:nvSpPr>
          <p:cNvPr id="3" name="Content Placeholder 2">
            <a:extLst>
              <a:ext uri="{FF2B5EF4-FFF2-40B4-BE49-F238E27FC236}">
                <a16:creationId xmlns:a16="http://schemas.microsoft.com/office/drawing/2014/main" id="{0B36227E-EF26-5CB8-4B39-E6B83F710F83}"/>
              </a:ext>
            </a:extLst>
          </p:cNvPr>
          <p:cNvSpPr>
            <a:spLocks noGrp="1"/>
          </p:cNvSpPr>
          <p:nvPr>
            <p:ph idx="1"/>
          </p:nvPr>
        </p:nvSpPr>
        <p:spPr/>
        <p:txBody>
          <a:bodyPr>
            <a:normAutofit fontScale="92500" lnSpcReduction="10000"/>
          </a:bodyPr>
          <a:lstStyle/>
          <a:p>
            <a:r>
              <a:rPr lang="sr-Latn-RS" dirty="0"/>
              <a:t>Mi smo pisali .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Mi smo pisale- </a:t>
            </a:r>
            <a:r>
              <a:rPr lang="sr-Latn-RS" dirty="0" err="1"/>
              <a:t>feminine</a:t>
            </a:r>
            <a:r>
              <a:rPr lang="sr-Latn-RS" dirty="0"/>
              <a:t> </a:t>
            </a:r>
            <a:r>
              <a:rPr lang="sr-Latn-RS" dirty="0" err="1"/>
              <a:t>pl</a:t>
            </a:r>
            <a:r>
              <a:rPr lang="sr-Latn-RS" dirty="0"/>
              <a:t>. </a:t>
            </a:r>
            <a:endParaRPr lang="en-US" dirty="0"/>
          </a:p>
          <a:p>
            <a:r>
              <a:rPr lang="sr-Latn-RS" dirty="0"/>
              <a:t>Vi ste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Vi ste pisale- </a:t>
            </a:r>
            <a:r>
              <a:rPr lang="sr-Latn-RS" dirty="0" err="1"/>
              <a:t>feminine</a:t>
            </a:r>
            <a:r>
              <a:rPr lang="sr-Latn-RS" dirty="0"/>
              <a:t> </a:t>
            </a:r>
            <a:r>
              <a:rPr lang="sr-Latn-RS" dirty="0" err="1"/>
              <a:t>pl</a:t>
            </a:r>
            <a:r>
              <a:rPr lang="sr-Latn-RS" dirty="0"/>
              <a:t>.</a:t>
            </a:r>
            <a:endParaRPr lang="en-US" dirty="0"/>
          </a:p>
          <a:p>
            <a:r>
              <a:rPr lang="sr-Latn-RS" dirty="0"/>
              <a:t>Oni su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One su pisale. </a:t>
            </a:r>
            <a:r>
              <a:rPr lang="sr-Latn-RS" dirty="0" err="1"/>
              <a:t>feminine</a:t>
            </a:r>
            <a:r>
              <a:rPr lang="sr-Latn-RS" dirty="0"/>
              <a:t> </a:t>
            </a:r>
            <a:r>
              <a:rPr lang="sr-Latn-RS" dirty="0" err="1"/>
              <a:t>pl</a:t>
            </a:r>
            <a:r>
              <a:rPr lang="sr-Latn-RS" dirty="0"/>
              <a:t>.</a:t>
            </a:r>
            <a:endParaRPr lang="en-US" dirty="0"/>
          </a:p>
          <a:p>
            <a:r>
              <a:rPr lang="sr-Latn-RS" dirty="0"/>
              <a:t>Ona su pisala.  –</a:t>
            </a:r>
            <a:r>
              <a:rPr lang="sr-Latn-RS" dirty="0" err="1"/>
              <a:t>neuter</a:t>
            </a:r>
            <a:r>
              <a:rPr lang="sr-Latn-RS" dirty="0"/>
              <a:t> plural (</a:t>
            </a:r>
            <a:r>
              <a:rPr lang="sr-Latn-RS" dirty="0" err="1"/>
              <a:t>for</a:t>
            </a:r>
            <a:r>
              <a:rPr lang="sr-Latn-RS" dirty="0"/>
              <a:t> </a:t>
            </a:r>
            <a:r>
              <a:rPr lang="sr-Latn-RS" dirty="0" err="1"/>
              <a:t>example</a:t>
            </a:r>
            <a:r>
              <a:rPr lang="sr-Latn-RS" dirty="0"/>
              <a:t>: Deca/</a:t>
            </a:r>
            <a:r>
              <a:rPr lang="sr-Latn-RS" dirty="0" err="1"/>
              <a:t>djeca</a:t>
            </a:r>
            <a:r>
              <a:rPr lang="sr-Latn-RS" dirty="0"/>
              <a:t> su pisala.)</a:t>
            </a:r>
            <a:endParaRPr lang="en-US" dirty="0"/>
          </a:p>
          <a:p>
            <a:endParaRPr lang="en-US" dirty="0"/>
          </a:p>
        </p:txBody>
      </p:sp>
    </p:spTree>
    <p:extLst>
      <p:ext uri="{BB962C8B-B14F-4D97-AF65-F5344CB8AC3E}">
        <p14:creationId xmlns:p14="http://schemas.microsoft.com/office/powerpoint/2010/main" val="204637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fontScale="70000" lnSpcReduction="20000"/>
          </a:bodyPr>
          <a:lstStyle/>
          <a:p>
            <a:pPr marL="0" marR="0">
              <a:lnSpc>
                <a:spcPct val="115000"/>
              </a:lnSpc>
              <a:spcBef>
                <a:spcPts val="0"/>
              </a:spcBef>
              <a:spcAft>
                <a:spcPts val="1000"/>
              </a:spcAft>
            </a:pPr>
            <a:r>
              <a:rPr lang="en-US" sz="1800" u="sng" dirty="0">
                <a:effectLst/>
                <a:latin typeface="Times New Roman" panose="02020603050405020304" pitchFamily="18" charset="0"/>
                <a:ea typeface="Times New Roman" panose="02020603050405020304" pitchFamily="18" charset="0"/>
                <a:cs typeface="Times New Roman" panose="02020603050405020304" pitchFamily="18" charset="0"/>
              </a:rPr>
              <a:t>Exercises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make the past tense of the following infinitives and then write 3 examples for each verb:</a:t>
            </a:r>
          </a:p>
          <a:p>
            <a:pPr marL="0" marR="0">
              <a:lnSpc>
                <a:spcPct val="115000"/>
              </a:lnSpc>
              <a:spcBef>
                <a:spcPts val="0"/>
              </a:spcBef>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Obrazac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(Pattern):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pay</a:t>
            </a: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Singular:                        Plural:</a:t>
            </a: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On: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Mi (m, f)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smo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Vi  (m, f)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ste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Ti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masc,Platio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One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Ona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su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Ti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feminine</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Platila</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si</a:t>
            </a:r>
            <a:endPar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Platio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je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pivo</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drugarici</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u </a:t>
            </a:r>
            <a:r>
              <a:rPr lang="fr-CA" sz="1800" dirty="0" err="1">
                <a:effectLst/>
                <a:latin typeface="Times New Roman" panose="02020603050405020304" pitchFamily="18" charset="0"/>
                <a:ea typeface="Times New Roman" panose="02020603050405020304" pitchFamily="18" charset="0"/>
                <a:cs typeface="Times New Roman" panose="02020603050405020304" pitchFamily="18" charset="0"/>
              </a:rPr>
              <a:t>restoranu</a:t>
            </a:r>
            <a:r>
              <a:rPr lang="fr-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2. Platili smo kafu/kavu jedno drugom.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3. Platila je lekciju.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Idiomatic: she learned her lesson. </a:t>
            </a:r>
          </a:p>
          <a:p>
            <a:endParaRPr lang="en-US" dirty="0"/>
          </a:p>
        </p:txBody>
      </p:sp>
    </p:spTree>
    <p:extLst>
      <p:ext uri="{BB962C8B-B14F-4D97-AF65-F5344CB8AC3E}">
        <p14:creationId xmlns:p14="http://schemas.microsoft.com/office/powerpoint/2010/main" val="249367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0084-2229-AF21-868C-85D6DFCBFE1C}"/>
              </a:ext>
            </a:extLst>
          </p:cNvPr>
          <p:cNvSpPr>
            <a:spLocks noGrp="1"/>
          </p:cNvSpPr>
          <p:nvPr>
            <p:ph type="title"/>
          </p:nvPr>
        </p:nvSpPr>
        <p:spPr/>
        <p:txBody>
          <a:bodyPr/>
          <a:lstStyle/>
          <a:p>
            <a:r>
              <a:rPr lang="sr-Latn-RS" dirty="0" err="1"/>
              <a:t>Objectives</a:t>
            </a:r>
            <a:r>
              <a:rPr lang="sr-Latn-RS" dirty="0"/>
              <a:t> </a:t>
            </a:r>
            <a:r>
              <a:rPr lang="sr-Latn-RS" dirty="0" err="1"/>
              <a:t>for</a:t>
            </a:r>
            <a:r>
              <a:rPr lang="sr-Latn-RS" dirty="0"/>
              <a:t> </a:t>
            </a:r>
            <a:r>
              <a:rPr lang="sr-Latn-RS" dirty="0" err="1"/>
              <a:t>today</a:t>
            </a:r>
            <a:endParaRPr lang="en-US" dirty="0"/>
          </a:p>
        </p:txBody>
      </p:sp>
      <p:sp>
        <p:nvSpPr>
          <p:cNvPr id="3" name="Content Placeholder 2">
            <a:extLst>
              <a:ext uri="{FF2B5EF4-FFF2-40B4-BE49-F238E27FC236}">
                <a16:creationId xmlns:a16="http://schemas.microsoft.com/office/drawing/2014/main" id="{C06D6118-BD9F-3A01-E73B-17AD9E485FE3}"/>
              </a:ext>
            </a:extLst>
          </p:cNvPr>
          <p:cNvSpPr>
            <a:spLocks noGrp="1"/>
          </p:cNvSpPr>
          <p:nvPr>
            <p:ph idx="1"/>
          </p:nvPr>
        </p:nvSpPr>
        <p:spPr/>
        <p:txBody>
          <a:bodyPr/>
          <a:lstStyle/>
          <a:p>
            <a:r>
              <a:rPr lang="sr-Latn-RS" dirty="0"/>
              <a:t>- </a:t>
            </a:r>
            <a:r>
              <a:rPr lang="sr-Latn-RS" dirty="0" err="1"/>
              <a:t>Review</a:t>
            </a:r>
            <a:r>
              <a:rPr lang="sr-Latn-RS" dirty="0"/>
              <a:t> </a:t>
            </a:r>
            <a:r>
              <a:rPr lang="sr-Latn-RS" dirty="0" err="1"/>
              <a:t>what</a:t>
            </a:r>
            <a:r>
              <a:rPr lang="sr-Latn-RS" dirty="0"/>
              <a:t> </a:t>
            </a:r>
            <a:r>
              <a:rPr lang="sr-Latn-RS" dirty="0" err="1"/>
              <a:t>we</a:t>
            </a:r>
            <a:r>
              <a:rPr lang="sr-Latn-RS" dirty="0"/>
              <a:t> </a:t>
            </a:r>
            <a:r>
              <a:rPr lang="sr-Latn-RS" dirty="0" err="1"/>
              <a:t>already</a:t>
            </a:r>
            <a:r>
              <a:rPr lang="sr-Latn-RS" dirty="0"/>
              <a:t> </a:t>
            </a:r>
            <a:r>
              <a:rPr lang="sr-Latn-RS" dirty="0" err="1"/>
              <a:t>know</a:t>
            </a:r>
            <a:r>
              <a:rPr lang="sr-Latn-RS" dirty="0"/>
              <a:t> </a:t>
            </a:r>
            <a:r>
              <a:rPr lang="sr-Latn-RS" dirty="0" err="1"/>
              <a:t>about</a:t>
            </a:r>
            <a:r>
              <a:rPr lang="sr-Latn-RS" dirty="0"/>
              <a:t> </a:t>
            </a:r>
            <a:r>
              <a:rPr lang="sr-Latn-RS" dirty="0" err="1"/>
              <a:t>the</a:t>
            </a:r>
            <a:r>
              <a:rPr lang="sr-Latn-RS" dirty="0"/>
              <a:t> </a:t>
            </a:r>
            <a:r>
              <a:rPr lang="sr-Latn-RS" dirty="0" err="1"/>
              <a:t>verbs</a:t>
            </a:r>
            <a:endParaRPr lang="sr-Latn-RS" dirty="0"/>
          </a:p>
          <a:p>
            <a:r>
              <a:rPr lang="sr-Latn-RS" dirty="0"/>
              <a:t>- </a:t>
            </a:r>
            <a:r>
              <a:rPr lang="sr-Latn-RS" dirty="0" err="1"/>
              <a:t>Introduce</a:t>
            </a:r>
            <a:r>
              <a:rPr lang="sr-Latn-RS" dirty="0"/>
              <a:t> </a:t>
            </a:r>
            <a:r>
              <a:rPr lang="sr-Latn-RS" dirty="0" err="1"/>
              <a:t>Past</a:t>
            </a:r>
            <a:r>
              <a:rPr lang="sr-Latn-RS" dirty="0"/>
              <a:t> </a:t>
            </a:r>
            <a:r>
              <a:rPr lang="sr-Latn-RS" dirty="0" err="1"/>
              <a:t>Tense</a:t>
            </a:r>
            <a:endParaRPr lang="en-US" dirty="0"/>
          </a:p>
        </p:txBody>
      </p:sp>
    </p:spTree>
    <p:extLst>
      <p:ext uri="{BB962C8B-B14F-4D97-AF65-F5344CB8AC3E}">
        <p14:creationId xmlns:p14="http://schemas.microsoft.com/office/powerpoint/2010/main" val="1112275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a:bodyPr>
          <a:lstStyle/>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Crtati- to draw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Sg.                                                   Pl.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On_______________________      Mi(m. f) _________________________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Ona _______________________   Vi  (m, f) __________________________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masc. ___________________    Oni_____________One _____________ Ona______________</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femin. _</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______________________ </a:t>
            </a:r>
          </a:p>
          <a:p>
            <a:endParaRPr lang="en-US" dirty="0"/>
          </a:p>
        </p:txBody>
      </p:sp>
    </p:spTree>
    <p:extLst>
      <p:ext uri="{BB962C8B-B14F-4D97-AF65-F5344CB8AC3E}">
        <p14:creationId xmlns:p14="http://schemas.microsoft.com/office/powerpoint/2010/main" val="147676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388C-09C7-BD04-0CDC-72FAD9180FE7}"/>
              </a:ext>
            </a:extLst>
          </p:cNvPr>
          <p:cNvSpPr>
            <a:spLocks noGrp="1"/>
          </p:cNvSpPr>
          <p:nvPr>
            <p:ph type="title"/>
          </p:nvPr>
        </p:nvSpPr>
        <p:spPr/>
        <p:txBody>
          <a:bodyPr>
            <a:normAutofit fontScale="90000"/>
          </a:bodyPr>
          <a:lstStyle/>
          <a:p>
            <a:r>
              <a:rPr lang="sr-Latn-RS" dirty="0" err="1"/>
              <a:t>Review</a:t>
            </a:r>
            <a:r>
              <a:rPr lang="sr-Latn-RS" dirty="0"/>
              <a:t>: biti + </a:t>
            </a:r>
            <a:r>
              <a:rPr lang="sr-Latn-RS" dirty="0" err="1"/>
              <a:t>past</a:t>
            </a:r>
            <a:r>
              <a:rPr lang="sr-Latn-RS" dirty="0"/>
              <a:t> </a:t>
            </a:r>
            <a:r>
              <a:rPr lang="sr-Latn-RS" sz="6600" b="1" dirty="0" err="1"/>
              <a:t>participle</a:t>
            </a:r>
            <a:endParaRPr lang="en-US" dirty="0"/>
          </a:p>
        </p:txBody>
      </p:sp>
      <p:sp>
        <p:nvSpPr>
          <p:cNvPr id="3" name="Content Placeholder 2">
            <a:extLst>
              <a:ext uri="{FF2B5EF4-FFF2-40B4-BE49-F238E27FC236}">
                <a16:creationId xmlns:a16="http://schemas.microsoft.com/office/drawing/2014/main" id="{1DA50200-91A3-1E1A-BC13-6E39E6965D09}"/>
              </a:ext>
            </a:extLst>
          </p:cNvPr>
          <p:cNvSpPr>
            <a:spLocks noGrp="1"/>
          </p:cNvSpPr>
          <p:nvPr>
            <p:ph idx="1"/>
          </p:nvPr>
        </p:nvSpPr>
        <p:spPr>
          <a:xfrm>
            <a:off x="960120" y="2587752"/>
            <a:ext cx="10864936" cy="4026112"/>
          </a:xfrm>
        </p:spPr>
        <p:txBody>
          <a:bodyPr>
            <a:normAutofit/>
          </a:bodyPr>
          <a:lstStyle/>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Crtati- to draw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Sg.                                                   Pl.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 je crtao                                       Mi(m. f)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smo crtali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Ona je crtala                                    Vi  (m, f)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ste crtali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masc. </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si crtao</a:t>
            </a: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                               Oni</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 su crtali </a:t>
            </a: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One se crtale Ona</a:t>
            </a:r>
            <a:r>
              <a:rPr lang="pl-PL" sz="1800" dirty="0">
                <a:latin typeface="Times New Roman" panose="02020603050405020304" pitchFamily="18" charset="0"/>
                <a:ea typeface="Times New Roman" panose="02020603050405020304" pitchFamily="18" charset="0"/>
                <a:cs typeface="Times New Roman" panose="02020603050405020304" pitchFamily="18" charset="0"/>
              </a:rPr>
              <a:t> su crtala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pl-PL" sz="1800" dirty="0">
                <a:effectLst/>
                <a:latin typeface="Times New Roman" panose="02020603050405020304" pitchFamily="18" charset="0"/>
                <a:ea typeface="Times New Roman" panose="02020603050405020304" pitchFamily="18" charset="0"/>
                <a:cs typeface="Times New Roman" panose="02020603050405020304" pitchFamily="18" charset="0"/>
              </a:rPr>
              <a:t>Ti femin. </a:t>
            </a:r>
            <a:r>
              <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i crtala</a:t>
            </a:r>
          </a:p>
          <a:p>
            <a:pPr marL="0" marR="0">
              <a:lnSpc>
                <a:spcPct val="115000"/>
              </a:lnSpc>
              <a:spcBef>
                <a:spcPts val="0"/>
              </a:spcBef>
              <a:spcAft>
                <a:spcPts val="1000"/>
              </a:spcAft>
            </a:pPr>
            <a:endParaRPr lang="sr-Latn-R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Can</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you</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make</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3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sentences</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on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your</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 </a:t>
            </a:r>
            <a:r>
              <a:rPr lang="sr-Latn-RS" sz="1800" dirty="0" err="1">
                <a:latin typeface="Times New Roman" panose="02020603050405020304" pitchFamily="18" charset="0"/>
                <a:ea typeface="Times New Roman" panose="02020603050405020304" pitchFamily="18" charset="0"/>
                <a:cs typeface="Times New Roman" panose="02020603050405020304" pitchFamily="18" charset="0"/>
              </a:rPr>
              <a:t>own</a:t>
            </a:r>
            <a:r>
              <a:rPr lang="sr-Latn-R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729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9D6BBA-BBF8-B9BB-ED43-F7B3C8C7B4AE}"/>
              </a:ext>
            </a:extLst>
          </p:cNvPr>
          <p:cNvSpPr>
            <a:spLocks noGrp="1"/>
          </p:cNvSpPr>
          <p:nvPr>
            <p:ph type="title"/>
          </p:nvPr>
        </p:nvSpPr>
        <p:spPr/>
        <p:txBody>
          <a:bodyPr/>
          <a:lstStyle/>
          <a:p>
            <a:r>
              <a:rPr lang="sr-Latn-RS" dirty="0" err="1"/>
              <a:t>Past</a:t>
            </a:r>
            <a:r>
              <a:rPr lang="sr-Latn-RS" dirty="0"/>
              <a:t> </a:t>
            </a:r>
            <a:r>
              <a:rPr lang="sr-Latn-RS" dirty="0" err="1"/>
              <a:t>tense</a:t>
            </a:r>
            <a:r>
              <a:rPr lang="sr-Latn-RS" dirty="0"/>
              <a:t> </a:t>
            </a:r>
            <a:r>
              <a:rPr lang="sr-Latn-RS" dirty="0" err="1"/>
              <a:t>Part</a:t>
            </a:r>
            <a:r>
              <a:rPr lang="sr-Latn-RS" dirty="0"/>
              <a:t> 2</a:t>
            </a:r>
            <a:endParaRPr lang="en-US" dirty="0"/>
          </a:p>
        </p:txBody>
      </p:sp>
      <p:sp>
        <p:nvSpPr>
          <p:cNvPr id="5" name="Text Placeholder 4">
            <a:extLst>
              <a:ext uri="{FF2B5EF4-FFF2-40B4-BE49-F238E27FC236}">
                <a16:creationId xmlns:a16="http://schemas.microsoft.com/office/drawing/2014/main" id="{8FB37EB7-5FA7-FE6C-DD08-844920203E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48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 Formation of the past tense in BCS:</a:t>
            </a:r>
            <a:endParaRPr lang="en-US" dirty="0"/>
          </a:p>
        </p:txBody>
      </p:sp>
      <p:sp>
        <p:nvSpPr>
          <p:cNvPr id="3" name="Content Placeholder 2"/>
          <p:cNvSpPr>
            <a:spLocks noGrp="1"/>
          </p:cNvSpPr>
          <p:nvPr>
            <p:ph idx="1"/>
          </p:nvPr>
        </p:nvSpPr>
        <p:spPr/>
        <p:txBody>
          <a:bodyPr/>
          <a:lstStyle/>
          <a:p>
            <a:r>
              <a:rPr lang="sr-Latn-RS" dirty="0"/>
              <a:t>Past tense is a compound fo</a:t>
            </a:r>
            <a:r>
              <a:rPr lang="en-US" dirty="0"/>
              <a:t>r</a:t>
            </a:r>
            <a:r>
              <a:rPr lang="sr-Latn-RS" dirty="0"/>
              <a:t>m in BCS. It consists of two elements:</a:t>
            </a:r>
            <a:endParaRPr lang="en-US" dirty="0"/>
          </a:p>
          <a:p>
            <a:endParaRPr lang="en-US" dirty="0"/>
          </a:p>
        </p:txBody>
      </p:sp>
    </p:spTree>
    <p:extLst>
      <p:ext uri="{BB962C8B-B14F-4D97-AF65-F5344CB8AC3E}">
        <p14:creationId xmlns:p14="http://schemas.microsoft.com/office/powerpoint/2010/main" val="9975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3DCE7-1575-EFA8-37A1-EDC706607D7F}"/>
              </a:ext>
            </a:extLst>
          </p:cNvPr>
          <p:cNvSpPr>
            <a:spLocks noGrp="1"/>
          </p:cNvSpPr>
          <p:nvPr>
            <p:ph type="title"/>
          </p:nvPr>
        </p:nvSpPr>
        <p:spPr>
          <a:xfrm>
            <a:off x="960120" y="643467"/>
            <a:ext cx="3212593" cy="5571066"/>
          </a:xfrm>
        </p:spPr>
        <p:txBody>
          <a:bodyPr>
            <a:normAutofit/>
          </a:bodyPr>
          <a:lstStyle/>
          <a:p>
            <a:r>
              <a:rPr lang="sr-Latn-RS" sz="4600"/>
              <a:t>PART I: </a:t>
            </a:r>
            <a:r>
              <a:rPr lang="sr-Latn-RS" sz="4600" b="1" err="1"/>
              <a:t>The</a:t>
            </a:r>
            <a:r>
              <a:rPr lang="sr-Latn-RS" sz="4600" b="1"/>
              <a:t> </a:t>
            </a:r>
            <a:r>
              <a:rPr lang="sr-Latn-RS" sz="4600" b="1" err="1"/>
              <a:t>short</a:t>
            </a:r>
            <a:r>
              <a:rPr lang="sr-Latn-RS" sz="4600" b="1"/>
              <a:t> </a:t>
            </a:r>
            <a:r>
              <a:rPr lang="sr-Latn-RS" sz="4600" b="1" err="1"/>
              <a:t>forms</a:t>
            </a:r>
            <a:r>
              <a:rPr lang="sr-Latn-RS" sz="4600" b="1"/>
              <a:t> </a:t>
            </a:r>
            <a:r>
              <a:rPr lang="sr-Latn-RS" sz="4600" b="1" err="1"/>
              <a:t>of</a:t>
            </a:r>
            <a:r>
              <a:rPr lang="sr-Latn-RS" sz="4600" b="1"/>
              <a:t> </a:t>
            </a:r>
            <a:r>
              <a:rPr lang="sr-Latn-RS" sz="4600" b="1" err="1"/>
              <a:t>present</a:t>
            </a:r>
            <a:r>
              <a:rPr lang="sr-Latn-RS" sz="4600" b="1"/>
              <a:t> </a:t>
            </a:r>
            <a:r>
              <a:rPr lang="sr-Latn-RS" sz="4600" b="1" err="1"/>
              <a:t>tense</a:t>
            </a:r>
            <a:r>
              <a:rPr lang="sr-Latn-RS" sz="4600" b="1"/>
              <a:t> </a:t>
            </a:r>
            <a:r>
              <a:rPr lang="sr-Latn-RS" sz="4600" b="1" err="1"/>
              <a:t>of</a:t>
            </a:r>
            <a:r>
              <a:rPr lang="sr-Latn-RS" sz="4600" b="1"/>
              <a:t> </a:t>
            </a:r>
            <a:r>
              <a:rPr lang="sr-Latn-RS" sz="4600" b="1" err="1"/>
              <a:t>the</a:t>
            </a:r>
            <a:r>
              <a:rPr lang="sr-Latn-RS" sz="4600" b="1"/>
              <a:t> </a:t>
            </a:r>
            <a:r>
              <a:rPr lang="sr-Latn-RS" sz="4600" b="1" err="1"/>
              <a:t>verb</a:t>
            </a:r>
            <a:r>
              <a:rPr lang="sr-Latn-RS" sz="4600" b="1"/>
              <a:t> to be</a:t>
            </a:r>
            <a:r>
              <a:rPr lang="sr-Latn-RS" sz="4600"/>
              <a:t>:</a:t>
            </a:r>
            <a:br>
              <a:rPr lang="en-US" sz="4600"/>
            </a:br>
            <a:endParaRPr lang="en-US" sz="4600"/>
          </a:p>
        </p:txBody>
      </p:sp>
      <p:sp>
        <p:nvSpPr>
          <p:cNvPr id="3" name="Content Placeholder 2">
            <a:extLst>
              <a:ext uri="{FF2B5EF4-FFF2-40B4-BE49-F238E27FC236}">
                <a16:creationId xmlns:a16="http://schemas.microsoft.com/office/drawing/2014/main" id="{1FBF6BA6-79CC-5533-19C0-8C660909E656}"/>
              </a:ext>
            </a:extLst>
          </p:cNvPr>
          <p:cNvSpPr>
            <a:spLocks noGrp="1"/>
          </p:cNvSpPr>
          <p:nvPr>
            <p:ph idx="1"/>
          </p:nvPr>
        </p:nvSpPr>
        <p:spPr>
          <a:xfrm>
            <a:off x="5302336" y="643467"/>
            <a:ext cx="5926496" cy="5571066"/>
          </a:xfrm>
        </p:spPr>
        <p:txBody>
          <a:bodyPr anchor="ctr">
            <a:normAutofit/>
          </a:bodyPr>
          <a:lstStyle/>
          <a:p>
            <a:r>
              <a:rPr lang="sr-Latn-RS" dirty="0"/>
              <a:t>Ja sam </a:t>
            </a:r>
          </a:p>
          <a:p>
            <a:r>
              <a:rPr lang="sr-Latn-RS" dirty="0"/>
              <a:t>Ti si   </a:t>
            </a:r>
          </a:p>
          <a:p>
            <a:r>
              <a:rPr lang="sr-Latn-RS" dirty="0"/>
              <a:t>On, Ona, Ono je                                  </a:t>
            </a:r>
            <a:r>
              <a:rPr lang="en-US" dirty="0"/>
              <a:t>   </a:t>
            </a:r>
            <a:endParaRPr lang="sr-Latn-RS" dirty="0"/>
          </a:p>
          <a:p>
            <a:r>
              <a:rPr lang="sr-Latn-RS" dirty="0"/>
              <a:t>Mi smo</a:t>
            </a:r>
            <a:endParaRPr lang="en-US" dirty="0"/>
          </a:p>
          <a:p>
            <a:r>
              <a:rPr lang="sr-Latn-RS" dirty="0"/>
              <a:t>Vi ste</a:t>
            </a:r>
            <a:endParaRPr lang="en-US" dirty="0"/>
          </a:p>
          <a:p>
            <a:r>
              <a:rPr lang="sr-Latn-RS" dirty="0"/>
              <a:t>Oni, One, Ona su</a:t>
            </a:r>
            <a:endParaRPr lang="en-US" dirty="0"/>
          </a:p>
          <a:p>
            <a:endParaRPr lang="en-US" dirty="0"/>
          </a:p>
        </p:txBody>
      </p:sp>
    </p:spTree>
    <p:extLst>
      <p:ext uri="{BB962C8B-B14F-4D97-AF65-F5344CB8AC3E}">
        <p14:creationId xmlns:p14="http://schemas.microsoft.com/office/powerpoint/2010/main" val="170679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err="1"/>
              <a:t>Part</a:t>
            </a:r>
            <a:r>
              <a:rPr lang="sr-Latn-RS" dirty="0"/>
              <a:t> II: </a:t>
            </a:r>
            <a:r>
              <a:rPr lang="sr-Latn-RS" dirty="0" err="1"/>
              <a:t>Past</a:t>
            </a:r>
            <a:r>
              <a:rPr lang="sr-Latn-RS" dirty="0"/>
              <a:t> </a:t>
            </a:r>
            <a:r>
              <a:rPr lang="sr-Latn-RS" dirty="0" err="1"/>
              <a:t>Participle</a:t>
            </a:r>
            <a:endParaRPr lang="en-US" dirty="0"/>
          </a:p>
        </p:txBody>
      </p:sp>
      <p:sp>
        <p:nvSpPr>
          <p:cNvPr id="3" name="Content Placeholder 2"/>
          <p:cNvSpPr>
            <a:spLocks noGrp="1"/>
          </p:cNvSpPr>
          <p:nvPr>
            <p:ph idx="1"/>
          </p:nvPr>
        </p:nvSpPr>
        <p:spPr>
          <a:xfrm>
            <a:off x="1439662" y="2521259"/>
            <a:ext cx="8911701" cy="3969798"/>
          </a:xfrm>
        </p:spPr>
        <p:txBody>
          <a:bodyPr>
            <a:normAutofit fontScale="70000" lnSpcReduction="20000"/>
          </a:bodyPr>
          <a:lstStyle/>
          <a:p>
            <a:r>
              <a:rPr lang="sr-Latn-RS" b="1" dirty="0"/>
              <a:t>II  the</a:t>
            </a:r>
            <a:r>
              <a:rPr lang="sr-Latn-RS" dirty="0"/>
              <a:t> </a:t>
            </a:r>
            <a:r>
              <a:rPr lang="sr-Latn-RS" b="1" dirty="0"/>
              <a:t>past participle of the main verb</a:t>
            </a:r>
            <a:r>
              <a:rPr lang="sr-Latn-RS" dirty="0"/>
              <a:t> or the </a:t>
            </a:r>
            <a:r>
              <a:rPr lang="sr-Latn-RS" b="1" dirty="0"/>
              <a:t>–</a:t>
            </a:r>
            <a:r>
              <a:rPr lang="en-US" b="1" dirty="0"/>
              <a:t>L</a:t>
            </a:r>
            <a:r>
              <a:rPr lang="sr-Latn-RS" b="1" dirty="0"/>
              <a:t> participle</a:t>
            </a:r>
            <a:r>
              <a:rPr lang="sr-Latn-RS" dirty="0"/>
              <a:t> as it is also known.  </a:t>
            </a:r>
          </a:p>
          <a:p>
            <a:r>
              <a:rPr lang="sr-Latn-RS" dirty="0" err="1"/>
              <a:t>For</a:t>
            </a:r>
            <a:r>
              <a:rPr lang="sr-Latn-RS" dirty="0"/>
              <a:t> the most verbs (NOT ALL) the past participle is obtained by dropping the </a:t>
            </a:r>
            <a:r>
              <a:rPr lang="sr-Latn-RS" b="1" dirty="0"/>
              <a:t>–ti</a:t>
            </a:r>
            <a:r>
              <a:rPr lang="sr-Latn-RS" dirty="0"/>
              <a:t> ending of the infinitive and adding the corresponding number and gender endings: </a:t>
            </a:r>
            <a:r>
              <a:rPr lang="sr-Latn-RS" b="1" dirty="0"/>
              <a:t>o, la, lo, li le, la</a:t>
            </a:r>
            <a:endParaRPr lang="en-US" dirty="0"/>
          </a:p>
          <a:p>
            <a:r>
              <a:rPr lang="sr-Latn-RS" dirty="0"/>
              <a:t> </a:t>
            </a:r>
            <a:r>
              <a:rPr lang="sr-Latn-RS" b="1" dirty="0"/>
              <a:t>O</a:t>
            </a:r>
            <a:r>
              <a:rPr lang="sr-Latn-RS" dirty="0"/>
              <a:t> -masculine sg. ending</a:t>
            </a:r>
            <a:endParaRPr lang="en-US" dirty="0"/>
          </a:p>
          <a:p>
            <a:r>
              <a:rPr lang="sr-Latn-RS" dirty="0"/>
              <a:t> </a:t>
            </a:r>
            <a:r>
              <a:rPr lang="sr-Latn-RS" b="1" dirty="0"/>
              <a:t>La</a:t>
            </a:r>
            <a:r>
              <a:rPr lang="sr-Latn-RS" dirty="0"/>
              <a:t> -feminine singular ending</a:t>
            </a:r>
            <a:endParaRPr lang="en-US" dirty="0"/>
          </a:p>
          <a:p>
            <a:r>
              <a:rPr lang="sr-Latn-RS" dirty="0"/>
              <a:t> </a:t>
            </a:r>
            <a:r>
              <a:rPr lang="sr-Latn-RS" b="1" dirty="0"/>
              <a:t>Lo</a:t>
            </a:r>
            <a:r>
              <a:rPr lang="sr-Latn-RS" dirty="0"/>
              <a:t> -neuter singular ending </a:t>
            </a:r>
            <a:endParaRPr lang="en-US" dirty="0"/>
          </a:p>
          <a:p>
            <a:r>
              <a:rPr lang="sr-Latn-RS" dirty="0"/>
              <a:t> </a:t>
            </a:r>
            <a:r>
              <a:rPr lang="sr-Latn-RS" b="1" dirty="0"/>
              <a:t>Li</a:t>
            </a:r>
            <a:r>
              <a:rPr lang="sr-Latn-RS" dirty="0"/>
              <a:t> -masculine plural (or mixed genders)</a:t>
            </a:r>
            <a:endParaRPr lang="en-US" dirty="0"/>
          </a:p>
          <a:p>
            <a:r>
              <a:rPr lang="sr-Latn-RS" dirty="0"/>
              <a:t> </a:t>
            </a:r>
            <a:r>
              <a:rPr lang="sr-Latn-RS" b="1" dirty="0"/>
              <a:t>Le</a:t>
            </a:r>
            <a:r>
              <a:rPr lang="sr-Latn-RS" dirty="0"/>
              <a:t> -feminine plural</a:t>
            </a:r>
            <a:endParaRPr lang="en-US" dirty="0"/>
          </a:p>
          <a:p>
            <a:r>
              <a:rPr lang="sr-Latn-RS" dirty="0"/>
              <a:t> </a:t>
            </a:r>
            <a:r>
              <a:rPr lang="sr-Latn-RS" b="1" dirty="0"/>
              <a:t>La</a:t>
            </a:r>
            <a:r>
              <a:rPr lang="sr-Latn-RS" dirty="0"/>
              <a:t> -neuter plural </a:t>
            </a:r>
            <a:endParaRPr lang="en-US" dirty="0"/>
          </a:p>
          <a:p>
            <a:endParaRPr lang="en-US" dirty="0"/>
          </a:p>
        </p:txBody>
      </p:sp>
    </p:spTree>
    <p:extLst>
      <p:ext uri="{BB962C8B-B14F-4D97-AF65-F5344CB8AC3E}">
        <p14:creationId xmlns:p14="http://schemas.microsoft.com/office/powerpoint/2010/main" val="303155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747" y="1153527"/>
            <a:ext cx="8229600" cy="639762"/>
          </a:xfrm>
        </p:spPr>
        <p:txBody>
          <a:bodyPr>
            <a:normAutofit fontScale="90000"/>
          </a:bodyPr>
          <a:lstStyle/>
          <a:p>
            <a:r>
              <a:rPr lang="sr-Latn-RS" dirty="0"/>
              <a:t>An example: infinitive pisati -to write</a:t>
            </a:r>
            <a:br>
              <a:rPr lang="en-US" dirty="0"/>
            </a:br>
            <a:endParaRPr lang="en-US" dirty="0"/>
          </a:p>
        </p:txBody>
      </p:sp>
      <p:sp>
        <p:nvSpPr>
          <p:cNvPr id="3" name="Content Placeholder 2"/>
          <p:cNvSpPr>
            <a:spLocks noGrp="1"/>
          </p:cNvSpPr>
          <p:nvPr>
            <p:ph idx="1"/>
          </p:nvPr>
        </p:nvSpPr>
        <p:spPr>
          <a:xfrm>
            <a:off x="1981200" y="2539014"/>
            <a:ext cx="7535662" cy="4090386"/>
          </a:xfrm>
        </p:spPr>
        <p:txBody>
          <a:bodyPr>
            <a:normAutofit fontScale="92500" lnSpcReduction="10000"/>
          </a:bodyPr>
          <a:lstStyle/>
          <a:p>
            <a:r>
              <a:rPr lang="sr-Latn-RS" b="1" dirty="0"/>
              <a:t>Drop the </a:t>
            </a:r>
            <a:r>
              <a:rPr lang="sr-Latn-RS" b="1" dirty="0">
                <a:solidFill>
                  <a:srgbClr val="FF0000"/>
                </a:solidFill>
              </a:rPr>
              <a:t>-ti </a:t>
            </a:r>
            <a:r>
              <a:rPr lang="sr-Latn-RS" b="1" dirty="0"/>
              <a:t>ending</a:t>
            </a:r>
            <a:r>
              <a:rPr lang="sr-Latn-RS" dirty="0"/>
              <a:t> from infinitive </a:t>
            </a:r>
            <a:r>
              <a:rPr lang="sr-Latn-RS" b="1" dirty="0"/>
              <a:t>and add appropriate endings</a:t>
            </a:r>
            <a:r>
              <a:rPr lang="sr-Latn-RS" dirty="0"/>
              <a:t> to the stem </a:t>
            </a:r>
            <a:r>
              <a:rPr lang="sr-Latn-RS" b="1" dirty="0">
                <a:solidFill>
                  <a:srgbClr val="FF0000"/>
                </a:solidFill>
              </a:rPr>
              <a:t>pisa</a:t>
            </a:r>
            <a:r>
              <a:rPr lang="sr-Latn-RS" dirty="0">
                <a:solidFill>
                  <a:srgbClr val="FF0000"/>
                </a:solidFill>
              </a:rPr>
              <a:t>-</a:t>
            </a:r>
            <a:endParaRPr lang="en-US" dirty="0">
              <a:solidFill>
                <a:srgbClr val="FF0000"/>
              </a:solidFill>
            </a:endParaRPr>
          </a:p>
          <a:p>
            <a:r>
              <a:rPr lang="en-US" dirty="0"/>
              <a:t>-m</a:t>
            </a:r>
            <a:r>
              <a:rPr lang="sr-Latn-RS" dirty="0"/>
              <a:t>asculine singular: pisa</a:t>
            </a:r>
            <a:r>
              <a:rPr lang="sr-Latn-RS" dirty="0">
                <a:solidFill>
                  <a:srgbClr val="FF0000"/>
                </a:solidFill>
              </a:rPr>
              <a:t>o</a:t>
            </a:r>
            <a:endParaRPr lang="en-US" dirty="0">
              <a:solidFill>
                <a:srgbClr val="FF0000"/>
              </a:solidFill>
            </a:endParaRPr>
          </a:p>
          <a:p>
            <a:r>
              <a:rPr lang="sr-Latn-RS" dirty="0"/>
              <a:t>-feminine singular pisa</a:t>
            </a:r>
            <a:r>
              <a:rPr lang="sr-Latn-RS" dirty="0">
                <a:solidFill>
                  <a:srgbClr val="FF0000"/>
                </a:solidFill>
              </a:rPr>
              <a:t>la</a:t>
            </a:r>
            <a:endParaRPr lang="en-US" dirty="0">
              <a:solidFill>
                <a:srgbClr val="FF0000"/>
              </a:solidFill>
            </a:endParaRPr>
          </a:p>
          <a:p>
            <a:r>
              <a:rPr lang="sr-Latn-RS" dirty="0"/>
              <a:t> -neuter singular pisa</a:t>
            </a:r>
            <a:r>
              <a:rPr lang="sr-Latn-RS" dirty="0">
                <a:solidFill>
                  <a:srgbClr val="FF0000"/>
                </a:solidFill>
              </a:rPr>
              <a:t>lo</a:t>
            </a:r>
            <a:r>
              <a:rPr lang="sr-Latn-RS" dirty="0"/>
              <a:t> </a:t>
            </a:r>
            <a:endParaRPr lang="en-US" dirty="0"/>
          </a:p>
          <a:p>
            <a:r>
              <a:rPr lang="sr-Latn-RS" dirty="0"/>
              <a:t> -masculine plural (or mixed genders):pisa</a:t>
            </a:r>
            <a:r>
              <a:rPr lang="sr-Latn-RS" dirty="0">
                <a:solidFill>
                  <a:srgbClr val="FF0000"/>
                </a:solidFill>
              </a:rPr>
              <a:t>li</a:t>
            </a:r>
            <a:endParaRPr lang="en-US" dirty="0">
              <a:solidFill>
                <a:srgbClr val="FF0000"/>
              </a:solidFill>
            </a:endParaRPr>
          </a:p>
          <a:p>
            <a:r>
              <a:rPr lang="sr-Latn-RS" dirty="0"/>
              <a:t> -feminine plural:pisa</a:t>
            </a:r>
            <a:r>
              <a:rPr lang="sr-Latn-RS" dirty="0">
                <a:solidFill>
                  <a:srgbClr val="FF0000"/>
                </a:solidFill>
              </a:rPr>
              <a:t>le</a:t>
            </a:r>
            <a:endParaRPr lang="en-US" dirty="0">
              <a:solidFill>
                <a:srgbClr val="FF0000"/>
              </a:solidFill>
            </a:endParaRPr>
          </a:p>
          <a:p>
            <a:r>
              <a:rPr lang="sr-Latn-RS" dirty="0"/>
              <a:t> -neuter plural: pisa</a:t>
            </a:r>
            <a:r>
              <a:rPr lang="sr-Latn-RS" dirty="0">
                <a:solidFill>
                  <a:srgbClr val="FF0000"/>
                </a:solidFill>
              </a:rPr>
              <a:t>la</a:t>
            </a:r>
            <a:endParaRPr lang="en-US" dirty="0">
              <a:solidFill>
                <a:srgbClr val="FF0000"/>
              </a:solidFill>
            </a:endParaRPr>
          </a:p>
          <a:p>
            <a:endParaRPr lang="en-US" dirty="0"/>
          </a:p>
        </p:txBody>
      </p:sp>
    </p:spTree>
    <p:extLst>
      <p:ext uri="{BB962C8B-B14F-4D97-AF65-F5344CB8AC3E}">
        <p14:creationId xmlns:p14="http://schemas.microsoft.com/office/powerpoint/2010/main" val="101262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5" y="228599"/>
            <a:ext cx="9917835" cy="2647765"/>
          </a:xfrm>
        </p:spPr>
        <p:txBody>
          <a:bodyPr>
            <a:normAutofit/>
          </a:bodyPr>
          <a:lstStyle/>
          <a:p>
            <a:r>
              <a:rPr lang="sr-Latn-RS" sz="2800" b="1" dirty="0" err="1"/>
              <a:t>Now</a:t>
            </a:r>
            <a:r>
              <a:rPr lang="sr-Latn-RS" sz="2800" b="1" dirty="0"/>
              <a:t> </a:t>
            </a:r>
            <a:r>
              <a:rPr lang="sr-Latn-RS" sz="2800" b="1" dirty="0" err="1"/>
              <a:t>add</a:t>
            </a:r>
            <a:r>
              <a:rPr lang="sr-Latn-RS" sz="2800" b="1" dirty="0"/>
              <a:t> </a:t>
            </a:r>
            <a:r>
              <a:rPr lang="sr-Latn-RS" sz="2800" b="1" dirty="0" err="1"/>
              <a:t>the</a:t>
            </a:r>
            <a:r>
              <a:rPr lang="sr-Latn-RS" sz="2800" b="1" dirty="0"/>
              <a:t> </a:t>
            </a:r>
            <a:r>
              <a:rPr lang="sr-Latn-RS" sz="2800" b="1" dirty="0" err="1"/>
              <a:t>auxiliary</a:t>
            </a:r>
            <a:r>
              <a:rPr lang="sr-Latn-RS" sz="2800" b="1" dirty="0"/>
              <a:t> </a:t>
            </a:r>
            <a:r>
              <a:rPr lang="sr-Latn-RS" sz="2800" b="1" dirty="0" err="1"/>
              <a:t>form</a:t>
            </a:r>
            <a:r>
              <a:rPr lang="sr-Latn-RS" sz="2800" b="1" dirty="0"/>
              <a:t> </a:t>
            </a:r>
            <a:r>
              <a:rPr lang="sr-Latn-RS" sz="2800" b="1" dirty="0" err="1"/>
              <a:t>of</a:t>
            </a:r>
            <a:r>
              <a:rPr lang="sr-Latn-RS" sz="2800" b="1" dirty="0"/>
              <a:t> </a:t>
            </a:r>
            <a:r>
              <a:rPr lang="sr-Latn-RS" sz="2800" b="1" dirty="0" err="1"/>
              <a:t>verb</a:t>
            </a:r>
            <a:r>
              <a:rPr lang="sr-Latn-RS" sz="2800" b="1" dirty="0"/>
              <a:t> </a:t>
            </a:r>
            <a:r>
              <a:rPr lang="en-US" sz="2800" b="1" dirty="0"/>
              <a:t>“</a:t>
            </a:r>
            <a:r>
              <a:rPr lang="sr-Latn-RS" sz="2800" b="1" dirty="0"/>
              <a:t>to be</a:t>
            </a:r>
            <a:r>
              <a:rPr lang="en-US" sz="2800" b="1" dirty="0"/>
              <a:t>”</a:t>
            </a:r>
            <a:r>
              <a:rPr lang="sr-Latn-RS" sz="2800" b="1" dirty="0"/>
              <a:t> to </a:t>
            </a:r>
            <a:r>
              <a:rPr lang="sr-Latn-RS" sz="2800" b="1" dirty="0" err="1"/>
              <a:t>past</a:t>
            </a:r>
            <a:r>
              <a:rPr lang="sr-Latn-RS" sz="2800" b="1" dirty="0"/>
              <a:t> </a:t>
            </a:r>
            <a:r>
              <a:rPr lang="sr-Latn-RS" sz="2800" b="1" dirty="0" err="1"/>
              <a:t>participle</a:t>
            </a:r>
            <a:r>
              <a:rPr lang="sr-Latn-RS" sz="2800" b="1" dirty="0"/>
              <a:t> to </a:t>
            </a:r>
            <a:r>
              <a:rPr lang="sr-Latn-RS" sz="2800" b="1" dirty="0" err="1"/>
              <a:t>form</a:t>
            </a:r>
            <a:r>
              <a:rPr lang="sr-Latn-RS" sz="2800" b="1" dirty="0"/>
              <a:t> </a:t>
            </a:r>
            <a:r>
              <a:rPr lang="en-US" sz="2800" b="1" dirty="0"/>
              <a:t>the </a:t>
            </a:r>
            <a:r>
              <a:rPr lang="sr-Latn-RS" sz="2800" b="1" dirty="0" err="1"/>
              <a:t>past</a:t>
            </a:r>
            <a:r>
              <a:rPr lang="sr-Latn-RS" sz="2800" b="1" dirty="0"/>
              <a:t> </a:t>
            </a:r>
            <a:r>
              <a:rPr lang="sr-Latn-RS" sz="2800" b="1" dirty="0" err="1"/>
              <a:t>tense</a:t>
            </a:r>
            <a:r>
              <a:rPr lang="sr-Latn-RS" sz="2800" b="1" dirty="0"/>
              <a:t>: Singular</a:t>
            </a:r>
            <a:endParaRPr lang="en-US" sz="2800" dirty="0"/>
          </a:p>
        </p:txBody>
      </p:sp>
      <p:sp>
        <p:nvSpPr>
          <p:cNvPr id="3" name="Content Placeholder 2"/>
          <p:cNvSpPr>
            <a:spLocks noGrp="1"/>
          </p:cNvSpPr>
          <p:nvPr>
            <p:ph idx="1"/>
          </p:nvPr>
        </p:nvSpPr>
        <p:spPr>
          <a:xfrm>
            <a:off x="1056444" y="2583402"/>
            <a:ext cx="8717872" cy="4122198"/>
          </a:xfrm>
        </p:spPr>
        <p:txBody>
          <a:bodyPr>
            <a:normAutofit/>
          </a:bodyPr>
          <a:lstStyle/>
          <a:p>
            <a:r>
              <a:rPr lang="sr-Latn-RS" dirty="0"/>
              <a:t>Ja sam pisao. Masculine singular. </a:t>
            </a:r>
            <a:endParaRPr lang="en-US" dirty="0"/>
          </a:p>
          <a:p>
            <a:r>
              <a:rPr lang="sr-Latn-RS" dirty="0"/>
              <a:t>Ja sam pisala. Feminine singular.</a:t>
            </a:r>
            <a:endParaRPr lang="en-US" dirty="0"/>
          </a:p>
          <a:p>
            <a:r>
              <a:rPr lang="sr-Latn-RS" dirty="0"/>
              <a:t>Ti si pisao. Masc sg.</a:t>
            </a:r>
            <a:endParaRPr lang="en-US" dirty="0"/>
          </a:p>
          <a:p>
            <a:r>
              <a:rPr lang="sr-Latn-RS" dirty="0"/>
              <a:t>Ti si pisala. Fem. Sg.</a:t>
            </a:r>
            <a:endParaRPr lang="en-US" dirty="0"/>
          </a:p>
          <a:p>
            <a:r>
              <a:rPr lang="sr-Latn-RS" dirty="0"/>
              <a:t>On je pisao. Masc. Sg. </a:t>
            </a:r>
            <a:endParaRPr lang="en-US" dirty="0"/>
          </a:p>
          <a:p>
            <a:r>
              <a:rPr lang="sr-Latn-RS" dirty="0"/>
              <a:t>Ona je pisala. Fem. Sg.</a:t>
            </a:r>
            <a:endParaRPr lang="en-US" dirty="0"/>
          </a:p>
          <a:p>
            <a:endParaRPr lang="en-US" dirty="0"/>
          </a:p>
        </p:txBody>
      </p:sp>
    </p:spTree>
    <p:extLst>
      <p:ext uri="{BB962C8B-B14F-4D97-AF65-F5344CB8AC3E}">
        <p14:creationId xmlns:p14="http://schemas.microsoft.com/office/powerpoint/2010/main" val="364022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C511-6062-1FF6-2E4D-FD0342F4B37D}"/>
              </a:ext>
            </a:extLst>
          </p:cNvPr>
          <p:cNvSpPr>
            <a:spLocks noGrp="1"/>
          </p:cNvSpPr>
          <p:nvPr>
            <p:ph type="title"/>
          </p:nvPr>
        </p:nvSpPr>
        <p:spPr/>
        <p:txBody>
          <a:bodyPr/>
          <a:lstStyle/>
          <a:p>
            <a:r>
              <a:rPr lang="sr-Latn-RS" dirty="0"/>
              <a:t>plural</a:t>
            </a:r>
            <a:endParaRPr lang="en-US" dirty="0"/>
          </a:p>
        </p:txBody>
      </p:sp>
      <p:sp>
        <p:nvSpPr>
          <p:cNvPr id="3" name="Content Placeholder 2">
            <a:extLst>
              <a:ext uri="{FF2B5EF4-FFF2-40B4-BE49-F238E27FC236}">
                <a16:creationId xmlns:a16="http://schemas.microsoft.com/office/drawing/2014/main" id="{0B36227E-EF26-5CB8-4B39-E6B83F710F83}"/>
              </a:ext>
            </a:extLst>
          </p:cNvPr>
          <p:cNvSpPr>
            <a:spLocks noGrp="1"/>
          </p:cNvSpPr>
          <p:nvPr>
            <p:ph idx="1"/>
          </p:nvPr>
        </p:nvSpPr>
        <p:spPr/>
        <p:txBody>
          <a:bodyPr>
            <a:normAutofit fontScale="92500" lnSpcReduction="10000"/>
          </a:bodyPr>
          <a:lstStyle/>
          <a:p>
            <a:r>
              <a:rPr lang="sr-Latn-RS" dirty="0"/>
              <a:t>Mi smo pisali .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Mi smo pisale- </a:t>
            </a:r>
            <a:r>
              <a:rPr lang="sr-Latn-RS" dirty="0" err="1"/>
              <a:t>feminine</a:t>
            </a:r>
            <a:r>
              <a:rPr lang="sr-Latn-RS" dirty="0"/>
              <a:t> </a:t>
            </a:r>
            <a:r>
              <a:rPr lang="sr-Latn-RS" dirty="0" err="1"/>
              <a:t>pl</a:t>
            </a:r>
            <a:r>
              <a:rPr lang="sr-Latn-RS" dirty="0"/>
              <a:t>. </a:t>
            </a:r>
            <a:endParaRPr lang="en-US" dirty="0"/>
          </a:p>
          <a:p>
            <a:r>
              <a:rPr lang="sr-Latn-RS" dirty="0"/>
              <a:t>Vi ste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Vi ste pisale- </a:t>
            </a:r>
            <a:r>
              <a:rPr lang="sr-Latn-RS" dirty="0" err="1"/>
              <a:t>feminine</a:t>
            </a:r>
            <a:r>
              <a:rPr lang="sr-Latn-RS" dirty="0"/>
              <a:t> </a:t>
            </a:r>
            <a:r>
              <a:rPr lang="sr-Latn-RS" dirty="0" err="1"/>
              <a:t>pl</a:t>
            </a:r>
            <a:r>
              <a:rPr lang="sr-Latn-RS" dirty="0"/>
              <a:t>.</a:t>
            </a:r>
            <a:endParaRPr lang="en-US" dirty="0"/>
          </a:p>
          <a:p>
            <a:r>
              <a:rPr lang="sr-Latn-RS" dirty="0"/>
              <a:t>Oni su pisali. </a:t>
            </a:r>
            <a:r>
              <a:rPr lang="sr-Latn-RS" dirty="0" err="1"/>
              <a:t>masculine</a:t>
            </a:r>
            <a:r>
              <a:rPr lang="sr-Latn-RS" dirty="0"/>
              <a:t> </a:t>
            </a:r>
            <a:r>
              <a:rPr lang="sr-Latn-RS" dirty="0" err="1"/>
              <a:t>pl</a:t>
            </a:r>
            <a:r>
              <a:rPr lang="sr-Latn-RS" dirty="0"/>
              <a:t>, </a:t>
            </a:r>
            <a:r>
              <a:rPr lang="sr-Latn-RS" dirty="0" err="1"/>
              <a:t>or</a:t>
            </a:r>
            <a:r>
              <a:rPr lang="sr-Latn-RS" dirty="0"/>
              <a:t> </a:t>
            </a:r>
            <a:r>
              <a:rPr lang="sr-Latn-RS" dirty="0" err="1"/>
              <a:t>mixed</a:t>
            </a:r>
            <a:r>
              <a:rPr lang="sr-Latn-RS" dirty="0"/>
              <a:t> </a:t>
            </a:r>
            <a:r>
              <a:rPr lang="sr-Latn-RS" dirty="0" err="1"/>
              <a:t>genders</a:t>
            </a:r>
            <a:r>
              <a:rPr lang="sr-Latn-RS" dirty="0"/>
              <a:t> </a:t>
            </a:r>
            <a:endParaRPr lang="en-US" dirty="0"/>
          </a:p>
          <a:p>
            <a:r>
              <a:rPr lang="sr-Latn-RS" dirty="0"/>
              <a:t>One su pisale. </a:t>
            </a:r>
            <a:r>
              <a:rPr lang="sr-Latn-RS" dirty="0" err="1"/>
              <a:t>feminine</a:t>
            </a:r>
            <a:r>
              <a:rPr lang="sr-Latn-RS" dirty="0"/>
              <a:t> </a:t>
            </a:r>
            <a:r>
              <a:rPr lang="sr-Latn-RS" dirty="0" err="1"/>
              <a:t>pl</a:t>
            </a:r>
            <a:r>
              <a:rPr lang="sr-Latn-RS" dirty="0"/>
              <a:t>.</a:t>
            </a:r>
            <a:endParaRPr lang="en-US" dirty="0"/>
          </a:p>
          <a:p>
            <a:r>
              <a:rPr lang="sr-Latn-RS" dirty="0"/>
              <a:t>Ona su pisala.  –</a:t>
            </a:r>
            <a:r>
              <a:rPr lang="sr-Latn-RS" dirty="0" err="1"/>
              <a:t>neuter</a:t>
            </a:r>
            <a:r>
              <a:rPr lang="sr-Latn-RS" dirty="0"/>
              <a:t> plural (</a:t>
            </a:r>
            <a:r>
              <a:rPr lang="sr-Latn-RS" dirty="0" err="1"/>
              <a:t>for</a:t>
            </a:r>
            <a:r>
              <a:rPr lang="sr-Latn-RS" dirty="0"/>
              <a:t> </a:t>
            </a:r>
            <a:r>
              <a:rPr lang="sr-Latn-RS" dirty="0" err="1"/>
              <a:t>example</a:t>
            </a:r>
            <a:r>
              <a:rPr lang="sr-Latn-RS" dirty="0"/>
              <a:t>: Deca/</a:t>
            </a:r>
            <a:r>
              <a:rPr lang="sr-Latn-RS" dirty="0" err="1"/>
              <a:t>djeca</a:t>
            </a:r>
            <a:r>
              <a:rPr lang="sr-Latn-RS" dirty="0"/>
              <a:t> su pisala.)</a:t>
            </a:r>
            <a:endParaRPr lang="en-US" dirty="0"/>
          </a:p>
          <a:p>
            <a:endParaRPr lang="en-US" dirty="0"/>
          </a:p>
        </p:txBody>
      </p:sp>
    </p:spTree>
    <p:extLst>
      <p:ext uri="{BB962C8B-B14F-4D97-AF65-F5344CB8AC3E}">
        <p14:creationId xmlns:p14="http://schemas.microsoft.com/office/powerpoint/2010/main" val="83708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3DA-4524-215F-C9FA-F21E0686FDE8}"/>
              </a:ext>
            </a:extLst>
          </p:cNvPr>
          <p:cNvSpPr>
            <a:spLocks noGrp="1"/>
          </p:cNvSpPr>
          <p:nvPr>
            <p:ph type="title"/>
          </p:nvPr>
        </p:nvSpPr>
        <p:spPr/>
        <p:txBody>
          <a:bodyPr/>
          <a:lstStyle/>
          <a:p>
            <a:r>
              <a:rPr lang="sr-Latn-RS" dirty="0"/>
              <a:t>Vežba- Put in </a:t>
            </a:r>
            <a:r>
              <a:rPr lang="sr-Latn-RS" dirty="0" err="1"/>
              <a:t>past</a:t>
            </a:r>
            <a:r>
              <a:rPr lang="sr-Latn-RS" dirty="0"/>
              <a:t> </a:t>
            </a:r>
            <a:r>
              <a:rPr lang="sr-Latn-RS" dirty="0" err="1"/>
              <a:t>tense</a:t>
            </a:r>
            <a:endParaRPr lang="en-US" dirty="0"/>
          </a:p>
        </p:txBody>
      </p:sp>
      <p:sp>
        <p:nvSpPr>
          <p:cNvPr id="3" name="Content Placeholder 2">
            <a:extLst>
              <a:ext uri="{FF2B5EF4-FFF2-40B4-BE49-F238E27FC236}">
                <a16:creationId xmlns:a16="http://schemas.microsoft.com/office/drawing/2014/main" id="{DFDA34B1-AF3A-8B1F-13AB-E5815FC82A8F}"/>
              </a:ext>
            </a:extLst>
          </p:cNvPr>
          <p:cNvSpPr>
            <a:spLocks noGrp="1"/>
          </p:cNvSpPr>
          <p:nvPr>
            <p:ph idx="1"/>
          </p:nvPr>
        </p:nvSpPr>
        <p:spPr/>
        <p:txBody>
          <a:bodyPr/>
          <a:lstStyle/>
          <a:p>
            <a:r>
              <a:rPr lang="sr-Latn-RS" dirty="0"/>
              <a:t>Ja ……………. (učiti) biologiju. </a:t>
            </a:r>
          </a:p>
          <a:p>
            <a:r>
              <a:rPr lang="sr-Latn-RS" dirty="0"/>
              <a:t>Mi ……………….. (spremati) ispit. </a:t>
            </a:r>
          </a:p>
          <a:p>
            <a:r>
              <a:rPr lang="sr-Latn-RS" dirty="0"/>
              <a:t>Ona …………………….. (pobediti) juče. </a:t>
            </a:r>
          </a:p>
          <a:p>
            <a:r>
              <a:rPr lang="sr-Latn-RS" dirty="0"/>
              <a:t>Oni ……………………… (kupiti) paradajz. </a:t>
            </a:r>
          </a:p>
          <a:p>
            <a:r>
              <a:rPr lang="sr-Latn-RS" dirty="0"/>
              <a:t>Vi ………………………… (pisati) knjigu. </a:t>
            </a:r>
            <a:endParaRPr lang="en-US" dirty="0"/>
          </a:p>
        </p:txBody>
      </p:sp>
    </p:spTree>
    <p:extLst>
      <p:ext uri="{BB962C8B-B14F-4D97-AF65-F5344CB8AC3E}">
        <p14:creationId xmlns:p14="http://schemas.microsoft.com/office/powerpoint/2010/main" val="35120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B4B264-4A33-64F4-933E-3B100A43ABE1}"/>
              </a:ext>
            </a:extLst>
          </p:cNvPr>
          <p:cNvSpPr>
            <a:spLocks noGrp="1"/>
          </p:cNvSpPr>
          <p:nvPr>
            <p:ph type="title"/>
          </p:nvPr>
        </p:nvSpPr>
        <p:spPr/>
        <p:txBody>
          <a:bodyPr/>
          <a:lstStyle/>
          <a:p>
            <a:r>
              <a:rPr lang="sr-Latn-RS" dirty="0" err="1"/>
              <a:t>Warm</a:t>
            </a:r>
            <a:r>
              <a:rPr lang="sr-Latn-RS" dirty="0"/>
              <a:t> </a:t>
            </a:r>
            <a:r>
              <a:rPr lang="sr-Latn-RS" dirty="0" err="1"/>
              <a:t>up</a:t>
            </a:r>
            <a:endParaRPr lang="en-US" dirty="0"/>
          </a:p>
        </p:txBody>
      </p:sp>
      <p:pic>
        <p:nvPicPr>
          <p:cNvPr id="6" name="Online Media 5" title="PRLJAVO KAZALIŠTE - TU NOĆ KAD SI SE UDAVALA (OFFICIAL VIDEO)">
            <a:hlinkClick r:id="" action="ppaction://media"/>
            <a:extLst>
              <a:ext uri="{FF2B5EF4-FFF2-40B4-BE49-F238E27FC236}">
                <a16:creationId xmlns:a16="http://schemas.microsoft.com/office/drawing/2014/main" id="{7327E542-FF5E-4BB0-A677-5110B95B131E}"/>
              </a:ext>
            </a:extLst>
          </p:cNvPr>
          <p:cNvPicPr>
            <a:picLocks noGrp="1" noRot="1" noChangeAspect="1"/>
          </p:cNvPicPr>
          <p:nvPr>
            <p:ph idx="1"/>
            <a:videoFile r:link="rId1"/>
          </p:nvPr>
        </p:nvPicPr>
        <p:blipFill>
          <a:blip r:embed="rId3"/>
          <a:stretch>
            <a:fillRect/>
          </a:stretch>
        </p:blipFill>
        <p:spPr>
          <a:xfrm>
            <a:off x="2914650" y="2587625"/>
            <a:ext cx="6361113" cy="3594100"/>
          </a:xfrm>
          <a:prstGeom prst="rect">
            <a:avLst/>
          </a:prstGeom>
        </p:spPr>
      </p:pic>
    </p:spTree>
    <p:extLst>
      <p:ext uri="{BB962C8B-B14F-4D97-AF65-F5344CB8AC3E}">
        <p14:creationId xmlns:p14="http://schemas.microsoft.com/office/powerpoint/2010/main" val="9651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3DA-4524-215F-C9FA-F21E0686FDE8}"/>
              </a:ext>
            </a:extLst>
          </p:cNvPr>
          <p:cNvSpPr>
            <a:spLocks noGrp="1"/>
          </p:cNvSpPr>
          <p:nvPr>
            <p:ph type="title"/>
          </p:nvPr>
        </p:nvSpPr>
        <p:spPr/>
        <p:txBody>
          <a:bodyPr/>
          <a:lstStyle/>
          <a:p>
            <a:r>
              <a:rPr lang="sr-Latn-RS" dirty="0"/>
              <a:t>Vežba- Put in </a:t>
            </a:r>
            <a:r>
              <a:rPr lang="sr-Latn-RS" dirty="0" err="1"/>
              <a:t>past</a:t>
            </a:r>
            <a:r>
              <a:rPr lang="sr-Latn-RS" dirty="0"/>
              <a:t> </a:t>
            </a:r>
            <a:r>
              <a:rPr lang="sr-Latn-RS" dirty="0" err="1"/>
              <a:t>tense</a:t>
            </a:r>
            <a:endParaRPr lang="en-US" dirty="0"/>
          </a:p>
        </p:txBody>
      </p:sp>
      <p:sp>
        <p:nvSpPr>
          <p:cNvPr id="3" name="Content Placeholder 2">
            <a:extLst>
              <a:ext uri="{FF2B5EF4-FFF2-40B4-BE49-F238E27FC236}">
                <a16:creationId xmlns:a16="http://schemas.microsoft.com/office/drawing/2014/main" id="{DFDA34B1-AF3A-8B1F-13AB-E5815FC82A8F}"/>
              </a:ext>
            </a:extLst>
          </p:cNvPr>
          <p:cNvSpPr>
            <a:spLocks noGrp="1"/>
          </p:cNvSpPr>
          <p:nvPr>
            <p:ph idx="1"/>
          </p:nvPr>
        </p:nvSpPr>
        <p:spPr/>
        <p:txBody>
          <a:bodyPr/>
          <a:lstStyle/>
          <a:p>
            <a:r>
              <a:rPr lang="sr-Latn-RS" dirty="0"/>
              <a:t>Ja sam učila/o biologiju. </a:t>
            </a:r>
          </a:p>
          <a:p>
            <a:r>
              <a:rPr lang="sr-Latn-RS" dirty="0"/>
              <a:t>Mi smo spremali/</a:t>
            </a:r>
            <a:r>
              <a:rPr lang="sr-Latn-RS" dirty="0" err="1"/>
              <a:t>le</a:t>
            </a:r>
            <a:r>
              <a:rPr lang="sr-Latn-RS" dirty="0"/>
              <a:t> ispit. </a:t>
            </a:r>
          </a:p>
          <a:p>
            <a:r>
              <a:rPr lang="sr-Latn-RS" dirty="0"/>
              <a:t>Ona je pobedila juče. </a:t>
            </a:r>
          </a:p>
          <a:p>
            <a:r>
              <a:rPr lang="sr-Latn-RS" dirty="0"/>
              <a:t>Oni su kupili paradajz. </a:t>
            </a:r>
          </a:p>
          <a:p>
            <a:r>
              <a:rPr lang="sr-Latn-RS" dirty="0"/>
              <a:t>Vi ste pisali knjigu. </a:t>
            </a:r>
            <a:endParaRPr lang="en-US" dirty="0"/>
          </a:p>
        </p:txBody>
      </p:sp>
    </p:spTree>
    <p:extLst>
      <p:ext uri="{BB962C8B-B14F-4D97-AF65-F5344CB8AC3E}">
        <p14:creationId xmlns:p14="http://schemas.microsoft.com/office/powerpoint/2010/main" val="3167406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5" y="827088"/>
            <a:ext cx="8229600" cy="639762"/>
          </a:xfrm>
        </p:spPr>
        <p:txBody>
          <a:bodyPr>
            <a:normAutofit fontScale="90000"/>
          </a:bodyPr>
          <a:lstStyle/>
          <a:p>
            <a:r>
              <a:rPr lang="en-US" dirty="0"/>
              <a:t>Negative forms</a:t>
            </a:r>
          </a:p>
        </p:txBody>
      </p:sp>
      <p:sp>
        <p:nvSpPr>
          <p:cNvPr id="3" name="Content Placeholder 2"/>
          <p:cNvSpPr>
            <a:spLocks noGrp="1"/>
          </p:cNvSpPr>
          <p:nvPr>
            <p:ph idx="1"/>
          </p:nvPr>
        </p:nvSpPr>
        <p:spPr>
          <a:xfrm>
            <a:off x="1419225" y="2381249"/>
            <a:ext cx="8791575" cy="4105275"/>
          </a:xfrm>
        </p:spPr>
        <p:txBody>
          <a:bodyPr>
            <a:normAutofit fontScale="92500" lnSpcReduction="10000"/>
          </a:bodyPr>
          <a:lstStyle/>
          <a:p>
            <a:r>
              <a:rPr lang="sr-Latn-RS" b="1" u="sng" dirty="0"/>
              <a:t>Negative forms</a:t>
            </a:r>
            <a:r>
              <a:rPr lang="sr-Latn-RS" u="sng" dirty="0"/>
              <a:t> : </a:t>
            </a:r>
            <a:r>
              <a:rPr lang="sr-Latn-RS" dirty="0"/>
              <a:t> nisam, nisi, nije, nismo, niste, nisu+ past participle of the main verb</a:t>
            </a:r>
            <a:endParaRPr lang="en-US" dirty="0"/>
          </a:p>
          <a:p>
            <a:endParaRPr lang="en-US" dirty="0"/>
          </a:p>
          <a:p>
            <a:r>
              <a:rPr lang="sr-Latn-RS" dirty="0"/>
              <a:t>Ja </a:t>
            </a:r>
            <a:r>
              <a:rPr lang="sr-Latn-RS" b="1" dirty="0"/>
              <a:t>nisam</a:t>
            </a:r>
            <a:r>
              <a:rPr lang="sr-Latn-RS" dirty="0"/>
              <a:t> pisao, pisala    Mi </a:t>
            </a:r>
            <a:r>
              <a:rPr lang="sr-Latn-RS" b="1" dirty="0"/>
              <a:t>nismo</a:t>
            </a:r>
            <a:r>
              <a:rPr lang="sr-Latn-RS" dirty="0"/>
              <a:t> pisali, pisale</a:t>
            </a:r>
            <a:endParaRPr lang="en-US" dirty="0"/>
          </a:p>
          <a:p>
            <a:r>
              <a:rPr lang="sr-Latn-RS" dirty="0"/>
              <a:t>Ti </a:t>
            </a:r>
            <a:r>
              <a:rPr lang="sr-Latn-RS" b="1" dirty="0"/>
              <a:t>nisi</a:t>
            </a:r>
            <a:r>
              <a:rPr lang="sr-Latn-RS" dirty="0"/>
              <a:t> pisao, pisala        </a:t>
            </a:r>
            <a:r>
              <a:rPr lang="en-US" dirty="0"/>
              <a:t> </a:t>
            </a:r>
            <a:r>
              <a:rPr lang="sr-Latn-RS" dirty="0"/>
              <a:t>Vi </a:t>
            </a:r>
            <a:r>
              <a:rPr lang="sr-Latn-RS" b="1" dirty="0"/>
              <a:t>niste</a:t>
            </a:r>
            <a:r>
              <a:rPr lang="sr-Latn-RS" dirty="0"/>
              <a:t> pisali, pisale</a:t>
            </a:r>
            <a:endParaRPr lang="en-US" dirty="0"/>
          </a:p>
          <a:p>
            <a:r>
              <a:rPr lang="sr-Latn-RS" dirty="0"/>
              <a:t>On </a:t>
            </a:r>
            <a:r>
              <a:rPr lang="sr-Latn-RS" b="1" dirty="0"/>
              <a:t>nije</a:t>
            </a:r>
            <a:r>
              <a:rPr lang="sr-Latn-RS" dirty="0"/>
              <a:t> pisao.                  Oni</a:t>
            </a:r>
            <a:r>
              <a:rPr lang="en-US" dirty="0"/>
              <a:t> </a:t>
            </a:r>
            <a:r>
              <a:rPr lang="en-US" dirty="0" err="1"/>
              <a:t>nisu</a:t>
            </a:r>
            <a:r>
              <a:rPr lang="en-US" dirty="0"/>
              <a:t> </a:t>
            </a:r>
            <a:r>
              <a:rPr lang="en-US" dirty="0" err="1"/>
              <a:t>pisali</a:t>
            </a:r>
            <a:endParaRPr lang="en-US" dirty="0"/>
          </a:p>
          <a:p>
            <a:r>
              <a:rPr lang="sr-Latn-RS" dirty="0"/>
              <a:t>Ona </a:t>
            </a:r>
            <a:r>
              <a:rPr lang="sr-Latn-RS" b="1" dirty="0"/>
              <a:t>nije</a:t>
            </a:r>
            <a:r>
              <a:rPr lang="sr-Latn-RS" dirty="0"/>
              <a:t> pisala                One</a:t>
            </a:r>
            <a:r>
              <a:rPr lang="en-US" dirty="0"/>
              <a:t> </a:t>
            </a:r>
            <a:r>
              <a:rPr lang="en-US" dirty="0" err="1"/>
              <a:t>nisu</a:t>
            </a:r>
            <a:r>
              <a:rPr lang="en-US" dirty="0"/>
              <a:t> </a:t>
            </a:r>
            <a:r>
              <a:rPr lang="en-US" dirty="0" err="1"/>
              <a:t>pisale</a:t>
            </a:r>
            <a:r>
              <a:rPr lang="en-US" dirty="0"/>
              <a:t> </a:t>
            </a:r>
            <a:r>
              <a:rPr lang="sr-Latn-RS" dirty="0"/>
              <a:t> </a:t>
            </a:r>
            <a:endParaRPr lang="en-US" dirty="0"/>
          </a:p>
          <a:p>
            <a:r>
              <a:rPr lang="en-US" dirty="0"/>
              <a:t>                                         </a:t>
            </a:r>
            <a:r>
              <a:rPr lang="sr-Latn-RS" dirty="0"/>
              <a:t>Ona </a:t>
            </a:r>
            <a:r>
              <a:rPr lang="sr-Latn-RS" b="1" dirty="0"/>
              <a:t>nisu</a:t>
            </a:r>
            <a:r>
              <a:rPr lang="sr-Latn-RS" dirty="0"/>
              <a:t> pisala </a:t>
            </a:r>
            <a:endParaRPr lang="en-US" dirty="0"/>
          </a:p>
          <a:p>
            <a:endParaRPr lang="en-US" dirty="0"/>
          </a:p>
        </p:txBody>
      </p:sp>
    </p:spTree>
    <p:extLst>
      <p:ext uri="{BB962C8B-B14F-4D97-AF65-F5344CB8AC3E}">
        <p14:creationId xmlns:p14="http://schemas.microsoft.com/office/powerpoint/2010/main" val="415913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0A3-235A-7732-1E1D-339582CA0993}"/>
              </a:ext>
            </a:extLst>
          </p:cNvPr>
          <p:cNvSpPr>
            <a:spLocks noGrp="1"/>
          </p:cNvSpPr>
          <p:nvPr>
            <p:ph type="title"/>
          </p:nvPr>
        </p:nvSpPr>
        <p:spPr/>
        <p:txBody>
          <a:bodyPr/>
          <a:lstStyle/>
          <a:p>
            <a:r>
              <a:rPr lang="sr-Latn-RS" dirty="0"/>
              <a:t>Vežba- Negative</a:t>
            </a:r>
            <a:endParaRPr lang="en-US" dirty="0"/>
          </a:p>
        </p:txBody>
      </p:sp>
      <p:sp>
        <p:nvSpPr>
          <p:cNvPr id="3" name="Content Placeholder 2">
            <a:extLst>
              <a:ext uri="{FF2B5EF4-FFF2-40B4-BE49-F238E27FC236}">
                <a16:creationId xmlns:a16="http://schemas.microsoft.com/office/drawing/2014/main" id="{F8E38A0F-01D6-2C48-9206-F034E8F513E9}"/>
              </a:ext>
            </a:extLst>
          </p:cNvPr>
          <p:cNvSpPr>
            <a:spLocks noGrp="1"/>
          </p:cNvSpPr>
          <p:nvPr>
            <p:ph idx="1"/>
          </p:nvPr>
        </p:nvSpPr>
        <p:spPr/>
        <p:txBody>
          <a:bodyPr/>
          <a:lstStyle/>
          <a:p>
            <a:r>
              <a:rPr lang="sr-Latn-RS" dirty="0"/>
              <a:t>Ja ………………… (učiti negative) za ispit. </a:t>
            </a:r>
          </a:p>
          <a:p>
            <a:r>
              <a:rPr lang="sr-Latn-RS" dirty="0"/>
              <a:t>Mi ………………... (pričati negative) u autobusu. </a:t>
            </a:r>
          </a:p>
          <a:p>
            <a:r>
              <a:rPr lang="sr-Latn-RS" dirty="0"/>
              <a:t>On ………………… (plakati negative) za njom. </a:t>
            </a:r>
          </a:p>
          <a:p>
            <a:r>
              <a:rPr lang="sr-Latn-RS" dirty="0"/>
              <a:t>Vi ………………….. (poslati negative) pismo. </a:t>
            </a:r>
          </a:p>
          <a:p>
            <a:r>
              <a:rPr lang="sr-Latn-RS" dirty="0"/>
              <a:t>One ……………….. (dobiti negative) poziv. </a:t>
            </a:r>
            <a:endParaRPr lang="en-US" dirty="0"/>
          </a:p>
        </p:txBody>
      </p:sp>
    </p:spTree>
    <p:extLst>
      <p:ext uri="{BB962C8B-B14F-4D97-AF65-F5344CB8AC3E}">
        <p14:creationId xmlns:p14="http://schemas.microsoft.com/office/powerpoint/2010/main" val="2217349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40A3-235A-7732-1E1D-339582CA0993}"/>
              </a:ext>
            </a:extLst>
          </p:cNvPr>
          <p:cNvSpPr>
            <a:spLocks noGrp="1"/>
          </p:cNvSpPr>
          <p:nvPr>
            <p:ph type="title"/>
          </p:nvPr>
        </p:nvSpPr>
        <p:spPr/>
        <p:txBody>
          <a:bodyPr/>
          <a:lstStyle/>
          <a:p>
            <a:r>
              <a:rPr lang="sr-Latn-RS" dirty="0"/>
              <a:t>Vežba- Negative</a:t>
            </a:r>
            <a:endParaRPr lang="en-US" dirty="0"/>
          </a:p>
        </p:txBody>
      </p:sp>
      <p:sp>
        <p:nvSpPr>
          <p:cNvPr id="3" name="Content Placeholder 2">
            <a:extLst>
              <a:ext uri="{FF2B5EF4-FFF2-40B4-BE49-F238E27FC236}">
                <a16:creationId xmlns:a16="http://schemas.microsoft.com/office/drawing/2014/main" id="{F8E38A0F-01D6-2C48-9206-F034E8F513E9}"/>
              </a:ext>
            </a:extLst>
          </p:cNvPr>
          <p:cNvSpPr>
            <a:spLocks noGrp="1"/>
          </p:cNvSpPr>
          <p:nvPr>
            <p:ph idx="1"/>
          </p:nvPr>
        </p:nvSpPr>
        <p:spPr/>
        <p:txBody>
          <a:bodyPr/>
          <a:lstStyle/>
          <a:p>
            <a:r>
              <a:rPr lang="sr-Latn-RS" dirty="0"/>
              <a:t>Ja nisam učio/la za ispit. </a:t>
            </a:r>
          </a:p>
          <a:p>
            <a:r>
              <a:rPr lang="sr-Latn-RS" dirty="0"/>
              <a:t>Mi nismo pričali/</a:t>
            </a:r>
            <a:r>
              <a:rPr lang="sr-Latn-RS" dirty="0" err="1"/>
              <a:t>le</a:t>
            </a:r>
            <a:r>
              <a:rPr lang="sr-Latn-RS" dirty="0"/>
              <a:t> u autobusu. </a:t>
            </a:r>
          </a:p>
          <a:p>
            <a:r>
              <a:rPr lang="sr-Latn-RS" dirty="0"/>
              <a:t>On nije plakao za njom. </a:t>
            </a:r>
          </a:p>
          <a:p>
            <a:r>
              <a:rPr lang="sr-Latn-RS" dirty="0"/>
              <a:t>Vi niste poslali pismo. </a:t>
            </a:r>
          </a:p>
          <a:p>
            <a:r>
              <a:rPr lang="sr-Latn-RS" dirty="0"/>
              <a:t>One nisu dobile poziv. </a:t>
            </a:r>
            <a:endParaRPr lang="en-US" dirty="0"/>
          </a:p>
        </p:txBody>
      </p:sp>
    </p:spTree>
    <p:extLst>
      <p:ext uri="{BB962C8B-B14F-4D97-AF65-F5344CB8AC3E}">
        <p14:creationId xmlns:p14="http://schemas.microsoft.com/office/powerpoint/2010/main" val="2181703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6F76-B32D-0C96-AACE-254B05A5E6DB}"/>
              </a:ext>
            </a:extLst>
          </p:cNvPr>
          <p:cNvSpPr>
            <a:spLocks noGrp="1"/>
          </p:cNvSpPr>
          <p:nvPr>
            <p:ph type="title"/>
          </p:nvPr>
        </p:nvSpPr>
        <p:spPr/>
        <p:txBody>
          <a:bodyPr/>
          <a:lstStyle/>
          <a:p>
            <a:r>
              <a:rPr lang="sr-Latn-RS" b="1" dirty="0" err="1"/>
              <a:t>Interogative</a:t>
            </a:r>
            <a:r>
              <a:rPr lang="sr-Latn-RS" b="1" dirty="0"/>
              <a:t> </a:t>
            </a:r>
            <a:r>
              <a:rPr lang="sr-Latn-RS" b="1" dirty="0" err="1"/>
              <a:t>forms</a:t>
            </a:r>
            <a:r>
              <a:rPr lang="sr-Latn-RS" b="1" dirty="0"/>
              <a:t>:</a:t>
            </a:r>
            <a:br>
              <a:rPr lang="en-US" dirty="0"/>
            </a:br>
            <a:endParaRPr lang="en-US" dirty="0"/>
          </a:p>
        </p:txBody>
      </p:sp>
      <p:sp>
        <p:nvSpPr>
          <p:cNvPr id="5" name="Text Placeholder 4">
            <a:extLst>
              <a:ext uri="{FF2B5EF4-FFF2-40B4-BE49-F238E27FC236}">
                <a16:creationId xmlns:a16="http://schemas.microsoft.com/office/drawing/2014/main" id="{2A564F37-73DD-EEE5-C17D-18E448823DB2}"/>
              </a:ext>
            </a:extLst>
          </p:cNvPr>
          <p:cNvSpPr>
            <a:spLocks noGrp="1"/>
          </p:cNvSpPr>
          <p:nvPr>
            <p:ph type="body" idx="1"/>
          </p:nvPr>
        </p:nvSpPr>
        <p:spPr/>
        <p:txBody>
          <a:bodyPr/>
          <a:lstStyle/>
          <a:p>
            <a:r>
              <a:rPr lang="sr-Latn-RS" dirty="0" err="1"/>
              <a:t>There</a:t>
            </a:r>
            <a:r>
              <a:rPr lang="sr-Latn-RS" dirty="0"/>
              <a:t> are 2 </a:t>
            </a:r>
            <a:r>
              <a:rPr lang="sr-Latn-RS" dirty="0" err="1"/>
              <a:t>ways</a:t>
            </a:r>
            <a:r>
              <a:rPr lang="sr-Latn-RS" dirty="0"/>
              <a:t> </a:t>
            </a:r>
            <a:r>
              <a:rPr lang="sr-Latn-RS" dirty="0" err="1"/>
              <a:t>of</a:t>
            </a:r>
            <a:r>
              <a:rPr lang="sr-Latn-RS" dirty="0"/>
              <a:t> </a:t>
            </a:r>
            <a:r>
              <a:rPr lang="sr-Latn-RS" dirty="0" err="1"/>
              <a:t>asking</a:t>
            </a:r>
            <a:r>
              <a:rPr lang="sr-Latn-RS" dirty="0"/>
              <a:t> </a:t>
            </a:r>
            <a:r>
              <a:rPr lang="sr-Latn-RS" dirty="0" err="1"/>
              <a:t>questions</a:t>
            </a:r>
            <a:r>
              <a:rPr lang="sr-Latn-RS" dirty="0"/>
              <a:t> in </a:t>
            </a:r>
            <a:r>
              <a:rPr lang="sr-Latn-RS" dirty="0" err="1"/>
              <a:t>past</a:t>
            </a:r>
            <a:r>
              <a:rPr lang="sr-Latn-RS" dirty="0"/>
              <a:t> </a:t>
            </a:r>
            <a:r>
              <a:rPr lang="sr-Latn-RS" dirty="0" err="1"/>
              <a:t>tense</a:t>
            </a:r>
            <a:r>
              <a:rPr lang="sr-Latn-RS" dirty="0"/>
              <a:t>:</a:t>
            </a:r>
            <a:endParaRPr lang="en-US" dirty="0"/>
          </a:p>
          <a:p>
            <a:endParaRPr lang="en-US" dirty="0"/>
          </a:p>
        </p:txBody>
      </p:sp>
    </p:spTree>
    <p:extLst>
      <p:ext uri="{BB962C8B-B14F-4D97-AF65-F5344CB8AC3E}">
        <p14:creationId xmlns:p14="http://schemas.microsoft.com/office/powerpoint/2010/main" val="54722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03313"/>
            <a:ext cx="8229600" cy="715962"/>
          </a:xfrm>
        </p:spPr>
        <p:txBody>
          <a:bodyPr>
            <a:normAutofit fontScale="90000"/>
          </a:bodyPr>
          <a:lstStyle/>
          <a:p>
            <a:r>
              <a:rPr lang="en-US" dirty="0"/>
              <a:t>1.</a:t>
            </a:r>
            <a:r>
              <a:rPr lang="sr-Latn-RS" dirty="0"/>
              <a:t> </a:t>
            </a:r>
            <a:r>
              <a:rPr lang="sr-Latn-RS" dirty="0" err="1"/>
              <a:t>using</a:t>
            </a:r>
            <a:r>
              <a:rPr lang="sr-Latn-RS" dirty="0"/>
              <a:t> </a:t>
            </a:r>
            <a:r>
              <a:rPr lang="sr-Latn-RS" b="1" dirty="0">
                <a:solidFill>
                  <a:srgbClr val="FF0000"/>
                </a:solidFill>
              </a:rPr>
              <a:t>DA LI</a:t>
            </a:r>
            <a:r>
              <a:rPr lang="en-US" b="1" dirty="0"/>
              <a:t>:</a:t>
            </a:r>
            <a:r>
              <a:rPr lang="sr-Latn-RS" dirty="0"/>
              <a:t> </a:t>
            </a:r>
            <a:br>
              <a:rPr lang="en-US" dirty="0"/>
            </a:br>
            <a:endParaRPr lang="en-US" dirty="0"/>
          </a:p>
        </p:txBody>
      </p:sp>
      <p:sp>
        <p:nvSpPr>
          <p:cNvPr id="3" name="Content Placeholder 2"/>
          <p:cNvSpPr>
            <a:spLocks noGrp="1"/>
          </p:cNvSpPr>
          <p:nvPr>
            <p:ph idx="1"/>
          </p:nvPr>
        </p:nvSpPr>
        <p:spPr>
          <a:xfrm>
            <a:off x="1114425" y="2379663"/>
            <a:ext cx="9601200" cy="4057649"/>
          </a:xfrm>
        </p:spPr>
        <p:txBody>
          <a:bodyPr>
            <a:normAutofit/>
          </a:bodyPr>
          <a:lstStyle/>
          <a:p>
            <a:r>
              <a:rPr lang="en-US" dirty="0"/>
              <a:t>Sg.                                     Pl. </a:t>
            </a:r>
          </a:p>
          <a:p>
            <a:r>
              <a:rPr lang="sr-Latn-RS" sz="2400" dirty="0"/>
              <a:t>Da li sam  (ja) pisao, pisala        Da li smo (mi) pisali, pisale</a:t>
            </a:r>
            <a:endParaRPr lang="en-US" sz="2400" dirty="0"/>
          </a:p>
          <a:p>
            <a:r>
              <a:rPr lang="sr-Latn-RS" sz="2400" dirty="0"/>
              <a:t>Da li si (ti) pisao, pisala              </a:t>
            </a:r>
            <a:r>
              <a:rPr lang="en-US" sz="2400" dirty="0"/>
              <a:t> </a:t>
            </a:r>
            <a:r>
              <a:rPr lang="sr-Latn-RS" sz="2400" dirty="0"/>
              <a:t>Da li ste (vi) pisali, pisale</a:t>
            </a:r>
            <a:endParaRPr lang="en-US" sz="2400" dirty="0"/>
          </a:p>
          <a:p>
            <a:r>
              <a:rPr lang="sr-Latn-RS" sz="2400" dirty="0"/>
              <a:t>Da li je on pisao/ ona pisala      Da li su (oni) pisali /(one)</a:t>
            </a:r>
            <a:endParaRPr lang="en-US" sz="2400" dirty="0"/>
          </a:p>
          <a:p>
            <a:r>
              <a:rPr lang="en-US" sz="2400" dirty="0"/>
              <a:t>                                                            </a:t>
            </a:r>
            <a:r>
              <a:rPr lang="sr-Latn-RS" sz="2400" dirty="0"/>
              <a:t>pisale /(ona) pisala </a:t>
            </a:r>
            <a:endParaRPr lang="en-US" sz="2400" dirty="0"/>
          </a:p>
          <a:p>
            <a:endParaRPr lang="en-US" sz="2400" dirty="0"/>
          </a:p>
        </p:txBody>
      </p:sp>
    </p:spTree>
    <p:extLst>
      <p:ext uri="{BB962C8B-B14F-4D97-AF65-F5344CB8AC3E}">
        <p14:creationId xmlns:p14="http://schemas.microsoft.com/office/powerpoint/2010/main" val="3220180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61" y="0"/>
            <a:ext cx="11816179" cy="3848670"/>
          </a:xfrm>
        </p:spPr>
        <p:txBody>
          <a:bodyPr>
            <a:normAutofit/>
          </a:bodyPr>
          <a:lstStyle/>
          <a:p>
            <a:r>
              <a:rPr lang="sr-Latn-RS" sz="4800" dirty="0"/>
              <a:t> </a:t>
            </a:r>
            <a:r>
              <a:rPr lang="sr-Latn-RS" sz="4800" dirty="0" err="1"/>
              <a:t>Or</a:t>
            </a:r>
            <a:r>
              <a:rPr lang="sr-Latn-RS" sz="4800" dirty="0"/>
              <a:t> </a:t>
            </a:r>
            <a:r>
              <a:rPr lang="sr-Latn-RS" sz="4800" dirty="0" err="1"/>
              <a:t>with</a:t>
            </a:r>
            <a:r>
              <a:rPr lang="sr-Latn-RS" sz="4800" dirty="0"/>
              <a:t> </a:t>
            </a:r>
            <a:r>
              <a:rPr lang="sr-Latn-RS" sz="4800" dirty="0" err="1"/>
              <a:t>the</a:t>
            </a:r>
            <a:r>
              <a:rPr lang="sr-Latn-RS" sz="4800" dirty="0"/>
              <a:t> </a:t>
            </a:r>
            <a:r>
              <a:rPr lang="sr-Latn-RS" sz="4800" dirty="0" err="1">
                <a:solidFill>
                  <a:srgbClr val="FF0000"/>
                </a:solidFill>
              </a:rPr>
              <a:t>long</a:t>
            </a:r>
            <a:r>
              <a:rPr lang="sr-Latn-RS" sz="4800" dirty="0">
                <a:solidFill>
                  <a:srgbClr val="FF0000"/>
                </a:solidFill>
              </a:rPr>
              <a:t> </a:t>
            </a:r>
            <a:r>
              <a:rPr lang="sr-Latn-RS" sz="4800" dirty="0" err="1">
                <a:solidFill>
                  <a:srgbClr val="FF0000"/>
                </a:solidFill>
              </a:rPr>
              <a:t>forms</a:t>
            </a:r>
            <a:r>
              <a:rPr lang="sr-Latn-RS" sz="4800" dirty="0">
                <a:solidFill>
                  <a:srgbClr val="FF0000"/>
                </a:solidFill>
              </a:rPr>
              <a:t> </a:t>
            </a:r>
            <a:r>
              <a:rPr lang="sr-Latn-RS" sz="4800" dirty="0" err="1">
                <a:solidFill>
                  <a:srgbClr val="FF0000"/>
                </a:solidFill>
              </a:rPr>
              <a:t>of</a:t>
            </a:r>
            <a:r>
              <a:rPr lang="sr-Latn-RS" sz="4800" dirty="0">
                <a:solidFill>
                  <a:srgbClr val="FF0000"/>
                </a:solidFill>
              </a:rPr>
              <a:t> biti</a:t>
            </a:r>
            <a:r>
              <a:rPr lang="sr-Latn-RS" sz="4800" dirty="0"/>
              <a:t>:</a:t>
            </a:r>
            <a:br>
              <a:rPr lang="en-US" sz="4800" dirty="0"/>
            </a:br>
            <a:br>
              <a:rPr lang="en-US" sz="4800" dirty="0"/>
            </a:br>
            <a:endParaRPr lang="en-US" sz="4800" dirty="0"/>
          </a:p>
        </p:txBody>
      </p:sp>
      <p:sp>
        <p:nvSpPr>
          <p:cNvPr id="3" name="Content Placeholder 2"/>
          <p:cNvSpPr>
            <a:spLocks noGrp="1"/>
          </p:cNvSpPr>
          <p:nvPr>
            <p:ph idx="1"/>
          </p:nvPr>
        </p:nvSpPr>
        <p:spPr>
          <a:xfrm>
            <a:off x="1581150" y="2705102"/>
            <a:ext cx="9563100" cy="3438524"/>
          </a:xfrm>
        </p:spPr>
        <p:txBody>
          <a:bodyPr>
            <a:normAutofit/>
          </a:bodyPr>
          <a:lstStyle/>
          <a:p>
            <a:r>
              <a:rPr lang="en-US" dirty="0"/>
              <a:t>Sg.                                      Pl.</a:t>
            </a:r>
          </a:p>
          <a:p>
            <a:r>
              <a:rPr lang="sr-Latn-RS" sz="2800" dirty="0"/>
              <a:t>Jesam li (ja) pisao, pisala     Jesmo </a:t>
            </a:r>
            <a:r>
              <a:rPr lang="en-US" sz="2800" dirty="0"/>
              <a:t>li</a:t>
            </a:r>
            <a:r>
              <a:rPr lang="sr-Latn-RS" sz="2800" dirty="0"/>
              <a:t> (mi)</a:t>
            </a:r>
            <a:r>
              <a:rPr lang="en-US" sz="2800" dirty="0"/>
              <a:t> </a:t>
            </a:r>
            <a:r>
              <a:rPr lang="sr-Latn-RS" sz="2800" dirty="0"/>
              <a:t>pisali, pisale</a:t>
            </a:r>
            <a:endParaRPr lang="en-US" sz="2800" dirty="0"/>
          </a:p>
          <a:p>
            <a:r>
              <a:rPr lang="sr-Latn-RS" sz="2800" dirty="0"/>
              <a:t>Jesi li (ti) pisao, pisala          </a:t>
            </a:r>
            <a:r>
              <a:rPr lang="en-US" sz="2800" dirty="0"/>
              <a:t> </a:t>
            </a:r>
            <a:r>
              <a:rPr lang="sr-Latn-RS" sz="2800" dirty="0"/>
              <a:t>Jeste </a:t>
            </a:r>
            <a:r>
              <a:rPr lang="en-US" sz="2800" dirty="0"/>
              <a:t>li</a:t>
            </a:r>
            <a:r>
              <a:rPr lang="sr-Latn-RS" sz="2800" dirty="0"/>
              <a:t> (vi) pisali, pisale </a:t>
            </a:r>
            <a:endParaRPr lang="en-US" sz="2800" dirty="0"/>
          </a:p>
          <a:p>
            <a:r>
              <a:rPr lang="sr-Latn-RS" sz="2800" dirty="0"/>
              <a:t>Je li on pisao/ ona pisala     </a:t>
            </a:r>
            <a:r>
              <a:rPr lang="en-US" sz="2800" dirty="0"/>
              <a:t> </a:t>
            </a:r>
            <a:r>
              <a:rPr lang="sr-Latn-RS" sz="2800" dirty="0"/>
              <a:t>Jesu li  (oni) pisali /(one)</a:t>
            </a:r>
            <a:endParaRPr lang="en-US" sz="2800" dirty="0"/>
          </a:p>
          <a:p>
            <a:r>
              <a:rPr lang="en-US" sz="2800" dirty="0"/>
              <a:t>                                                      </a:t>
            </a:r>
            <a:r>
              <a:rPr lang="sr-Latn-RS" sz="2800" dirty="0"/>
              <a:t>pisale /(ona) pisala</a:t>
            </a:r>
            <a:endParaRPr lang="en-US" sz="2800" dirty="0"/>
          </a:p>
          <a:p>
            <a:endParaRPr lang="en-US" dirty="0"/>
          </a:p>
        </p:txBody>
      </p:sp>
    </p:spTree>
    <p:extLst>
      <p:ext uri="{BB962C8B-B14F-4D97-AF65-F5344CB8AC3E}">
        <p14:creationId xmlns:p14="http://schemas.microsoft.com/office/powerpoint/2010/main" val="2648683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E3C-F42A-0C72-7EDB-B2A31E0AC6DB}"/>
              </a:ext>
            </a:extLst>
          </p:cNvPr>
          <p:cNvSpPr>
            <a:spLocks noGrp="1"/>
          </p:cNvSpPr>
          <p:nvPr>
            <p:ph type="title"/>
          </p:nvPr>
        </p:nvSpPr>
        <p:spPr/>
        <p:txBody>
          <a:bodyPr>
            <a:normAutofit fontScale="90000"/>
          </a:bodyPr>
          <a:lstStyle/>
          <a:p>
            <a:r>
              <a:rPr lang="sr-Latn-RS" dirty="0" err="1"/>
              <a:t>Make</a:t>
            </a:r>
            <a:r>
              <a:rPr lang="sr-Latn-RS" dirty="0"/>
              <a:t> </a:t>
            </a:r>
            <a:r>
              <a:rPr lang="sr-Latn-RS" dirty="0" err="1"/>
              <a:t>appropriate</a:t>
            </a:r>
            <a:r>
              <a:rPr lang="sr-Latn-RS" dirty="0"/>
              <a:t> </a:t>
            </a:r>
            <a:r>
              <a:rPr lang="sr-Latn-RS" dirty="0" err="1"/>
              <a:t>question</a:t>
            </a:r>
            <a:endParaRPr lang="en-US" dirty="0"/>
          </a:p>
        </p:txBody>
      </p:sp>
      <p:sp>
        <p:nvSpPr>
          <p:cNvPr id="3" name="Content Placeholder 2">
            <a:extLst>
              <a:ext uri="{FF2B5EF4-FFF2-40B4-BE49-F238E27FC236}">
                <a16:creationId xmlns:a16="http://schemas.microsoft.com/office/drawing/2014/main" id="{CCC1937F-5A3D-9C0B-6865-DCF9E6EE52E5}"/>
              </a:ext>
            </a:extLst>
          </p:cNvPr>
          <p:cNvSpPr>
            <a:spLocks noGrp="1"/>
          </p:cNvSpPr>
          <p:nvPr>
            <p:ph idx="1"/>
          </p:nvPr>
        </p:nvSpPr>
        <p:spPr/>
        <p:txBody>
          <a:bodyPr/>
          <a:lstStyle/>
          <a:p>
            <a:r>
              <a:rPr lang="sr-Latn-RS" dirty="0"/>
              <a:t>Q: </a:t>
            </a:r>
          </a:p>
          <a:p>
            <a:r>
              <a:rPr lang="sr-Latn-RS" dirty="0"/>
              <a:t>A: Ja sam pisala o politici. </a:t>
            </a:r>
          </a:p>
          <a:p>
            <a:endParaRPr lang="sr-Latn-RS" dirty="0"/>
          </a:p>
          <a:p>
            <a:r>
              <a:rPr lang="sr-Latn-RS" dirty="0"/>
              <a:t>Q:</a:t>
            </a:r>
          </a:p>
          <a:p>
            <a:r>
              <a:rPr lang="sr-Latn-RS" dirty="0"/>
              <a:t>A: Oni su otišli juče. </a:t>
            </a:r>
            <a:endParaRPr lang="en-US" dirty="0"/>
          </a:p>
        </p:txBody>
      </p:sp>
    </p:spTree>
    <p:extLst>
      <p:ext uri="{BB962C8B-B14F-4D97-AF65-F5344CB8AC3E}">
        <p14:creationId xmlns:p14="http://schemas.microsoft.com/office/powerpoint/2010/main" val="2283884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E3C-F42A-0C72-7EDB-B2A31E0AC6DB}"/>
              </a:ext>
            </a:extLst>
          </p:cNvPr>
          <p:cNvSpPr>
            <a:spLocks noGrp="1"/>
          </p:cNvSpPr>
          <p:nvPr>
            <p:ph type="title"/>
          </p:nvPr>
        </p:nvSpPr>
        <p:spPr/>
        <p:txBody>
          <a:bodyPr>
            <a:normAutofit fontScale="90000"/>
          </a:bodyPr>
          <a:lstStyle/>
          <a:p>
            <a:r>
              <a:rPr lang="sr-Latn-RS" dirty="0" err="1"/>
              <a:t>Make</a:t>
            </a:r>
            <a:r>
              <a:rPr lang="sr-Latn-RS" dirty="0"/>
              <a:t> </a:t>
            </a:r>
            <a:r>
              <a:rPr lang="sr-Latn-RS" dirty="0" err="1"/>
              <a:t>appropriate</a:t>
            </a:r>
            <a:r>
              <a:rPr lang="sr-Latn-RS" dirty="0"/>
              <a:t> </a:t>
            </a:r>
            <a:r>
              <a:rPr lang="sr-Latn-RS" dirty="0" err="1"/>
              <a:t>question</a:t>
            </a:r>
            <a:endParaRPr lang="en-US" dirty="0"/>
          </a:p>
        </p:txBody>
      </p:sp>
      <p:sp>
        <p:nvSpPr>
          <p:cNvPr id="3" name="Content Placeholder 2">
            <a:extLst>
              <a:ext uri="{FF2B5EF4-FFF2-40B4-BE49-F238E27FC236}">
                <a16:creationId xmlns:a16="http://schemas.microsoft.com/office/drawing/2014/main" id="{CCC1937F-5A3D-9C0B-6865-DCF9E6EE52E5}"/>
              </a:ext>
            </a:extLst>
          </p:cNvPr>
          <p:cNvSpPr>
            <a:spLocks noGrp="1"/>
          </p:cNvSpPr>
          <p:nvPr>
            <p:ph idx="1"/>
          </p:nvPr>
        </p:nvSpPr>
        <p:spPr/>
        <p:txBody>
          <a:bodyPr/>
          <a:lstStyle/>
          <a:p>
            <a:r>
              <a:rPr lang="sr-Latn-RS" dirty="0"/>
              <a:t>Q: Da li si ti pisala o politici?/Jesi li pisala o politici?</a:t>
            </a:r>
          </a:p>
          <a:p>
            <a:r>
              <a:rPr lang="sr-Latn-RS" dirty="0"/>
              <a:t>A: Ja sam pisala o politici. </a:t>
            </a:r>
          </a:p>
          <a:p>
            <a:endParaRPr lang="sr-Latn-RS" dirty="0"/>
          </a:p>
          <a:p>
            <a:r>
              <a:rPr lang="sr-Latn-RS" dirty="0"/>
              <a:t>Q: Da li su oni otišli juče?/Jesu li otišli juče?</a:t>
            </a:r>
          </a:p>
          <a:p>
            <a:r>
              <a:rPr lang="sr-Latn-RS" dirty="0"/>
              <a:t>A: Oni su otišli juče. </a:t>
            </a:r>
            <a:endParaRPr lang="en-US" dirty="0"/>
          </a:p>
        </p:txBody>
      </p:sp>
    </p:spTree>
    <p:extLst>
      <p:ext uri="{BB962C8B-B14F-4D97-AF65-F5344CB8AC3E}">
        <p14:creationId xmlns:p14="http://schemas.microsoft.com/office/powerpoint/2010/main" val="3269126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BC466-13AB-1F3C-178D-11BF0D308D38}"/>
              </a:ext>
            </a:extLst>
          </p:cNvPr>
          <p:cNvSpPr>
            <a:spLocks noGrp="1"/>
          </p:cNvSpPr>
          <p:nvPr>
            <p:ph type="title"/>
          </p:nvPr>
        </p:nvSpPr>
        <p:spPr/>
        <p:txBody>
          <a:bodyPr/>
          <a:lstStyle/>
          <a:p>
            <a:r>
              <a:rPr lang="sr-Latn-RS" dirty="0" err="1"/>
              <a:t>Special</a:t>
            </a:r>
            <a:r>
              <a:rPr lang="sr-Latn-RS" dirty="0"/>
              <a:t> VERBS- </a:t>
            </a:r>
            <a:r>
              <a:rPr lang="sr-Latn-RS" dirty="0" err="1"/>
              <a:t>Past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D46594C0-23BC-81D8-9E1C-ADE8DD31B5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454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96E1-AB83-3B69-B24F-6DEA2F941CD4}"/>
              </a:ext>
            </a:extLst>
          </p:cNvPr>
          <p:cNvSpPr>
            <a:spLocks noGrp="1"/>
          </p:cNvSpPr>
          <p:nvPr>
            <p:ph type="title"/>
          </p:nvPr>
        </p:nvSpPr>
        <p:spPr/>
        <p:txBody>
          <a:bodyPr/>
          <a:lstStyle/>
          <a:p>
            <a:r>
              <a:rPr lang="sr-Latn-RS" dirty="0" err="1"/>
              <a:t>Warm</a:t>
            </a:r>
            <a:r>
              <a:rPr lang="sr-Latn-RS" dirty="0"/>
              <a:t> </a:t>
            </a:r>
            <a:r>
              <a:rPr lang="sr-Latn-RS" dirty="0" err="1"/>
              <a:t>Up</a:t>
            </a:r>
            <a:endParaRPr lang="en-US" dirty="0"/>
          </a:p>
        </p:txBody>
      </p:sp>
      <p:sp>
        <p:nvSpPr>
          <p:cNvPr id="3" name="Content Placeholder 2">
            <a:extLst>
              <a:ext uri="{FF2B5EF4-FFF2-40B4-BE49-F238E27FC236}">
                <a16:creationId xmlns:a16="http://schemas.microsoft.com/office/drawing/2014/main" id="{7474C0F2-8091-8437-72D4-96E10C08710F}"/>
              </a:ext>
            </a:extLst>
          </p:cNvPr>
          <p:cNvSpPr>
            <a:spLocks noGrp="1"/>
          </p:cNvSpPr>
          <p:nvPr>
            <p:ph idx="1"/>
          </p:nvPr>
        </p:nvSpPr>
        <p:spPr/>
        <p:txBody>
          <a:bodyPr>
            <a:normAutofit/>
          </a:bodyPr>
          <a:lstStyle/>
          <a:p>
            <a:r>
              <a:rPr lang="sr-Latn-RS" dirty="0" err="1"/>
              <a:t>Read</a:t>
            </a:r>
            <a:r>
              <a:rPr lang="sr-Latn-RS" dirty="0"/>
              <a:t> </a:t>
            </a:r>
            <a:r>
              <a:rPr lang="sr-Latn-RS" dirty="0" err="1"/>
              <a:t>the</a:t>
            </a:r>
            <a:r>
              <a:rPr lang="sr-Latn-RS" dirty="0"/>
              <a:t> </a:t>
            </a:r>
            <a:r>
              <a:rPr lang="sr-Latn-RS" dirty="0" err="1"/>
              <a:t>text</a:t>
            </a:r>
            <a:r>
              <a:rPr lang="sr-Latn-RS" dirty="0"/>
              <a:t> </a:t>
            </a:r>
            <a:r>
              <a:rPr lang="sr-Latn-RS" dirty="0" err="1"/>
              <a:t>and</a:t>
            </a:r>
            <a:r>
              <a:rPr lang="sr-Latn-RS" dirty="0"/>
              <a:t> </a:t>
            </a:r>
            <a:r>
              <a:rPr lang="sr-Latn-RS" dirty="0" err="1"/>
              <a:t>highlight</a:t>
            </a:r>
            <a:r>
              <a:rPr lang="sr-Latn-RS" dirty="0"/>
              <a:t> </a:t>
            </a:r>
            <a:r>
              <a:rPr lang="sr-Latn-RS" dirty="0" err="1"/>
              <a:t>all</a:t>
            </a:r>
            <a:r>
              <a:rPr lang="sr-Latn-RS" dirty="0"/>
              <a:t> </a:t>
            </a:r>
            <a:r>
              <a:rPr lang="sr-Latn-RS" dirty="0" err="1"/>
              <a:t>the</a:t>
            </a:r>
            <a:r>
              <a:rPr lang="sr-Latn-RS" dirty="0"/>
              <a:t> </a:t>
            </a:r>
            <a:r>
              <a:rPr lang="sr-Latn-RS" dirty="0" err="1"/>
              <a:t>verbs</a:t>
            </a:r>
            <a:r>
              <a:rPr lang="sr-Latn-RS" dirty="0"/>
              <a:t> in </a:t>
            </a:r>
            <a:r>
              <a:rPr lang="sr-Latn-RS" dirty="0" err="1"/>
              <a:t>it</a:t>
            </a:r>
            <a:r>
              <a:rPr lang="sr-Latn-RS" dirty="0"/>
              <a:t> (Google </a:t>
            </a:r>
            <a:r>
              <a:rPr lang="sr-Latn-RS" dirty="0" err="1"/>
              <a:t>Doc</a:t>
            </a:r>
            <a:r>
              <a:rPr lang="sr-Latn-RS" dirty="0"/>
              <a:t>)</a:t>
            </a:r>
          </a:p>
          <a:p>
            <a:endParaRPr lang="sr-Latn-RS" dirty="0"/>
          </a:p>
          <a:p>
            <a:r>
              <a:rPr lang="en-US" b="0" i="0" dirty="0" err="1">
                <a:solidFill>
                  <a:srgbClr val="374151"/>
                </a:solidFill>
                <a:effectLst/>
                <a:latin typeface="Söhne"/>
              </a:rPr>
              <a:t>Moj</a:t>
            </a:r>
            <a:r>
              <a:rPr lang="en-US" b="0" i="0" dirty="0">
                <a:solidFill>
                  <a:srgbClr val="374151"/>
                </a:solidFill>
                <a:effectLst/>
                <a:latin typeface="Söhne"/>
              </a:rPr>
              <a:t> </a:t>
            </a:r>
            <a:r>
              <a:rPr lang="en-US" b="0" i="0" dirty="0" err="1">
                <a:solidFill>
                  <a:srgbClr val="374151"/>
                </a:solidFill>
                <a:effectLst/>
                <a:latin typeface="Söhne"/>
              </a:rPr>
              <a:t>otac</a:t>
            </a:r>
            <a:r>
              <a:rPr lang="en-US" b="0" i="0" dirty="0">
                <a:solidFill>
                  <a:srgbClr val="374151"/>
                </a:solidFill>
                <a:effectLst/>
                <a:latin typeface="Söhne"/>
              </a:rPr>
              <a:t> </a:t>
            </a:r>
            <a:r>
              <a:rPr lang="sr-Latn-RS" b="0" i="0" dirty="0">
                <a:solidFill>
                  <a:srgbClr val="374151"/>
                </a:solidFill>
                <a:effectLst/>
                <a:latin typeface="Söhne"/>
              </a:rPr>
              <a:t>je </a:t>
            </a:r>
            <a:r>
              <a:rPr lang="en-US" b="0" i="0" dirty="0" err="1">
                <a:solidFill>
                  <a:srgbClr val="374151"/>
                </a:solidFill>
                <a:effectLst/>
                <a:latin typeface="Söhne"/>
              </a:rPr>
              <a:t>išao</a:t>
            </a:r>
            <a:r>
              <a:rPr lang="en-US" b="0" i="0" dirty="0">
                <a:solidFill>
                  <a:srgbClr val="374151"/>
                </a:solidFill>
                <a:effectLst/>
                <a:latin typeface="Söhne"/>
              </a:rPr>
              <a:t>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Ponekad se seti kako je bilo</a:t>
            </a:r>
            <a:r>
              <a:rPr lang="en-US" b="0" i="0" dirty="0">
                <a:solidFill>
                  <a:srgbClr val="374151"/>
                </a:solidFill>
                <a:effectLst/>
                <a:latin typeface="Söhne"/>
              </a:rPr>
              <a:t>. Sada idem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on</a:t>
            </a:r>
            <a:r>
              <a:rPr lang="sr-Latn-RS" b="0" i="0" dirty="0">
                <a:solidFill>
                  <a:srgbClr val="374151"/>
                </a:solidFill>
                <a:effectLst/>
                <a:latin typeface="Söhne"/>
              </a:rPr>
              <a:t>. </a:t>
            </a:r>
            <a:r>
              <a:rPr lang="en-US" b="0" i="0" dirty="0">
                <a:solidFill>
                  <a:srgbClr val="374151"/>
                </a:solidFill>
                <a:effectLst/>
                <a:latin typeface="Söhne"/>
              </a:rPr>
              <a:t>Moja </a:t>
            </a:r>
            <a:r>
              <a:rPr lang="en-US" b="0" i="0" dirty="0" err="1">
                <a:solidFill>
                  <a:srgbClr val="374151"/>
                </a:solidFill>
                <a:effectLst/>
                <a:latin typeface="Söhne"/>
              </a:rPr>
              <a:t>sestra</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radimo domaći zajedno</a:t>
            </a:r>
            <a:r>
              <a:rPr lang="en-US" b="0" i="0" dirty="0">
                <a:solidFill>
                  <a:srgbClr val="374151"/>
                </a:solidFill>
                <a:effectLst/>
                <a:latin typeface="Söhne"/>
              </a:rPr>
              <a:t>.</a:t>
            </a:r>
            <a:r>
              <a:rPr lang="sr-Latn-RS" b="0" i="0" dirty="0">
                <a:solidFill>
                  <a:srgbClr val="374151"/>
                </a:solidFill>
                <a:effectLst/>
                <a:latin typeface="Söhne"/>
              </a:rPr>
              <a:t>Kada ne znam kako da uradimo, </a:t>
            </a:r>
            <a:r>
              <a:rPr lang="sr-Latn-RS" dirty="0">
                <a:solidFill>
                  <a:srgbClr val="374151"/>
                </a:solidFill>
                <a:latin typeface="Söhne"/>
              </a:rPr>
              <a:t>m</a:t>
            </a:r>
            <a:r>
              <a:rPr lang="en-US" b="0" i="0" dirty="0">
                <a:solidFill>
                  <a:srgbClr val="374151"/>
                </a:solidFill>
                <a:effectLst/>
                <a:latin typeface="Söhne"/>
              </a:rPr>
              <a:t>ama </a:t>
            </a:r>
            <a:r>
              <a:rPr lang="en-US" b="0" i="0" dirty="0" err="1">
                <a:solidFill>
                  <a:srgbClr val="374151"/>
                </a:solidFill>
                <a:effectLst/>
                <a:latin typeface="Söhne"/>
              </a:rPr>
              <a:t>nam</a:t>
            </a:r>
            <a:r>
              <a:rPr lang="en-US" b="0" i="0" dirty="0">
                <a:solidFill>
                  <a:srgbClr val="374151"/>
                </a:solidFill>
                <a:effectLst/>
                <a:latin typeface="Söhne"/>
              </a:rPr>
              <a:t> </a:t>
            </a:r>
            <a:r>
              <a:rPr lang="en-US" b="0" i="0" dirty="0" err="1">
                <a:solidFill>
                  <a:srgbClr val="374151"/>
                </a:solidFill>
                <a:effectLst/>
                <a:latin typeface="Söhne"/>
              </a:rPr>
              <a:t>pomaž</a:t>
            </a:r>
            <a:r>
              <a:rPr lang="sr-Latn-RS" b="0" i="0" dirty="0">
                <a:solidFill>
                  <a:srgbClr val="374151"/>
                </a:solidFill>
                <a:effectLst/>
                <a:latin typeface="Söhne"/>
              </a:rPr>
              <a:t>e. </a:t>
            </a:r>
            <a:r>
              <a:rPr lang="sr-Latn-RS" dirty="0">
                <a:solidFill>
                  <a:srgbClr val="374151"/>
                </a:solidFill>
                <a:latin typeface="Söhne"/>
              </a:rPr>
              <a:t>Mama nam kaže da treba pomoći svima, seća se kad je bila mala. </a:t>
            </a:r>
            <a:endParaRPr lang="en-US" dirty="0"/>
          </a:p>
        </p:txBody>
      </p:sp>
    </p:spTree>
    <p:extLst>
      <p:ext uri="{BB962C8B-B14F-4D97-AF65-F5344CB8AC3E}">
        <p14:creationId xmlns:p14="http://schemas.microsoft.com/office/powerpoint/2010/main" val="306694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45" y="765489"/>
            <a:ext cx="10268712" cy="1700784"/>
          </a:xfrm>
        </p:spPr>
        <p:txBody>
          <a:bodyPr>
            <a:normAutofit fontScale="90000"/>
          </a:bodyPr>
          <a:lstStyle/>
          <a:p>
            <a:r>
              <a:rPr lang="sr-Latn-RS" dirty="0"/>
              <a:t> </a:t>
            </a:r>
            <a:r>
              <a:rPr lang="sr-Latn-RS" b="1" u="sng" dirty="0"/>
              <a:t>Special Types of Verbs in past tense </a:t>
            </a:r>
            <a:br>
              <a:rPr lang="en-US"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sr-Latn-RS" b="1" dirty="0"/>
              <a:t>1.</a:t>
            </a:r>
            <a:r>
              <a:rPr lang="sr-Latn-RS" dirty="0"/>
              <a:t> To be: biti: bio, bila, bilo, bili, bile , bila</a:t>
            </a:r>
            <a:endParaRPr lang="en-US" dirty="0"/>
          </a:p>
          <a:p>
            <a:r>
              <a:rPr lang="sr-Latn-RS" dirty="0"/>
              <a:t> </a:t>
            </a:r>
            <a:endParaRPr lang="en-US" dirty="0"/>
          </a:p>
          <a:p>
            <a:r>
              <a:rPr lang="sr-Latn-RS" dirty="0"/>
              <a:t> Ja sam bila u Australiji. I was in Australia.</a:t>
            </a:r>
            <a:endParaRPr lang="en-US" dirty="0"/>
          </a:p>
          <a:p>
            <a:r>
              <a:rPr lang="sr-Latn-RS" dirty="0"/>
              <a:t>Oni su bili u Južnoj </a:t>
            </a:r>
            <a:r>
              <a:rPr lang="en-US" dirty="0" err="1"/>
              <a:t>Americi</a:t>
            </a:r>
            <a:r>
              <a:rPr lang="en-US" dirty="0"/>
              <a:t>. They were in South America. </a:t>
            </a:r>
          </a:p>
        </p:txBody>
      </p:sp>
    </p:spTree>
    <p:extLst>
      <p:ext uri="{BB962C8B-B14F-4D97-AF65-F5344CB8AC3E}">
        <p14:creationId xmlns:p14="http://schemas.microsoft.com/office/powerpoint/2010/main" val="399040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3372-BBA2-14EC-F4E6-48DDC7D312AC}"/>
              </a:ext>
            </a:extLst>
          </p:cNvPr>
          <p:cNvSpPr>
            <a:spLocks noGrp="1"/>
          </p:cNvSpPr>
          <p:nvPr>
            <p:ph type="title"/>
          </p:nvPr>
        </p:nvSpPr>
        <p:spPr/>
        <p:txBody>
          <a:bodyPr/>
          <a:lstStyle/>
          <a:p>
            <a:r>
              <a:rPr lang="sr-Latn-RS" dirty="0" err="1"/>
              <a:t>Translate</a:t>
            </a:r>
            <a:r>
              <a:rPr lang="sr-Latn-RS" dirty="0"/>
              <a:t> </a:t>
            </a:r>
            <a:r>
              <a:rPr lang="sr-Latn-RS" dirty="0" err="1"/>
              <a:t>sentences</a:t>
            </a:r>
            <a:endParaRPr lang="en-US" dirty="0"/>
          </a:p>
        </p:txBody>
      </p:sp>
      <p:sp>
        <p:nvSpPr>
          <p:cNvPr id="3" name="Content Placeholder 2">
            <a:extLst>
              <a:ext uri="{FF2B5EF4-FFF2-40B4-BE49-F238E27FC236}">
                <a16:creationId xmlns:a16="http://schemas.microsoft.com/office/drawing/2014/main" id="{BC5F8BCF-71A3-AD89-B43A-3E47FB4EECEB}"/>
              </a:ext>
            </a:extLst>
          </p:cNvPr>
          <p:cNvSpPr>
            <a:spLocks noGrp="1"/>
          </p:cNvSpPr>
          <p:nvPr>
            <p:ph idx="1"/>
          </p:nvPr>
        </p:nvSpPr>
        <p:spPr/>
        <p:txBody>
          <a:bodyPr/>
          <a:lstStyle/>
          <a:p>
            <a:r>
              <a:rPr lang="en-US" dirty="0"/>
              <a:t>I was here. </a:t>
            </a:r>
          </a:p>
          <a:p>
            <a:r>
              <a:rPr lang="sr-Latn-RS" dirty="0" err="1"/>
              <a:t>We</a:t>
            </a:r>
            <a:r>
              <a:rPr lang="en-US" dirty="0"/>
              <a:t> w</a:t>
            </a:r>
            <a:r>
              <a:rPr lang="sr-Latn-RS" dirty="0"/>
              <a:t>ere</a:t>
            </a:r>
            <a:r>
              <a:rPr lang="en-US" dirty="0"/>
              <a:t> not lazy. </a:t>
            </a:r>
          </a:p>
          <a:p>
            <a:r>
              <a:rPr lang="en-US" dirty="0"/>
              <a:t>You were teacher. </a:t>
            </a:r>
          </a:p>
          <a:p>
            <a:r>
              <a:rPr lang="en-US" dirty="0"/>
              <a:t>That was not snow. </a:t>
            </a:r>
          </a:p>
          <a:p>
            <a:r>
              <a:rPr lang="en-US" dirty="0"/>
              <a:t>You were not bad. </a:t>
            </a:r>
            <a:r>
              <a:rPr lang="sr-Latn-RS" dirty="0"/>
              <a:t>(plural)</a:t>
            </a:r>
            <a:endParaRPr lang="en-US" dirty="0"/>
          </a:p>
          <a:p>
            <a:r>
              <a:rPr lang="en-US" dirty="0"/>
              <a:t>It was beautiful weather. </a:t>
            </a:r>
          </a:p>
          <a:p>
            <a:endParaRPr lang="en-US" dirty="0"/>
          </a:p>
        </p:txBody>
      </p:sp>
    </p:spTree>
    <p:extLst>
      <p:ext uri="{BB962C8B-B14F-4D97-AF65-F5344CB8AC3E}">
        <p14:creationId xmlns:p14="http://schemas.microsoft.com/office/powerpoint/2010/main" val="3449967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3372-BBA2-14EC-F4E6-48DDC7D312AC}"/>
              </a:ext>
            </a:extLst>
          </p:cNvPr>
          <p:cNvSpPr>
            <a:spLocks noGrp="1"/>
          </p:cNvSpPr>
          <p:nvPr>
            <p:ph type="title"/>
          </p:nvPr>
        </p:nvSpPr>
        <p:spPr/>
        <p:txBody>
          <a:bodyPr/>
          <a:lstStyle/>
          <a:p>
            <a:r>
              <a:rPr lang="sr-Latn-RS" dirty="0" err="1"/>
              <a:t>Translate</a:t>
            </a:r>
            <a:r>
              <a:rPr lang="sr-Latn-RS" dirty="0"/>
              <a:t> </a:t>
            </a:r>
            <a:r>
              <a:rPr lang="sr-Latn-RS" dirty="0" err="1"/>
              <a:t>sentences</a:t>
            </a:r>
            <a:endParaRPr lang="en-US" dirty="0"/>
          </a:p>
        </p:txBody>
      </p:sp>
      <p:sp>
        <p:nvSpPr>
          <p:cNvPr id="3" name="Content Placeholder 2">
            <a:extLst>
              <a:ext uri="{FF2B5EF4-FFF2-40B4-BE49-F238E27FC236}">
                <a16:creationId xmlns:a16="http://schemas.microsoft.com/office/drawing/2014/main" id="{BC5F8BCF-71A3-AD89-B43A-3E47FB4EECEB}"/>
              </a:ext>
            </a:extLst>
          </p:cNvPr>
          <p:cNvSpPr>
            <a:spLocks noGrp="1"/>
          </p:cNvSpPr>
          <p:nvPr>
            <p:ph idx="1"/>
          </p:nvPr>
        </p:nvSpPr>
        <p:spPr/>
        <p:txBody>
          <a:bodyPr>
            <a:normAutofit lnSpcReduction="10000"/>
          </a:bodyPr>
          <a:lstStyle/>
          <a:p>
            <a:r>
              <a:rPr lang="en-US" dirty="0"/>
              <a:t>I was here. </a:t>
            </a:r>
            <a:r>
              <a:rPr lang="sr-Latn-RS" dirty="0"/>
              <a:t>Ja sam bio </a:t>
            </a:r>
            <a:r>
              <a:rPr lang="sr-Latn-RS" dirty="0" err="1"/>
              <a:t>ovdje</a:t>
            </a:r>
            <a:r>
              <a:rPr lang="sr-Latn-RS" dirty="0"/>
              <a:t>. Bio sam </a:t>
            </a:r>
            <a:r>
              <a:rPr lang="sr-Latn-RS" dirty="0" err="1"/>
              <a:t>ovdje</a:t>
            </a:r>
            <a:r>
              <a:rPr lang="sr-Latn-RS" dirty="0"/>
              <a:t>.</a:t>
            </a:r>
            <a:endParaRPr lang="en-US" dirty="0"/>
          </a:p>
          <a:p>
            <a:r>
              <a:rPr lang="sr-Latn-RS" dirty="0" err="1"/>
              <a:t>We</a:t>
            </a:r>
            <a:r>
              <a:rPr lang="en-US" dirty="0"/>
              <a:t> w</a:t>
            </a:r>
            <a:r>
              <a:rPr lang="sr-Latn-RS" dirty="0"/>
              <a:t>ere</a:t>
            </a:r>
            <a:r>
              <a:rPr lang="en-US" dirty="0"/>
              <a:t> not lazy. </a:t>
            </a:r>
            <a:r>
              <a:rPr lang="sr-Latn-RS" dirty="0"/>
              <a:t> Nismo bili lenji. Mi nismo bili lenji. </a:t>
            </a:r>
            <a:endParaRPr lang="en-US" dirty="0"/>
          </a:p>
          <a:p>
            <a:r>
              <a:rPr lang="en-US" dirty="0"/>
              <a:t>You were teacher. </a:t>
            </a:r>
            <a:r>
              <a:rPr lang="sr-Latn-RS" dirty="0"/>
              <a:t>Ti si bio nastavnik. </a:t>
            </a:r>
            <a:endParaRPr lang="en-US" dirty="0"/>
          </a:p>
          <a:p>
            <a:r>
              <a:rPr lang="en-US" dirty="0"/>
              <a:t>That was not snow. </a:t>
            </a:r>
            <a:r>
              <a:rPr lang="sr-Latn-RS" dirty="0"/>
              <a:t>To nije bio sneg. </a:t>
            </a:r>
            <a:endParaRPr lang="en-US" dirty="0"/>
          </a:p>
          <a:p>
            <a:r>
              <a:rPr lang="en-US" dirty="0"/>
              <a:t>You were not bad. </a:t>
            </a:r>
            <a:r>
              <a:rPr lang="sr-Latn-RS" dirty="0"/>
              <a:t>(plural) (Vi) Niste bili loši. </a:t>
            </a:r>
            <a:endParaRPr lang="en-US" dirty="0"/>
          </a:p>
          <a:p>
            <a:r>
              <a:rPr lang="en-US" dirty="0"/>
              <a:t>It was beautiful weather. </a:t>
            </a:r>
            <a:r>
              <a:rPr lang="sr-Latn-RS" dirty="0"/>
              <a:t>Bilo je lepo vreme. To(ono) je bilo lepo vreme.</a:t>
            </a:r>
          </a:p>
          <a:p>
            <a:endParaRPr lang="en-US" dirty="0"/>
          </a:p>
        </p:txBody>
      </p:sp>
    </p:spTree>
    <p:extLst>
      <p:ext uri="{BB962C8B-B14F-4D97-AF65-F5344CB8AC3E}">
        <p14:creationId xmlns:p14="http://schemas.microsoft.com/office/powerpoint/2010/main" val="64425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972" y="1160832"/>
            <a:ext cx="8229600" cy="182562"/>
          </a:xfrm>
        </p:spPr>
        <p:txBody>
          <a:bodyPr>
            <a:noAutofit/>
          </a:bodyPr>
          <a:lstStyle/>
          <a:p>
            <a:r>
              <a:rPr lang="en-US" sz="2400" b="1" dirty="0"/>
              <a:t>2</a:t>
            </a:r>
            <a:r>
              <a:rPr lang="en-US" sz="2400" dirty="0"/>
              <a:t>. &lt;not to have&gt;: past tense uses negative forms of verb </a:t>
            </a:r>
            <a:r>
              <a:rPr lang="en-US" sz="2400" dirty="0" err="1"/>
              <a:t>imati</a:t>
            </a:r>
            <a:r>
              <a:rPr lang="en-US" sz="2400" dirty="0"/>
              <a:t> (to have):</a:t>
            </a:r>
            <a:br>
              <a:rPr lang="sr-Latn-RS" sz="2400" dirty="0"/>
            </a:br>
            <a:r>
              <a:rPr lang="sr-Latn-RS" sz="2400" dirty="0"/>
              <a:t>(</a:t>
            </a:r>
            <a:r>
              <a:rPr lang="sr-Latn-RS" sz="2400" dirty="0" err="1"/>
              <a:t>not</a:t>
            </a:r>
            <a:r>
              <a:rPr lang="sr-Latn-RS" sz="2400" dirty="0"/>
              <a:t> sam nemao/la)</a:t>
            </a:r>
            <a:endParaRPr lang="en-US" sz="2400" dirty="0"/>
          </a:p>
        </p:txBody>
      </p:sp>
      <p:sp>
        <p:nvSpPr>
          <p:cNvPr id="3" name="Content Placeholder 2"/>
          <p:cNvSpPr>
            <a:spLocks noGrp="1"/>
          </p:cNvSpPr>
          <p:nvPr>
            <p:ph idx="1"/>
          </p:nvPr>
        </p:nvSpPr>
        <p:spPr>
          <a:xfrm>
            <a:off x="1104901" y="2524124"/>
            <a:ext cx="10029824" cy="4181475"/>
          </a:xfrm>
        </p:spPr>
        <p:txBody>
          <a:bodyPr numCol="1">
            <a:normAutofit fontScale="47500" lnSpcReduction="20000"/>
          </a:bodyPr>
          <a:lstStyle/>
          <a:p>
            <a:r>
              <a:rPr lang="en-US" dirty="0"/>
              <a:t>SG: </a:t>
            </a:r>
          </a:p>
          <a:p>
            <a:r>
              <a:rPr lang="en-US" sz="3000" dirty="0" err="1"/>
              <a:t>Ja</a:t>
            </a:r>
            <a:r>
              <a:rPr lang="en-US" sz="3000" dirty="0"/>
              <a:t> </a:t>
            </a:r>
            <a:r>
              <a:rPr lang="en-US" sz="3000" dirty="0" err="1"/>
              <a:t>nisam</a:t>
            </a:r>
            <a:r>
              <a:rPr lang="en-US" sz="3000" dirty="0"/>
              <a:t> </a:t>
            </a:r>
            <a:r>
              <a:rPr lang="en-US" sz="3000" dirty="0" err="1"/>
              <a:t>imao</a:t>
            </a:r>
            <a:r>
              <a:rPr lang="en-US" sz="3000" dirty="0"/>
              <a:t> (I did not have)</a:t>
            </a:r>
          </a:p>
          <a:p>
            <a:r>
              <a:rPr lang="en-US" sz="3000" dirty="0"/>
              <a:t>Ti nisi </a:t>
            </a:r>
            <a:r>
              <a:rPr lang="en-US" sz="3000" dirty="0" err="1"/>
              <a:t>imao</a:t>
            </a:r>
            <a:r>
              <a:rPr lang="en-US" sz="3000" dirty="0"/>
              <a:t>/</a:t>
            </a:r>
            <a:r>
              <a:rPr lang="en-US" sz="3000" dirty="0" err="1"/>
              <a:t>imala</a:t>
            </a:r>
            <a:r>
              <a:rPr lang="en-US" sz="3000" dirty="0"/>
              <a:t>. </a:t>
            </a:r>
          </a:p>
          <a:p>
            <a:r>
              <a:rPr lang="en-US" sz="3000" dirty="0"/>
              <a:t>On </a:t>
            </a:r>
            <a:r>
              <a:rPr lang="en-US" sz="3000" dirty="0" err="1"/>
              <a:t>nije</a:t>
            </a:r>
            <a:r>
              <a:rPr lang="en-US" sz="3000" dirty="0"/>
              <a:t> </a:t>
            </a:r>
            <a:r>
              <a:rPr lang="en-US" sz="3000" dirty="0" err="1"/>
              <a:t>imao</a:t>
            </a:r>
            <a:r>
              <a:rPr lang="en-US" sz="3000" dirty="0"/>
              <a:t>. </a:t>
            </a:r>
            <a:r>
              <a:rPr lang="pl-PL" sz="3000" dirty="0"/>
              <a:t>Ona nije imala.</a:t>
            </a:r>
            <a:endParaRPr lang="en-US" sz="3000" dirty="0"/>
          </a:p>
          <a:p>
            <a:r>
              <a:rPr lang="pl-PL" sz="3000" dirty="0"/>
              <a:t> Ono nije imalo. </a:t>
            </a:r>
            <a:endParaRPr lang="en-US" sz="3000" dirty="0"/>
          </a:p>
          <a:p>
            <a:r>
              <a:rPr lang="en-US" sz="3000" dirty="0"/>
              <a:t>Pl: </a:t>
            </a:r>
          </a:p>
          <a:p>
            <a:r>
              <a:rPr lang="en-US" sz="3000" dirty="0" err="1"/>
              <a:t>Mi</a:t>
            </a:r>
            <a:r>
              <a:rPr lang="en-US" sz="3000" dirty="0"/>
              <a:t> </a:t>
            </a:r>
            <a:r>
              <a:rPr lang="en-US" sz="3000" dirty="0" err="1"/>
              <a:t>nismo</a:t>
            </a:r>
            <a:r>
              <a:rPr lang="en-US" sz="3000" dirty="0"/>
              <a:t> </a:t>
            </a:r>
            <a:r>
              <a:rPr lang="en-US" sz="3000" dirty="0" err="1"/>
              <a:t>imali</a:t>
            </a:r>
            <a:r>
              <a:rPr lang="en-US" sz="3000" dirty="0"/>
              <a:t>/</a:t>
            </a:r>
            <a:r>
              <a:rPr lang="en-US" sz="3000" dirty="0" err="1"/>
              <a:t>imale</a:t>
            </a:r>
            <a:r>
              <a:rPr lang="en-US" sz="3000" dirty="0"/>
              <a:t>.</a:t>
            </a:r>
          </a:p>
          <a:p>
            <a:r>
              <a:rPr lang="en-US" sz="3000" dirty="0"/>
              <a:t>Vi </a:t>
            </a:r>
            <a:r>
              <a:rPr lang="en-US" sz="3000" dirty="0" err="1"/>
              <a:t>niste</a:t>
            </a:r>
            <a:r>
              <a:rPr lang="en-US" sz="3000" dirty="0"/>
              <a:t> </a:t>
            </a:r>
            <a:r>
              <a:rPr lang="en-US" sz="3000" dirty="0" err="1"/>
              <a:t>imali</a:t>
            </a:r>
            <a:r>
              <a:rPr lang="en-US" sz="3000" dirty="0"/>
              <a:t>, </a:t>
            </a:r>
            <a:r>
              <a:rPr lang="en-US" sz="3000" dirty="0" err="1"/>
              <a:t>imale</a:t>
            </a:r>
            <a:endParaRPr lang="en-US" sz="3000" dirty="0"/>
          </a:p>
          <a:p>
            <a:r>
              <a:rPr lang="pl-PL" sz="3000" dirty="0"/>
              <a:t>Oni nisu imali</a:t>
            </a:r>
            <a:r>
              <a:rPr lang="en-US" sz="3000" dirty="0"/>
              <a:t>. </a:t>
            </a:r>
            <a:r>
              <a:rPr lang="pl-PL" sz="3000" dirty="0"/>
              <a:t>One nisu imale. </a:t>
            </a:r>
            <a:r>
              <a:rPr lang="en-US" sz="3000" dirty="0" err="1"/>
              <a:t>Ona</a:t>
            </a:r>
            <a:r>
              <a:rPr lang="en-US" sz="3000" dirty="0"/>
              <a:t> </a:t>
            </a:r>
            <a:r>
              <a:rPr lang="en-US" sz="3000" dirty="0" err="1"/>
              <a:t>nisu</a:t>
            </a:r>
            <a:r>
              <a:rPr lang="en-US" sz="3000" dirty="0"/>
              <a:t> </a:t>
            </a:r>
            <a:r>
              <a:rPr lang="en-US" sz="3000" dirty="0" err="1"/>
              <a:t>imala</a:t>
            </a:r>
            <a:r>
              <a:rPr lang="en-US" sz="3000" dirty="0"/>
              <a:t>.</a:t>
            </a:r>
          </a:p>
          <a:p>
            <a:endParaRPr lang="en-US" sz="3000" dirty="0"/>
          </a:p>
          <a:p>
            <a:r>
              <a:rPr lang="en-US" dirty="0" err="1"/>
              <a:t>Mi</a:t>
            </a:r>
            <a:r>
              <a:rPr lang="en-US" dirty="0"/>
              <a:t> </a:t>
            </a:r>
            <a:r>
              <a:rPr lang="en-US" dirty="0" err="1"/>
              <a:t>nismo</a:t>
            </a:r>
            <a:r>
              <a:rPr lang="en-US" dirty="0"/>
              <a:t> </a:t>
            </a:r>
            <a:r>
              <a:rPr lang="en-US" dirty="0" err="1"/>
              <a:t>imali</a:t>
            </a:r>
            <a:r>
              <a:rPr lang="en-US" dirty="0"/>
              <a:t> </a:t>
            </a:r>
            <a:r>
              <a:rPr lang="en-US" dirty="0" err="1"/>
              <a:t>vremena</a:t>
            </a:r>
            <a:r>
              <a:rPr lang="en-US" dirty="0"/>
              <a:t>. We did not have time. </a:t>
            </a:r>
          </a:p>
          <a:p>
            <a:r>
              <a:rPr lang="en-US" dirty="0" err="1"/>
              <a:t>Mi</a:t>
            </a:r>
            <a:r>
              <a:rPr lang="en-US" dirty="0"/>
              <a:t> </a:t>
            </a:r>
            <a:r>
              <a:rPr lang="en-US" dirty="0" err="1"/>
              <a:t>nismo</a:t>
            </a:r>
            <a:r>
              <a:rPr lang="en-US" dirty="0"/>
              <a:t> </a:t>
            </a:r>
            <a:r>
              <a:rPr lang="en-US" dirty="0" err="1"/>
              <a:t>imali</a:t>
            </a:r>
            <a:r>
              <a:rPr lang="en-US" dirty="0"/>
              <a:t> </a:t>
            </a:r>
            <a:r>
              <a:rPr lang="en-US" dirty="0" err="1"/>
              <a:t>strpljenja</a:t>
            </a:r>
            <a:r>
              <a:rPr lang="en-US" dirty="0"/>
              <a:t>. We did not have patience. </a:t>
            </a:r>
          </a:p>
          <a:p>
            <a:endParaRPr lang="en-US" dirty="0"/>
          </a:p>
        </p:txBody>
      </p:sp>
    </p:spTree>
    <p:extLst>
      <p:ext uri="{BB962C8B-B14F-4D97-AF65-F5344CB8AC3E}">
        <p14:creationId xmlns:p14="http://schemas.microsoft.com/office/powerpoint/2010/main" val="3253604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Ø"/>
            </a:pPr>
            <a:r>
              <a:rPr lang="en-US" b="1"/>
              <a:t>3</a:t>
            </a:r>
            <a:r>
              <a:rPr lang="en-US"/>
              <a:t>. </a:t>
            </a:r>
            <a:r>
              <a:rPr lang="en-US" b="1"/>
              <a:t>Verbs in infinitive in –</a:t>
            </a:r>
            <a:r>
              <a:rPr lang="sr-Latn-RS" b="1"/>
              <a:t>ći  </a:t>
            </a:r>
            <a:r>
              <a:rPr lang="sr-Latn-RS" b="1" u="sng"/>
              <a:t>VERY IMPORTANT!!!</a:t>
            </a:r>
            <a:endParaRPr lang="en-US" dirty="0"/>
          </a:p>
        </p:txBody>
      </p:sp>
      <p:sp>
        <p:nvSpPr>
          <p:cNvPr id="3" name="Content Placeholder 2"/>
          <p:cNvSpPr>
            <a:spLocks noGrp="1"/>
          </p:cNvSpPr>
          <p:nvPr>
            <p:ph idx="1"/>
          </p:nvPr>
        </p:nvSpPr>
        <p:spPr/>
        <p:txBody>
          <a:bodyPr>
            <a:normAutofit fontScale="47500" lnSpcReduction="20000"/>
          </a:bodyPr>
          <a:lstStyle/>
          <a:p>
            <a:r>
              <a:rPr lang="sr-Latn-RS" b="1" dirty="0"/>
              <a:t>Moći</a:t>
            </a:r>
            <a:r>
              <a:rPr lang="sr-Latn-RS" dirty="0"/>
              <a:t>- to be able to </a:t>
            </a:r>
            <a:endParaRPr lang="en-US" dirty="0"/>
          </a:p>
          <a:p>
            <a:r>
              <a:rPr lang="sr-Latn-RS" dirty="0"/>
              <a:t>remeber that the stem is </a:t>
            </a:r>
            <a:r>
              <a:rPr lang="sr-Latn-RS" b="1" dirty="0">
                <a:solidFill>
                  <a:srgbClr val="FF0000"/>
                </a:solidFill>
              </a:rPr>
              <a:t>mog- </a:t>
            </a:r>
            <a:r>
              <a:rPr lang="sr-Latn-RS" dirty="0"/>
              <a:t>and add the appropriate endings:</a:t>
            </a:r>
            <a:endParaRPr lang="en-US" dirty="0"/>
          </a:p>
          <a:p>
            <a:r>
              <a:rPr lang="sr-Latn-RS" dirty="0"/>
              <a:t>Mog</a:t>
            </a:r>
            <a:r>
              <a:rPr lang="sr-Latn-RS" dirty="0">
                <a:solidFill>
                  <a:srgbClr val="FF0000"/>
                </a:solidFill>
              </a:rPr>
              <a:t>a</a:t>
            </a:r>
            <a:r>
              <a:rPr lang="sr-Latn-RS" dirty="0"/>
              <a:t>o (masculine sg with a </a:t>
            </a:r>
            <a:r>
              <a:rPr lang="sr-Latn-RS" dirty="0">
                <a:solidFill>
                  <a:srgbClr val="FF0000"/>
                </a:solidFill>
              </a:rPr>
              <a:t>fleeting A</a:t>
            </a:r>
            <a:r>
              <a:rPr lang="sr-Latn-RS" dirty="0"/>
              <a:t>)</a:t>
            </a:r>
            <a:endParaRPr lang="en-US" dirty="0"/>
          </a:p>
          <a:p>
            <a:r>
              <a:rPr lang="sr-Latn-RS" dirty="0"/>
              <a:t>Mogla feminine sg       </a:t>
            </a:r>
            <a:endParaRPr lang="en-US" dirty="0"/>
          </a:p>
          <a:p>
            <a:r>
              <a:rPr lang="sr-Latn-RS" dirty="0"/>
              <a:t>Moglo neuter     sg     </a:t>
            </a:r>
            <a:endParaRPr lang="en-US" dirty="0"/>
          </a:p>
          <a:p>
            <a:r>
              <a:rPr lang="sr-Latn-RS" dirty="0"/>
              <a:t>Mogli masculine pl, or mixed genders</a:t>
            </a:r>
            <a:endParaRPr lang="en-US" dirty="0"/>
          </a:p>
          <a:p>
            <a:r>
              <a:rPr lang="sr-Latn-RS" dirty="0"/>
              <a:t>Mogle, feminine plural</a:t>
            </a:r>
            <a:endParaRPr lang="en-US" dirty="0"/>
          </a:p>
          <a:p>
            <a:r>
              <a:rPr lang="sr-Latn-RS" dirty="0"/>
              <a:t>Mogla, neuter plural</a:t>
            </a:r>
            <a:endParaRPr lang="en-US" dirty="0"/>
          </a:p>
          <a:p>
            <a:endParaRPr lang="en-US" dirty="0"/>
          </a:p>
          <a:p>
            <a:r>
              <a:rPr lang="sr-Latn-RS" dirty="0"/>
              <a:t>On nije mogao da ga podnese. He couldn’t stand him.</a:t>
            </a:r>
            <a:endParaRPr lang="en-US" dirty="0"/>
          </a:p>
          <a:p>
            <a:r>
              <a:rPr lang="sr-Latn-RS" dirty="0"/>
              <a:t>Oni nisu mogli </a:t>
            </a:r>
            <a:r>
              <a:rPr lang="en-US" dirty="0" err="1"/>
              <a:t>imati</a:t>
            </a:r>
            <a:r>
              <a:rPr lang="sr-Latn-RS" dirty="0"/>
              <a:t> decu/djecu. They could</a:t>
            </a:r>
            <a:r>
              <a:rPr lang="en-US" dirty="0"/>
              <a:t>n</a:t>
            </a:r>
            <a:r>
              <a:rPr lang="sr-Latn-RS" dirty="0"/>
              <a:t>’t have children.</a:t>
            </a:r>
            <a:endParaRPr lang="en-US" dirty="0"/>
          </a:p>
          <a:p>
            <a:endParaRPr lang="en-US" dirty="0"/>
          </a:p>
        </p:txBody>
      </p:sp>
    </p:spTree>
    <p:extLst>
      <p:ext uri="{BB962C8B-B14F-4D97-AF65-F5344CB8AC3E}">
        <p14:creationId xmlns:p14="http://schemas.microsoft.com/office/powerpoint/2010/main" val="4039440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8" y="779453"/>
            <a:ext cx="10268712" cy="1700784"/>
          </a:xfrm>
        </p:spPr>
        <p:txBody>
          <a:bodyPr>
            <a:normAutofit fontScale="90000"/>
          </a:bodyPr>
          <a:lstStyle/>
          <a:p>
            <a:r>
              <a:rPr lang="sr-Latn-RS" b="1" dirty="0"/>
              <a:t>Peći</a:t>
            </a:r>
            <a:r>
              <a:rPr lang="sr-Latn-RS" dirty="0"/>
              <a:t>: to bake  </a:t>
            </a:r>
            <a:r>
              <a:rPr lang="sr-Latn-RS" dirty="0" err="1"/>
              <a:t>Remember</a:t>
            </a:r>
            <a:r>
              <a:rPr lang="sr-Latn-RS" dirty="0"/>
              <a:t> </a:t>
            </a:r>
            <a:r>
              <a:rPr lang="sr-Latn-RS" dirty="0" err="1"/>
              <a:t>that</a:t>
            </a:r>
            <a:r>
              <a:rPr lang="sr-Latn-RS" dirty="0"/>
              <a:t> </a:t>
            </a:r>
            <a:r>
              <a:rPr lang="sr-Latn-RS" dirty="0" err="1"/>
              <a:t>the</a:t>
            </a:r>
            <a:r>
              <a:rPr lang="sr-Latn-RS" dirty="0"/>
              <a:t> </a:t>
            </a:r>
            <a:r>
              <a:rPr lang="sr-Latn-RS" dirty="0" err="1"/>
              <a:t>stem</a:t>
            </a:r>
            <a:r>
              <a:rPr lang="sr-Latn-RS" dirty="0"/>
              <a:t> is </a:t>
            </a:r>
            <a:r>
              <a:rPr lang="sr-Latn-RS" b="1" dirty="0" err="1">
                <a:solidFill>
                  <a:srgbClr val="FF0000"/>
                </a:solidFill>
              </a:rPr>
              <a:t>pek</a:t>
            </a:r>
            <a:r>
              <a:rPr lang="sr-Latn-RS" b="1" dirty="0"/>
              <a:t>-</a:t>
            </a:r>
            <a:br>
              <a:rPr lang="en-US" dirty="0"/>
            </a:br>
            <a:r>
              <a:rPr lang="en-US" dirty="0"/>
              <a:t>.</a:t>
            </a:r>
          </a:p>
        </p:txBody>
      </p:sp>
      <p:sp>
        <p:nvSpPr>
          <p:cNvPr id="3" name="Content Placeholder 2"/>
          <p:cNvSpPr>
            <a:spLocks noGrp="1"/>
          </p:cNvSpPr>
          <p:nvPr>
            <p:ph idx="1"/>
          </p:nvPr>
        </p:nvSpPr>
        <p:spPr/>
        <p:txBody>
          <a:bodyPr>
            <a:normAutofit/>
          </a:bodyPr>
          <a:lstStyle/>
          <a:p>
            <a:r>
              <a:rPr lang="sr-Latn-RS" dirty="0"/>
              <a:t>pek</a:t>
            </a:r>
            <a:r>
              <a:rPr lang="sr-Latn-RS" dirty="0">
                <a:solidFill>
                  <a:srgbClr val="FF0000"/>
                </a:solidFill>
              </a:rPr>
              <a:t>a</a:t>
            </a:r>
            <a:r>
              <a:rPr lang="sr-Latn-RS" dirty="0"/>
              <a:t>o (masculine sg with a fleeting A)         pekli masculine pl, or mixed genders</a:t>
            </a:r>
            <a:endParaRPr lang="en-US" dirty="0"/>
          </a:p>
          <a:p>
            <a:r>
              <a:rPr lang="sr-Latn-RS" dirty="0"/>
              <a:t>pekla feminine sg                                           pekle, feminine plural</a:t>
            </a:r>
            <a:endParaRPr lang="en-US" dirty="0"/>
          </a:p>
          <a:p>
            <a:r>
              <a:rPr lang="sr-Latn-RS" dirty="0"/>
              <a:t>peklo neuter  sg                                              pekla, neuter plural</a:t>
            </a:r>
            <a:endParaRPr lang="en-US" dirty="0"/>
          </a:p>
          <a:p>
            <a:r>
              <a:rPr lang="sr-Latn-RS" dirty="0"/>
              <a:t>On je pekao hleb/hljeb</a:t>
            </a:r>
            <a:r>
              <a:rPr lang="en-US" dirty="0"/>
              <a:t>/</a:t>
            </a:r>
            <a:r>
              <a:rPr lang="en-US" dirty="0" err="1"/>
              <a:t>kruh</a:t>
            </a:r>
            <a:r>
              <a:rPr lang="sr-Latn-RS" dirty="0"/>
              <a:t>, a ona je pekla kolače. </a:t>
            </a:r>
            <a:r>
              <a:rPr lang="en-US" dirty="0"/>
              <a:t>He baked the bread and she was baking cakes.</a:t>
            </a:r>
          </a:p>
        </p:txBody>
      </p:sp>
    </p:spTree>
    <p:extLst>
      <p:ext uri="{BB962C8B-B14F-4D97-AF65-F5344CB8AC3E}">
        <p14:creationId xmlns:p14="http://schemas.microsoft.com/office/powerpoint/2010/main" val="3848691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653" y="676656"/>
            <a:ext cx="10268712" cy="1700784"/>
          </a:xfrm>
        </p:spPr>
        <p:txBody>
          <a:bodyPr>
            <a:normAutofit fontScale="90000"/>
          </a:bodyPr>
          <a:lstStyle/>
          <a:p>
            <a:r>
              <a:rPr lang="sr-Latn-RS" b="1" dirty="0"/>
              <a:t>Pomoći</a:t>
            </a:r>
            <a:r>
              <a:rPr lang="sr-Latn-RS" dirty="0"/>
              <a:t>: to </a:t>
            </a:r>
            <a:r>
              <a:rPr lang="sr-Latn-RS" dirty="0" err="1"/>
              <a:t>help</a:t>
            </a:r>
            <a:r>
              <a:rPr lang="sr-Latn-RS" dirty="0"/>
              <a:t>: </a:t>
            </a:r>
            <a:r>
              <a:rPr lang="sr-Latn-RS" dirty="0" err="1"/>
              <a:t>Remeber</a:t>
            </a:r>
            <a:r>
              <a:rPr lang="sr-Latn-RS" dirty="0"/>
              <a:t> </a:t>
            </a:r>
            <a:r>
              <a:rPr lang="sr-Latn-RS" dirty="0" err="1"/>
              <a:t>that</a:t>
            </a:r>
            <a:r>
              <a:rPr lang="sr-Latn-RS" dirty="0"/>
              <a:t> </a:t>
            </a:r>
            <a:r>
              <a:rPr lang="sr-Latn-RS" dirty="0" err="1"/>
              <a:t>the</a:t>
            </a:r>
            <a:r>
              <a:rPr lang="sr-Latn-RS" dirty="0"/>
              <a:t> </a:t>
            </a:r>
            <a:r>
              <a:rPr lang="sr-Latn-RS" dirty="0" err="1"/>
              <a:t>stem</a:t>
            </a:r>
            <a:r>
              <a:rPr lang="sr-Latn-RS" dirty="0"/>
              <a:t> is </a:t>
            </a:r>
            <a:r>
              <a:rPr lang="sr-Latn-RS" b="1" dirty="0" err="1">
                <a:solidFill>
                  <a:srgbClr val="FF0000"/>
                </a:solidFill>
              </a:rPr>
              <a:t>pomog</a:t>
            </a:r>
            <a:r>
              <a:rPr lang="sr-Latn-RS" dirty="0">
                <a:solidFill>
                  <a:srgbClr val="FF0000"/>
                </a:solidFill>
              </a:rPr>
              <a:t>-</a:t>
            </a:r>
            <a:br>
              <a:rPr lang="en-US" dirty="0">
                <a:solidFill>
                  <a:srgbClr val="FF0000"/>
                </a:solidFill>
              </a:rPr>
            </a:br>
            <a:r>
              <a:rPr lang="en-US" dirty="0"/>
              <a:t>.</a:t>
            </a:r>
          </a:p>
        </p:txBody>
      </p:sp>
      <p:sp>
        <p:nvSpPr>
          <p:cNvPr id="3" name="Content Placeholder 2"/>
          <p:cNvSpPr>
            <a:spLocks noGrp="1"/>
          </p:cNvSpPr>
          <p:nvPr>
            <p:ph idx="1"/>
          </p:nvPr>
        </p:nvSpPr>
        <p:spPr/>
        <p:txBody>
          <a:bodyPr>
            <a:normAutofit fontScale="92500"/>
          </a:bodyPr>
          <a:lstStyle/>
          <a:p>
            <a:r>
              <a:rPr lang="sr-Latn-RS" dirty="0"/>
              <a:t>pomog</a:t>
            </a:r>
            <a:r>
              <a:rPr lang="sr-Latn-RS" dirty="0">
                <a:solidFill>
                  <a:srgbClr val="FF0000"/>
                </a:solidFill>
              </a:rPr>
              <a:t>a</a:t>
            </a:r>
            <a:r>
              <a:rPr lang="sr-Latn-RS" dirty="0"/>
              <a:t>o (masculine sg with a fleeting A)         pomogli masculine pl, or mixed genders</a:t>
            </a:r>
            <a:endParaRPr lang="en-US" dirty="0"/>
          </a:p>
          <a:p>
            <a:r>
              <a:rPr lang="sr-Latn-RS" dirty="0"/>
              <a:t>pomogla feminine sg                                           pomogle, feminine plural</a:t>
            </a:r>
            <a:endParaRPr lang="en-US" dirty="0"/>
          </a:p>
          <a:p>
            <a:r>
              <a:rPr lang="sr-Latn-RS" dirty="0"/>
              <a:t>pomoglo neuter  sg                                               pomogla, neuter plural</a:t>
            </a:r>
            <a:endParaRPr lang="en-US" dirty="0"/>
          </a:p>
          <a:p>
            <a:r>
              <a:rPr lang="sr-Latn-RS" dirty="0"/>
              <a:t>On mi je pomogao. He helped me.</a:t>
            </a:r>
            <a:endParaRPr lang="en-US" dirty="0"/>
          </a:p>
          <a:p>
            <a:r>
              <a:rPr lang="sr-Latn-RS" dirty="0"/>
              <a:t>Ono dete/dijete mi je pomoglo. That child helped me.</a:t>
            </a:r>
            <a:endParaRPr lang="en-US" dirty="0"/>
          </a:p>
          <a:p>
            <a:endParaRPr lang="en-US" dirty="0"/>
          </a:p>
        </p:txBody>
      </p:sp>
    </p:spTree>
    <p:extLst>
      <p:ext uri="{BB962C8B-B14F-4D97-AF65-F5344CB8AC3E}">
        <p14:creationId xmlns:p14="http://schemas.microsoft.com/office/powerpoint/2010/main" val="1174756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31838"/>
            <a:ext cx="8229600" cy="563562"/>
          </a:xfrm>
        </p:spPr>
        <p:txBody>
          <a:bodyPr>
            <a:normAutofit fontScale="90000"/>
          </a:bodyPr>
          <a:lstStyle/>
          <a:p>
            <a:r>
              <a:rPr lang="sr-Latn-RS" dirty="0"/>
              <a:t>to go verb family</a:t>
            </a:r>
            <a:endParaRPr lang="en-US" dirty="0"/>
          </a:p>
        </p:txBody>
      </p:sp>
      <p:sp>
        <p:nvSpPr>
          <p:cNvPr id="3" name="Content Placeholder 2"/>
          <p:cNvSpPr>
            <a:spLocks noGrp="1"/>
          </p:cNvSpPr>
          <p:nvPr>
            <p:ph idx="1"/>
          </p:nvPr>
        </p:nvSpPr>
        <p:spPr>
          <a:xfrm>
            <a:off x="581024" y="2524125"/>
            <a:ext cx="11115675" cy="3962400"/>
          </a:xfrm>
        </p:spPr>
        <p:txBody>
          <a:bodyPr>
            <a:normAutofit fontScale="85000" lnSpcReduction="10000"/>
          </a:bodyPr>
          <a:lstStyle/>
          <a:p>
            <a:r>
              <a:rPr lang="sr-Latn-RS" dirty="0"/>
              <a:t>Verb </a:t>
            </a:r>
            <a:r>
              <a:rPr lang="sr-Latn-RS" b="1" u="sng" dirty="0"/>
              <a:t>ići</a:t>
            </a:r>
            <a:r>
              <a:rPr lang="sr-Latn-RS" dirty="0"/>
              <a:t> -to go </a:t>
            </a:r>
            <a:r>
              <a:rPr lang="sr-Latn-RS" b="1" u="sng" dirty="0"/>
              <a:t>and</a:t>
            </a:r>
            <a:r>
              <a:rPr lang="sr-Latn-RS" dirty="0"/>
              <a:t> </a:t>
            </a:r>
            <a:r>
              <a:rPr lang="sr-Latn-RS" b="1" u="sng" dirty="0"/>
              <a:t>its many derivations</a:t>
            </a:r>
            <a:r>
              <a:rPr lang="sr-Latn-RS" dirty="0"/>
              <a:t> (</a:t>
            </a:r>
            <a:r>
              <a:rPr lang="en-US" dirty="0"/>
              <a:t>the </a:t>
            </a:r>
            <a:r>
              <a:rPr lang="sr-Latn-RS" dirty="0"/>
              <a:t>so called </a:t>
            </a:r>
            <a:r>
              <a:rPr lang="sr-Latn-RS" b="1" dirty="0"/>
              <a:t>to go verb family) </a:t>
            </a:r>
            <a:r>
              <a:rPr lang="sr-Latn-RS" dirty="0"/>
              <a:t>including:</a:t>
            </a:r>
            <a:r>
              <a:rPr lang="sr-Latn-RS" b="1" dirty="0"/>
              <a:t> </a:t>
            </a:r>
            <a:r>
              <a:rPr lang="sr-Latn-RS" dirty="0"/>
              <a:t> </a:t>
            </a:r>
            <a:endParaRPr lang="en-US" dirty="0"/>
          </a:p>
          <a:p>
            <a:r>
              <a:rPr lang="sr-Latn-RS" b="1" dirty="0"/>
              <a:t>doći</a:t>
            </a:r>
            <a:r>
              <a:rPr lang="sr-Latn-RS" dirty="0"/>
              <a:t>- to arrive, to come</a:t>
            </a:r>
            <a:endParaRPr lang="en-US" dirty="0"/>
          </a:p>
          <a:p>
            <a:r>
              <a:rPr lang="sr-Latn-RS" b="1" dirty="0"/>
              <a:t>izaći</a:t>
            </a:r>
            <a:r>
              <a:rPr lang="sr-Latn-RS" dirty="0"/>
              <a:t>- to go out </a:t>
            </a:r>
            <a:endParaRPr lang="en-US" dirty="0"/>
          </a:p>
          <a:p>
            <a:r>
              <a:rPr lang="sr-Latn-RS" b="1" dirty="0"/>
              <a:t>naći</a:t>
            </a:r>
            <a:r>
              <a:rPr lang="sr-Latn-RS" dirty="0"/>
              <a:t>-to find </a:t>
            </a:r>
            <a:endParaRPr lang="en-US" dirty="0"/>
          </a:p>
          <a:p>
            <a:r>
              <a:rPr lang="sr-Latn-RS" b="1" dirty="0"/>
              <a:t>naići</a:t>
            </a:r>
            <a:r>
              <a:rPr lang="sr-Latn-RS" dirty="0"/>
              <a:t>- to run into smth or sombody it is followed by preposition </a:t>
            </a:r>
            <a:r>
              <a:rPr lang="sr-Latn-RS" b="1" dirty="0"/>
              <a:t>na</a:t>
            </a:r>
            <a:endParaRPr lang="en-US" b="1" dirty="0"/>
          </a:p>
          <a:p>
            <a:r>
              <a:rPr lang="sr-Latn-RS" b="1" dirty="0"/>
              <a:t>otići</a:t>
            </a:r>
            <a:r>
              <a:rPr lang="sr-Latn-RS" dirty="0"/>
              <a:t> -to leave</a:t>
            </a:r>
            <a:endParaRPr lang="en-US" dirty="0"/>
          </a:p>
          <a:p>
            <a:r>
              <a:rPr lang="sr-Latn-RS" b="1" dirty="0"/>
              <a:t>proći </a:t>
            </a:r>
            <a:r>
              <a:rPr lang="sr-Latn-RS" dirty="0"/>
              <a:t>-to pass </a:t>
            </a:r>
            <a:endParaRPr lang="en-US" dirty="0"/>
          </a:p>
          <a:p>
            <a:r>
              <a:rPr lang="sr-Latn-RS" b="1" dirty="0"/>
              <a:t>ući</a:t>
            </a:r>
            <a:r>
              <a:rPr lang="sr-Latn-RS" dirty="0"/>
              <a:t> -to enter</a:t>
            </a:r>
            <a:endParaRPr lang="en-US" dirty="0"/>
          </a:p>
          <a:p>
            <a:endParaRPr lang="en-US" dirty="0"/>
          </a:p>
        </p:txBody>
      </p:sp>
    </p:spTree>
    <p:extLst>
      <p:ext uri="{BB962C8B-B14F-4D97-AF65-F5344CB8AC3E}">
        <p14:creationId xmlns:p14="http://schemas.microsoft.com/office/powerpoint/2010/main" val="3407343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Latn-RS" sz="4000" dirty="0" err="1"/>
              <a:t>Their</a:t>
            </a:r>
            <a:r>
              <a:rPr lang="sr-Latn-RS" sz="4000" dirty="0"/>
              <a:t> </a:t>
            </a:r>
            <a:r>
              <a:rPr lang="sr-Latn-RS" sz="4000" dirty="0" err="1"/>
              <a:t>past</a:t>
            </a:r>
            <a:r>
              <a:rPr lang="sr-Latn-RS" sz="4000" dirty="0"/>
              <a:t> </a:t>
            </a:r>
            <a:r>
              <a:rPr lang="sr-Latn-RS" sz="4000" dirty="0" err="1"/>
              <a:t>participle</a:t>
            </a:r>
            <a:r>
              <a:rPr lang="sr-Latn-RS" sz="4000" dirty="0"/>
              <a:t> </a:t>
            </a:r>
            <a:r>
              <a:rPr lang="sr-Latn-RS" sz="4000" b="1" dirty="0" err="1"/>
              <a:t>contain</a:t>
            </a:r>
            <a:r>
              <a:rPr lang="en-US" sz="4000" b="1" dirty="0"/>
              <a:t>s </a:t>
            </a:r>
            <a:r>
              <a:rPr lang="sr-Latn-RS" sz="4000" b="1" dirty="0"/>
              <a:t> </a:t>
            </a:r>
            <a:r>
              <a:rPr lang="sr-Latn-RS" sz="4000" b="1" dirty="0">
                <a:solidFill>
                  <a:srgbClr val="FF0000"/>
                </a:solidFill>
              </a:rPr>
              <a:t>-Š in </a:t>
            </a:r>
            <a:r>
              <a:rPr lang="sr-Latn-RS" sz="4000" b="1" dirty="0" err="1">
                <a:solidFill>
                  <a:srgbClr val="FF0000"/>
                </a:solidFill>
              </a:rPr>
              <a:t>the</a:t>
            </a:r>
            <a:r>
              <a:rPr lang="sr-Latn-RS" sz="4000" b="1" dirty="0">
                <a:solidFill>
                  <a:srgbClr val="FF0000"/>
                </a:solidFill>
              </a:rPr>
              <a:t> </a:t>
            </a:r>
            <a:r>
              <a:rPr lang="sr-Latn-RS" sz="4000" b="1" dirty="0" err="1">
                <a:solidFill>
                  <a:srgbClr val="FF0000"/>
                </a:solidFill>
              </a:rPr>
              <a:t>stem</a:t>
            </a:r>
            <a:r>
              <a:rPr lang="sr-Latn-RS" sz="4000" dirty="0">
                <a:solidFill>
                  <a:srgbClr val="FF0000"/>
                </a:solidFill>
              </a:rPr>
              <a:t> </a:t>
            </a:r>
            <a:r>
              <a:rPr lang="sr-Latn-RS" sz="4000" dirty="0" err="1">
                <a:solidFill>
                  <a:srgbClr val="FF0000"/>
                </a:solidFill>
              </a:rPr>
              <a:t>before</a:t>
            </a:r>
            <a:r>
              <a:rPr lang="sr-Latn-RS" sz="4000" dirty="0">
                <a:solidFill>
                  <a:srgbClr val="FF0000"/>
                </a:solidFill>
              </a:rPr>
              <a:t> </a:t>
            </a:r>
            <a:r>
              <a:rPr lang="sr-Latn-RS" sz="4000" dirty="0" err="1">
                <a:solidFill>
                  <a:srgbClr val="FF0000"/>
                </a:solidFill>
              </a:rPr>
              <a:t>the</a:t>
            </a:r>
            <a:r>
              <a:rPr lang="sr-Latn-RS" sz="4000" dirty="0">
                <a:solidFill>
                  <a:srgbClr val="FF0000"/>
                </a:solidFill>
              </a:rPr>
              <a:t> -l </a:t>
            </a:r>
            <a:r>
              <a:rPr lang="sr-Latn-RS" sz="4000" dirty="0" err="1"/>
              <a:t>resulting</a:t>
            </a:r>
            <a:r>
              <a:rPr lang="sr-Latn-RS" sz="4000" dirty="0"/>
              <a:t> in :</a:t>
            </a:r>
            <a:br>
              <a:rPr lang="en-US" sz="4000" dirty="0"/>
            </a:br>
            <a:r>
              <a:rPr lang="en-US" sz="4000" dirty="0"/>
              <a:t>.</a:t>
            </a:r>
          </a:p>
        </p:txBody>
      </p:sp>
      <p:sp>
        <p:nvSpPr>
          <p:cNvPr id="3" name="Content Placeholder 2"/>
          <p:cNvSpPr>
            <a:spLocks noGrp="1"/>
          </p:cNvSpPr>
          <p:nvPr>
            <p:ph idx="1"/>
          </p:nvPr>
        </p:nvSpPr>
        <p:spPr/>
        <p:txBody>
          <a:bodyPr>
            <a:normAutofit fontScale="92500" lnSpcReduction="10000"/>
          </a:bodyPr>
          <a:lstStyle/>
          <a:p>
            <a:r>
              <a:rPr lang="sr-Latn-RS" dirty="0"/>
              <a:t>On je i</a:t>
            </a:r>
            <a:r>
              <a:rPr lang="sr-Latn-RS" dirty="0">
                <a:solidFill>
                  <a:srgbClr val="FF0000"/>
                </a:solidFill>
              </a:rPr>
              <a:t>š</a:t>
            </a:r>
            <a:r>
              <a:rPr lang="sr-Latn-RS" dirty="0"/>
              <a:t>ao u skolu. He went to school.</a:t>
            </a:r>
            <a:endParaRPr lang="en-US" dirty="0"/>
          </a:p>
          <a:p>
            <a:r>
              <a:rPr lang="sr-Latn-RS" dirty="0"/>
              <a:t>Oni su do</a:t>
            </a:r>
            <a:r>
              <a:rPr lang="sr-Latn-RS" dirty="0">
                <a:solidFill>
                  <a:srgbClr val="FF0000"/>
                </a:solidFill>
              </a:rPr>
              <a:t>š</a:t>
            </a:r>
            <a:r>
              <a:rPr lang="sr-Latn-RS" dirty="0"/>
              <a:t>li. They came/arrived.</a:t>
            </a:r>
            <a:endParaRPr lang="en-US" dirty="0"/>
          </a:p>
          <a:p>
            <a:r>
              <a:rPr lang="sr-Latn-RS" dirty="0"/>
              <a:t>Ona je iza</a:t>
            </a:r>
            <a:r>
              <a:rPr lang="sr-Latn-RS" dirty="0">
                <a:solidFill>
                  <a:srgbClr val="FF0000"/>
                </a:solidFill>
              </a:rPr>
              <a:t>š</a:t>
            </a:r>
            <a:r>
              <a:rPr lang="sr-Latn-RS" dirty="0"/>
              <a:t>la napolje. She went out.</a:t>
            </a:r>
            <a:endParaRPr lang="en-US" dirty="0"/>
          </a:p>
          <a:p>
            <a:r>
              <a:rPr lang="sr-Latn-RS" dirty="0"/>
              <a:t>Mi smo na</a:t>
            </a:r>
            <a:r>
              <a:rPr lang="sr-Latn-RS" dirty="0">
                <a:solidFill>
                  <a:srgbClr val="FF0000"/>
                </a:solidFill>
              </a:rPr>
              <a:t>š</a:t>
            </a:r>
            <a:r>
              <a:rPr lang="sr-Latn-RS" dirty="0"/>
              <a:t>li dijamant. We found a diamond. </a:t>
            </a:r>
            <a:endParaRPr lang="en-US" dirty="0"/>
          </a:p>
          <a:p>
            <a:r>
              <a:rPr lang="sr-Latn-RS" dirty="0"/>
              <a:t>Nai</a:t>
            </a:r>
            <a:r>
              <a:rPr lang="sr-Latn-RS" dirty="0">
                <a:solidFill>
                  <a:srgbClr val="FF0000"/>
                </a:solidFill>
              </a:rPr>
              <a:t>š</a:t>
            </a:r>
            <a:r>
              <a:rPr lang="sr-Latn-RS" dirty="0"/>
              <a:t>li smo na Marka. We run into Marko.</a:t>
            </a:r>
            <a:endParaRPr lang="en-US" dirty="0"/>
          </a:p>
          <a:p>
            <a:r>
              <a:rPr lang="sr-Latn-RS" dirty="0"/>
              <a:t>Ona je oti</a:t>
            </a:r>
            <a:r>
              <a:rPr lang="sr-Latn-RS" dirty="0">
                <a:solidFill>
                  <a:srgbClr val="FF0000"/>
                </a:solidFill>
              </a:rPr>
              <a:t>š</a:t>
            </a:r>
            <a:r>
              <a:rPr lang="sr-Latn-RS" dirty="0"/>
              <a:t>la zauvek/ zauvijek. She left for good. (In BCS literaly </a:t>
            </a:r>
            <a:r>
              <a:rPr lang="sr-Latn-RS" i="1" dirty="0"/>
              <a:t>forever</a:t>
            </a:r>
            <a:r>
              <a:rPr lang="sr-Latn-RS" dirty="0"/>
              <a:t>)</a:t>
            </a:r>
            <a:endParaRPr lang="en-US" dirty="0"/>
          </a:p>
          <a:p>
            <a:r>
              <a:rPr lang="sr-Latn-RS" dirty="0"/>
              <a:t>U</a:t>
            </a:r>
            <a:r>
              <a:rPr lang="sr-Latn-RS" dirty="0">
                <a:solidFill>
                  <a:srgbClr val="FF0000"/>
                </a:solidFill>
              </a:rPr>
              <a:t>š</a:t>
            </a:r>
            <a:r>
              <a:rPr lang="sr-Latn-RS" dirty="0"/>
              <a:t>la sam u avion</a:t>
            </a:r>
            <a:r>
              <a:rPr lang="en-US" dirty="0"/>
              <a:t>/</a:t>
            </a:r>
            <a:r>
              <a:rPr lang="en-US" dirty="0" err="1"/>
              <a:t>zrakoplov</a:t>
            </a:r>
            <a:r>
              <a:rPr lang="sr-Latn-RS" dirty="0"/>
              <a:t>. I entered the plane. </a:t>
            </a:r>
            <a:endParaRPr lang="en-US" dirty="0"/>
          </a:p>
          <a:p>
            <a:endParaRPr lang="en-US" dirty="0"/>
          </a:p>
        </p:txBody>
      </p:sp>
    </p:spTree>
    <p:extLst>
      <p:ext uri="{BB962C8B-B14F-4D97-AF65-F5344CB8AC3E}">
        <p14:creationId xmlns:p14="http://schemas.microsoft.com/office/powerpoint/2010/main" val="1996265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388"/>
            <a:ext cx="8229600" cy="487362"/>
          </a:xfrm>
        </p:spPr>
        <p:txBody>
          <a:bodyPr>
            <a:normAutofit fontScale="90000"/>
          </a:bodyPr>
          <a:lstStyle/>
          <a:p>
            <a:r>
              <a:rPr lang="en-US" dirty="0" err="1"/>
              <a:t>Trebati</a:t>
            </a:r>
            <a:r>
              <a:rPr lang="en-US" dirty="0"/>
              <a:t> -should</a:t>
            </a:r>
          </a:p>
        </p:txBody>
      </p:sp>
      <p:sp>
        <p:nvSpPr>
          <p:cNvPr id="3" name="Content Placeholder 2"/>
          <p:cNvSpPr>
            <a:spLocks noGrp="1"/>
          </p:cNvSpPr>
          <p:nvPr>
            <p:ph idx="1"/>
          </p:nvPr>
        </p:nvSpPr>
        <p:spPr>
          <a:xfrm>
            <a:off x="723900" y="2543175"/>
            <a:ext cx="11010900" cy="3933826"/>
          </a:xfrm>
        </p:spPr>
        <p:txBody>
          <a:bodyPr>
            <a:normAutofit fontScale="92500" lnSpcReduction="20000"/>
          </a:bodyPr>
          <a:lstStyle/>
          <a:p>
            <a:pPr>
              <a:buFont typeface="Wingdings" pitchFamily="2" charset="2"/>
              <a:buChar char="Ø"/>
            </a:pPr>
            <a:r>
              <a:rPr lang="sr-Latn-RS" b="1" dirty="0"/>
              <a:t>4.</a:t>
            </a:r>
            <a:r>
              <a:rPr lang="sr-Latn-RS" dirty="0"/>
              <a:t> The verb </a:t>
            </a:r>
            <a:r>
              <a:rPr lang="sr-Latn-RS" b="1" dirty="0"/>
              <a:t>trebati</a:t>
            </a:r>
            <a:r>
              <a:rPr lang="sr-Latn-RS" dirty="0"/>
              <a:t> -should  is </a:t>
            </a:r>
            <a:r>
              <a:rPr lang="sr-Latn-RS" b="1" dirty="0"/>
              <a:t>the only impersonal verb in BS</a:t>
            </a:r>
            <a:r>
              <a:rPr lang="sr-Latn-RS" dirty="0"/>
              <a:t>  which means that </a:t>
            </a:r>
            <a:r>
              <a:rPr lang="sr-Latn-RS" dirty="0">
                <a:solidFill>
                  <a:srgbClr val="FF0000"/>
                </a:solidFill>
              </a:rPr>
              <a:t>it has no endings in present tense </a:t>
            </a:r>
            <a:r>
              <a:rPr lang="sr-Latn-RS" dirty="0"/>
              <a:t>(although, </a:t>
            </a:r>
            <a:r>
              <a:rPr lang="en-US" dirty="0"/>
              <a:t>in conversational use many </a:t>
            </a:r>
            <a:r>
              <a:rPr lang="sr-Latn-RS" dirty="0"/>
              <a:t>native speakers add the ending to this verb)</a:t>
            </a:r>
            <a:r>
              <a:rPr lang="en-US" dirty="0"/>
              <a:t>. In </a:t>
            </a:r>
            <a:r>
              <a:rPr lang="en-US" b="1" dirty="0"/>
              <a:t>C(B) </a:t>
            </a:r>
            <a:r>
              <a:rPr lang="en-US" dirty="0"/>
              <a:t>it is regular verb.</a:t>
            </a:r>
            <a:endParaRPr lang="en-US" b="1" dirty="0"/>
          </a:p>
          <a:p>
            <a:r>
              <a:rPr lang="sr-Latn-RS" dirty="0"/>
              <a:t>Treba da kupim a</a:t>
            </a:r>
            <a:r>
              <a:rPr lang="en-US" dirty="0" err="1"/>
              <a:t>uto</a:t>
            </a:r>
            <a:r>
              <a:rPr lang="sr-Latn-RS" dirty="0"/>
              <a:t>. I should buy a car. </a:t>
            </a:r>
            <a:endParaRPr lang="en-US" dirty="0"/>
          </a:p>
          <a:p>
            <a:r>
              <a:rPr lang="sr-Latn-RS" dirty="0"/>
              <a:t>Mi treba da kupimo loptu. We should buy a ball. Oni treba da se vide. They need to see each other.</a:t>
            </a:r>
            <a:endParaRPr lang="en-US" dirty="0"/>
          </a:p>
          <a:p>
            <a:r>
              <a:rPr lang="sr-Latn-RS" dirty="0"/>
              <a:t>In past tense the corresponding form is </a:t>
            </a:r>
            <a:r>
              <a:rPr lang="sr-Latn-RS" b="1" dirty="0">
                <a:solidFill>
                  <a:srgbClr val="FF0000"/>
                </a:solidFill>
              </a:rPr>
              <a:t>Trebalo je</a:t>
            </a:r>
            <a:r>
              <a:rPr lang="sr-Latn-RS" dirty="0">
                <a:solidFill>
                  <a:srgbClr val="FF0000"/>
                </a:solidFill>
              </a:rPr>
              <a:t> </a:t>
            </a:r>
            <a:r>
              <a:rPr lang="sr-Latn-RS" dirty="0"/>
              <a:t>for all persons:</a:t>
            </a:r>
            <a:endParaRPr lang="en-US" dirty="0"/>
          </a:p>
          <a:p>
            <a:r>
              <a:rPr lang="sr-Latn-RS" dirty="0"/>
              <a:t>Trebalo je da idemo. We should have gone.</a:t>
            </a:r>
            <a:endParaRPr lang="en-US" dirty="0"/>
          </a:p>
          <a:p>
            <a:r>
              <a:rPr lang="sr-Latn-RS" dirty="0"/>
              <a:t>Trebalo je da kupim taj lap top. I should have bought that lap top.  </a:t>
            </a:r>
            <a:endParaRPr lang="en-US" dirty="0"/>
          </a:p>
          <a:p>
            <a:endParaRPr lang="en-US" dirty="0"/>
          </a:p>
        </p:txBody>
      </p:sp>
    </p:spTree>
    <p:extLst>
      <p:ext uri="{BB962C8B-B14F-4D97-AF65-F5344CB8AC3E}">
        <p14:creationId xmlns:p14="http://schemas.microsoft.com/office/powerpoint/2010/main" val="279579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279-40B2-E2E8-8EE0-25AF0D756874}"/>
              </a:ext>
            </a:extLst>
          </p:cNvPr>
          <p:cNvSpPr>
            <a:spLocks noGrp="1"/>
          </p:cNvSpPr>
          <p:nvPr>
            <p:ph type="title"/>
          </p:nvPr>
        </p:nvSpPr>
        <p:spPr/>
        <p:txBody>
          <a:bodyPr/>
          <a:lstStyle/>
          <a:p>
            <a:r>
              <a:rPr lang="sr-Latn-RS" dirty="0" err="1"/>
              <a:t>Verbs</a:t>
            </a:r>
            <a:endParaRPr lang="en-US" dirty="0"/>
          </a:p>
        </p:txBody>
      </p:sp>
      <p:sp>
        <p:nvSpPr>
          <p:cNvPr id="3" name="Content Placeholder 2">
            <a:extLst>
              <a:ext uri="{FF2B5EF4-FFF2-40B4-BE49-F238E27FC236}">
                <a16:creationId xmlns:a16="http://schemas.microsoft.com/office/drawing/2014/main" id="{2156A024-2C03-D8B2-F42F-3134827BAEFA}"/>
              </a:ext>
            </a:extLst>
          </p:cNvPr>
          <p:cNvSpPr>
            <a:spLocks noGrp="1"/>
          </p:cNvSpPr>
          <p:nvPr>
            <p:ph idx="1"/>
          </p:nvPr>
        </p:nvSpPr>
        <p:spPr>
          <a:xfrm>
            <a:off x="960119" y="2587752"/>
            <a:ext cx="10749527" cy="3952434"/>
          </a:xfrm>
        </p:spPr>
        <p:txBody>
          <a:bodyPr numCol="2">
            <a:normAutofit fontScale="70000" lnSpcReduction="20000"/>
          </a:bodyPr>
          <a:lstStyle/>
          <a:p>
            <a:r>
              <a:rPr lang="sr-Latn-RS" dirty="0"/>
              <a:t>Je- from biti- to be</a:t>
            </a:r>
          </a:p>
          <a:p>
            <a:r>
              <a:rPr lang="sr-Latn-RS" dirty="0"/>
              <a:t>Išao- </a:t>
            </a:r>
            <a:r>
              <a:rPr lang="sr-Latn-RS" dirty="0" err="1"/>
              <a:t>Past</a:t>
            </a:r>
            <a:r>
              <a:rPr lang="sr-Latn-RS" dirty="0"/>
              <a:t> </a:t>
            </a:r>
            <a:r>
              <a:rPr lang="sr-Latn-RS" dirty="0" err="1"/>
              <a:t>tense</a:t>
            </a:r>
            <a:r>
              <a:rPr lang="sr-Latn-RS" dirty="0"/>
              <a:t> </a:t>
            </a:r>
            <a:r>
              <a:rPr lang="sr-Latn-RS" dirty="0" err="1"/>
              <a:t>of</a:t>
            </a:r>
            <a:r>
              <a:rPr lang="sr-Latn-RS" dirty="0"/>
              <a:t> ići</a:t>
            </a:r>
          </a:p>
          <a:p>
            <a:r>
              <a:rPr lang="sr-Latn-RS" dirty="0"/>
              <a:t>Idem- </a:t>
            </a:r>
            <a:r>
              <a:rPr lang="sr-Latn-RS" dirty="0" err="1"/>
              <a:t>Present</a:t>
            </a:r>
            <a:r>
              <a:rPr lang="sr-Latn-RS" dirty="0"/>
              <a:t> </a:t>
            </a:r>
            <a:r>
              <a:rPr lang="sr-Latn-RS" dirty="0" err="1"/>
              <a:t>tense</a:t>
            </a:r>
            <a:r>
              <a:rPr lang="sr-Latn-RS" dirty="0"/>
              <a:t> </a:t>
            </a:r>
            <a:r>
              <a:rPr lang="sr-Latn-RS" dirty="0" err="1"/>
              <a:t>of</a:t>
            </a:r>
            <a:r>
              <a:rPr lang="sr-Latn-RS" dirty="0"/>
              <a:t> ići</a:t>
            </a:r>
          </a:p>
          <a:p>
            <a:r>
              <a:rPr lang="sr-Latn-RS" dirty="0"/>
              <a:t>Seti- from setiti se</a:t>
            </a:r>
          </a:p>
          <a:p>
            <a:r>
              <a:rPr lang="sr-Latn-RS" dirty="0"/>
              <a:t>Seća- from sećati se</a:t>
            </a:r>
          </a:p>
          <a:p>
            <a:r>
              <a:rPr lang="sr-Latn-RS" dirty="0"/>
              <a:t>Radimo- to do in </a:t>
            </a:r>
            <a:r>
              <a:rPr lang="sr-Latn-RS" dirty="0" err="1"/>
              <a:t>present</a:t>
            </a:r>
            <a:r>
              <a:rPr lang="sr-Latn-RS" dirty="0"/>
              <a:t> </a:t>
            </a:r>
            <a:r>
              <a:rPr lang="sr-Latn-RS" dirty="0" err="1"/>
              <a:t>tense</a:t>
            </a:r>
            <a:r>
              <a:rPr lang="en-US" dirty="0"/>
              <a:t> (imperfect)</a:t>
            </a:r>
          </a:p>
          <a:p>
            <a:r>
              <a:rPr lang="en-US" dirty="0" err="1"/>
              <a:t>Uradimo</a:t>
            </a:r>
            <a:r>
              <a:rPr lang="en-US" dirty="0"/>
              <a:t>- to do (perfect)</a:t>
            </a:r>
            <a:endParaRPr lang="sr-Latn-RS" dirty="0"/>
          </a:p>
          <a:p>
            <a:endParaRPr lang="sr-Latn-RS" dirty="0"/>
          </a:p>
          <a:p>
            <a:endParaRPr lang="sr-Latn-RS" dirty="0"/>
          </a:p>
          <a:p>
            <a:endParaRPr lang="sr-Latn-RS" dirty="0"/>
          </a:p>
          <a:p>
            <a:r>
              <a:rPr lang="sr-Latn-RS" dirty="0"/>
              <a:t>Ne znam- To don</a:t>
            </a:r>
            <a:r>
              <a:rPr lang="en-US" dirty="0"/>
              <a:t>’t know</a:t>
            </a:r>
          </a:p>
          <a:p>
            <a:r>
              <a:rPr lang="en-US" dirty="0"/>
              <a:t>Poma</a:t>
            </a:r>
            <a:r>
              <a:rPr lang="sr-Latn-RS" dirty="0" err="1"/>
              <a:t>že</a:t>
            </a:r>
            <a:r>
              <a:rPr lang="sr-Latn-RS" dirty="0"/>
              <a:t>- from pomagati, </a:t>
            </a:r>
            <a:r>
              <a:rPr lang="sr-Latn-RS" dirty="0" err="1"/>
              <a:t>present</a:t>
            </a:r>
            <a:r>
              <a:rPr lang="sr-Latn-RS" dirty="0"/>
              <a:t> </a:t>
            </a:r>
            <a:r>
              <a:rPr lang="sr-Latn-RS" dirty="0" err="1"/>
              <a:t>tense</a:t>
            </a:r>
            <a:endParaRPr lang="sr-Latn-RS" dirty="0"/>
          </a:p>
          <a:p>
            <a:r>
              <a:rPr lang="sr-Latn-RS" dirty="0"/>
              <a:t>Pomoći- infinitive </a:t>
            </a:r>
          </a:p>
          <a:p>
            <a:r>
              <a:rPr lang="sr-Latn-RS" dirty="0"/>
              <a:t>Kaže- from kazati</a:t>
            </a:r>
          </a:p>
          <a:p>
            <a:r>
              <a:rPr lang="sr-Latn-RS" dirty="0"/>
              <a:t>Treba- from trebati- </a:t>
            </a:r>
            <a:r>
              <a:rPr lang="sr-Latn-RS" dirty="0" err="1"/>
              <a:t>should</a:t>
            </a:r>
            <a:r>
              <a:rPr lang="sr-Latn-RS" dirty="0"/>
              <a:t>/</a:t>
            </a:r>
            <a:r>
              <a:rPr lang="sr-Latn-RS" dirty="0" err="1"/>
              <a:t>need</a:t>
            </a:r>
            <a:r>
              <a:rPr lang="sr-Latn-RS" dirty="0"/>
              <a:t> to</a:t>
            </a:r>
          </a:p>
          <a:p>
            <a:endParaRPr lang="en-US" dirty="0"/>
          </a:p>
          <a:p>
            <a:endParaRPr lang="sr-Latn-RS" dirty="0"/>
          </a:p>
          <a:p>
            <a:endParaRPr lang="sr-Latn-RS" dirty="0"/>
          </a:p>
          <a:p>
            <a:endParaRPr lang="sr-Latn-RS" dirty="0"/>
          </a:p>
          <a:p>
            <a:endParaRPr lang="en-US" dirty="0"/>
          </a:p>
        </p:txBody>
      </p:sp>
    </p:spTree>
    <p:extLst>
      <p:ext uri="{BB962C8B-B14F-4D97-AF65-F5344CB8AC3E}">
        <p14:creationId xmlns:p14="http://schemas.microsoft.com/office/powerpoint/2010/main" val="605225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74134"/>
            <a:ext cx="8229600" cy="792162"/>
          </a:xfrm>
        </p:spPr>
        <p:txBody>
          <a:bodyPr>
            <a:normAutofit fontScale="90000"/>
          </a:bodyPr>
          <a:lstStyle/>
          <a:p>
            <a:r>
              <a:rPr lang="en-US" dirty="0" err="1"/>
              <a:t>Ima</a:t>
            </a:r>
            <a:r>
              <a:rPr lang="en-US" dirty="0"/>
              <a:t> / </a:t>
            </a:r>
            <a:r>
              <a:rPr lang="en-US" dirty="0" err="1"/>
              <a:t>nema</a:t>
            </a:r>
            <a:r>
              <a:rPr lang="en-US" dirty="0"/>
              <a:t> verbs</a:t>
            </a:r>
          </a:p>
        </p:txBody>
      </p:sp>
      <p:sp>
        <p:nvSpPr>
          <p:cNvPr id="3" name="Content Placeholder 2"/>
          <p:cNvSpPr>
            <a:spLocks noGrp="1"/>
          </p:cNvSpPr>
          <p:nvPr>
            <p:ph idx="1"/>
          </p:nvPr>
        </p:nvSpPr>
        <p:spPr>
          <a:xfrm>
            <a:off x="1657349" y="2601912"/>
            <a:ext cx="9248775" cy="3981450"/>
          </a:xfrm>
        </p:spPr>
        <p:txBody>
          <a:bodyPr>
            <a:normAutofit fontScale="85000" lnSpcReduction="10000"/>
          </a:bodyPr>
          <a:lstStyle/>
          <a:p>
            <a:pPr>
              <a:buFont typeface="Wingdings" pitchFamily="2" charset="2"/>
              <a:buChar char="Ø"/>
            </a:pPr>
            <a:r>
              <a:rPr lang="sr-Latn-RS" b="1" dirty="0"/>
              <a:t>5.</a:t>
            </a:r>
            <a:r>
              <a:rPr lang="sr-Latn-RS" dirty="0"/>
              <a:t> Verb forms </a:t>
            </a:r>
            <a:r>
              <a:rPr lang="sr-Latn-RS" b="1" dirty="0">
                <a:solidFill>
                  <a:srgbClr val="FF0000"/>
                </a:solidFill>
              </a:rPr>
              <a:t>ima</a:t>
            </a:r>
            <a:r>
              <a:rPr lang="en-US" b="1" dirty="0">
                <a:solidFill>
                  <a:srgbClr val="FF0000"/>
                </a:solidFill>
              </a:rPr>
              <a:t> </a:t>
            </a:r>
            <a:r>
              <a:rPr lang="en-US" dirty="0"/>
              <a:t>(</a:t>
            </a:r>
            <a:r>
              <a:rPr lang="sr-Latn-RS" dirty="0"/>
              <a:t>there is</a:t>
            </a:r>
            <a:r>
              <a:rPr lang="en-US" dirty="0"/>
              <a:t>)</a:t>
            </a:r>
            <a:r>
              <a:rPr lang="sr-Latn-RS" dirty="0"/>
              <a:t> and </a:t>
            </a:r>
            <a:r>
              <a:rPr lang="sr-Latn-RS" b="1" dirty="0">
                <a:solidFill>
                  <a:srgbClr val="FF0000"/>
                </a:solidFill>
              </a:rPr>
              <a:t>nema</a:t>
            </a:r>
            <a:r>
              <a:rPr lang="sr-Latn-RS" dirty="0"/>
              <a:t> </a:t>
            </a:r>
            <a:r>
              <a:rPr lang="en-US" dirty="0"/>
              <a:t>(</a:t>
            </a:r>
            <a:r>
              <a:rPr lang="sr-Latn-RS" dirty="0"/>
              <a:t>there is not</a:t>
            </a:r>
            <a:r>
              <a:rPr lang="en-US" dirty="0"/>
              <a:t>)</a:t>
            </a:r>
            <a:r>
              <a:rPr lang="sr-Latn-RS" dirty="0"/>
              <a:t>  do not have past tense forms. In BCS we use </a:t>
            </a:r>
            <a:r>
              <a:rPr lang="sr-Latn-RS" b="1" i="1" dirty="0">
                <a:solidFill>
                  <a:srgbClr val="FF0000"/>
                </a:solidFill>
              </a:rPr>
              <a:t>bilo je</a:t>
            </a:r>
            <a:r>
              <a:rPr lang="sr-Latn-RS" dirty="0">
                <a:solidFill>
                  <a:srgbClr val="FF0000"/>
                </a:solidFill>
              </a:rPr>
              <a:t> </a:t>
            </a:r>
            <a:r>
              <a:rPr lang="sr-Latn-RS" dirty="0"/>
              <a:t>„there was“,  and </a:t>
            </a:r>
            <a:r>
              <a:rPr lang="sr-Latn-RS" b="1" i="1" dirty="0">
                <a:solidFill>
                  <a:srgbClr val="FF0000"/>
                </a:solidFill>
              </a:rPr>
              <a:t>nije bilo</a:t>
            </a:r>
            <a:r>
              <a:rPr lang="sr-Latn-RS" dirty="0"/>
              <a:t> „there wasn’t“ </a:t>
            </a:r>
            <a:r>
              <a:rPr lang="sr-Latn-RS" i="1" dirty="0">
                <a:solidFill>
                  <a:srgbClr val="FF0000"/>
                </a:solidFill>
              </a:rPr>
              <a:t>followed by </a:t>
            </a:r>
            <a:r>
              <a:rPr lang="en-US" i="1" dirty="0">
                <a:solidFill>
                  <a:srgbClr val="FF0000"/>
                </a:solidFill>
              </a:rPr>
              <a:t>the </a:t>
            </a:r>
            <a:r>
              <a:rPr lang="sr-Latn-RS" i="1" dirty="0">
                <a:solidFill>
                  <a:srgbClr val="FF0000"/>
                </a:solidFill>
              </a:rPr>
              <a:t>genitive case</a:t>
            </a:r>
            <a:r>
              <a:rPr lang="sr-Latn-RS" dirty="0">
                <a:solidFill>
                  <a:srgbClr val="FF0000"/>
                </a:solidFill>
              </a:rPr>
              <a:t> like ima/nema plus genitive case</a:t>
            </a:r>
            <a:r>
              <a:rPr lang="sr-Latn-RS" dirty="0"/>
              <a:t>:</a:t>
            </a:r>
            <a:endParaRPr lang="en-US" dirty="0"/>
          </a:p>
          <a:p>
            <a:r>
              <a:rPr lang="sr-Latn-RS" dirty="0"/>
              <a:t>Ima vode. There is water. Nema vode. There is no water.</a:t>
            </a:r>
            <a:endParaRPr lang="en-US" dirty="0"/>
          </a:p>
          <a:p>
            <a:r>
              <a:rPr lang="sr-Latn-RS" dirty="0"/>
              <a:t>Bilo je koka-kole u frižideru. There was coke in the fridge.  </a:t>
            </a:r>
            <a:endParaRPr lang="en-US" dirty="0"/>
          </a:p>
          <a:p>
            <a:r>
              <a:rPr lang="sr-Latn-RS" dirty="0"/>
              <a:t>Nije bilo koka-kole u frižideru. There was no coke in the fridge.</a:t>
            </a:r>
            <a:endParaRPr lang="en-US" dirty="0"/>
          </a:p>
          <a:p>
            <a:r>
              <a:rPr lang="sr-Latn-RS" dirty="0"/>
              <a:t>Nije bilo knjiga u biblioteci</a:t>
            </a:r>
            <a:r>
              <a:rPr lang="en-US" dirty="0"/>
              <a:t>/</a:t>
            </a:r>
            <a:r>
              <a:rPr lang="sr-Latn-RS" dirty="0"/>
              <a:t>knjižnici. There were no books in the library.</a:t>
            </a:r>
            <a:endParaRPr lang="en-US" dirty="0"/>
          </a:p>
          <a:p>
            <a:r>
              <a:rPr lang="sr-Latn-RS" dirty="0"/>
              <a:t>Bilo je hrane za mačke. There was food for the cats.</a:t>
            </a:r>
            <a:endParaRPr lang="en-US" dirty="0"/>
          </a:p>
          <a:p>
            <a:endParaRPr lang="en-US" dirty="0"/>
          </a:p>
        </p:txBody>
      </p:sp>
    </p:spTree>
    <p:extLst>
      <p:ext uri="{BB962C8B-B14F-4D97-AF65-F5344CB8AC3E}">
        <p14:creationId xmlns:p14="http://schemas.microsoft.com/office/powerpoint/2010/main" val="101814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31586"/>
            <a:ext cx="8229600" cy="334962"/>
          </a:xfrm>
        </p:spPr>
        <p:txBody>
          <a:bodyPr>
            <a:noAutofit/>
          </a:bodyPr>
          <a:lstStyle/>
          <a:p>
            <a:pPr>
              <a:buFont typeface="Wingdings" pitchFamily="2" charset="2"/>
              <a:buChar char="Ø"/>
            </a:pPr>
            <a:r>
              <a:rPr lang="en-US" sz="1800" dirty="0"/>
              <a:t>6. </a:t>
            </a:r>
            <a:r>
              <a:rPr lang="sr-Latn-RS" sz="1800" dirty="0" err="1"/>
              <a:t>The</a:t>
            </a:r>
            <a:r>
              <a:rPr lang="sr-Latn-RS" sz="1800" dirty="0"/>
              <a:t> </a:t>
            </a:r>
            <a:r>
              <a:rPr lang="sr-Latn-RS" sz="1800" dirty="0" err="1"/>
              <a:t>past</a:t>
            </a:r>
            <a:r>
              <a:rPr lang="sr-Latn-RS" sz="1800" dirty="0"/>
              <a:t> </a:t>
            </a:r>
            <a:r>
              <a:rPr lang="sr-Latn-RS" sz="1800" dirty="0" err="1"/>
              <a:t>participles</a:t>
            </a:r>
            <a:r>
              <a:rPr lang="sr-Latn-RS" sz="1800" dirty="0"/>
              <a:t> </a:t>
            </a:r>
            <a:r>
              <a:rPr lang="sr-Latn-RS" sz="1800" dirty="0" err="1"/>
              <a:t>of</a:t>
            </a:r>
            <a:r>
              <a:rPr lang="sr-Latn-RS" sz="1800" dirty="0"/>
              <a:t> </a:t>
            </a:r>
            <a:r>
              <a:rPr lang="sr-Latn-RS" sz="1800" dirty="0" err="1"/>
              <a:t>verbs</a:t>
            </a:r>
            <a:r>
              <a:rPr lang="sr-Latn-RS" sz="1800" dirty="0"/>
              <a:t> </a:t>
            </a:r>
            <a:r>
              <a:rPr lang="sr-Latn-RS" sz="1800" dirty="0" err="1">
                <a:solidFill>
                  <a:srgbClr val="FF0000"/>
                </a:solidFill>
              </a:rPr>
              <a:t>whose</a:t>
            </a:r>
            <a:r>
              <a:rPr lang="sr-Latn-RS" sz="1800" dirty="0">
                <a:solidFill>
                  <a:srgbClr val="FF0000"/>
                </a:solidFill>
              </a:rPr>
              <a:t> </a:t>
            </a:r>
            <a:r>
              <a:rPr lang="sr-Latn-RS" sz="1800" dirty="0" err="1">
                <a:solidFill>
                  <a:srgbClr val="FF0000"/>
                </a:solidFill>
              </a:rPr>
              <a:t>infinitives</a:t>
            </a:r>
            <a:r>
              <a:rPr lang="sr-Latn-RS" sz="1800" dirty="0">
                <a:solidFill>
                  <a:srgbClr val="FF0000"/>
                </a:solidFill>
              </a:rPr>
              <a:t> </a:t>
            </a:r>
            <a:r>
              <a:rPr lang="sr-Latn-RS" sz="1800" dirty="0" err="1">
                <a:solidFill>
                  <a:srgbClr val="FF0000"/>
                </a:solidFill>
              </a:rPr>
              <a:t>contain</a:t>
            </a:r>
            <a:r>
              <a:rPr lang="sr-Latn-RS" sz="1800" dirty="0">
                <a:solidFill>
                  <a:srgbClr val="FF0000"/>
                </a:solidFill>
              </a:rPr>
              <a:t> </a:t>
            </a:r>
            <a:r>
              <a:rPr lang="sr-Latn-RS" sz="1800" b="1" dirty="0">
                <a:solidFill>
                  <a:srgbClr val="FF0000"/>
                </a:solidFill>
              </a:rPr>
              <a:t>-S</a:t>
            </a:r>
            <a:r>
              <a:rPr lang="sr-Latn-RS" sz="1800" dirty="0">
                <a:solidFill>
                  <a:srgbClr val="FF0000"/>
                </a:solidFill>
              </a:rPr>
              <a:t> </a:t>
            </a:r>
            <a:r>
              <a:rPr lang="sr-Latn-RS" sz="1800" dirty="0" err="1"/>
              <a:t>before</a:t>
            </a:r>
            <a:r>
              <a:rPr lang="sr-Latn-RS" sz="1800" dirty="0"/>
              <a:t> </a:t>
            </a:r>
            <a:r>
              <a:rPr lang="sr-Latn-RS" sz="1800" dirty="0" err="1"/>
              <a:t>the</a:t>
            </a:r>
            <a:r>
              <a:rPr lang="sr-Latn-RS" sz="1800" dirty="0"/>
              <a:t> infinitive </a:t>
            </a:r>
            <a:r>
              <a:rPr lang="sr-Latn-RS" sz="1800" dirty="0" err="1"/>
              <a:t>ending</a:t>
            </a:r>
            <a:r>
              <a:rPr lang="sr-Latn-RS" sz="1800" dirty="0"/>
              <a:t> </a:t>
            </a:r>
            <a:r>
              <a:rPr lang="sr-Latn-RS" sz="1800" b="1" dirty="0"/>
              <a:t>-ti</a:t>
            </a:r>
            <a:r>
              <a:rPr lang="sr-Latn-RS" sz="1800" dirty="0"/>
              <a:t> . </a:t>
            </a:r>
            <a:r>
              <a:rPr lang="sr-Latn-RS" sz="1800" dirty="0" err="1"/>
              <a:t>These</a:t>
            </a:r>
            <a:r>
              <a:rPr lang="sr-Latn-RS" sz="1800" dirty="0"/>
              <a:t> </a:t>
            </a:r>
            <a:r>
              <a:rPr lang="sr-Latn-RS" sz="1800" dirty="0" err="1"/>
              <a:t>verbs</a:t>
            </a:r>
            <a:r>
              <a:rPr lang="sr-Latn-RS" sz="1800" dirty="0"/>
              <a:t> </a:t>
            </a:r>
            <a:r>
              <a:rPr lang="sr-Latn-RS" sz="1800" dirty="0" err="1"/>
              <a:t>must</a:t>
            </a:r>
            <a:r>
              <a:rPr lang="sr-Latn-RS" sz="1800" dirty="0"/>
              <a:t> be </a:t>
            </a:r>
            <a:r>
              <a:rPr lang="sr-Latn-RS" sz="1800" dirty="0" err="1"/>
              <a:t>studied</a:t>
            </a:r>
            <a:r>
              <a:rPr lang="sr-Latn-RS" sz="1800" dirty="0"/>
              <a:t> </a:t>
            </a:r>
            <a:r>
              <a:rPr lang="sr-Latn-RS" sz="1800" dirty="0" err="1"/>
              <a:t>separately</a:t>
            </a:r>
            <a:r>
              <a:rPr lang="sr-Latn-RS" sz="1800" dirty="0"/>
              <a:t>. </a:t>
            </a:r>
            <a:r>
              <a:rPr lang="sr-Latn-RS" sz="1800" dirty="0" err="1"/>
              <a:t>We</a:t>
            </a:r>
            <a:r>
              <a:rPr lang="sr-Latn-RS" sz="1800" dirty="0"/>
              <a:t> </a:t>
            </a:r>
            <a:r>
              <a:rPr lang="sr-Latn-RS" sz="1800" dirty="0" err="1"/>
              <a:t>will</a:t>
            </a:r>
            <a:r>
              <a:rPr lang="sr-Latn-RS" sz="1800" dirty="0"/>
              <a:t> </a:t>
            </a:r>
            <a:r>
              <a:rPr lang="sr-Latn-RS" sz="1800" dirty="0" err="1"/>
              <a:t>study</a:t>
            </a:r>
            <a:r>
              <a:rPr lang="sr-Latn-RS" sz="1800" dirty="0"/>
              <a:t> </a:t>
            </a:r>
            <a:r>
              <a:rPr lang="sr-Latn-RS" sz="1800" dirty="0" err="1"/>
              <a:t>them</a:t>
            </a:r>
            <a:r>
              <a:rPr lang="sr-Latn-RS" sz="1800" dirty="0"/>
              <a:t> as </a:t>
            </a:r>
            <a:r>
              <a:rPr lang="sr-Latn-RS" sz="1800" dirty="0" err="1"/>
              <a:t>we</a:t>
            </a:r>
            <a:r>
              <a:rPr lang="sr-Latn-RS" sz="1800" dirty="0"/>
              <a:t> </a:t>
            </a:r>
            <a:r>
              <a:rPr lang="sr-Latn-RS" sz="1800" dirty="0" err="1"/>
              <a:t>encounter</a:t>
            </a:r>
            <a:r>
              <a:rPr lang="sr-Latn-RS" sz="1800" dirty="0"/>
              <a:t> </a:t>
            </a:r>
            <a:r>
              <a:rPr lang="sr-Latn-RS" sz="1800" dirty="0" err="1"/>
              <a:t>them</a:t>
            </a:r>
            <a:r>
              <a:rPr lang="sr-Latn-RS" sz="1800" dirty="0"/>
              <a:t>. </a:t>
            </a:r>
            <a:r>
              <a:rPr lang="sr-Latn-RS" sz="1800" dirty="0" err="1"/>
              <a:t>For</a:t>
            </a:r>
            <a:r>
              <a:rPr lang="sr-Latn-RS" sz="1800" dirty="0"/>
              <a:t> </a:t>
            </a:r>
            <a:r>
              <a:rPr lang="sr-Latn-RS" sz="1800" dirty="0" err="1"/>
              <a:t>now</a:t>
            </a:r>
            <a:r>
              <a:rPr lang="sr-Latn-RS" sz="1800" dirty="0"/>
              <a:t> </a:t>
            </a:r>
            <a:r>
              <a:rPr lang="sr-Latn-RS" sz="1800" dirty="0" err="1"/>
              <a:t>remebemer</a:t>
            </a:r>
            <a:r>
              <a:rPr lang="sr-Latn-RS" sz="1800" dirty="0"/>
              <a:t> </a:t>
            </a:r>
            <a:r>
              <a:rPr lang="sr-Latn-RS" sz="1800" dirty="0" err="1"/>
              <a:t>these</a:t>
            </a:r>
            <a:r>
              <a:rPr lang="sr-Latn-RS" sz="1800" dirty="0"/>
              <a:t> </a:t>
            </a:r>
            <a:r>
              <a:rPr lang="sr-Latn-RS" sz="1800" dirty="0" err="1"/>
              <a:t>two</a:t>
            </a:r>
            <a:r>
              <a:rPr lang="sr-Latn-RS" sz="1800" dirty="0"/>
              <a:t>:</a:t>
            </a:r>
            <a:endParaRPr lang="en-US" sz="1800" dirty="0"/>
          </a:p>
        </p:txBody>
      </p:sp>
      <p:sp>
        <p:nvSpPr>
          <p:cNvPr id="3" name="Content Placeholder 2"/>
          <p:cNvSpPr>
            <a:spLocks noGrp="1"/>
          </p:cNvSpPr>
          <p:nvPr>
            <p:ph idx="1"/>
          </p:nvPr>
        </p:nvSpPr>
        <p:spPr>
          <a:xfrm>
            <a:off x="1981200" y="2543175"/>
            <a:ext cx="9277350" cy="4040188"/>
          </a:xfrm>
        </p:spPr>
        <p:txBody>
          <a:bodyPr>
            <a:normAutofit/>
          </a:bodyPr>
          <a:lstStyle/>
          <a:p>
            <a:r>
              <a:rPr lang="sr-Latn-RS" b="1" dirty="0">
                <a:solidFill>
                  <a:srgbClr val="FF0000"/>
                </a:solidFill>
              </a:rPr>
              <a:t>Jesti</a:t>
            </a:r>
            <a:r>
              <a:rPr lang="sr-Latn-RS" dirty="0">
                <a:solidFill>
                  <a:srgbClr val="FF0000"/>
                </a:solidFill>
              </a:rPr>
              <a:t>-</a:t>
            </a:r>
            <a:r>
              <a:rPr lang="sr-Latn-RS" dirty="0"/>
              <a:t> to eat jeo, jela, jelo , jeli, jele, jela</a:t>
            </a:r>
            <a:endParaRPr lang="en-US" dirty="0"/>
          </a:p>
          <a:p>
            <a:r>
              <a:rPr lang="sr-Latn-RS" dirty="0"/>
              <a:t>On je jeo. He ate. Oni su jeli juče. They ate yesterday.</a:t>
            </a:r>
            <a:endParaRPr lang="en-US" dirty="0"/>
          </a:p>
          <a:p>
            <a:r>
              <a:rPr lang="sr-Latn-RS" b="1" dirty="0">
                <a:solidFill>
                  <a:srgbClr val="FF0000"/>
                </a:solidFill>
              </a:rPr>
              <a:t>Rasti</a:t>
            </a:r>
            <a:r>
              <a:rPr lang="sr-Latn-RS" dirty="0"/>
              <a:t>- to grow rastao, rasla, rasli, rasle, rasla</a:t>
            </a:r>
            <a:endParaRPr lang="en-US" dirty="0"/>
          </a:p>
          <a:p>
            <a:r>
              <a:rPr lang="sr-Latn-RS" dirty="0"/>
              <a:t>Oni su rasli u Srbiji. They grew up in Serbia.</a:t>
            </a:r>
            <a:endParaRPr lang="en-US" dirty="0"/>
          </a:p>
          <a:p>
            <a:r>
              <a:rPr lang="sr-Latn-RS" dirty="0"/>
              <a:t>Palme su rasle na Jadranskom moru. The palm trees grew at the Adriatic sea.</a:t>
            </a:r>
            <a:endParaRPr lang="en-US" dirty="0"/>
          </a:p>
          <a:p>
            <a:endParaRPr lang="en-US" dirty="0"/>
          </a:p>
        </p:txBody>
      </p:sp>
    </p:spTree>
    <p:extLst>
      <p:ext uri="{BB962C8B-B14F-4D97-AF65-F5344CB8AC3E}">
        <p14:creationId xmlns:p14="http://schemas.microsoft.com/office/powerpoint/2010/main" val="409833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sr-Latn-RS" dirty="0"/>
              <a:t>Hteti </a:t>
            </a:r>
            <a:r>
              <a:rPr lang="en-US" dirty="0"/>
              <a:t>-to want -Serbian</a:t>
            </a:r>
          </a:p>
        </p:txBody>
      </p:sp>
      <p:sp>
        <p:nvSpPr>
          <p:cNvPr id="3" name="Content Placeholder 2"/>
          <p:cNvSpPr>
            <a:spLocks noGrp="1"/>
          </p:cNvSpPr>
          <p:nvPr>
            <p:ph idx="1"/>
          </p:nvPr>
        </p:nvSpPr>
        <p:spPr>
          <a:xfrm>
            <a:off x="419100" y="2476500"/>
            <a:ext cx="9791700" cy="4229100"/>
          </a:xfrm>
        </p:spPr>
        <p:txBody>
          <a:bodyPr>
            <a:normAutofit fontScale="92500" lnSpcReduction="10000"/>
          </a:bodyPr>
          <a:lstStyle/>
          <a:p>
            <a:pPr>
              <a:buFont typeface="Wingdings" pitchFamily="2" charset="2"/>
              <a:buChar char="Ø"/>
            </a:pPr>
            <a:r>
              <a:rPr lang="sr-Latn-RS" b="1" dirty="0"/>
              <a:t>7</a:t>
            </a:r>
            <a:r>
              <a:rPr lang="sr-Latn-RS" dirty="0"/>
              <a:t>. </a:t>
            </a:r>
            <a:r>
              <a:rPr lang="sr-Latn-RS" b="1" dirty="0"/>
              <a:t>Past tense of hteti- to want  in Serbian</a:t>
            </a:r>
            <a:r>
              <a:rPr lang="sr-Latn-RS" dirty="0"/>
              <a:t> </a:t>
            </a:r>
            <a:endParaRPr lang="en-US" dirty="0"/>
          </a:p>
          <a:p>
            <a:r>
              <a:rPr lang="sr-Latn-RS" dirty="0">
                <a:solidFill>
                  <a:srgbClr val="FF0000"/>
                </a:solidFill>
              </a:rPr>
              <a:t>Hteo, htela, htelo, hteli, htele, htela + present tense renders English &lt;wanted to&gt; constructions: </a:t>
            </a:r>
            <a:endParaRPr lang="en-US" dirty="0">
              <a:solidFill>
                <a:srgbClr val="FF0000"/>
              </a:solidFill>
            </a:endParaRPr>
          </a:p>
          <a:p>
            <a:r>
              <a:rPr lang="sr-Latn-RS" dirty="0"/>
              <a:t> Ja sam htela da idem na more.  I wanted to go to the sea.</a:t>
            </a:r>
            <a:endParaRPr lang="en-US" dirty="0"/>
          </a:p>
          <a:p>
            <a:r>
              <a:rPr lang="sr-Latn-RS" dirty="0"/>
              <a:t>Mi smo hteli da putujemo svetom. We wanted to travel the world. </a:t>
            </a:r>
            <a:endParaRPr lang="en-US" dirty="0"/>
          </a:p>
          <a:p>
            <a:r>
              <a:rPr lang="sr-Latn-RS" dirty="0"/>
              <a:t> </a:t>
            </a:r>
            <a:r>
              <a:rPr lang="sr-Latn-RS" u="sng" dirty="0">
                <a:solidFill>
                  <a:srgbClr val="FF0000"/>
                </a:solidFill>
              </a:rPr>
              <a:t>Hteti without the present tense</a:t>
            </a:r>
            <a:r>
              <a:rPr lang="en-US" u="sng" dirty="0">
                <a:solidFill>
                  <a:srgbClr val="FF0000"/>
                </a:solidFill>
              </a:rPr>
              <a:t>/infinitive</a:t>
            </a:r>
            <a:r>
              <a:rPr lang="sr-Latn-RS" u="sng" dirty="0">
                <a:solidFill>
                  <a:srgbClr val="FF0000"/>
                </a:solidFill>
              </a:rPr>
              <a:t> : </a:t>
            </a:r>
            <a:endParaRPr lang="en-US" dirty="0">
              <a:solidFill>
                <a:srgbClr val="FF0000"/>
              </a:solidFill>
            </a:endParaRPr>
          </a:p>
          <a:p>
            <a:r>
              <a:rPr lang="sr-Latn-RS" dirty="0"/>
              <a:t>Oni su hteli decu. They wanted children.</a:t>
            </a:r>
            <a:endParaRPr lang="en-US" dirty="0"/>
          </a:p>
          <a:p>
            <a:r>
              <a:rPr lang="sr-Latn-RS" dirty="0"/>
              <a:t>Ona je htela ljubav, a on je hteo slobodu. She wanted love, and he wanted freedom</a:t>
            </a:r>
            <a:endParaRPr lang="en-US" dirty="0"/>
          </a:p>
        </p:txBody>
      </p:sp>
    </p:spTree>
    <p:extLst>
      <p:ext uri="{BB962C8B-B14F-4D97-AF65-F5344CB8AC3E}">
        <p14:creationId xmlns:p14="http://schemas.microsoft.com/office/powerpoint/2010/main" val="1931252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5" y="950913"/>
            <a:ext cx="8229600" cy="487362"/>
          </a:xfrm>
        </p:spPr>
        <p:txBody>
          <a:bodyPr>
            <a:normAutofit fontScale="90000"/>
          </a:bodyPr>
          <a:lstStyle/>
          <a:p>
            <a:r>
              <a:rPr lang="en-US" dirty="0" err="1">
                <a:solidFill>
                  <a:srgbClr val="FF0000"/>
                </a:solidFill>
              </a:rPr>
              <a:t>Htjeti</a:t>
            </a:r>
            <a:r>
              <a:rPr lang="en-US" dirty="0">
                <a:solidFill>
                  <a:srgbClr val="FF0000"/>
                </a:solidFill>
              </a:rPr>
              <a:t> in </a:t>
            </a:r>
            <a:r>
              <a:rPr lang="sr-Latn-RS" dirty="0">
                <a:solidFill>
                  <a:srgbClr val="FF0000"/>
                </a:solidFill>
              </a:rPr>
              <a:t>Bosnian and Croatian</a:t>
            </a:r>
            <a:r>
              <a:rPr lang="sr-Latn-RS" dirty="0"/>
              <a:t>:</a:t>
            </a:r>
            <a:endParaRPr lang="en-US" dirty="0"/>
          </a:p>
        </p:txBody>
      </p:sp>
      <p:sp>
        <p:nvSpPr>
          <p:cNvPr id="3" name="Content Placeholder 2"/>
          <p:cNvSpPr>
            <a:spLocks noGrp="1"/>
          </p:cNvSpPr>
          <p:nvPr>
            <p:ph idx="1"/>
          </p:nvPr>
        </p:nvSpPr>
        <p:spPr>
          <a:xfrm>
            <a:off x="581025" y="2409824"/>
            <a:ext cx="9629775" cy="4295775"/>
          </a:xfrm>
        </p:spPr>
        <p:txBody>
          <a:bodyPr>
            <a:normAutofit fontScale="40000" lnSpcReduction="20000"/>
          </a:bodyPr>
          <a:lstStyle/>
          <a:p>
            <a:endParaRPr lang="en-US" dirty="0"/>
          </a:p>
          <a:p>
            <a:r>
              <a:rPr lang="sr-Latn-RS" sz="4400" dirty="0"/>
              <a:t>Htjeti + present tense renders English &lt;wanted to&gt; constructions </a:t>
            </a:r>
            <a:r>
              <a:rPr lang="en-US" sz="4400" dirty="0"/>
              <a:t> </a:t>
            </a:r>
          </a:p>
          <a:p>
            <a:r>
              <a:rPr lang="sr-Latn-RS" sz="4400" dirty="0">
                <a:solidFill>
                  <a:srgbClr val="FF0000"/>
                </a:solidFill>
              </a:rPr>
              <a:t>Masculine sg </a:t>
            </a:r>
            <a:r>
              <a:rPr lang="sr-Latn-RS" sz="4400" b="1" dirty="0">
                <a:solidFill>
                  <a:srgbClr val="FF0000"/>
                </a:solidFill>
              </a:rPr>
              <a:t>HTIO</a:t>
            </a:r>
            <a:r>
              <a:rPr lang="sr-Latn-RS" sz="4400" dirty="0">
                <a:solidFill>
                  <a:srgbClr val="FF0000"/>
                </a:solidFill>
              </a:rPr>
              <a:t> </a:t>
            </a:r>
            <a:r>
              <a:rPr lang="sr-Latn-RS" sz="4400" dirty="0"/>
              <a:t>(</a:t>
            </a:r>
            <a:r>
              <a:rPr lang="sr-Latn-RS" sz="4400" b="1" u="sng" dirty="0"/>
              <a:t>must be memorized</a:t>
            </a:r>
            <a:r>
              <a:rPr lang="sr-Latn-RS" sz="4400" dirty="0"/>
              <a:t>) On je </a:t>
            </a:r>
            <a:r>
              <a:rPr lang="sr-Latn-RS" sz="4400" dirty="0">
                <a:solidFill>
                  <a:srgbClr val="FF0000"/>
                </a:solidFill>
              </a:rPr>
              <a:t>htio</a:t>
            </a:r>
            <a:r>
              <a:rPr lang="sr-Latn-RS" sz="4400" dirty="0"/>
              <a:t> kupiti loptu. He wanted to buy a ball.</a:t>
            </a:r>
            <a:endParaRPr lang="en-US" sz="4400" dirty="0"/>
          </a:p>
          <a:p>
            <a:r>
              <a:rPr lang="sr-Latn-RS" sz="4400" u="sng" dirty="0">
                <a:solidFill>
                  <a:srgbClr val="FF0000"/>
                </a:solidFill>
              </a:rPr>
              <a:t>All the other forms</a:t>
            </a:r>
            <a:r>
              <a:rPr lang="sr-Latn-RS" sz="4400" dirty="0">
                <a:solidFill>
                  <a:srgbClr val="FF0000"/>
                </a:solidFill>
              </a:rPr>
              <a:t> have stem </a:t>
            </a:r>
            <a:r>
              <a:rPr lang="sr-Latn-RS" sz="4400" b="1" dirty="0">
                <a:solidFill>
                  <a:srgbClr val="FF0000"/>
                </a:solidFill>
              </a:rPr>
              <a:t>htje</a:t>
            </a:r>
            <a:r>
              <a:rPr lang="sr-Latn-RS" sz="4400" dirty="0">
                <a:solidFill>
                  <a:srgbClr val="FF0000"/>
                </a:solidFill>
              </a:rPr>
              <a:t>- </a:t>
            </a:r>
            <a:r>
              <a:rPr lang="sr-Latn-RS" sz="4400" dirty="0"/>
              <a:t>to which endings are added</a:t>
            </a:r>
            <a:endParaRPr lang="en-US" sz="4400" dirty="0"/>
          </a:p>
          <a:p>
            <a:r>
              <a:rPr lang="sr-Latn-RS" sz="4400" dirty="0"/>
              <a:t>Feminine sg. </a:t>
            </a:r>
            <a:r>
              <a:rPr lang="sr-Latn-RS" sz="4400" dirty="0">
                <a:solidFill>
                  <a:srgbClr val="FF0000"/>
                </a:solidFill>
              </a:rPr>
              <a:t>htjela</a:t>
            </a:r>
            <a:r>
              <a:rPr lang="sr-Latn-RS" sz="4400" dirty="0"/>
              <a:t> Ona je htjela glumi</a:t>
            </a:r>
            <a:r>
              <a:rPr lang="en-US" sz="4400" dirty="0" err="1"/>
              <a:t>ti</a:t>
            </a:r>
            <a:r>
              <a:rPr lang="sr-Latn-RS" sz="4400" dirty="0"/>
              <a:t> u Holivudu. She wanted to be an actress in Hollywood.</a:t>
            </a:r>
            <a:endParaRPr lang="en-US" sz="4400" dirty="0"/>
          </a:p>
          <a:p>
            <a:r>
              <a:rPr lang="sr-Latn-RS" sz="4400" dirty="0"/>
              <a:t>Oni su </a:t>
            </a:r>
            <a:r>
              <a:rPr lang="sr-Latn-RS" sz="4400" dirty="0">
                <a:solidFill>
                  <a:srgbClr val="FF0000"/>
                </a:solidFill>
              </a:rPr>
              <a:t>htjeli</a:t>
            </a:r>
            <a:r>
              <a:rPr lang="sr-Latn-RS" sz="4400" dirty="0"/>
              <a:t> ić</a:t>
            </a:r>
            <a:r>
              <a:rPr lang="en-US" sz="4400" dirty="0"/>
              <a:t>i</a:t>
            </a:r>
            <a:r>
              <a:rPr lang="sr-Latn-RS" sz="4400" dirty="0"/>
              <a:t> u Sibir. They wanted to go to Siberia.</a:t>
            </a:r>
            <a:endParaRPr lang="en-US" sz="4400" dirty="0"/>
          </a:p>
          <a:p>
            <a:r>
              <a:rPr lang="sr-Latn-RS" sz="4400" u="sng" dirty="0"/>
              <a:t>Htjeti without the </a:t>
            </a:r>
            <a:r>
              <a:rPr lang="en-US" sz="4400" u="sng" dirty="0"/>
              <a:t>infinitive</a:t>
            </a:r>
            <a:r>
              <a:rPr lang="sr-Latn-RS" sz="4400" u="sng" dirty="0"/>
              <a:t> : </a:t>
            </a:r>
            <a:endParaRPr lang="en-US" sz="4400" dirty="0"/>
          </a:p>
          <a:p>
            <a:r>
              <a:rPr lang="sr-Latn-RS" sz="4400" dirty="0"/>
              <a:t>Oni su </a:t>
            </a:r>
            <a:r>
              <a:rPr lang="sr-Latn-RS" sz="4400" dirty="0">
                <a:solidFill>
                  <a:srgbClr val="FF0000"/>
                </a:solidFill>
              </a:rPr>
              <a:t>htjeli</a:t>
            </a:r>
            <a:r>
              <a:rPr lang="sr-Latn-RS" sz="4400" dirty="0"/>
              <a:t> djecu. They wanted children.</a:t>
            </a:r>
            <a:endParaRPr lang="en-US" sz="4400" dirty="0"/>
          </a:p>
          <a:p>
            <a:r>
              <a:rPr lang="sr-Latn-RS" sz="4400" dirty="0"/>
              <a:t>Ona je </a:t>
            </a:r>
            <a:r>
              <a:rPr lang="sr-Latn-RS" sz="4400" dirty="0">
                <a:solidFill>
                  <a:srgbClr val="FF0000"/>
                </a:solidFill>
              </a:rPr>
              <a:t>htjela</a:t>
            </a:r>
            <a:r>
              <a:rPr lang="sr-Latn-RS" sz="4400" dirty="0"/>
              <a:t> ljubav, a on je </a:t>
            </a:r>
            <a:r>
              <a:rPr lang="sr-Latn-RS" sz="4400" dirty="0">
                <a:solidFill>
                  <a:srgbClr val="FF0000"/>
                </a:solidFill>
              </a:rPr>
              <a:t>htio</a:t>
            </a:r>
            <a:r>
              <a:rPr lang="sr-Latn-RS" sz="4400" dirty="0"/>
              <a:t> slobodu. She wanted love, and he wanted freedom.</a:t>
            </a:r>
            <a:endParaRPr lang="en-US" sz="4400" dirty="0"/>
          </a:p>
          <a:p>
            <a:endParaRPr lang="en-US" sz="4400" dirty="0"/>
          </a:p>
        </p:txBody>
      </p:sp>
    </p:spTree>
    <p:extLst>
      <p:ext uri="{BB962C8B-B14F-4D97-AF65-F5344CB8AC3E}">
        <p14:creationId xmlns:p14="http://schemas.microsoft.com/office/powerpoint/2010/main" val="3956441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0999"/>
            <a:ext cx="9067800" cy="1343025"/>
          </a:xfrm>
        </p:spPr>
        <p:txBody>
          <a:bodyPr>
            <a:normAutofit/>
          </a:bodyPr>
          <a:lstStyle/>
          <a:p>
            <a:r>
              <a:rPr lang="en-US" sz="3200" dirty="0"/>
              <a:t>For Bosnian and Croatian:</a:t>
            </a:r>
          </a:p>
        </p:txBody>
      </p:sp>
      <p:sp>
        <p:nvSpPr>
          <p:cNvPr id="3" name="Content Placeholder 2"/>
          <p:cNvSpPr>
            <a:spLocks noGrp="1"/>
          </p:cNvSpPr>
          <p:nvPr>
            <p:ph idx="1"/>
          </p:nvPr>
        </p:nvSpPr>
        <p:spPr>
          <a:xfrm>
            <a:off x="695325" y="2514600"/>
            <a:ext cx="9515475" cy="4038600"/>
          </a:xfrm>
        </p:spPr>
        <p:txBody>
          <a:bodyPr>
            <a:normAutofit fontScale="85000" lnSpcReduction="20000"/>
          </a:bodyPr>
          <a:lstStyle/>
          <a:p>
            <a:r>
              <a:rPr lang="sr-Latn-RS" dirty="0">
                <a:solidFill>
                  <a:srgbClr val="FF0000"/>
                </a:solidFill>
              </a:rPr>
              <a:t>Verbs  </a:t>
            </a:r>
            <a:r>
              <a:rPr lang="sr-Latn-RS" b="1" dirty="0">
                <a:solidFill>
                  <a:srgbClr val="FF0000"/>
                </a:solidFill>
              </a:rPr>
              <a:t>htjeti</a:t>
            </a:r>
            <a:r>
              <a:rPr lang="sr-Latn-RS" dirty="0">
                <a:solidFill>
                  <a:srgbClr val="FF0000"/>
                </a:solidFill>
              </a:rPr>
              <a:t>-to want  </a:t>
            </a:r>
            <a:r>
              <a:rPr lang="sr-Latn-RS" b="1" dirty="0">
                <a:solidFill>
                  <a:srgbClr val="FF0000"/>
                </a:solidFill>
              </a:rPr>
              <a:t>voljeti</a:t>
            </a:r>
            <a:r>
              <a:rPr lang="sr-Latn-RS" dirty="0">
                <a:solidFill>
                  <a:srgbClr val="FF0000"/>
                </a:solidFill>
              </a:rPr>
              <a:t>- to love</a:t>
            </a:r>
            <a:r>
              <a:rPr lang="en-US" dirty="0">
                <a:solidFill>
                  <a:srgbClr val="FF0000"/>
                </a:solidFill>
              </a:rPr>
              <a:t>,</a:t>
            </a:r>
            <a:r>
              <a:rPr lang="sr-Latn-RS" dirty="0">
                <a:solidFill>
                  <a:srgbClr val="FF0000"/>
                </a:solidFill>
              </a:rPr>
              <a:t> </a:t>
            </a:r>
            <a:r>
              <a:rPr lang="sr-Latn-RS" b="1" dirty="0">
                <a:solidFill>
                  <a:srgbClr val="FF0000"/>
                </a:solidFill>
              </a:rPr>
              <a:t>živjeti</a:t>
            </a:r>
            <a:r>
              <a:rPr lang="sr-Latn-RS" dirty="0">
                <a:solidFill>
                  <a:srgbClr val="FF0000"/>
                </a:solidFill>
              </a:rPr>
              <a:t>-to live, </a:t>
            </a:r>
            <a:r>
              <a:rPr lang="sr-Latn-RS" b="1" dirty="0">
                <a:solidFill>
                  <a:srgbClr val="FF0000"/>
                </a:solidFill>
              </a:rPr>
              <a:t>vidjeti</a:t>
            </a:r>
            <a:r>
              <a:rPr lang="sr-Latn-RS" dirty="0">
                <a:solidFill>
                  <a:srgbClr val="FF0000"/>
                </a:solidFill>
              </a:rPr>
              <a:t>- to see </a:t>
            </a:r>
            <a:r>
              <a:rPr lang="sr-Latn-RS" dirty="0"/>
              <a:t>(and more verbs, we will learn them as we encounter them)  </a:t>
            </a:r>
            <a:r>
              <a:rPr lang="sr-Latn-RS" b="1" dirty="0">
                <a:solidFill>
                  <a:srgbClr val="FF0000"/>
                </a:solidFill>
              </a:rPr>
              <a:t>have the following masculine singular forms</a:t>
            </a:r>
            <a:r>
              <a:rPr lang="sr-Latn-RS" dirty="0">
                <a:solidFill>
                  <a:srgbClr val="FF0000"/>
                </a:solidFill>
              </a:rPr>
              <a:t>:</a:t>
            </a:r>
            <a:endParaRPr lang="en-US" b="1" dirty="0">
              <a:solidFill>
                <a:srgbClr val="FF0000"/>
              </a:solidFill>
            </a:endParaRPr>
          </a:p>
          <a:p>
            <a:r>
              <a:rPr lang="sr-Latn-RS" b="1" dirty="0">
                <a:solidFill>
                  <a:srgbClr val="FF0000"/>
                </a:solidFill>
              </a:rPr>
              <a:t>Htio, volio, živio, vidio </a:t>
            </a:r>
            <a:r>
              <a:rPr lang="sr-Latn-RS" b="1" dirty="0"/>
              <a:t>(must be memorized!!!)</a:t>
            </a:r>
            <a:endParaRPr lang="en-US" dirty="0"/>
          </a:p>
          <a:p>
            <a:r>
              <a:rPr lang="sr-Latn-RS" dirty="0"/>
              <a:t>On je </a:t>
            </a:r>
            <a:r>
              <a:rPr lang="sr-Latn-RS" dirty="0">
                <a:solidFill>
                  <a:srgbClr val="FF0000"/>
                </a:solidFill>
              </a:rPr>
              <a:t>htio</a:t>
            </a:r>
            <a:r>
              <a:rPr lang="sr-Latn-RS" dirty="0"/>
              <a:t> živjeti u Bosni. He wanted to live in Bosnia.</a:t>
            </a:r>
            <a:endParaRPr lang="en-US" dirty="0"/>
          </a:p>
          <a:p>
            <a:r>
              <a:rPr lang="sr-Latn-RS" dirty="0"/>
              <a:t>On je </a:t>
            </a:r>
            <a:r>
              <a:rPr lang="sr-Latn-RS" dirty="0">
                <a:solidFill>
                  <a:srgbClr val="FF0000"/>
                </a:solidFill>
              </a:rPr>
              <a:t>volio</a:t>
            </a:r>
            <a:r>
              <a:rPr lang="sr-Latn-RS" dirty="0"/>
              <a:t> Jugoslaviju. He loved Yugoslavia.</a:t>
            </a:r>
            <a:endParaRPr lang="en-US" dirty="0"/>
          </a:p>
          <a:p>
            <a:r>
              <a:rPr lang="sr-Latn-RS" dirty="0">
                <a:solidFill>
                  <a:srgbClr val="FF0000"/>
                </a:solidFill>
              </a:rPr>
              <a:t>Živio</a:t>
            </a:r>
            <a:r>
              <a:rPr lang="sr-Latn-RS" dirty="0"/>
              <a:t> je u Americi. He lived in America.</a:t>
            </a:r>
            <a:endParaRPr lang="en-US" dirty="0"/>
          </a:p>
          <a:p>
            <a:r>
              <a:rPr lang="sr-Latn-RS" dirty="0"/>
              <a:t>On je prvi put </a:t>
            </a:r>
            <a:r>
              <a:rPr lang="sr-Latn-RS" dirty="0">
                <a:solidFill>
                  <a:srgbClr val="FF0000"/>
                </a:solidFill>
              </a:rPr>
              <a:t>vidio</a:t>
            </a:r>
            <a:r>
              <a:rPr lang="sr-Latn-RS" dirty="0"/>
              <a:t> svoju majku. He saw his mother for the first time. </a:t>
            </a:r>
            <a:endParaRPr lang="en-US" dirty="0"/>
          </a:p>
          <a:p>
            <a:r>
              <a:rPr lang="en-US" b="1" dirty="0"/>
              <a:t>These masculine forms are only for Bosnian and Croatian</a:t>
            </a:r>
            <a:r>
              <a:rPr lang="en-US" dirty="0"/>
              <a:t>! Again, they MUST BE MEMORIZED!!!</a:t>
            </a:r>
          </a:p>
          <a:p>
            <a:endParaRPr lang="en-US" dirty="0"/>
          </a:p>
        </p:txBody>
      </p:sp>
    </p:spTree>
    <p:extLst>
      <p:ext uri="{BB962C8B-B14F-4D97-AF65-F5344CB8AC3E}">
        <p14:creationId xmlns:p14="http://schemas.microsoft.com/office/powerpoint/2010/main" val="3020985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5" y="1066800"/>
            <a:ext cx="8229600" cy="533400"/>
          </a:xfrm>
        </p:spPr>
        <p:txBody>
          <a:bodyPr>
            <a:normAutofit fontScale="90000"/>
          </a:bodyPr>
          <a:lstStyle/>
          <a:p>
            <a:r>
              <a:rPr lang="en-US" sz="2700" b="1" dirty="0"/>
              <a:t>All other forms: (for Bosnian and Croatian </a:t>
            </a:r>
            <a:r>
              <a:rPr lang="en-US" sz="2200" b="1" dirty="0"/>
              <a:t>)</a:t>
            </a:r>
            <a:br>
              <a:rPr lang="en-US" sz="2200" dirty="0"/>
            </a:br>
            <a:endParaRPr lang="en-US" sz="2200" dirty="0"/>
          </a:p>
        </p:txBody>
      </p:sp>
      <p:sp>
        <p:nvSpPr>
          <p:cNvPr id="3" name="Content Placeholder 2"/>
          <p:cNvSpPr>
            <a:spLocks noGrp="1"/>
          </p:cNvSpPr>
          <p:nvPr>
            <p:ph idx="1"/>
          </p:nvPr>
        </p:nvSpPr>
        <p:spPr>
          <a:xfrm>
            <a:off x="676275" y="2486024"/>
            <a:ext cx="10848975" cy="3829051"/>
          </a:xfrm>
        </p:spPr>
        <p:txBody>
          <a:bodyPr>
            <a:normAutofit fontScale="62500" lnSpcReduction="20000"/>
          </a:bodyPr>
          <a:lstStyle/>
          <a:p>
            <a:r>
              <a:rPr lang="en-US" b="1" dirty="0" err="1"/>
              <a:t>Htjeti</a:t>
            </a:r>
            <a:r>
              <a:rPr lang="en-US" dirty="0"/>
              <a:t>- the stem is </a:t>
            </a:r>
            <a:r>
              <a:rPr lang="en-US" b="1" dirty="0" err="1">
                <a:solidFill>
                  <a:srgbClr val="FF0000"/>
                </a:solidFill>
              </a:rPr>
              <a:t>htje</a:t>
            </a:r>
            <a:r>
              <a:rPr lang="en-US" dirty="0"/>
              <a:t>- add the </a:t>
            </a:r>
            <a:r>
              <a:rPr lang="en-US" dirty="0">
                <a:solidFill>
                  <a:srgbClr val="FF0000"/>
                </a:solidFill>
              </a:rPr>
              <a:t>l </a:t>
            </a:r>
            <a:r>
              <a:rPr lang="en-US" dirty="0"/>
              <a:t>participle endings:</a:t>
            </a:r>
          </a:p>
          <a:p>
            <a:r>
              <a:rPr lang="en-US" dirty="0" err="1"/>
              <a:t>Ona</a:t>
            </a:r>
            <a:r>
              <a:rPr lang="en-US" dirty="0"/>
              <a:t> je </a:t>
            </a:r>
            <a:r>
              <a:rPr lang="en-US" dirty="0" err="1"/>
              <a:t>htjela</a:t>
            </a:r>
            <a:r>
              <a:rPr lang="en-US" dirty="0"/>
              <a:t> </a:t>
            </a:r>
            <a:r>
              <a:rPr lang="en-US" dirty="0" err="1"/>
              <a:t>dijete</a:t>
            </a:r>
            <a:r>
              <a:rPr lang="en-US" dirty="0"/>
              <a:t>. She wanted a child. Oni </a:t>
            </a:r>
            <a:r>
              <a:rPr lang="en-US" dirty="0" err="1"/>
              <a:t>su</a:t>
            </a:r>
            <a:r>
              <a:rPr lang="en-US" dirty="0"/>
              <a:t> </a:t>
            </a:r>
            <a:r>
              <a:rPr lang="en-US" dirty="0" err="1"/>
              <a:t>htjeli</a:t>
            </a:r>
            <a:r>
              <a:rPr lang="en-US" dirty="0"/>
              <a:t> </a:t>
            </a:r>
            <a:r>
              <a:rPr lang="en-US" dirty="0" err="1"/>
              <a:t>slobodu</a:t>
            </a:r>
            <a:r>
              <a:rPr lang="en-US" dirty="0"/>
              <a:t>. They wanted freedom.</a:t>
            </a:r>
          </a:p>
          <a:p>
            <a:r>
              <a:rPr lang="sr-Latn-RS" b="1" dirty="0"/>
              <a:t>Voljeti</a:t>
            </a:r>
            <a:r>
              <a:rPr lang="sr-Latn-RS" dirty="0"/>
              <a:t>- the stem is </a:t>
            </a:r>
            <a:r>
              <a:rPr lang="sr-Latn-RS" b="1" dirty="0">
                <a:solidFill>
                  <a:srgbClr val="FF0000"/>
                </a:solidFill>
              </a:rPr>
              <a:t>volje</a:t>
            </a:r>
            <a:r>
              <a:rPr lang="sr-Latn-RS" dirty="0"/>
              <a:t>- add </a:t>
            </a:r>
            <a:r>
              <a:rPr lang="en-US" dirty="0"/>
              <a:t>the l participle endings:</a:t>
            </a:r>
          </a:p>
          <a:p>
            <a:r>
              <a:rPr lang="en-US" dirty="0"/>
              <a:t>Oni </a:t>
            </a:r>
            <a:r>
              <a:rPr lang="en-US" dirty="0" err="1"/>
              <a:t>su</a:t>
            </a:r>
            <a:r>
              <a:rPr lang="en-US" dirty="0"/>
              <a:t> </a:t>
            </a:r>
            <a:r>
              <a:rPr lang="en-US" dirty="0" err="1"/>
              <a:t>voljeli</a:t>
            </a:r>
            <a:r>
              <a:rPr lang="en-US" dirty="0"/>
              <a:t> </a:t>
            </a:r>
            <a:r>
              <a:rPr lang="en-US" dirty="0" err="1"/>
              <a:t>nju</a:t>
            </a:r>
            <a:r>
              <a:rPr lang="en-US" dirty="0"/>
              <a:t>. They loved her. </a:t>
            </a:r>
            <a:r>
              <a:rPr lang="en-US" dirty="0" err="1"/>
              <a:t>Ona</a:t>
            </a:r>
            <a:r>
              <a:rPr lang="en-US" dirty="0"/>
              <a:t> je </a:t>
            </a:r>
            <a:r>
              <a:rPr lang="en-US" dirty="0" err="1"/>
              <a:t>voljela</a:t>
            </a:r>
            <a:r>
              <a:rPr lang="en-US" dirty="0"/>
              <a:t> </a:t>
            </a:r>
            <a:r>
              <a:rPr lang="en-US" dirty="0" err="1"/>
              <a:t>samo</a:t>
            </a:r>
            <a:r>
              <a:rPr lang="en-US" dirty="0"/>
              <a:t> </a:t>
            </a:r>
            <a:r>
              <a:rPr lang="en-US" dirty="0" err="1"/>
              <a:t>njega</a:t>
            </a:r>
            <a:r>
              <a:rPr lang="en-US" dirty="0"/>
              <a:t>, She loved only him.</a:t>
            </a:r>
          </a:p>
          <a:p>
            <a:r>
              <a:rPr lang="sr-Latn-RS" b="1" dirty="0"/>
              <a:t>Živjeti</a:t>
            </a:r>
            <a:r>
              <a:rPr lang="sr-Latn-RS" dirty="0"/>
              <a:t> the stem is </a:t>
            </a:r>
            <a:r>
              <a:rPr lang="sr-Latn-RS" b="1" dirty="0">
                <a:solidFill>
                  <a:srgbClr val="FF0000"/>
                </a:solidFill>
              </a:rPr>
              <a:t>živje</a:t>
            </a:r>
            <a:r>
              <a:rPr lang="sr-Latn-RS" dirty="0"/>
              <a:t>- </a:t>
            </a:r>
            <a:r>
              <a:rPr lang="en-US" dirty="0"/>
              <a:t>add the l participle endings:</a:t>
            </a:r>
          </a:p>
          <a:p>
            <a:r>
              <a:rPr lang="pl-PL" dirty="0"/>
              <a:t>Mi smo </a:t>
            </a:r>
            <a:r>
              <a:rPr lang="sr-Latn-RS" dirty="0"/>
              <a:t>živjeli u Sarajevu. We lived in Sarajevo.</a:t>
            </a:r>
            <a:endParaRPr lang="en-US" dirty="0"/>
          </a:p>
          <a:p>
            <a:r>
              <a:rPr lang="sr-Latn-RS" dirty="0"/>
              <a:t>Ana je živjela u Zagrebu. Anna lived in Zagreb.</a:t>
            </a:r>
            <a:endParaRPr lang="en-US" dirty="0"/>
          </a:p>
          <a:p>
            <a:r>
              <a:rPr lang="sr-Latn-RS" b="1" dirty="0"/>
              <a:t>Vidjeti</a:t>
            </a:r>
            <a:r>
              <a:rPr lang="sr-Latn-RS" dirty="0"/>
              <a:t> the stem is </a:t>
            </a:r>
            <a:r>
              <a:rPr lang="sr-Latn-RS" b="1" dirty="0">
                <a:solidFill>
                  <a:srgbClr val="FF0000"/>
                </a:solidFill>
              </a:rPr>
              <a:t>vidje</a:t>
            </a:r>
            <a:r>
              <a:rPr lang="sr-Latn-RS" b="1" dirty="0"/>
              <a:t>-</a:t>
            </a:r>
            <a:r>
              <a:rPr lang="sr-Latn-RS" dirty="0"/>
              <a:t> </a:t>
            </a:r>
            <a:r>
              <a:rPr lang="en-US" dirty="0"/>
              <a:t>add the l participle endings:</a:t>
            </a:r>
          </a:p>
          <a:p>
            <a:r>
              <a:rPr lang="fr-CA" dirty="0" err="1"/>
              <a:t>Vidjela</a:t>
            </a:r>
            <a:r>
              <a:rPr lang="fr-CA" dirty="0"/>
              <a:t> je </a:t>
            </a:r>
            <a:r>
              <a:rPr lang="fr-CA" dirty="0" err="1"/>
              <a:t>Ajfelovu</a:t>
            </a:r>
            <a:r>
              <a:rPr lang="fr-CA" dirty="0"/>
              <a:t> </a:t>
            </a:r>
            <a:r>
              <a:rPr lang="fr-CA" dirty="0" err="1"/>
              <a:t>kulu</a:t>
            </a:r>
            <a:r>
              <a:rPr lang="fr-CA" dirty="0"/>
              <a:t> u </a:t>
            </a:r>
            <a:r>
              <a:rPr lang="fr-CA" dirty="0" err="1"/>
              <a:t>septembru</a:t>
            </a:r>
            <a:r>
              <a:rPr lang="fr-CA" dirty="0"/>
              <a:t>/</a:t>
            </a:r>
            <a:r>
              <a:rPr lang="fr-CA" dirty="0" err="1"/>
              <a:t>rujnu</a:t>
            </a:r>
            <a:r>
              <a:rPr lang="fr-CA" dirty="0"/>
              <a:t>. </a:t>
            </a:r>
            <a:r>
              <a:rPr lang="en-US" dirty="0"/>
              <a:t>She saw the Eiffel tower in September.</a:t>
            </a:r>
          </a:p>
          <a:p>
            <a:r>
              <a:rPr lang="en-US" dirty="0" err="1"/>
              <a:t>Vidjeli</a:t>
            </a:r>
            <a:r>
              <a:rPr lang="en-US" dirty="0"/>
              <a:t> </a:t>
            </a:r>
            <a:r>
              <a:rPr lang="en-US" dirty="0" err="1"/>
              <a:t>su</a:t>
            </a:r>
            <a:r>
              <a:rPr lang="en-US" dirty="0"/>
              <a:t> </a:t>
            </a:r>
            <a:r>
              <a:rPr lang="en-US" dirty="0" err="1"/>
              <a:t>pomra</a:t>
            </a:r>
            <a:r>
              <a:rPr lang="sr-Latn-RS" dirty="0"/>
              <a:t>čenje mjeseca. They saw the moon eclipse. </a:t>
            </a:r>
            <a:endParaRPr lang="en-US" dirty="0"/>
          </a:p>
          <a:p>
            <a:endParaRPr lang="en-US" dirty="0"/>
          </a:p>
        </p:txBody>
      </p:sp>
    </p:spTree>
    <p:extLst>
      <p:ext uri="{BB962C8B-B14F-4D97-AF65-F5344CB8AC3E}">
        <p14:creationId xmlns:p14="http://schemas.microsoft.com/office/powerpoint/2010/main" val="3839953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3EDD-E30E-F718-E839-AB0BA5D650C3}"/>
              </a:ext>
            </a:extLst>
          </p:cNvPr>
          <p:cNvSpPr>
            <a:spLocks noGrp="1"/>
          </p:cNvSpPr>
          <p:nvPr>
            <p:ph type="title"/>
          </p:nvPr>
        </p:nvSpPr>
        <p:spPr/>
        <p:txBody>
          <a:bodyPr>
            <a:normAutofit fontScale="90000"/>
          </a:bodyPr>
          <a:lstStyle/>
          <a:p>
            <a:r>
              <a:rPr lang="sr-Latn-RS" dirty="0"/>
              <a:t>PAST TENSE- SPECIAL VERBS REVIEW</a:t>
            </a:r>
            <a:endParaRPr lang="en-US" dirty="0"/>
          </a:p>
        </p:txBody>
      </p:sp>
      <p:sp>
        <p:nvSpPr>
          <p:cNvPr id="3" name="Content Placeholder 2">
            <a:extLst>
              <a:ext uri="{FF2B5EF4-FFF2-40B4-BE49-F238E27FC236}">
                <a16:creationId xmlns:a16="http://schemas.microsoft.com/office/drawing/2014/main" id="{1D37F5BF-6B63-7BF0-BB88-AB728938F9B1}"/>
              </a:ext>
            </a:extLst>
          </p:cNvPr>
          <p:cNvSpPr>
            <a:spLocks noGrp="1"/>
          </p:cNvSpPr>
          <p:nvPr>
            <p:ph idx="1"/>
          </p:nvPr>
        </p:nvSpPr>
        <p:spPr/>
        <p:txBody>
          <a:bodyPr>
            <a:normAutofit fontScale="77500" lnSpcReduction="20000"/>
          </a:bodyPr>
          <a:lstStyle/>
          <a:p>
            <a:r>
              <a:rPr lang="sr-Latn-RS" dirty="0"/>
              <a:t>Ja …………… (moći) da kupim knjigu. </a:t>
            </a:r>
          </a:p>
          <a:p>
            <a:r>
              <a:rPr lang="sr-Latn-RS" dirty="0"/>
              <a:t>Mi …………… (peći) hleb od banane. </a:t>
            </a:r>
          </a:p>
          <a:p>
            <a:r>
              <a:rPr lang="sr-Latn-RS" dirty="0"/>
              <a:t>Oni …………… (pomoći, negative) svima.</a:t>
            </a:r>
          </a:p>
          <a:p>
            <a:r>
              <a:rPr lang="sr-Latn-RS" dirty="0"/>
              <a:t>On ……………. (doći) u školu. </a:t>
            </a:r>
          </a:p>
          <a:p>
            <a:r>
              <a:rPr lang="sr-Latn-RS" dirty="0"/>
              <a:t>………… (trebati) da kupe luk. (</a:t>
            </a:r>
            <a:r>
              <a:rPr lang="sr-Latn-RS" dirty="0" err="1"/>
              <a:t>Which</a:t>
            </a:r>
            <a:r>
              <a:rPr lang="sr-Latn-RS" dirty="0"/>
              <a:t> </a:t>
            </a:r>
            <a:r>
              <a:rPr lang="sr-Latn-RS" dirty="0" err="1"/>
              <a:t>person</a:t>
            </a:r>
            <a:r>
              <a:rPr lang="sr-Latn-RS" dirty="0"/>
              <a:t> is </a:t>
            </a:r>
            <a:r>
              <a:rPr lang="en-US" dirty="0"/>
              <a:t>‘</a:t>
            </a:r>
            <a:r>
              <a:rPr lang="en-US" dirty="0" err="1"/>
              <a:t>kupe</a:t>
            </a:r>
            <a:r>
              <a:rPr lang="en-US" dirty="0"/>
              <a:t>’</a:t>
            </a:r>
            <a:r>
              <a:rPr lang="sr-Latn-RS" dirty="0"/>
              <a:t>?)</a:t>
            </a:r>
          </a:p>
          <a:p>
            <a:r>
              <a:rPr lang="sr-Latn-RS" dirty="0"/>
              <a:t>Juče ……………………….. (jesti, ja) picu. </a:t>
            </a:r>
          </a:p>
          <a:p>
            <a:r>
              <a:rPr lang="sr-Latn-RS" dirty="0"/>
              <a:t>On ……………. (hteti, SR) nove patike. </a:t>
            </a:r>
          </a:p>
          <a:p>
            <a:r>
              <a:rPr lang="sr-Latn-RS" dirty="0"/>
              <a:t>On ………………. (</a:t>
            </a:r>
            <a:r>
              <a:rPr lang="sr-Latn-RS" dirty="0" err="1"/>
              <a:t>htjeti</a:t>
            </a:r>
            <a:r>
              <a:rPr lang="sr-Latn-RS" dirty="0"/>
              <a:t>, CR) nove patike. </a:t>
            </a:r>
          </a:p>
          <a:p>
            <a:endParaRPr lang="sr-Latn-RS" dirty="0"/>
          </a:p>
          <a:p>
            <a:endParaRPr lang="sr-Latn-RS" dirty="0"/>
          </a:p>
          <a:p>
            <a:endParaRPr lang="en-US" dirty="0"/>
          </a:p>
        </p:txBody>
      </p:sp>
    </p:spTree>
    <p:extLst>
      <p:ext uri="{BB962C8B-B14F-4D97-AF65-F5344CB8AC3E}">
        <p14:creationId xmlns:p14="http://schemas.microsoft.com/office/powerpoint/2010/main" val="3598346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3EDD-E30E-F718-E839-AB0BA5D650C3}"/>
              </a:ext>
            </a:extLst>
          </p:cNvPr>
          <p:cNvSpPr>
            <a:spLocks noGrp="1"/>
          </p:cNvSpPr>
          <p:nvPr>
            <p:ph type="title"/>
          </p:nvPr>
        </p:nvSpPr>
        <p:spPr/>
        <p:txBody>
          <a:bodyPr>
            <a:normAutofit fontScale="90000"/>
          </a:bodyPr>
          <a:lstStyle/>
          <a:p>
            <a:r>
              <a:rPr lang="sr-Latn-RS" dirty="0"/>
              <a:t>PAST TENSE- SPECIAL VERBS REVIEW</a:t>
            </a:r>
            <a:endParaRPr lang="en-US" dirty="0"/>
          </a:p>
        </p:txBody>
      </p:sp>
      <p:sp>
        <p:nvSpPr>
          <p:cNvPr id="3" name="Content Placeholder 2">
            <a:extLst>
              <a:ext uri="{FF2B5EF4-FFF2-40B4-BE49-F238E27FC236}">
                <a16:creationId xmlns:a16="http://schemas.microsoft.com/office/drawing/2014/main" id="{1D37F5BF-6B63-7BF0-BB88-AB728938F9B1}"/>
              </a:ext>
            </a:extLst>
          </p:cNvPr>
          <p:cNvSpPr>
            <a:spLocks noGrp="1"/>
          </p:cNvSpPr>
          <p:nvPr>
            <p:ph idx="1"/>
          </p:nvPr>
        </p:nvSpPr>
        <p:spPr/>
        <p:txBody>
          <a:bodyPr>
            <a:normAutofit fontScale="77500" lnSpcReduction="20000"/>
          </a:bodyPr>
          <a:lstStyle/>
          <a:p>
            <a:r>
              <a:rPr lang="sr-Latn-RS" dirty="0"/>
              <a:t>Ja sam mogao da kupim knjigu. </a:t>
            </a:r>
          </a:p>
          <a:p>
            <a:r>
              <a:rPr lang="sr-Latn-RS" dirty="0"/>
              <a:t>Mi smo pekli hleb od banane. </a:t>
            </a:r>
          </a:p>
          <a:p>
            <a:r>
              <a:rPr lang="sr-Latn-RS" dirty="0"/>
              <a:t>Oni nismo pomogli svima.</a:t>
            </a:r>
          </a:p>
          <a:p>
            <a:r>
              <a:rPr lang="sr-Latn-RS" dirty="0"/>
              <a:t>On je došao u školu. </a:t>
            </a:r>
          </a:p>
          <a:p>
            <a:r>
              <a:rPr lang="sr-Latn-RS" dirty="0"/>
              <a:t>Trebalo je da kupe luk. (</a:t>
            </a:r>
            <a:r>
              <a:rPr lang="sr-Latn-RS" dirty="0" err="1"/>
              <a:t>Which</a:t>
            </a:r>
            <a:r>
              <a:rPr lang="sr-Latn-RS" dirty="0"/>
              <a:t> </a:t>
            </a:r>
            <a:r>
              <a:rPr lang="sr-Latn-RS" dirty="0" err="1"/>
              <a:t>person</a:t>
            </a:r>
            <a:r>
              <a:rPr lang="sr-Latn-RS" dirty="0"/>
              <a:t> is </a:t>
            </a:r>
            <a:r>
              <a:rPr lang="sr-Latn-RS" dirty="0" err="1"/>
              <a:t>there</a:t>
            </a:r>
            <a:r>
              <a:rPr lang="sr-Latn-RS" dirty="0"/>
              <a:t>?)</a:t>
            </a:r>
          </a:p>
          <a:p>
            <a:r>
              <a:rPr lang="sr-Latn-RS" dirty="0"/>
              <a:t>Juče sam jeo picu. </a:t>
            </a:r>
          </a:p>
          <a:p>
            <a:r>
              <a:rPr lang="sr-Latn-RS" dirty="0"/>
              <a:t>On je hteo nove patike. </a:t>
            </a:r>
          </a:p>
          <a:p>
            <a:r>
              <a:rPr lang="sr-Latn-RS" dirty="0"/>
              <a:t>On je </a:t>
            </a:r>
            <a:r>
              <a:rPr lang="sr-Latn-RS" dirty="0" err="1"/>
              <a:t>htio</a:t>
            </a:r>
            <a:r>
              <a:rPr lang="sr-Latn-RS" dirty="0"/>
              <a:t> nove patike. </a:t>
            </a:r>
          </a:p>
          <a:p>
            <a:endParaRPr lang="sr-Latn-RS" dirty="0"/>
          </a:p>
          <a:p>
            <a:endParaRPr lang="sr-Latn-RS" dirty="0"/>
          </a:p>
          <a:p>
            <a:endParaRPr lang="en-US" dirty="0"/>
          </a:p>
        </p:txBody>
      </p:sp>
    </p:spTree>
    <p:extLst>
      <p:ext uri="{BB962C8B-B14F-4D97-AF65-F5344CB8AC3E}">
        <p14:creationId xmlns:p14="http://schemas.microsoft.com/office/powerpoint/2010/main" val="1249331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B78191-59F4-921A-7550-54B4D0AB47A6}"/>
              </a:ext>
            </a:extLst>
          </p:cNvPr>
          <p:cNvSpPr>
            <a:spLocks noGrp="1"/>
          </p:cNvSpPr>
          <p:nvPr>
            <p:ph type="title"/>
          </p:nvPr>
        </p:nvSpPr>
        <p:spPr/>
        <p:txBody>
          <a:bodyPr/>
          <a:lstStyle/>
          <a:p>
            <a:r>
              <a:rPr lang="sr-Latn-RS" dirty="0" err="1"/>
              <a:t>Verbal</a:t>
            </a:r>
            <a:r>
              <a:rPr lang="sr-Latn-RS" dirty="0"/>
              <a:t> </a:t>
            </a:r>
            <a:r>
              <a:rPr lang="sr-Latn-RS" dirty="0" err="1"/>
              <a:t>Aspects</a:t>
            </a:r>
            <a:br>
              <a:rPr lang="sr-Latn-RS" dirty="0"/>
            </a:br>
            <a:r>
              <a:rPr lang="sr-Latn-RS" dirty="0"/>
              <a:t>glagolski vid</a:t>
            </a:r>
            <a:endParaRPr lang="en-US" dirty="0"/>
          </a:p>
        </p:txBody>
      </p:sp>
      <p:sp>
        <p:nvSpPr>
          <p:cNvPr id="5" name="Text Placeholder 4">
            <a:extLst>
              <a:ext uri="{FF2B5EF4-FFF2-40B4-BE49-F238E27FC236}">
                <a16:creationId xmlns:a16="http://schemas.microsoft.com/office/drawing/2014/main" id="{F8D2BC5C-CA6D-0194-4488-D25A9D7C93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51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035" y="1215671"/>
            <a:ext cx="8229600" cy="106362"/>
          </a:xfrm>
        </p:spPr>
        <p:txBody>
          <a:bodyPr>
            <a:normAutofit fontScale="90000"/>
          </a:bodyPr>
          <a:lstStyle/>
          <a:p>
            <a:r>
              <a:rPr lang="en-US" dirty="0"/>
              <a:t>.</a:t>
            </a:r>
            <a:r>
              <a:rPr lang="sr-Latn-RS" dirty="0" err="1"/>
              <a:t>what</a:t>
            </a:r>
            <a:r>
              <a:rPr lang="sr-Latn-RS" dirty="0"/>
              <a:t> is </a:t>
            </a:r>
            <a:r>
              <a:rPr lang="sr-Latn-RS" dirty="0" err="1"/>
              <a:t>verbal</a:t>
            </a:r>
            <a:r>
              <a:rPr lang="sr-Latn-RS" dirty="0"/>
              <a:t> </a:t>
            </a:r>
            <a:r>
              <a:rPr lang="sr-Latn-RS" dirty="0" err="1"/>
              <a:t>aspect</a:t>
            </a:r>
            <a:endParaRPr lang="en-US" dirty="0"/>
          </a:p>
        </p:txBody>
      </p:sp>
      <p:sp>
        <p:nvSpPr>
          <p:cNvPr id="3" name="Content Placeholder 2"/>
          <p:cNvSpPr>
            <a:spLocks noGrp="1"/>
          </p:cNvSpPr>
          <p:nvPr>
            <p:ph idx="1"/>
          </p:nvPr>
        </p:nvSpPr>
        <p:spPr>
          <a:xfrm>
            <a:off x="1981200" y="2583402"/>
            <a:ext cx="7722093" cy="4274598"/>
          </a:xfrm>
        </p:spPr>
        <p:txBody>
          <a:bodyPr>
            <a:normAutofit lnSpcReduction="10000"/>
          </a:bodyPr>
          <a:lstStyle/>
          <a:p>
            <a:r>
              <a:rPr lang="en-US" dirty="0"/>
              <a:t>BCS (and all other Slavic languages!!!) has </a:t>
            </a:r>
            <a:r>
              <a:rPr lang="en-US" dirty="0">
                <a:solidFill>
                  <a:srgbClr val="FF0000"/>
                </a:solidFill>
              </a:rPr>
              <a:t>two separate verbs</a:t>
            </a:r>
            <a:r>
              <a:rPr lang="en-US" dirty="0"/>
              <a:t> for nearly every individual verbal meaning. </a:t>
            </a:r>
            <a:endParaRPr lang="sr-Latn-RS" dirty="0"/>
          </a:p>
          <a:p>
            <a:r>
              <a:rPr lang="en-US" dirty="0"/>
              <a:t>One of these two verbs views the verbal idea as a </a:t>
            </a:r>
            <a:r>
              <a:rPr lang="en-US" b="1" dirty="0">
                <a:solidFill>
                  <a:srgbClr val="FF0000"/>
                </a:solidFill>
              </a:rPr>
              <a:t>single complete action</a:t>
            </a:r>
            <a:r>
              <a:rPr lang="en-US" dirty="0">
                <a:solidFill>
                  <a:srgbClr val="FF0000"/>
                </a:solidFill>
              </a:rPr>
              <a:t>, </a:t>
            </a:r>
            <a:r>
              <a:rPr lang="en-US" dirty="0"/>
              <a:t>and the other views it as a </a:t>
            </a:r>
            <a:r>
              <a:rPr lang="en-US" b="1" dirty="0">
                <a:solidFill>
                  <a:srgbClr val="FF0000"/>
                </a:solidFill>
              </a:rPr>
              <a:t>general fact, or an ongoing or repeated action</a:t>
            </a:r>
            <a:r>
              <a:rPr lang="en-US" dirty="0"/>
              <a:t>. </a:t>
            </a:r>
            <a:endParaRPr lang="sr-Latn-RS" dirty="0"/>
          </a:p>
          <a:p>
            <a:r>
              <a:rPr lang="en-US" dirty="0"/>
              <a:t>The relationship between the two is that of </a:t>
            </a:r>
            <a:r>
              <a:rPr lang="en-US" i="1" dirty="0">
                <a:solidFill>
                  <a:srgbClr val="FF0000"/>
                </a:solidFill>
              </a:rPr>
              <a:t>verbal aspect</a:t>
            </a:r>
            <a:r>
              <a:rPr lang="en-US" i="1" dirty="0"/>
              <a:t>, </a:t>
            </a:r>
            <a:r>
              <a:rPr lang="en-US" dirty="0"/>
              <a:t>and the two verb types are called </a:t>
            </a:r>
            <a:r>
              <a:rPr lang="en-US" b="1" dirty="0">
                <a:solidFill>
                  <a:srgbClr val="FF0000"/>
                </a:solidFill>
              </a:rPr>
              <a:t>imperfective </a:t>
            </a:r>
            <a:r>
              <a:rPr lang="en-US" b="1" dirty="0"/>
              <a:t>(</a:t>
            </a:r>
            <a:r>
              <a:rPr lang="en-US" b="1" dirty="0" err="1"/>
              <a:t>nesvršeni</a:t>
            </a:r>
            <a:r>
              <a:rPr lang="en-US" b="1" dirty="0"/>
              <a:t> vid </a:t>
            </a:r>
            <a:r>
              <a:rPr lang="en-US" b="1" dirty="0" err="1"/>
              <a:t>glagola</a:t>
            </a:r>
            <a:r>
              <a:rPr lang="en-US" b="1" dirty="0"/>
              <a:t>) and </a:t>
            </a:r>
            <a:r>
              <a:rPr lang="en-US" b="1" dirty="0">
                <a:solidFill>
                  <a:srgbClr val="FF0000"/>
                </a:solidFill>
              </a:rPr>
              <a:t>perfective</a:t>
            </a:r>
            <a:r>
              <a:rPr lang="en-US" b="1" dirty="0"/>
              <a:t> (</a:t>
            </a:r>
            <a:r>
              <a:rPr lang="en-US" b="1" dirty="0" err="1"/>
              <a:t>svršeni</a:t>
            </a:r>
            <a:r>
              <a:rPr lang="en-US" b="1" dirty="0"/>
              <a:t> vid </a:t>
            </a:r>
            <a:r>
              <a:rPr lang="en-US" b="1" dirty="0" err="1"/>
              <a:t>glagola</a:t>
            </a:r>
            <a:r>
              <a:rPr lang="en-US" b="1" dirty="0"/>
              <a:t>.)</a:t>
            </a:r>
            <a:endParaRPr lang="en-US" dirty="0"/>
          </a:p>
        </p:txBody>
      </p:sp>
    </p:spTree>
    <p:extLst>
      <p:ext uri="{BB962C8B-B14F-4D97-AF65-F5344CB8AC3E}">
        <p14:creationId xmlns:p14="http://schemas.microsoft.com/office/powerpoint/2010/main" val="213706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7088C4-EF62-EFDE-498B-E7DEFDB85785}"/>
              </a:ext>
            </a:extLst>
          </p:cNvPr>
          <p:cNvSpPr>
            <a:spLocks noGrp="1"/>
          </p:cNvSpPr>
          <p:nvPr>
            <p:ph type="title"/>
          </p:nvPr>
        </p:nvSpPr>
        <p:spPr/>
        <p:txBody>
          <a:bodyPr/>
          <a:lstStyle/>
          <a:p>
            <a:r>
              <a:rPr lang="sr-Latn-RS" dirty="0"/>
              <a:t>Infinitiv</a:t>
            </a:r>
            <a:endParaRPr lang="en-US" dirty="0"/>
          </a:p>
        </p:txBody>
      </p:sp>
      <p:sp>
        <p:nvSpPr>
          <p:cNvPr id="5" name="Text Placeholder 4">
            <a:extLst>
              <a:ext uri="{FF2B5EF4-FFF2-40B4-BE49-F238E27FC236}">
                <a16:creationId xmlns:a16="http://schemas.microsoft.com/office/drawing/2014/main" id="{95EF83C0-369E-8640-CA58-B93B1D873D7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9155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195D2F-8D09-7D93-EEDD-870FCC720D94}"/>
              </a:ext>
            </a:extLst>
          </p:cNvPr>
          <p:cNvSpPr>
            <a:spLocks noGrp="1"/>
          </p:cNvSpPr>
          <p:nvPr>
            <p:ph type="body" idx="1"/>
          </p:nvPr>
        </p:nvSpPr>
        <p:spPr/>
        <p:txBody>
          <a:bodyPr>
            <a:normAutofit fontScale="92500" lnSpcReduction="20000"/>
          </a:bodyPr>
          <a:lstStyle/>
          <a:p>
            <a:r>
              <a:rPr lang="sr-Latn-RS" dirty="0"/>
              <a:t>Nesvršeni glagolski vid</a:t>
            </a:r>
          </a:p>
          <a:p>
            <a:r>
              <a:rPr lang="sr-Latn-RS" dirty="0" err="1"/>
              <a:t>Imperfective</a:t>
            </a:r>
            <a:endParaRPr lang="en-US" dirty="0"/>
          </a:p>
        </p:txBody>
      </p:sp>
      <p:sp>
        <p:nvSpPr>
          <p:cNvPr id="3" name="Content Placeholder 2">
            <a:extLst>
              <a:ext uri="{FF2B5EF4-FFF2-40B4-BE49-F238E27FC236}">
                <a16:creationId xmlns:a16="http://schemas.microsoft.com/office/drawing/2014/main" id="{E9F69119-990A-F40F-7400-1997A7E479D2}"/>
              </a:ext>
            </a:extLst>
          </p:cNvPr>
          <p:cNvSpPr>
            <a:spLocks noGrp="1"/>
          </p:cNvSpPr>
          <p:nvPr>
            <p:ph sz="half" idx="2"/>
          </p:nvPr>
        </p:nvSpPr>
        <p:spPr/>
        <p:txBody>
          <a:bodyPr>
            <a:normAutofit/>
          </a:bodyPr>
          <a:lstStyle/>
          <a:p>
            <a:r>
              <a:rPr lang="sr-Latn-RS" b="1" dirty="0"/>
              <a:t>I</a:t>
            </a:r>
            <a:r>
              <a:rPr lang="en-US" b="1" dirty="0" err="1"/>
              <a:t>mperfective</a:t>
            </a:r>
            <a:r>
              <a:rPr lang="en-US" b="1" dirty="0"/>
              <a:t> implies </a:t>
            </a:r>
            <a:r>
              <a:rPr lang="en-US" b="1" dirty="0">
                <a:solidFill>
                  <a:srgbClr val="FF0000"/>
                </a:solidFill>
              </a:rPr>
              <a:t>an action in progress (right now), repeated actions, or general idea</a:t>
            </a:r>
            <a:r>
              <a:rPr lang="en-US" dirty="0">
                <a:solidFill>
                  <a:srgbClr val="FF0000"/>
                </a:solidFill>
              </a:rPr>
              <a:t>.</a:t>
            </a:r>
          </a:p>
          <a:p>
            <a:endParaRPr lang="en-US" dirty="0"/>
          </a:p>
        </p:txBody>
      </p:sp>
      <p:sp>
        <p:nvSpPr>
          <p:cNvPr id="6" name="Text Placeholder 5">
            <a:extLst>
              <a:ext uri="{FF2B5EF4-FFF2-40B4-BE49-F238E27FC236}">
                <a16:creationId xmlns:a16="http://schemas.microsoft.com/office/drawing/2014/main" id="{D4EDC645-9000-C041-1AEA-0E548C0E7170}"/>
              </a:ext>
            </a:extLst>
          </p:cNvPr>
          <p:cNvSpPr>
            <a:spLocks noGrp="1"/>
          </p:cNvSpPr>
          <p:nvPr>
            <p:ph type="body" sz="quarter" idx="3"/>
          </p:nvPr>
        </p:nvSpPr>
        <p:spPr/>
        <p:txBody>
          <a:bodyPr>
            <a:normAutofit fontScale="92500" lnSpcReduction="20000"/>
          </a:bodyPr>
          <a:lstStyle/>
          <a:p>
            <a:r>
              <a:rPr lang="sr-Latn-RS" dirty="0"/>
              <a:t>Svršeni glagolski vid</a:t>
            </a:r>
          </a:p>
          <a:p>
            <a:r>
              <a:rPr lang="sr-Latn-RS" dirty="0" err="1"/>
              <a:t>Perfective</a:t>
            </a:r>
            <a:endParaRPr lang="en-US" dirty="0"/>
          </a:p>
        </p:txBody>
      </p:sp>
      <p:sp>
        <p:nvSpPr>
          <p:cNvPr id="7" name="Content Placeholder 6">
            <a:extLst>
              <a:ext uri="{FF2B5EF4-FFF2-40B4-BE49-F238E27FC236}">
                <a16:creationId xmlns:a16="http://schemas.microsoft.com/office/drawing/2014/main" id="{D8E854A9-03FB-E1F6-1962-C7B1CB9C90C8}"/>
              </a:ext>
            </a:extLst>
          </p:cNvPr>
          <p:cNvSpPr>
            <a:spLocks noGrp="1"/>
          </p:cNvSpPr>
          <p:nvPr>
            <p:ph sz="quarter" idx="4"/>
          </p:nvPr>
        </p:nvSpPr>
        <p:spPr/>
        <p:txBody>
          <a:bodyPr/>
          <a:lstStyle/>
          <a:p>
            <a:r>
              <a:rPr lang="en-US" b="1" dirty="0"/>
              <a:t>Perfective</a:t>
            </a:r>
            <a:r>
              <a:rPr lang="en-US" dirty="0"/>
              <a:t> implies </a:t>
            </a:r>
            <a:r>
              <a:rPr lang="en-US" b="1" dirty="0">
                <a:solidFill>
                  <a:srgbClr val="FF0000"/>
                </a:solidFill>
              </a:rPr>
              <a:t>the single instance with a clearly envisioned closure (result!</a:t>
            </a:r>
            <a:r>
              <a:rPr lang="en-US" dirty="0">
                <a:solidFill>
                  <a:srgbClr val="FF0000"/>
                </a:solidFill>
              </a:rPr>
              <a:t>),</a:t>
            </a:r>
            <a:endParaRPr lang="en-US" dirty="0"/>
          </a:p>
        </p:txBody>
      </p:sp>
      <p:sp>
        <p:nvSpPr>
          <p:cNvPr id="4" name="Title 3">
            <a:extLst>
              <a:ext uri="{FF2B5EF4-FFF2-40B4-BE49-F238E27FC236}">
                <a16:creationId xmlns:a16="http://schemas.microsoft.com/office/drawing/2014/main" id="{612D0B14-FACB-9F9B-7632-90A5D74BC88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07853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Verbal aspect</a:t>
            </a:r>
          </a:p>
        </p:txBody>
      </p:sp>
      <p:sp>
        <p:nvSpPr>
          <p:cNvPr id="3" name="Content Placeholder 2"/>
          <p:cNvSpPr>
            <a:spLocks noGrp="1"/>
          </p:cNvSpPr>
          <p:nvPr>
            <p:ph idx="1"/>
          </p:nvPr>
        </p:nvSpPr>
        <p:spPr/>
        <p:txBody>
          <a:bodyPr/>
          <a:lstStyle/>
          <a:p>
            <a:r>
              <a:rPr lang="en-US" dirty="0"/>
              <a:t>Verbal aspect has to do with </a:t>
            </a:r>
            <a:r>
              <a:rPr lang="en-US" b="1" dirty="0">
                <a:solidFill>
                  <a:srgbClr val="FF0000"/>
                </a:solidFill>
              </a:rPr>
              <a:t>how an action or event is conceived and portrayed</a:t>
            </a:r>
            <a:r>
              <a:rPr lang="sr-Latn-RS" b="1" dirty="0">
                <a:solidFill>
                  <a:srgbClr val="FF0000"/>
                </a:solidFill>
              </a:rPr>
              <a:t>: </a:t>
            </a:r>
          </a:p>
          <a:p>
            <a:r>
              <a:rPr lang="sr-Latn-RS" b="1" dirty="0">
                <a:solidFill>
                  <a:srgbClr val="FF0000"/>
                </a:solidFill>
              </a:rPr>
              <a:t>	- </a:t>
            </a:r>
            <a:r>
              <a:rPr lang="sr-Latn-RS" b="1" dirty="0"/>
              <a:t>w</a:t>
            </a:r>
            <a:r>
              <a:rPr lang="en-US" dirty="0" err="1"/>
              <a:t>hether</a:t>
            </a:r>
            <a:r>
              <a:rPr lang="en-US" dirty="0"/>
              <a:t> as completed; </a:t>
            </a:r>
            <a:endParaRPr lang="sr-Latn-RS" dirty="0"/>
          </a:p>
          <a:p>
            <a:r>
              <a:rPr lang="sr-Latn-RS" dirty="0"/>
              <a:t>	- </a:t>
            </a:r>
            <a:r>
              <a:rPr lang="en-US" dirty="0"/>
              <a:t>as generic-habitual; </a:t>
            </a:r>
            <a:endParaRPr lang="sr-Latn-RS" dirty="0"/>
          </a:p>
          <a:p>
            <a:r>
              <a:rPr lang="sr-Latn-RS" dirty="0"/>
              <a:t>	- </a:t>
            </a:r>
            <a:r>
              <a:rPr lang="en-US" dirty="0"/>
              <a:t>or as on-going</a:t>
            </a:r>
          </a:p>
        </p:txBody>
      </p:sp>
    </p:spTree>
    <p:extLst>
      <p:ext uri="{BB962C8B-B14F-4D97-AF65-F5344CB8AC3E}">
        <p14:creationId xmlns:p14="http://schemas.microsoft.com/office/powerpoint/2010/main" val="2012974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2938"/>
            <a:ext cx="3211513" cy="5572125"/>
          </a:xfrm>
        </p:spPr>
        <p:txBody>
          <a:bodyPr>
            <a:normAutofit/>
          </a:bodyPr>
          <a:lstStyle/>
          <a:p>
            <a:r>
              <a:rPr lang="en-US" dirty="0"/>
              <a:t>.</a:t>
            </a:r>
          </a:p>
        </p:txBody>
      </p:sp>
      <p:sp>
        <p:nvSpPr>
          <p:cNvPr id="3" name="Content Placeholder 2"/>
          <p:cNvSpPr>
            <a:spLocks noGrp="1"/>
          </p:cNvSpPr>
          <p:nvPr>
            <p:ph idx="4294967295"/>
          </p:nvPr>
        </p:nvSpPr>
        <p:spPr>
          <a:xfrm>
            <a:off x="2359715" y="642937"/>
            <a:ext cx="7108135" cy="5572125"/>
          </a:xfrm>
        </p:spPr>
        <p:txBody>
          <a:bodyPr anchor="ctr">
            <a:normAutofit/>
          </a:bodyPr>
          <a:lstStyle/>
          <a:p>
            <a:pPr>
              <a:lnSpc>
                <a:spcPct val="91000"/>
              </a:lnSpc>
            </a:pPr>
            <a:r>
              <a:rPr lang="en-US" sz="1400" b="1" dirty="0" err="1"/>
              <a:t>Aspectuality</a:t>
            </a:r>
            <a:r>
              <a:rPr lang="en-US" sz="1400" b="1" dirty="0"/>
              <a:t>:</a:t>
            </a:r>
            <a:endParaRPr lang="en-US" sz="1400" dirty="0"/>
          </a:p>
          <a:p>
            <a:pPr>
              <a:lnSpc>
                <a:spcPct val="91000"/>
              </a:lnSpc>
            </a:pPr>
            <a:r>
              <a:rPr lang="en-US" sz="1400" b="1" dirty="0"/>
              <a:t> </a:t>
            </a:r>
            <a:endParaRPr lang="en-US" sz="1400" dirty="0"/>
          </a:p>
          <a:p>
            <a:pPr>
              <a:lnSpc>
                <a:spcPct val="91000"/>
              </a:lnSpc>
            </a:pPr>
            <a:r>
              <a:rPr lang="en-US" sz="1400" dirty="0"/>
              <a:t>Tense:            </a:t>
            </a:r>
            <a:r>
              <a:rPr lang="en-US" sz="1400" i="1" dirty="0"/>
              <a:t>On-going              Generic-habitual                 Completed</a:t>
            </a:r>
          </a:p>
          <a:p>
            <a:pPr>
              <a:lnSpc>
                <a:spcPct val="91000"/>
              </a:lnSpc>
            </a:pPr>
            <a:endParaRPr lang="en-US" sz="1400" dirty="0"/>
          </a:p>
          <a:p>
            <a:pPr>
              <a:lnSpc>
                <a:spcPct val="91000"/>
              </a:lnSpc>
            </a:pPr>
            <a:r>
              <a:rPr lang="en-US" sz="1400" dirty="0"/>
              <a:t>Present         I am writing               I often write                        empty</a:t>
            </a:r>
          </a:p>
          <a:p>
            <a:pPr>
              <a:lnSpc>
                <a:spcPct val="91000"/>
              </a:lnSpc>
            </a:pPr>
            <a:r>
              <a:rPr lang="en-US" sz="1400" dirty="0"/>
              <a:t>Past             I was writing               I often wrote                       I just wrote</a:t>
            </a:r>
          </a:p>
          <a:p>
            <a:pPr>
              <a:lnSpc>
                <a:spcPct val="91000"/>
              </a:lnSpc>
            </a:pPr>
            <a:r>
              <a:rPr lang="en-US" sz="1400" dirty="0"/>
              <a:t>Future       I will be writing            I will often write          </a:t>
            </a:r>
            <a:r>
              <a:rPr lang="sr-Latn-RS" sz="1400" dirty="0"/>
              <a:t>       </a:t>
            </a:r>
            <a:r>
              <a:rPr lang="en-US" sz="1400" dirty="0"/>
              <a:t> I will write now</a:t>
            </a:r>
          </a:p>
          <a:p>
            <a:pPr>
              <a:lnSpc>
                <a:spcPct val="91000"/>
              </a:lnSpc>
            </a:pPr>
            <a:r>
              <a:rPr lang="en-US" sz="1400" dirty="0"/>
              <a:t> </a:t>
            </a:r>
          </a:p>
          <a:p>
            <a:pPr>
              <a:lnSpc>
                <a:spcPct val="91000"/>
              </a:lnSpc>
            </a:pPr>
            <a:r>
              <a:rPr lang="en-US" sz="1400" dirty="0"/>
              <a:t> </a:t>
            </a:r>
          </a:p>
          <a:p>
            <a:pPr>
              <a:lnSpc>
                <a:spcPct val="91000"/>
              </a:lnSpc>
            </a:pPr>
            <a:r>
              <a:rPr lang="en-US" sz="2400" dirty="0"/>
              <a:t>Observe that the “box” [present + completed] is empty: an event taking place in the real present cannot logically be finished. </a:t>
            </a:r>
          </a:p>
          <a:p>
            <a:pPr>
              <a:lnSpc>
                <a:spcPct val="91000"/>
              </a:lnSpc>
            </a:pPr>
            <a:endParaRPr lang="en-US" sz="1400" dirty="0"/>
          </a:p>
        </p:txBody>
      </p:sp>
    </p:spTree>
    <p:extLst>
      <p:ext uri="{BB962C8B-B14F-4D97-AF65-F5344CB8AC3E}">
        <p14:creationId xmlns:p14="http://schemas.microsoft.com/office/powerpoint/2010/main" val="2492422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8635-E8BE-B765-0FE3-588400D4F6E4}"/>
              </a:ext>
            </a:extLst>
          </p:cNvPr>
          <p:cNvSpPr>
            <a:spLocks noGrp="1"/>
          </p:cNvSpPr>
          <p:nvPr>
            <p:ph type="title"/>
          </p:nvPr>
        </p:nvSpPr>
        <p:spPr/>
        <p:txBody>
          <a:bodyPr>
            <a:normAutofit fontScale="90000"/>
          </a:bodyPr>
          <a:lstStyle/>
          <a:p>
            <a:r>
              <a:rPr lang="sr-Latn-RS" dirty="0" err="1"/>
              <a:t>Change</a:t>
            </a:r>
            <a:r>
              <a:rPr lang="sr-Latn-RS" dirty="0"/>
              <a:t> in </a:t>
            </a:r>
            <a:r>
              <a:rPr lang="sr-Latn-RS" dirty="0" err="1"/>
              <a:t>the</a:t>
            </a:r>
            <a:r>
              <a:rPr lang="sr-Latn-RS" dirty="0"/>
              <a:t> </a:t>
            </a:r>
            <a:r>
              <a:rPr lang="sr-Latn-RS" dirty="0" err="1"/>
              <a:t>state</a:t>
            </a:r>
            <a:r>
              <a:rPr lang="sr-Latn-RS" dirty="0"/>
              <a:t> </a:t>
            </a:r>
            <a:r>
              <a:rPr lang="sr-Latn-RS" dirty="0" err="1"/>
              <a:t>of</a:t>
            </a:r>
            <a:r>
              <a:rPr lang="sr-Latn-RS" dirty="0"/>
              <a:t> </a:t>
            </a:r>
            <a:r>
              <a:rPr lang="sr-Latn-RS" dirty="0" err="1"/>
              <a:t>affairs</a:t>
            </a:r>
            <a:endParaRPr lang="en-US" dirty="0"/>
          </a:p>
        </p:txBody>
      </p:sp>
      <p:sp>
        <p:nvSpPr>
          <p:cNvPr id="3" name="Content Placeholder 2">
            <a:extLst>
              <a:ext uri="{FF2B5EF4-FFF2-40B4-BE49-F238E27FC236}">
                <a16:creationId xmlns:a16="http://schemas.microsoft.com/office/drawing/2014/main" id="{E092F530-69F3-7510-B001-BEE9ECB24724}"/>
              </a:ext>
            </a:extLst>
          </p:cNvPr>
          <p:cNvSpPr>
            <a:spLocks noGrp="1"/>
          </p:cNvSpPr>
          <p:nvPr>
            <p:ph idx="1"/>
          </p:nvPr>
        </p:nvSpPr>
        <p:spPr/>
        <p:txBody>
          <a:bodyPr/>
          <a:lstStyle/>
          <a:p>
            <a:r>
              <a:rPr lang="en-US" sz="2800" dirty="0"/>
              <a:t>The English verb signals an on-going event with the suffix </a:t>
            </a:r>
            <a:r>
              <a:rPr lang="en-US" sz="2800" b="1" dirty="0"/>
              <a:t>-</a:t>
            </a:r>
            <a:r>
              <a:rPr lang="en-US" sz="2800" i="1" dirty="0" err="1"/>
              <a:t>ing</a:t>
            </a:r>
            <a:r>
              <a:rPr lang="en-US" sz="2800" i="1" dirty="0"/>
              <a:t>: I am writing</a:t>
            </a:r>
            <a:r>
              <a:rPr lang="en-US" sz="2800" dirty="0"/>
              <a:t>. BCS, by contrast, adds a special nuance to the basic aspectual picture by paying attention </a:t>
            </a:r>
            <a:r>
              <a:rPr lang="en-US" sz="2800" dirty="0">
                <a:solidFill>
                  <a:srgbClr val="FF0000"/>
                </a:solidFill>
              </a:rPr>
              <a:t>not only to whether an action is completed or not but, also, to whether a completed action has caused a change in the state of affairs. </a:t>
            </a:r>
            <a:r>
              <a:rPr lang="en-US" sz="2800" dirty="0"/>
              <a:t>Consequently, most verbs in BCS have two aspect forms.</a:t>
            </a:r>
            <a:endParaRPr lang="en-US" dirty="0"/>
          </a:p>
        </p:txBody>
      </p:sp>
    </p:spTree>
    <p:extLst>
      <p:ext uri="{BB962C8B-B14F-4D97-AF65-F5344CB8AC3E}">
        <p14:creationId xmlns:p14="http://schemas.microsoft.com/office/powerpoint/2010/main" val="3274361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err="1"/>
              <a:t>Main</a:t>
            </a:r>
            <a:r>
              <a:rPr lang="sr-Latn-RS" dirty="0"/>
              <a:t> </a:t>
            </a:r>
            <a:r>
              <a:rPr lang="sr-Latn-RS" dirty="0" err="1"/>
              <a:t>difference</a:t>
            </a:r>
            <a:r>
              <a:rPr lang="en-US" dirty="0"/>
              <a:t>.</a:t>
            </a:r>
          </a:p>
        </p:txBody>
      </p:sp>
      <p:sp>
        <p:nvSpPr>
          <p:cNvPr id="3" name="Content Placeholder 2"/>
          <p:cNvSpPr>
            <a:spLocks noGrp="1"/>
          </p:cNvSpPr>
          <p:nvPr>
            <p:ph sz="half" idx="1"/>
          </p:nvPr>
        </p:nvSpPr>
        <p:spPr/>
        <p:txBody>
          <a:bodyPr>
            <a:normAutofit fontScale="77500" lnSpcReduction="20000"/>
          </a:bodyPr>
          <a:lstStyle/>
          <a:p>
            <a:r>
              <a:rPr lang="en-US" dirty="0"/>
              <a:t>The </a:t>
            </a:r>
            <a:r>
              <a:rPr lang="en-US" b="1" dirty="0"/>
              <a:t>PERFECTIVE form refers to </a:t>
            </a:r>
            <a:r>
              <a:rPr lang="en-US" b="1" dirty="0">
                <a:solidFill>
                  <a:srgbClr val="FF0000"/>
                </a:solidFill>
              </a:rPr>
              <a:t>completed events which result in changes in states of affairs</a:t>
            </a:r>
            <a:r>
              <a:rPr lang="en-US" dirty="0"/>
              <a:t>.</a:t>
            </a:r>
            <a:endParaRPr lang="sr-Latn-RS" dirty="0"/>
          </a:p>
          <a:p>
            <a:endParaRPr lang="sr-Latn-RS" dirty="0"/>
          </a:p>
          <a:p>
            <a:r>
              <a:rPr lang="en-US" dirty="0"/>
              <a:t>The </a:t>
            </a:r>
            <a:r>
              <a:rPr lang="en-US" b="1" dirty="0"/>
              <a:t>IMPERFECTIVE refers to </a:t>
            </a:r>
            <a:r>
              <a:rPr lang="en-US" b="1" dirty="0">
                <a:solidFill>
                  <a:srgbClr val="FF0000"/>
                </a:solidFill>
              </a:rPr>
              <a:t>all other kinds of actions</a:t>
            </a:r>
            <a:r>
              <a:rPr lang="en-US" b="1" dirty="0"/>
              <a:t>, which may be a) on-going, b) generic-habitual, or c) general facts </a:t>
            </a: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A0134A17-644C-7FC8-01CF-7EFC82F0F649}"/>
              </a:ext>
            </a:extLst>
          </p:cNvPr>
          <p:cNvSpPr>
            <a:spLocks noGrp="1"/>
          </p:cNvSpPr>
          <p:nvPr>
            <p:ph sz="half" idx="2"/>
          </p:nvPr>
        </p:nvSpPr>
        <p:spPr/>
        <p:txBody>
          <a:bodyPr>
            <a:normAutofit fontScale="77500" lnSpcReduction="20000"/>
          </a:bodyPr>
          <a:lstStyle/>
          <a:p>
            <a:r>
              <a:rPr lang="en-US" dirty="0"/>
              <a:t>In BCS, it makes a </a:t>
            </a:r>
            <a:r>
              <a:rPr lang="en-US" u="sng" dirty="0"/>
              <a:t>big difference</a:t>
            </a:r>
            <a:r>
              <a:rPr lang="en-US" dirty="0"/>
              <a:t> whether </a:t>
            </a:r>
            <a:r>
              <a:rPr lang="en-US" i="1" dirty="0"/>
              <a:t>I wrote </a:t>
            </a:r>
            <a:r>
              <a:rPr lang="en-US" dirty="0"/>
              <a:t>means simply ‘I am no longer writing’ (Imperfective) or ‘I wrote through to the end, I finished writing, resulting in a final product’ (Perfective). </a:t>
            </a:r>
          </a:p>
          <a:p>
            <a:r>
              <a:rPr lang="en-US" dirty="0"/>
              <a:t>By nature, perfectively construed actions and events have either occurred in the past or will occur in the future, and either at or as of a specific point in time. As a consequence, </a:t>
            </a:r>
            <a:r>
              <a:rPr lang="en-US" b="1" dirty="0">
                <a:solidFill>
                  <a:srgbClr val="FF0000"/>
                </a:solidFill>
              </a:rPr>
              <a:t>Perfective verbs have only a past and a future tense </a:t>
            </a:r>
            <a:r>
              <a:rPr lang="en-US" dirty="0"/>
              <a:t>(with an important exception that comes soon.)</a:t>
            </a:r>
          </a:p>
          <a:p>
            <a:endParaRPr lang="en-US" dirty="0"/>
          </a:p>
        </p:txBody>
      </p:sp>
    </p:spTree>
    <p:extLst>
      <p:ext uri="{BB962C8B-B14F-4D97-AF65-F5344CB8AC3E}">
        <p14:creationId xmlns:p14="http://schemas.microsoft.com/office/powerpoint/2010/main" val="2169863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65472" cy="1722838"/>
          </a:xfrm>
        </p:spPr>
        <p:txBody>
          <a:bodyPr>
            <a:normAutofit fontScale="90000"/>
          </a:bodyPr>
          <a:lstStyle/>
          <a:p>
            <a:r>
              <a:rPr lang="sr-Latn-RS" dirty="0" err="1"/>
              <a:t>Verb</a:t>
            </a:r>
            <a:r>
              <a:rPr lang="sr-Latn-RS" dirty="0"/>
              <a:t> pisati (</a:t>
            </a:r>
            <a:r>
              <a:rPr lang="sr-Latn-RS" dirty="0" err="1"/>
              <a:t>impf</a:t>
            </a:r>
            <a:r>
              <a:rPr lang="sr-Latn-RS" dirty="0"/>
              <a:t>), napisati (</a:t>
            </a:r>
            <a:r>
              <a:rPr lang="sr-Latn-RS" dirty="0" err="1"/>
              <a:t>pf</a:t>
            </a:r>
            <a:r>
              <a:rPr lang="sr-Latn-RS" dirty="0"/>
              <a:t>)</a:t>
            </a:r>
            <a:r>
              <a:rPr lang="en-US" dirty="0"/>
              <a:t>.</a:t>
            </a:r>
          </a:p>
        </p:txBody>
      </p:sp>
      <p:sp>
        <p:nvSpPr>
          <p:cNvPr id="3" name="Content Placeholder 2"/>
          <p:cNvSpPr>
            <a:spLocks noGrp="1"/>
          </p:cNvSpPr>
          <p:nvPr>
            <p:ph idx="1"/>
          </p:nvPr>
        </p:nvSpPr>
        <p:spPr>
          <a:xfrm>
            <a:off x="1198485" y="2530136"/>
            <a:ext cx="9012315" cy="4099264"/>
          </a:xfrm>
        </p:spPr>
        <p:txBody>
          <a:bodyPr>
            <a:normAutofit fontScale="55000" lnSpcReduction="20000"/>
          </a:bodyPr>
          <a:lstStyle/>
          <a:p>
            <a:r>
              <a:rPr lang="en-US" dirty="0"/>
              <a:t> </a:t>
            </a:r>
          </a:p>
          <a:p>
            <a:r>
              <a:rPr lang="en-US" dirty="0"/>
              <a:t>                   </a:t>
            </a:r>
            <a:r>
              <a:rPr lang="en-US" b="1" u="sng" dirty="0"/>
              <a:t>Imperfective</a:t>
            </a:r>
            <a:r>
              <a:rPr lang="en-US" b="1" dirty="0"/>
              <a:t> </a:t>
            </a:r>
            <a:r>
              <a:rPr lang="en-US" dirty="0"/>
              <a:t>                                              </a:t>
            </a:r>
            <a:r>
              <a:rPr lang="en-US" b="1" u="sng" dirty="0">
                <a:solidFill>
                  <a:srgbClr val="FF0000"/>
                </a:solidFill>
              </a:rPr>
              <a:t>Perfective </a:t>
            </a:r>
            <a:endParaRPr lang="en-US" dirty="0">
              <a:solidFill>
                <a:srgbClr val="FF0000"/>
              </a:solidFill>
            </a:endParaRPr>
          </a:p>
          <a:p>
            <a:r>
              <a:rPr lang="en-US" dirty="0"/>
              <a:t> </a:t>
            </a:r>
          </a:p>
          <a:p>
            <a:r>
              <a:rPr lang="en-US" b="1" dirty="0"/>
              <a:t>Present:</a:t>
            </a:r>
            <a:r>
              <a:rPr lang="en-US" dirty="0"/>
              <a:t>    </a:t>
            </a:r>
            <a:r>
              <a:rPr lang="en-US" b="1" dirty="0" err="1"/>
              <a:t>pišem</a:t>
            </a:r>
            <a:r>
              <a:rPr lang="en-US" dirty="0"/>
              <a:t> </a:t>
            </a:r>
            <a:r>
              <a:rPr lang="en-US" b="1" dirty="0"/>
              <a:t> </a:t>
            </a:r>
            <a:r>
              <a:rPr lang="en-US" i="1" dirty="0"/>
              <a:t>I am writing, I write                        </a:t>
            </a:r>
            <a:r>
              <a:rPr lang="en-US" b="1" i="1" dirty="0">
                <a:solidFill>
                  <a:srgbClr val="FF0000"/>
                </a:solidFill>
              </a:rPr>
              <a:t>empty</a:t>
            </a:r>
            <a:endParaRPr lang="en-US" dirty="0">
              <a:solidFill>
                <a:srgbClr val="FF0000"/>
              </a:solidFill>
            </a:endParaRPr>
          </a:p>
          <a:p>
            <a:r>
              <a:rPr lang="en-US" i="1" dirty="0"/>
              <a:t> </a:t>
            </a:r>
            <a:endParaRPr lang="en-US" dirty="0"/>
          </a:p>
          <a:p>
            <a:r>
              <a:rPr lang="pl-PL" b="1" dirty="0"/>
              <a:t>Past:</a:t>
            </a:r>
            <a:r>
              <a:rPr lang="pl-PL" dirty="0"/>
              <a:t> </a:t>
            </a:r>
            <a:r>
              <a:rPr lang="pl-PL" b="1" dirty="0"/>
              <a:t>pisao sam/ pisala sam </a:t>
            </a:r>
            <a:r>
              <a:rPr lang="pl-PL" dirty="0"/>
              <a:t> </a:t>
            </a:r>
            <a:r>
              <a:rPr lang="pl-PL" sz="2300" i="1" dirty="0"/>
              <a:t>I was writing, I wrote     </a:t>
            </a:r>
            <a:r>
              <a:rPr lang="pl-PL" b="1" i="1" dirty="0">
                <a:solidFill>
                  <a:srgbClr val="FF0000"/>
                </a:solidFill>
              </a:rPr>
              <a:t>napisao sam napisala sam</a:t>
            </a:r>
            <a:r>
              <a:rPr lang="pl-PL" i="1" dirty="0">
                <a:solidFill>
                  <a:srgbClr val="FF0000"/>
                </a:solidFill>
              </a:rPr>
              <a:t> </a:t>
            </a:r>
            <a:r>
              <a:rPr lang="pl-PL" i="1" dirty="0"/>
              <a:t>I wrote </a:t>
            </a:r>
            <a:r>
              <a:rPr lang="en-US" i="1" dirty="0"/>
              <a:t>(</a:t>
            </a:r>
            <a:r>
              <a:rPr lang="en-US" i="1" dirty="0">
                <a:solidFill>
                  <a:srgbClr val="FF0000"/>
                </a:solidFill>
              </a:rPr>
              <a:t>to the end</a:t>
            </a:r>
            <a:r>
              <a:rPr lang="en-US" i="1" dirty="0"/>
              <a:t>)   </a:t>
            </a:r>
            <a:endParaRPr lang="en-US" dirty="0"/>
          </a:p>
          <a:p>
            <a:r>
              <a:rPr lang="en-US" i="1" dirty="0"/>
              <a:t> </a:t>
            </a:r>
            <a:endParaRPr lang="en-US" dirty="0"/>
          </a:p>
          <a:p>
            <a:r>
              <a:rPr lang="en-US" b="1" dirty="0"/>
              <a:t>Future:</a:t>
            </a:r>
            <a:r>
              <a:rPr lang="en-US" dirty="0"/>
              <a:t> </a:t>
            </a:r>
            <a:r>
              <a:rPr lang="en-US" b="1" dirty="0" err="1"/>
              <a:t>pisaću</a:t>
            </a:r>
            <a:r>
              <a:rPr lang="en-US" dirty="0"/>
              <a:t> </a:t>
            </a:r>
            <a:r>
              <a:rPr lang="en-US" sz="2300" i="1" dirty="0"/>
              <a:t>I will write, be writing </a:t>
            </a:r>
            <a:r>
              <a:rPr lang="en-US" i="1" dirty="0"/>
              <a:t>            </a:t>
            </a:r>
            <a:r>
              <a:rPr lang="sr-Latn-RS" i="1" dirty="0"/>
              <a:t>           </a:t>
            </a:r>
            <a:r>
              <a:rPr lang="en-US" i="1" dirty="0"/>
              <a:t>    </a:t>
            </a:r>
            <a:r>
              <a:rPr lang="en-US" b="1" i="1" dirty="0" err="1">
                <a:solidFill>
                  <a:srgbClr val="FF0000"/>
                </a:solidFill>
              </a:rPr>
              <a:t>napisaću</a:t>
            </a:r>
            <a:r>
              <a:rPr lang="en-US" i="1" dirty="0">
                <a:solidFill>
                  <a:srgbClr val="FF0000"/>
                </a:solidFill>
              </a:rPr>
              <a:t> I’ll write (to the end,</a:t>
            </a:r>
            <a:r>
              <a:rPr lang="sr-Latn-RS" i="1" dirty="0">
                <a:solidFill>
                  <a:srgbClr val="FF0000"/>
                </a:solidFill>
              </a:rPr>
              <a:t> </a:t>
            </a:r>
            <a:r>
              <a:rPr lang="en-US" i="1" dirty="0">
                <a:solidFill>
                  <a:srgbClr val="FF0000"/>
                </a:solidFill>
              </a:rPr>
              <a:t>in a single setting</a:t>
            </a:r>
            <a:r>
              <a:rPr lang="en-US" i="1" dirty="0"/>
              <a:t>)</a:t>
            </a:r>
            <a:endParaRPr lang="en-US" dirty="0"/>
          </a:p>
          <a:p>
            <a:r>
              <a:rPr lang="en-US" i="1" dirty="0"/>
              <a:t> </a:t>
            </a:r>
            <a:endParaRPr lang="en-US" dirty="0"/>
          </a:p>
          <a:p>
            <a:r>
              <a:rPr lang="en-US" dirty="0"/>
              <a:t>From the point of view of </a:t>
            </a:r>
            <a:r>
              <a:rPr lang="en-US" dirty="0" err="1"/>
              <a:t>aspectuality</a:t>
            </a:r>
            <a:r>
              <a:rPr lang="en-US" dirty="0"/>
              <a:t>, the BCS verb system adds another dimension to the verbal system, not shared with English, that of action which is </a:t>
            </a:r>
            <a:r>
              <a:rPr lang="en-US" dirty="0">
                <a:solidFill>
                  <a:srgbClr val="FF0000"/>
                </a:solidFill>
              </a:rPr>
              <a:t>both completed and </a:t>
            </a:r>
            <a:r>
              <a:rPr lang="en-US" dirty="0" err="1">
                <a:solidFill>
                  <a:srgbClr val="FF0000"/>
                </a:solidFill>
              </a:rPr>
              <a:t>resultative</a:t>
            </a:r>
            <a:r>
              <a:rPr lang="en-US" dirty="0"/>
              <a:t>.</a:t>
            </a:r>
          </a:p>
        </p:txBody>
      </p:sp>
    </p:spTree>
    <p:extLst>
      <p:ext uri="{BB962C8B-B14F-4D97-AF65-F5344CB8AC3E}">
        <p14:creationId xmlns:p14="http://schemas.microsoft.com/office/powerpoint/2010/main" val="280845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F419-B518-A99B-E8BE-83F86BE10195}"/>
              </a:ext>
            </a:extLst>
          </p:cNvPr>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Each of the following sentences exhibits aspect. Is it perfective aspect or progressive aspect?</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D3E3DDFA-A0D6-A759-988B-72378BB74D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David has bought a new house.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 think we have seen this film already.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The whole class is going to the theatre tonight.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John's left his coat in the car.	  Perfective   Progressive</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Susan's leaving today.	  Perfective   Progressive</a:t>
            </a:r>
          </a:p>
          <a:p>
            <a:endParaRPr lang="en-US" dirty="0"/>
          </a:p>
        </p:txBody>
      </p:sp>
    </p:spTree>
    <p:extLst>
      <p:ext uri="{BB962C8B-B14F-4D97-AF65-F5344CB8AC3E}">
        <p14:creationId xmlns:p14="http://schemas.microsoft.com/office/powerpoint/2010/main" val="4105696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11C87-148B-3399-AC12-2BCAE5503018}"/>
              </a:ext>
            </a:extLst>
          </p:cNvPr>
          <p:cNvSpPr>
            <a:spLocks noGrp="1"/>
          </p:cNvSpPr>
          <p:nvPr>
            <p:ph type="title"/>
          </p:nvPr>
        </p:nvSpPr>
        <p:spPr/>
        <p:txBody>
          <a:bodyPr/>
          <a:lstStyle/>
          <a:p>
            <a:r>
              <a:rPr lang="sr-Latn-RS" dirty="0" err="1"/>
              <a:t>Present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7D9C14F4-212A-E6A7-D78B-B74107E9F6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9475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86692"/>
            <a:ext cx="8229600" cy="563562"/>
          </a:xfrm>
        </p:spPr>
        <p:txBody>
          <a:bodyPr>
            <a:normAutofit fontScale="90000"/>
          </a:bodyPr>
          <a:lstStyle/>
          <a:p>
            <a:r>
              <a:rPr lang="sr-Latn-RS" sz="4900" dirty="0"/>
              <a:t>The Perfective Present Tense Forms-The Use</a:t>
            </a:r>
            <a:br>
              <a:rPr lang="en-US" dirty="0"/>
            </a:br>
            <a:endParaRPr lang="en-US" dirty="0"/>
          </a:p>
        </p:txBody>
      </p:sp>
      <p:sp>
        <p:nvSpPr>
          <p:cNvPr id="3" name="Content Placeholder 2"/>
          <p:cNvSpPr>
            <a:spLocks noGrp="1"/>
          </p:cNvSpPr>
          <p:nvPr>
            <p:ph idx="1"/>
          </p:nvPr>
        </p:nvSpPr>
        <p:spPr>
          <a:xfrm>
            <a:off x="816745" y="2716568"/>
            <a:ext cx="10022889" cy="3760432"/>
          </a:xfrm>
        </p:spPr>
        <p:txBody>
          <a:bodyPr>
            <a:normAutofit fontScale="77500" lnSpcReduction="20000"/>
          </a:bodyPr>
          <a:lstStyle/>
          <a:p>
            <a:r>
              <a:rPr lang="sr-Latn-RS" dirty="0"/>
              <a:t>Perfective verbs </a:t>
            </a:r>
            <a:r>
              <a:rPr lang="sr-Latn-RS" b="1" dirty="0">
                <a:solidFill>
                  <a:srgbClr val="FF0000"/>
                </a:solidFill>
              </a:rPr>
              <a:t>cannot be used in present tense</a:t>
            </a:r>
            <a:r>
              <a:rPr lang="sr-Latn-RS" dirty="0"/>
              <a:t>, since they are about the completed action. However, </a:t>
            </a:r>
            <a:r>
              <a:rPr lang="sr-Latn-RS" dirty="0">
                <a:solidFill>
                  <a:srgbClr val="FF0000"/>
                </a:solidFill>
              </a:rPr>
              <a:t>they </a:t>
            </a:r>
            <a:r>
              <a:rPr lang="sr-Latn-RS" b="1" dirty="0">
                <a:solidFill>
                  <a:srgbClr val="FF0000"/>
                </a:solidFill>
              </a:rPr>
              <a:t>can be used in present tense only after modal verbs in the sentence</a:t>
            </a:r>
            <a:r>
              <a:rPr lang="sr-Latn-RS" dirty="0">
                <a:solidFill>
                  <a:srgbClr val="FF0000"/>
                </a:solidFill>
              </a:rPr>
              <a:t> as infinitive, that is, DA+present </a:t>
            </a:r>
            <a:r>
              <a:rPr lang="sr-Latn-RS" dirty="0"/>
              <a:t>tense. It is very important to remember  that the perfective present tense forms </a:t>
            </a:r>
            <a:r>
              <a:rPr lang="sr-Latn-RS" u="sng" dirty="0"/>
              <a:t>are not truly</a:t>
            </a:r>
            <a:r>
              <a:rPr lang="sr-Latn-RS" dirty="0"/>
              <a:t> the present tense.  </a:t>
            </a:r>
            <a:endParaRPr lang="en-US" dirty="0"/>
          </a:p>
          <a:p>
            <a:r>
              <a:rPr lang="sr-Latn-RS" dirty="0"/>
              <a:t>Note: </a:t>
            </a:r>
            <a:r>
              <a:rPr lang="en-US" dirty="0"/>
              <a:t>Modal verb is a type of auxiliary that is used to indicate modality – that is, likelihood, ability, permission, and obligation. The speaker always expresses some kind of attitude when using modal verbs. Examples include the English verbs </a:t>
            </a:r>
            <a:r>
              <a:rPr lang="en-US" i="1" dirty="0"/>
              <a:t>can</a:t>
            </a:r>
            <a:r>
              <a:rPr lang="en-US" dirty="0"/>
              <a:t>, </a:t>
            </a:r>
            <a:r>
              <a:rPr lang="en-US" i="1" dirty="0"/>
              <a:t>must, should, and ought</a:t>
            </a:r>
            <a:r>
              <a:rPr lang="en-US" dirty="0"/>
              <a:t>. In BCS modal verbs are the following: </a:t>
            </a:r>
          </a:p>
          <a:p>
            <a:r>
              <a:rPr lang="sr-Latn-RS" dirty="0">
                <a:solidFill>
                  <a:srgbClr val="FF0000"/>
                </a:solidFill>
              </a:rPr>
              <a:t>morati</a:t>
            </a:r>
            <a:r>
              <a:rPr lang="sr-Latn-RS" dirty="0"/>
              <a:t> </a:t>
            </a:r>
            <a:r>
              <a:rPr lang="en-US" dirty="0"/>
              <a:t>(</a:t>
            </a:r>
            <a:r>
              <a:rPr lang="sr-Latn-RS" dirty="0"/>
              <a:t>must), </a:t>
            </a:r>
            <a:r>
              <a:rPr lang="sr-Latn-RS" dirty="0">
                <a:solidFill>
                  <a:srgbClr val="FF0000"/>
                </a:solidFill>
              </a:rPr>
              <a:t>moći</a:t>
            </a:r>
            <a:r>
              <a:rPr lang="sr-Latn-RS" dirty="0"/>
              <a:t> (to be able to),  </a:t>
            </a:r>
            <a:r>
              <a:rPr lang="sr-Latn-RS" dirty="0">
                <a:solidFill>
                  <a:srgbClr val="FF0000"/>
                </a:solidFill>
              </a:rPr>
              <a:t>trebati</a:t>
            </a:r>
            <a:r>
              <a:rPr lang="sr-Latn-RS" dirty="0"/>
              <a:t> (should), </a:t>
            </a:r>
            <a:r>
              <a:rPr lang="sr-Latn-RS" dirty="0">
                <a:solidFill>
                  <a:srgbClr val="FF0000"/>
                </a:solidFill>
              </a:rPr>
              <a:t>smeti</a:t>
            </a:r>
            <a:r>
              <a:rPr lang="en-US" dirty="0">
                <a:solidFill>
                  <a:srgbClr val="FF0000"/>
                </a:solidFill>
              </a:rPr>
              <a:t>/</a:t>
            </a:r>
            <a:r>
              <a:rPr lang="en-US" dirty="0" err="1">
                <a:solidFill>
                  <a:srgbClr val="FF0000"/>
                </a:solidFill>
              </a:rPr>
              <a:t>smjeti</a:t>
            </a:r>
            <a:r>
              <a:rPr lang="sr-Latn-RS" dirty="0">
                <a:solidFill>
                  <a:srgbClr val="FF0000"/>
                </a:solidFill>
              </a:rPr>
              <a:t> </a:t>
            </a:r>
            <a:r>
              <a:rPr lang="sr-Latn-RS" dirty="0"/>
              <a:t>(be permitted), </a:t>
            </a:r>
            <a:r>
              <a:rPr lang="sr-Latn-RS" dirty="0">
                <a:solidFill>
                  <a:srgbClr val="FF0000"/>
                </a:solidFill>
              </a:rPr>
              <a:t>hteti/htjeti</a:t>
            </a:r>
            <a:r>
              <a:rPr lang="sr-Latn-RS" dirty="0"/>
              <a:t> (to want), </a:t>
            </a:r>
            <a:r>
              <a:rPr lang="sr-Latn-RS" dirty="0">
                <a:solidFill>
                  <a:srgbClr val="FF0000"/>
                </a:solidFill>
              </a:rPr>
              <a:t>umeti/umijeti </a:t>
            </a:r>
            <a:r>
              <a:rPr lang="sr-Latn-RS" dirty="0"/>
              <a:t> (to know how)</a:t>
            </a:r>
            <a:endParaRPr lang="en-US" dirty="0"/>
          </a:p>
          <a:p>
            <a:endParaRPr lang="en-US" dirty="0"/>
          </a:p>
        </p:txBody>
      </p:sp>
    </p:spTree>
    <p:extLst>
      <p:ext uri="{BB962C8B-B14F-4D97-AF65-F5344CB8AC3E}">
        <p14:creationId xmlns:p14="http://schemas.microsoft.com/office/powerpoint/2010/main" val="3120069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981200" y="3080550"/>
            <a:ext cx="8672004" cy="3548849"/>
          </a:xfrm>
        </p:spPr>
        <p:txBody>
          <a:bodyPr>
            <a:normAutofit/>
          </a:bodyPr>
          <a:lstStyle/>
          <a:p>
            <a:r>
              <a:rPr lang="sr-Latn-RS" dirty="0"/>
              <a:t>Ja hoću da </a:t>
            </a:r>
            <a:r>
              <a:rPr lang="sr-Latn-RS" dirty="0">
                <a:solidFill>
                  <a:srgbClr val="FF0000"/>
                </a:solidFill>
              </a:rPr>
              <a:t>napišem</a:t>
            </a:r>
            <a:r>
              <a:rPr lang="sr-Latn-RS" dirty="0"/>
              <a:t> pismo. Ja hoću napisati pismo </a:t>
            </a:r>
            <a:r>
              <a:rPr lang="en-US" dirty="0"/>
              <a:t>(</a:t>
            </a:r>
            <a:r>
              <a:rPr lang="sr-Latn-RS" dirty="0"/>
              <a:t>The idea:I want to write a letter and finish writting it.</a:t>
            </a:r>
            <a:r>
              <a:rPr lang="en-US" dirty="0"/>
              <a:t> so not real present but future</a:t>
            </a:r>
            <a:r>
              <a:rPr lang="sr-Latn-RS" dirty="0"/>
              <a:t>) </a:t>
            </a:r>
            <a:endParaRPr lang="en-US" dirty="0"/>
          </a:p>
          <a:p>
            <a:r>
              <a:rPr lang="sr-Latn-RS" dirty="0"/>
              <a:t>But:  Ja hoću da </a:t>
            </a:r>
            <a:r>
              <a:rPr lang="sr-Latn-RS" dirty="0">
                <a:solidFill>
                  <a:srgbClr val="FF0000"/>
                </a:solidFill>
              </a:rPr>
              <a:t>pišem</a:t>
            </a:r>
            <a:r>
              <a:rPr lang="sr-Latn-RS" dirty="0"/>
              <a:t> pismo sada. I want to write a letter right now. (real present meaning )</a:t>
            </a:r>
            <a:endParaRPr lang="en-US" dirty="0"/>
          </a:p>
          <a:p>
            <a:endParaRPr lang="en-US" dirty="0"/>
          </a:p>
        </p:txBody>
      </p:sp>
    </p:spTree>
    <p:extLst>
      <p:ext uri="{BB962C8B-B14F-4D97-AF65-F5344CB8AC3E}">
        <p14:creationId xmlns:p14="http://schemas.microsoft.com/office/powerpoint/2010/main" val="333536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49E4-1326-D5EF-D020-F8F1E725F43A}"/>
              </a:ext>
            </a:extLst>
          </p:cNvPr>
          <p:cNvSpPr>
            <a:spLocks noGrp="1"/>
          </p:cNvSpPr>
          <p:nvPr>
            <p:ph type="title"/>
          </p:nvPr>
        </p:nvSpPr>
        <p:spPr/>
        <p:txBody>
          <a:bodyPr/>
          <a:lstStyle/>
          <a:p>
            <a:r>
              <a:rPr lang="sr-Latn-RS" dirty="0"/>
              <a:t>Infinitive </a:t>
            </a:r>
            <a:r>
              <a:rPr lang="sr-Latn-RS" dirty="0" err="1"/>
              <a:t>forms</a:t>
            </a:r>
            <a:r>
              <a:rPr lang="sr-Latn-RS" dirty="0"/>
              <a:t> </a:t>
            </a:r>
            <a:r>
              <a:rPr lang="sr-Latn-RS" dirty="0" err="1"/>
              <a:t>of</a:t>
            </a:r>
            <a:r>
              <a:rPr lang="sr-Latn-RS" dirty="0"/>
              <a:t> </a:t>
            </a:r>
            <a:r>
              <a:rPr lang="sr-Latn-RS" dirty="0" err="1"/>
              <a:t>verbs</a:t>
            </a:r>
            <a:endParaRPr lang="en-US" dirty="0"/>
          </a:p>
        </p:txBody>
      </p:sp>
      <p:sp>
        <p:nvSpPr>
          <p:cNvPr id="3" name="Content Placeholder 2">
            <a:extLst>
              <a:ext uri="{FF2B5EF4-FFF2-40B4-BE49-F238E27FC236}">
                <a16:creationId xmlns:a16="http://schemas.microsoft.com/office/drawing/2014/main" id="{B278AEDD-48FF-8F1F-6D8C-4B464D8EE03A}"/>
              </a:ext>
            </a:extLst>
          </p:cNvPr>
          <p:cNvSpPr>
            <a:spLocks noGrp="1"/>
          </p:cNvSpPr>
          <p:nvPr>
            <p:ph idx="1"/>
          </p:nvPr>
        </p:nvSpPr>
        <p:spPr/>
        <p:txBody>
          <a:bodyPr>
            <a:normAutofit fontScale="85000" lnSpcReduction="20000"/>
          </a:bodyPr>
          <a:lstStyle/>
          <a:p>
            <a:r>
              <a:rPr lang="sr-Latn-RS" dirty="0"/>
              <a:t>- Infinitive is </a:t>
            </a:r>
            <a:r>
              <a:rPr lang="sr-Latn-RS" dirty="0" err="1"/>
              <a:t>dictitionary</a:t>
            </a:r>
            <a:r>
              <a:rPr lang="sr-Latn-RS" dirty="0"/>
              <a:t> </a:t>
            </a:r>
            <a:r>
              <a:rPr lang="sr-Latn-RS" dirty="0" err="1"/>
              <a:t>form</a:t>
            </a:r>
            <a:r>
              <a:rPr lang="sr-Latn-RS" dirty="0"/>
              <a:t>, but </a:t>
            </a:r>
            <a:r>
              <a:rPr lang="sr-Latn-RS" dirty="0" err="1"/>
              <a:t>it</a:t>
            </a:r>
            <a:r>
              <a:rPr lang="sr-Latn-RS" dirty="0"/>
              <a:t> </a:t>
            </a:r>
            <a:r>
              <a:rPr lang="sr-Latn-RS" dirty="0" err="1"/>
              <a:t>can</a:t>
            </a:r>
            <a:r>
              <a:rPr lang="sr-Latn-RS" dirty="0"/>
              <a:t> be </a:t>
            </a:r>
            <a:r>
              <a:rPr lang="sr-Latn-RS" dirty="0" err="1"/>
              <a:t>also</a:t>
            </a:r>
            <a:r>
              <a:rPr lang="sr-Latn-RS" dirty="0"/>
              <a:t> </a:t>
            </a:r>
            <a:r>
              <a:rPr lang="sr-Latn-RS" dirty="0" err="1"/>
              <a:t>used</a:t>
            </a:r>
            <a:r>
              <a:rPr lang="sr-Latn-RS" dirty="0"/>
              <a:t> in </a:t>
            </a:r>
            <a:r>
              <a:rPr lang="sr-Latn-RS" dirty="0" err="1"/>
              <a:t>sentences</a:t>
            </a:r>
            <a:r>
              <a:rPr lang="sr-Latn-RS" dirty="0"/>
              <a:t>:</a:t>
            </a:r>
          </a:p>
          <a:p>
            <a:r>
              <a:rPr lang="sr-Latn-RS" dirty="0"/>
              <a:t>	pr. To treba učiniti. </a:t>
            </a:r>
            <a:r>
              <a:rPr lang="sr-Latn-RS" dirty="0" err="1"/>
              <a:t>That</a:t>
            </a:r>
            <a:r>
              <a:rPr lang="sr-Latn-RS" dirty="0"/>
              <a:t> </a:t>
            </a:r>
            <a:r>
              <a:rPr lang="sr-Latn-RS" dirty="0" err="1"/>
              <a:t>must</a:t>
            </a:r>
            <a:r>
              <a:rPr lang="sr-Latn-RS" dirty="0"/>
              <a:t> be done. </a:t>
            </a:r>
          </a:p>
          <a:p>
            <a:r>
              <a:rPr lang="sr-Latn-RS" dirty="0"/>
              <a:t>                Ja ću pisati. I </a:t>
            </a:r>
            <a:r>
              <a:rPr lang="sr-Latn-RS" dirty="0" err="1"/>
              <a:t>will</a:t>
            </a:r>
            <a:r>
              <a:rPr lang="sr-Latn-RS" dirty="0"/>
              <a:t> </a:t>
            </a:r>
            <a:r>
              <a:rPr lang="sr-Latn-RS" dirty="0" err="1"/>
              <a:t>write</a:t>
            </a:r>
            <a:r>
              <a:rPr lang="sr-Latn-RS" dirty="0"/>
              <a:t>. </a:t>
            </a:r>
          </a:p>
          <a:p>
            <a:r>
              <a:rPr lang="sr-Latn-RS" dirty="0"/>
              <a:t>	      Ja hoću pisati. I </a:t>
            </a:r>
            <a:r>
              <a:rPr lang="sr-Latn-RS" dirty="0" err="1"/>
              <a:t>want</a:t>
            </a:r>
            <a:r>
              <a:rPr lang="sr-Latn-RS" dirty="0"/>
              <a:t> to </a:t>
            </a:r>
            <a:r>
              <a:rPr lang="sr-Latn-RS" dirty="0" err="1"/>
              <a:t>write</a:t>
            </a:r>
            <a:r>
              <a:rPr lang="sr-Latn-RS" dirty="0"/>
              <a:t>. </a:t>
            </a:r>
          </a:p>
          <a:p>
            <a:r>
              <a:rPr lang="sr-Latn-RS" dirty="0"/>
              <a:t>- Most </a:t>
            </a:r>
            <a:r>
              <a:rPr lang="sr-Latn-RS" dirty="0" err="1"/>
              <a:t>forms</a:t>
            </a:r>
            <a:r>
              <a:rPr lang="sr-Latn-RS" dirty="0"/>
              <a:t> </a:t>
            </a:r>
            <a:r>
              <a:rPr lang="sr-Latn-RS" dirty="0" err="1"/>
              <a:t>end</a:t>
            </a:r>
            <a:r>
              <a:rPr lang="sr-Latn-RS" dirty="0"/>
              <a:t> in </a:t>
            </a:r>
            <a:r>
              <a:rPr lang="sr-Latn-RS" dirty="0">
                <a:solidFill>
                  <a:srgbClr val="FF0000"/>
                </a:solidFill>
              </a:rPr>
              <a:t>–ti</a:t>
            </a:r>
            <a:r>
              <a:rPr lang="sr-Latn-RS" dirty="0"/>
              <a:t>, but </a:t>
            </a:r>
            <a:r>
              <a:rPr lang="sr-Latn-RS" dirty="0" err="1"/>
              <a:t>few</a:t>
            </a:r>
            <a:r>
              <a:rPr lang="sr-Latn-RS" dirty="0"/>
              <a:t> </a:t>
            </a:r>
            <a:r>
              <a:rPr lang="sr-Latn-RS" dirty="0" err="1"/>
              <a:t>end</a:t>
            </a:r>
            <a:r>
              <a:rPr lang="sr-Latn-RS" dirty="0"/>
              <a:t> in </a:t>
            </a:r>
            <a:r>
              <a:rPr lang="sr-Latn-RS" dirty="0">
                <a:solidFill>
                  <a:srgbClr val="FF0000"/>
                </a:solidFill>
              </a:rPr>
              <a:t>–</a:t>
            </a:r>
            <a:r>
              <a:rPr lang="sr-Latn-RS" dirty="0" err="1">
                <a:solidFill>
                  <a:srgbClr val="FF0000"/>
                </a:solidFill>
              </a:rPr>
              <a:t>ći</a:t>
            </a:r>
            <a:r>
              <a:rPr lang="sr-Latn-RS" dirty="0">
                <a:solidFill>
                  <a:srgbClr val="FF0000"/>
                </a:solidFill>
              </a:rPr>
              <a:t>.</a:t>
            </a:r>
          </a:p>
          <a:p>
            <a:r>
              <a:rPr lang="sr-Latn-RS" dirty="0">
                <a:solidFill>
                  <a:srgbClr val="FF0000"/>
                </a:solidFill>
              </a:rPr>
              <a:t>	</a:t>
            </a:r>
            <a:r>
              <a:rPr lang="sr-Latn-RS" dirty="0"/>
              <a:t>pr. Ići, idem</a:t>
            </a:r>
          </a:p>
          <a:p>
            <a:r>
              <a:rPr lang="sr-Latn-RS" dirty="0"/>
              <a:t>                 Moći, mogu</a:t>
            </a:r>
          </a:p>
          <a:p>
            <a:r>
              <a:rPr lang="sr-Latn-RS" dirty="0">
                <a:solidFill>
                  <a:srgbClr val="FF0000"/>
                </a:solidFill>
              </a:rPr>
              <a:t> 	  </a:t>
            </a:r>
          </a:p>
        </p:txBody>
      </p:sp>
    </p:spTree>
    <p:extLst>
      <p:ext uri="{BB962C8B-B14F-4D97-AF65-F5344CB8AC3E}">
        <p14:creationId xmlns:p14="http://schemas.microsoft.com/office/powerpoint/2010/main" val="3831713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750381" y="2920753"/>
            <a:ext cx="9124765" cy="3835153"/>
          </a:xfrm>
        </p:spPr>
        <p:txBody>
          <a:bodyPr>
            <a:normAutofit/>
          </a:bodyPr>
          <a:lstStyle/>
          <a:p>
            <a:r>
              <a:rPr lang="sr-Latn-RS" dirty="0"/>
              <a:t>Marko želi da </a:t>
            </a:r>
            <a:r>
              <a:rPr lang="sr-Latn-RS" dirty="0">
                <a:solidFill>
                  <a:srgbClr val="FF0000"/>
                </a:solidFill>
              </a:rPr>
              <a:t>pročita</a:t>
            </a:r>
            <a:r>
              <a:rPr lang="sr-Latn-RS" dirty="0"/>
              <a:t> tu knjigu. Marko želi pročitati tu knjigu (The idea:Marko wants to read the book and finish reading it</a:t>
            </a:r>
            <a:r>
              <a:rPr lang="en-US" dirty="0"/>
              <a:t> sometime in the future</a:t>
            </a:r>
            <a:r>
              <a:rPr lang="sr-Latn-RS" dirty="0"/>
              <a:t>)</a:t>
            </a:r>
            <a:endParaRPr lang="en-US" dirty="0"/>
          </a:p>
          <a:p>
            <a:r>
              <a:rPr lang="sr-Latn-RS" dirty="0"/>
              <a:t>But:  Marko želi da </a:t>
            </a:r>
            <a:r>
              <a:rPr lang="sr-Latn-RS" dirty="0">
                <a:solidFill>
                  <a:srgbClr val="FF0000"/>
                </a:solidFill>
              </a:rPr>
              <a:t>čita</a:t>
            </a:r>
            <a:r>
              <a:rPr lang="sr-Latn-RS" dirty="0"/>
              <a:t> tu knjigu sada. Marko wants to read that book now.</a:t>
            </a:r>
            <a:endParaRPr lang="en-US" dirty="0"/>
          </a:p>
          <a:p>
            <a:endParaRPr lang="en-US" dirty="0"/>
          </a:p>
        </p:txBody>
      </p:sp>
    </p:spTree>
    <p:extLst>
      <p:ext uri="{BB962C8B-B14F-4D97-AF65-F5344CB8AC3E}">
        <p14:creationId xmlns:p14="http://schemas.microsoft.com/office/powerpoint/2010/main" val="1243342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381" y="887197"/>
            <a:ext cx="8229600" cy="258762"/>
          </a:xfrm>
        </p:spPr>
        <p:txBody>
          <a:bodyPr>
            <a:normAutofit fontScale="90000"/>
          </a:bodyPr>
          <a:lstStyle/>
          <a:p>
            <a:r>
              <a:rPr lang="sr-Latn-RS" dirty="0"/>
              <a:t>Primeri</a:t>
            </a:r>
            <a:r>
              <a:rPr lang="en-US" dirty="0"/>
              <a:t>.</a:t>
            </a:r>
          </a:p>
        </p:txBody>
      </p:sp>
      <p:sp>
        <p:nvSpPr>
          <p:cNvPr id="3" name="Content Placeholder 2"/>
          <p:cNvSpPr>
            <a:spLocks noGrp="1"/>
          </p:cNvSpPr>
          <p:nvPr>
            <p:ph idx="1"/>
          </p:nvPr>
        </p:nvSpPr>
        <p:spPr>
          <a:xfrm>
            <a:off x="1892423" y="2828108"/>
            <a:ext cx="8734148" cy="3142695"/>
          </a:xfrm>
        </p:spPr>
        <p:txBody>
          <a:bodyPr>
            <a:normAutofit/>
          </a:bodyPr>
          <a:lstStyle/>
          <a:p>
            <a:r>
              <a:rPr lang="sr-Latn-RS" dirty="0"/>
              <a:t>Studenti moraju da </a:t>
            </a:r>
            <a:r>
              <a:rPr lang="sr-Latn-RS" dirty="0">
                <a:solidFill>
                  <a:srgbClr val="FF0000"/>
                </a:solidFill>
              </a:rPr>
              <a:t>nauče</a:t>
            </a:r>
            <a:r>
              <a:rPr lang="sr-Latn-RS" dirty="0"/>
              <a:t>/ naučiti gramatiku da bi mogli da govore bosanski/ hrvatski/srpski jezik.         </a:t>
            </a:r>
          </a:p>
          <a:p>
            <a:r>
              <a:rPr lang="sr-Latn-RS" dirty="0"/>
              <a:t>Učiti (imp.)/Naučiti (perf.) </a:t>
            </a:r>
            <a:endParaRPr lang="en-US" dirty="0"/>
          </a:p>
          <a:p>
            <a:r>
              <a:rPr lang="sr-Latn-RS" dirty="0"/>
              <a:t>But: Studenti moraju da </a:t>
            </a:r>
            <a:r>
              <a:rPr lang="sr-Latn-RS" dirty="0">
                <a:solidFill>
                  <a:srgbClr val="FF0000"/>
                </a:solidFill>
              </a:rPr>
              <a:t>uče</a:t>
            </a:r>
            <a:r>
              <a:rPr lang="sr-Latn-RS" dirty="0"/>
              <a:t>/ učiti gramatiku sada da bi mogli da govore bosanski/ hrvatski/srpski jezik</a:t>
            </a:r>
            <a:endParaRPr lang="en-US" dirty="0"/>
          </a:p>
          <a:p>
            <a:endParaRPr lang="en-US" dirty="0"/>
          </a:p>
        </p:txBody>
      </p:sp>
    </p:spTree>
    <p:extLst>
      <p:ext uri="{BB962C8B-B14F-4D97-AF65-F5344CB8AC3E}">
        <p14:creationId xmlns:p14="http://schemas.microsoft.com/office/powerpoint/2010/main" val="1515109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7"/>
            <a:ext cx="8707515" cy="1731715"/>
          </a:xfrm>
        </p:spPr>
        <p:txBody>
          <a:bodyPr>
            <a:normAutofit/>
          </a:bodyPr>
          <a:lstStyle/>
          <a:p>
            <a:r>
              <a:rPr lang="sr-Latn-RS" sz="3200" dirty="0"/>
              <a:t>The perfective present tense of the verb </a:t>
            </a:r>
            <a:r>
              <a:rPr lang="sr-Latn-RS" sz="3200" i="1" dirty="0"/>
              <a:t>biti</a:t>
            </a:r>
            <a:endParaRPr lang="en-US" sz="3200" i="1" dirty="0"/>
          </a:p>
        </p:txBody>
      </p:sp>
      <p:sp>
        <p:nvSpPr>
          <p:cNvPr id="3" name="Content Placeholder 2"/>
          <p:cNvSpPr>
            <a:spLocks noGrp="1"/>
          </p:cNvSpPr>
          <p:nvPr>
            <p:ph idx="1"/>
          </p:nvPr>
        </p:nvSpPr>
        <p:spPr>
          <a:xfrm>
            <a:off x="1981200" y="2530136"/>
            <a:ext cx="7890769" cy="4023064"/>
          </a:xfrm>
        </p:spPr>
        <p:txBody>
          <a:bodyPr>
            <a:normAutofit fontScale="85000" lnSpcReduction="20000"/>
          </a:bodyPr>
          <a:lstStyle/>
          <a:p>
            <a:r>
              <a:rPr lang="sr-Latn-RS" dirty="0"/>
              <a:t>The verb </a:t>
            </a:r>
            <a:r>
              <a:rPr lang="sr-Latn-RS" i="1" dirty="0"/>
              <a:t>biti</a:t>
            </a:r>
            <a:r>
              <a:rPr lang="sr-Latn-RS" dirty="0"/>
              <a:t> has perfective present tense forms (in addition to the forms we already learned sam, si, je, smo, ste, su) used in the present tense situation.  </a:t>
            </a:r>
            <a:endParaRPr lang="en-US" dirty="0"/>
          </a:p>
          <a:p>
            <a:r>
              <a:rPr lang="sr-Latn-RS" dirty="0">
                <a:solidFill>
                  <a:srgbClr val="FF0000"/>
                </a:solidFill>
              </a:rPr>
              <a:t>Ja budem                       </a:t>
            </a:r>
            <a:r>
              <a:rPr lang="en-US" dirty="0">
                <a:solidFill>
                  <a:srgbClr val="FF0000"/>
                </a:solidFill>
              </a:rPr>
              <a:t>   </a:t>
            </a:r>
            <a:r>
              <a:rPr lang="sr-Latn-RS" dirty="0">
                <a:solidFill>
                  <a:srgbClr val="FF0000"/>
                </a:solidFill>
              </a:rPr>
              <a:t>Mi budemo</a:t>
            </a:r>
            <a:endParaRPr lang="en-US" dirty="0">
              <a:solidFill>
                <a:srgbClr val="FF0000"/>
              </a:solidFill>
            </a:endParaRPr>
          </a:p>
          <a:p>
            <a:r>
              <a:rPr lang="sr-Latn-RS" dirty="0">
                <a:solidFill>
                  <a:srgbClr val="FF0000"/>
                </a:solidFill>
              </a:rPr>
              <a:t>Ti budeš                        </a:t>
            </a:r>
            <a:r>
              <a:rPr lang="en-US" dirty="0">
                <a:solidFill>
                  <a:srgbClr val="FF0000"/>
                </a:solidFill>
              </a:rPr>
              <a:t>    </a:t>
            </a:r>
            <a:r>
              <a:rPr lang="sr-Latn-RS" dirty="0">
                <a:solidFill>
                  <a:srgbClr val="FF0000"/>
                </a:solidFill>
              </a:rPr>
              <a:t>Vi budete </a:t>
            </a:r>
            <a:endParaRPr lang="en-US" dirty="0">
              <a:solidFill>
                <a:srgbClr val="FF0000"/>
              </a:solidFill>
            </a:endParaRPr>
          </a:p>
          <a:p>
            <a:r>
              <a:rPr lang="sr-Latn-RS" dirty="0">
                <a:solidFill>
                  <a:srgbClr val="FF0000"/>
                </a:solidFill>
              </a:rPr>
              <a:t>On, Ona, Ono bude       </a:t>
            </a:r>
            <a:r>
              <a:rPr lang="en-US" dirty="0">
                <a:solidFill>
                  <a:srgbClr val="FF0000"/>
                </a:solidFill>
              </a:rPr>
              <a:t> </a:t>
            </a:r>
            <a:r>
              <a:rPr lang="sr-Latn-RS" dirty="0">
                <a:solidFill>
                  <a:srgbClr val="FF0000"/>
                </a:solidFill>
              </a:rPr>
              <a:t>Oni, One, Ona budu</a:t>
            </a:r>
            <a:endParaRPr lang="en-US" dirty="0">
              <a:solidFill>
                <a:srgbClr val="FF0000"/>
              </a:solidFill>
            </a:endParaRPr>
          </a:p>
          <a:p>
            <a:r>
              <a:rPr lang="sr-Latn-RS" dirty="0"/>
              <a:t>Oni hoće da budu inženjeri. They want to be engineers.</a:t>
            </a:r>
            <a:endParaRPr lang="en-US" dirty="0"/>
          </a:p>
          <a:p>
            <a:r>
              <a:rPr lang="sr-Latn-RS" dirty="0"/>
              <a:t>Ja hoću da budem profesor. I want to be a professor. </a:t>
            </a:r>
            <a:endParaRPr lang="en-US" dirty="0"/>
          </a:p>
          <a:p>
            <a:r>
              <a:rPr lang="sr-Latn-RS" dirty="0"/>
              <a:t>Notice that </a:t>
            </a:r>
            <a:r>
              <a:rPr lang="sr-Latn-RS" dirty="0">
                <a:solidFill>
                  <a:srgbClr val="FF0000"/>
                </a:solidFill>
              </a:rPr>
              <a:t>forms </a:t>
            </a:r>
            <a:r>
              <a:rPr lang="sr-Latn-RS" dirty="0"/>
              <a:t>of budem, budeš, bude, budemo, budete, budu </a:t>
            </a:r>
            <a:r>
              <a:rPr lang="sr-Latn-RS" dirty="0">
                <a:solidFill>
                  <a:srgbClr val="FF0000"/>
                </a:solidFill>
              </a:rPr>
              <a:t>are preceded by modal verbs!</a:t>
            </a:r>
            <a:endParaRPr lang="en-US" dirty="0">
              <a:solidFill>
                <a:srgbClr val="FF0000"/>
              </a:solidFill>
            </a:endParaRPr>
          </a:p>
          <a:p>
            <a:endParaRPr lang="en-US" dirty="0"/>
          </a:p>
        </p:txBody>
      </p:sp>
    </p:spTree>
    <p:extLst>
      <p:ext uri="{BB962C8B-B14F-4D97-AF65-F5344CB8AC3E}">
        <p14:creationId xmlns:p14="http://schemas.microsoft.com/office/powerpoint/2010/main" val="1250310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F667-305B-E61F-B55B-486F4A79F5B7}"/>
              </a:ext>
            </a:extLst>
          </p:cNvPr>
          <p:cNvSpPr>
            <a:spLocks noGrp="1"/>
          </p:cNvSpPr>
          <p:nvPr>
            <p:ph type="title"/>
          </p:nvPr>
        </p:nvSpPr>
        <p:spPr/>
        <p:txBody>
          <a:bodyPr>
            <a:normAutofit fontScale="90000"/>
          </a:bodyPr>
          <a:lstStyle/>
          <a:p>
            <a:r>
              <a:rPr lang="sr-Latn-RS" dirty="0" err="1"/>
              <a:t>Present</a:t>
            </a:r>
            <a:r>
              <a:rPr lang="sr-Latn-RS" dirty="0"/>
              <a:t> </a:t>
            </a:r>
            <a:r>
              <a:rPr lang="sr-Latn-RS" dirty="0" err="1"/>
              <a:t>and</a:t>
            </a:r>
            <a:r>
              <a:rPr lang="sr-Latn-RS" dirty="0"/>
              <a:t> </a:t>
            </a:r>
            <a:r>
              <a:rPr lang="sr-Latn-RS" dirty="0" err="1"/>
              <a:t>aspects</a:t>
            </a:r>
            <a:r>
              <a:rPr lang="sr-Latn-RS" dirty="0"/>
              <a:t> </a:t>
            </a:r>
            <a:r>
              <a:rPr lang="sr-Latn-RS" dirty="0" err="1"/>
              <a:t>review</a:t>
            </a:r>
            <a:endParaRPr lang="en-US" dirty="0"/>
          </a:p>
        </p:txBody>
      </p:sp>
      <p:sp>
        <p:nvSpPr>
          <p:cNvPr id="3" name="Content Placeholder 2">
            <a:extLst>
              <a:ext uri="{FF2B5EF4-FFF2-40B4-BE49-F238E27FC236}">
                <a16:creationId xmlns:a16="http://schemas.microsoft.com/office/drawing/2014/main" id="{2A2A8673-B36B-2264-4BA6-5E8338DF7964}"/>
              </a:ext>
            </a:extLst>
          </p:cNvPr>
          <p:cNvSpPr>
            <a:spLocks noGrp="1"/>
          </p:cNvSpPr>
          <p:nvPr>
            <p:ph idx="1"/>
          </p:nvPr>
        </p:nvSpPr>
        <p:spPr/>
        <p:txBody>
          <a:bodyPr/>
          <a:lstStyle/>
          <a:p>
            <a:r>
              <a:rPr lang="sr-Latn-RS" dirty="0"/>
              <a:t>Ja hoću da ………… (biti) naučnica. </a:t>
            </a:r>
          </a:p>
          <a:p>
            <a:r>
              <a:rPr lang="sr-Latn-RS" dirty="0"/>
              <a:t>Ti hoćeš da ……….. (biti) </a:t>
            </a:r>
            <a:r>
              <a:rPr lang="sr-Latn-RS" dirty="0" err="1"/>
              <a:t>matematičarka</a:t>
            </a:r>
            <a:r>
              <a:rPr lang="sr-Latn-RS" dirty="0"/>
              <a:t>. </a:t>
            </a:r>
          </a:p>
          <a:p>
            <a:r>
              <a:rPr lang="sr-Latn-RS" dirty="0"/>
              <a:t>On hoće da ………... (biti) ekonomista. </a:t>
            </a:r>
          </a:p>
          <a:p>
            <a:r>
              <a:rPr lang="sr-Latn-RS" dirty="0"/>
              <a:t>Mi hoćemo da …………….. (biti) dobri. </a:t>
            </a:r>
          </a:p>
          <a:p>
            <a:r>
              <a:rPr lang="sr-Latn-RS" dirty="0"/>
              <a:t>Vi hoćete da ……………….. (biti) loši. </a:t>
            </a:r>
          </a:p>
          <a:p>
            <a:r>
              <a:rPr lang="sr-Latn-RS" dirty="0"/>
              <a:t>One hoće da ……………….. (biti) poznati. </a:t>
            </a:r>
            <a:endParaRPr lang="en-US" dirty="0"/>
          </a:p>
        </p:txBody>
      </p:sp>
    </p:spTree>
    <p:extLst>
      <p:ext uri="{BB962C8B-B14F-4D97-AF65-F5344CB8AC3E}">
        <p14:creationId xmlns:p14="http://schemas.microsoft.com/office/powerpoint/2010/main" val="2333004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F667-305B-E61F-B55B-486F4A79F5B7}"/>
              </a:ext>
            </a:extLst>
          </p:cNvPr>
          <p:cNvSpPr>
            <a:spLocks noGrp="1"/>
          </p:cNvSpPr>
          <p:nvPr>
            <p:ph type="title"/>
          </p:nvPr>
        </p:nvSpPr>
        <p:spPr/>
        <p:txBody>
          <a:bodyPr>
            <a:normAutofit fontScale="90000"/>
          </a:bodyPr>
          <a:lstStyle/>
          <a:p>
            <a:r>
              <a:rPr lang="sr-Latn-RS" dirty="0" err="1"/>
              <a:t>Present</a:t>
            </a:r>
            <a:r>
              <a:rPr lang="sr-Latn-RS" dirty="0"/>
              <a:t> </a:t>
            </a:r>
            <a:r>
              <a:rPr lang="sr-Latn-RS" dirty="0" err="1"/>
              <a:t>and</a:t>
            </a:r>
            <a:r>
              <a:rPr lang="sr-Latn-RS" dirty="0"/>
              <a:t> </a:t>
            </a:r>
            <a:r>
              <a:rPr lang="sr-Latn-RS" dirty="0" err="1"/>
              <a:t>aspects</a:t>
            </a:r>
            <a:r>
              <a:rPr lang="sr-Latn-RS" dirty="0"/>
              <a:t> </a:t>
            </a:r>
            <a:r>
              <a:rPr lang="sr-Latn-RS" dirty="0" err="1"/>
              <a:t>review</a:t>
            </a:r>
            <a:endParaRPr lang="en-US" dirty="0"/>
          </a:p>
        </p:txBody>
      </p:sp>
      <p:sp>
        <p:nvSpPr>
          <p:cNvPr id="3" name="Content Placeholder 2">
            <a:extLst>
              <a:ext uri="{FF2B5EF4-FFF2-40B4-BE49-F238E27FC236}">
                <a16:creationId xmlns:a16="http://schemas.microsoft.com/office/drawing/2014/main" id="{2A2A8673-B36B-2264-4BA6-5E8338DF7964}"/>
              </a:ext>
            </a:extLst>
          </p:cNvPr>
          <p:cNvSpPr>
            <a:spLocks noGrp="1"/>
          </p:cNvSpPr>
          <p:nvPr>
            <p:ph idx="1"/>
          </p:nvPr>
        </p:nvSpPr>
        <p:spPr/>
        <p:txBody>
          <a:bodyPr/>
          <a:lstStyle/>
          <a:p>
            <a:r>
              <a:rPr lang="sr-Latn-RS" dirty="0"/>
              <a:t>Ja hoću da budem naučnica. </a:t>
            </a:r>
          </a:p>
          <a:p>
            <a:r>
              <a:rPr lang="sr-Latn-RS" dirty="0"/>
              <a:t>Ti hoćeš da budeš </a:t>
            </a:r>
            <a:r>
              <a:rPr lang="sr-Latn-RS" dirty="0" err="1"/>
              <a:t>matematičarka</a:t>
            </a:r>
            <a:r>
              <a:rPr lang="sr-Latn-RS" dirty="0"/>
              <a:t>. </a:t>
            </a:r>
          </a:p>
          <a:p>
            <a:r>
              <a:rPr lang="sr-Latn-RS" dirty="0"/>
              <a:t>On hoće da bude ekonomista. </a:t>
            </a:r>
          </a:p>
          <a:p>
            <a:r>
              <a:rPr lang="sr-Latn-RS" dirty="0"/>
              <a:t>Mi hoćemo da budemo dobri. </a:t>
            </a:r>
          </a:p>
          <a:p>
            <a:r>
              <a:rPr lang="sr-Latn-RS" dirty="0"/>
              <a:t>Vi hoćete da budete loši. </a:t>
            </a:r>
          </a:p>
          <a:p>
            <a:r>
              <a:rPr lang="sr-Latn-RS" dirty="0"/>
              <a:t>One hoće da budu poznati. </a:t>
            </a:r>
            <a:endParaRPr lang="en-US" dirty="0"/>
          </a:p>
        </p:txBody>
      </p:sp>
    </p:spTree>
    <p:extLst>
      <p:ext uri="{BB962C8B-B14F-4D97-AF65-F5344CB8AC3E}">
        <p14:creationId xmlns:p14="http://schemas.microsoft.com/office/powerpoint/2010/main" val="2963504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F4527-666C-A67A-3915-CB0C79A0DD05}"/>
              </a:ext>
            </a:extLst>
          </p:cNvPr>
          <p:cNvSpPr>
            <a:spLocks noGrp="1"/>
          </p:cNvSpPr>
          <p:nvPr>
            <p:ph type="title"/>
          </p:nvPr>
        </p:nvSpPr>
        <p:spPr/>
        <p:txBody>
          <a:bodyPr/>
          <a:lstStyle/>
          <a:p>
            <a:r>
              <a:rPr lang="sr-Latn-RS" dirty="0" err="1"/>
              <a:t>How</a:t>
            </a:r>
            <a:r>
              <a:rPr lang="sr-Latn-RS" dirty="0"/>
              <a:t> to </a:t>
            </a:r>
            <a:r>
              <a:rPr lang="sr-Latn-RS" dirty="0" err="1"/>
              <a:t>determine</a:t>
            </a:r>
            <a:r>
              <a:rPr lang="sr-Latn-RS" dirty="0"/>
              <a:t> </a:t>
            </a:r>
            <a:r>
              <a:rPr lang="sr-Latn-RS" dirty="0" err="1"/>
              <a:t>what</a:t>
            </a:r>
            <a:r>
              <a:rPr lang="sr-Latn-RS" dirty="0"/>
              <a:t> to </a:t>
            </a:r>
            <a:r>
              <a:rPr lang="sr-Latn-RS" dirty="0" err="1"/>
              <a:t>use</a:t>
            </a:r>
            <a:r>
              <a:rPr lang="sr-Latn-RS" dirty="0"/>
              <a:t> </a:t>
            </a:r>
            <a:endParaRPr lang="en-US" dirty="0"/>
          </a:p>
        </p:txBody>
      </p:sp>
      <p:sp>
        <p:nvSpPr>
          <p:cNvPr id="5" name="Text Placeholder 4">
            <a:extLst>
              <a:ext uri="{FF2B5EF4-FFF2-40B4-BE49-F238E27FC236}">
                <a16:creationId xmlns:a16="http://schemas.microsoft.com/office/drawing/2014/main" id="{57DFC7C9-2158-5017-C239-A65DA36B64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3870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754" y="762910"/>
            <a:ext cx="8229600" cy="487362"/>
          </a:xfrm>
        </p:spPr>
        <p:txBody>
          <a:bodyPr>
            <a:noAutofit/>
          </a:bodyPr>
          <a:lstStyle/>
          <a:p>
            <a:r>
              <a:rPr lang="en-US" sz="4400" b="1" dirty="0"/>
              <a:t> </a:t>
            </a:r>
            <a:r>
              <a:rPr lang="sr-Latn-RS" sz="4400" dirty="0"/>
              <a:t>HOW TO </a:t>
            </a:r>
            <a:r>
              <a:rPr lang="sr-Latn-RS" sz="4400" dirty="0" err="1"/>
              <a:t>determine</a:t>
            </a:r>
            <a:r>
              <a:rPr lang="sr-Latn-RS" sz="4400" dirty="0"/>
              <a:t> </a:t>
            </a:r>
            <a:r>
              <a:rPr lang="sr-Latn-RS" sz="4400" dirty="0" err="1"/>
              <a:t>the</a:t>
            </a:r>
            <a:r>
              <a:rPr lang="sr-Latn-RS" sz="4400" dirty="0"/>
              <a:t> </a:t>
            </a:r>
            <a:r>
              <a:rPr lang="sr-Latn-RS" sz="4400" dirty="0" err="1"/>
              <a:t>aspect</a:t>
            </a:r>
            <a:r>
              <a:rPr lang="sr-Latn-RS" sz="4400" dirty="0"/>
              <a:t>-</a:t>
            </a:r>
            <a:endParaRPr lang="en-US" sz="4400" dirty="0"/>
          </a:p>
        </p:txBody>
      </p:sp>
      <p:sp>
        <p:nvSpPr>
          <p:cNvPr id="3" name="Content Placeholder 2"/>
          <p:cNvSpPr>
            <a:spLocks noGrp="1"/>
          </p:cNvSpPr>
          <p:nvPr>
            <p:ph idx="1"/>
          </p:nvPr>
        </p:nvSpPr>
        <p:spPr>
          <a:xfrm>
            <a:off x="1981199" y="2503502"/>
            <a:ext cx="8796291" cy="4049697"/>
          </a:xfrm>
        </p:spPr>
        <p:txBody>
          <a:bodyPr>
            <a:normAutofit fontScale="92500" lnSpcReduction="10000"/>
          </a:bodyPr>
          <a:lstStyle/>
          <a:p>
            <a:r>
              <a:rPr lang="sr-Latn-RS" dirty="0">
                <a:solidFill>
                  <a:srgbClr val="FF0000"/>
                </a:solidFill>
              </a:rPr>
              <a:t>- </a:t>
            </a:r>
            <a:r>
              <a:rPr lang="en-US" dirty="0">
                <a:solidFill>
                  <a:srgbClr val="FF0000"/>
                </a:solidFill>
              </a:rPr>
              <a:t>Perfective verbs </a:t>
            </a:r>
            <a:r>
              <a:rPr lang="en-US" dirty="0"/>
              <a:t>refer to actions or events which lead to something, advance the narrative, or change the state of affairs. </a:t>
            </a:r>
            <a:endParaRPr lang="sr-Latn-RS" dirty="0"/>
          </a:p>
          <a:p>
            <a:r>
              <a:rPr lang="sr-Latn-RS" dirty="0"/>
              <a:t>- </a:t>
            </a:r>
            <a:r>
              <a:rPr lang="en-US" dirty="0"/>
              <a:t>They usually answer the question </a:t>
            </a:r>
            <a:r>
              <a:rPr lang="en-US" dirty="0">
                <a:solidFill>
                  <a:srgbClr val="FF0000"/>
                </a:solidFill>
              </a:rPr>
              <a:t>‘what has happened?’</a:t>
            </a:r>
            <a:r>
              <a:rPr lang="en-US" dirty="0"/>
              <a:t> </a:t>
            </a:r>
            <a:endParaRPr lang="sr-Latn-RS" dirty="0"/>
          </a:p>
          <a:p>
            <a:r>
              <a:rPr lang="sr-Latn-RS" dirty="0">
                <a:solidFill>
                  <a:srgbClr val="FF0000"/>
                </a:solidFill>
              </a:rPr>
              <a:t>- </a:t>
            </a:r>
            <a:r>
              <a:rPr lang="en-US" dirty="0">
                <a:solidFill>
                  <a:srgbClr val="FF0000"/>
                </a:solidFill>
              </a:rPr>
              <a:t>Imperfective verbs </a:t>
            </a:r>
            <a:r>
              <a:rPr lang="en-US" dirty="0"/>
              <a:t>often answer the question </a:t>
            </a:r>
            <a:r>
              <a:rPr lang="en-US" dirty="0">
                <a:solidFill>
                  <a:srgbClr val="FF0000"/>
                </a:solidFill>
              </a:rPr>
              <a:t>‘what was/is going on?’ </a:t>
            </a:r>
            <a:endParaRPr lang="sr-Latn-RS" dirty="0">
              <a:solidFill>
                <a:srgbClr val="FF0000"/>
              </a:solidFill>
            </a:endParaRPr>
          </a:p>
          <a:p>
            <a:r>
              <a:rPr lang="sr-Latn-RS" dirty="0">
                <a:solidFill>
                  <a:srgbClr val="FF0000"/>
                </a:solidFill>
              </a:rPr>
              <a:t>- </a:t>
            </a:r>
            <a:r>
              <a:rPr lang="en-US" dirty="0"/>
              <a:t>Since the Imperfective is the more semantically encompassing of the two aspects, the less specific in meaning, it is usually a good guess to use it in cases of indecision. The Imperfective is rarely totally wrong.</a:t>
            </a:r>
          </a:p>
          <a:p>
            <a:endParaRPr lang="en-US" dirty="0"/>
          </a:p>
        </p:txBody>
      </p:sp>
    </p:spTree>
    <p:extLst>
      <p:ext uri="{BB962C8B-B14F-4D97-AF65-F5344CB8AC3E}">
        <p14:creationId xmlns:p14="http://schemas.microsoft.com/office/powerpoint/2010/main" val="2974960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err="1"/>
              <a:t>Matching</a:t>
            </a:r>
            <a:r>
              <a:rPr lang="sr-Latn-RS" dirty="0"/>
              <a:t> </a:t>
            </a:r>
            <a:r>
              <a:rPr lang="sr-Latn-RS" dirty="0" err="1"/>
              <a:t>adverbs</a:t>
            </a:r>
            <a:r>
              <a:rPr lang="en-US" dirty="0"/>
              <a:t>.</a:t>
            </a:r>
          </a:p>
        </p:txBody>
      </p:sp>
      <p:sp>
        <p:nvSpPr>
          <p:cNvPr id="3" name="Content Placeholder 2"/>
          <p:cNvSpPr>
            <a:spLocks noGrp="1"/>
          </p:cNvSpPr>
          <p:nvPr>
            <p:ph idx="1"/>
          </p:nvPr>
        </p:nvSpPr>
        <p:spPr/>
        <p:txBody>
          <a:bodyPr>
            <a:normAutofit fontScale="47500" lnSpcReduction="20000"/>
          </a:bodyPr>
          <a:lstStyle/>
          <a:p>
            <a:r>
              <a:rPr lang="en-US" dirty="0"/>
              <a:t>The following kinds of adverbs tend to be compatible with one or the other aspect; generally speaking, the </a:t>
            </a:r>
            <a:r>
              <a:rPr lang="en-US" dirty="0">
                <a:solidFill>
                  <a:srgbClr val="FF0000"/>
                </a:solidFill>
              </a:rPr>
              <a:t>Imperfective-compatible adverbs </a:t>
            </a:r>
            <a:r>
              <a:rPr lang="en-US" dirty="0"/>
              <a:t>answer the questions </a:t>
            </a:r>
            <a:r>
              <a:rPr lang="en-US" dirty="0" err="1">
                <a:solidFill>
                  <a:srgbClr val="FF0000"/>
                </a:solidFill>
              </a:rPr>
              <a:t>koliko</a:t>
            </a:r>
            <a:r>
              <a:rPr lang="en-US" dirty="0">
                <a:solidFill>
                  <a:srgbClr val="FF0000"/>
                </a:solidFill>
              </a:rPr>
              <a:t> </a:t>
            </a:r>
            <a:r>
              <a:rPr lang="en-US" dirty="0" err="1">
                <a:solidFill>
                  <a:srgbClr val="FF0000"/>
                </a:solidFill>
              </a:rPr>
              <a:t>često</a:t>
            </a:r>
            <a:r>
              <a:rPr lang="en-US" dirty="0">
                <a:solidFill>
                  <a:srgbClr val="FF0000"/>
                </a:solidFill>
              </a:rPr>
              <a:t> </a:t>
            </a:r>
            <a:r>
              <a:rPr lang="en-US" i="1" dirty="0"/>
              <a:t>how often?, </a:t>
            </a:r>
            <a:r>
              <a:rPr lang="en-US" i="1" dirty="0" err="1">
                <a:solidFill>
                  <a:srgbClr val="FF0000"/>
                </a:solidFill>
              </a:rPr>
              <a:t>koliko</a:t>
            </a:r>
            <a:r>
              <a:rPr lang="en-US" i="1" dirty="0">
                <a:solidFill>
                  <a:srgbClr val="FF0000"/>
                </a:solidFill>
              </a:rPr>
              <a:t> </a:t>
            </a:r>
            <a:r>
              <a:rPr lang="en-US" i="1" dirty="0" err="1">
                <a:solidFill>
                  <a:srgbClr val="FF0000"/>
                </a:solidFill>
              </a:rPr>
              <a:t>dugo</a:t>
            </a:r>
            <a:r>
              <a:rPr lang="en-US" i="1" dirty="0">
                <a:solidFill>
                  <a:srgbClr val="FF0000"/>
                </a:solidFill>
              </a:rPr>
              <a:t> </a:t>
            </a:r>
            <a:r>
              <a:rPr lang="en-US" i="1" dirty="0"/>
              <a:t>how long? </a:t>
            </a:r>
            <a:r>
              <a:rPr lang="en-US" dirty="0" err="1">
                <a:solidFill>
                  <a:srgbClr val="FF0000"/>
                </a:solidFill>
              </a:rPr>
              <a:t>koliko</a:t>
            </a:r>
            <a:r>
              <a:rPr lang="en-US" dirty="0">
                <a:solidFill>
                  <a:srgbClr val="FF0000"/>
                </a:solidFill>
              </a:rPr>
              <a:t> </a:t>
            </a:r>
            <a:r>
              <a:rPr lang="en-US" dirty="0" err="1">
                <a:solidFill>
                  <a:srgbClr val="FF0000"/>
                </a:solidFill>
              </a:rPr>
              <a:t>puta</a:t>
            </a:r>
            <a:r>
              <a:rPr lang="en-US" b="1" dirty="0">
                <a:solidFill>
                  <a:srgbClr val="FF0000"/>
                </a:solidFill>
              </a:rPr>
              <a:t> </a:t>
            </a:r>
            <a:r>
              <a:rPr lang="en-US" i="1" dirty="0"/>
              <a:t>how many times? </a:t>
            </a:r>
            <a:endParaRPr lang="en-US" dirty="0"/>
          </a:p>
          <a:p>
            <a:r>
              <a:rPr lang="en-US" dirty="0"/>
              <a:t>Your imperfective adverbs will be:  </a:t>
            </a:r>
          </a:p>
          <a:p>
            <a:r>
              <a:rPr lang="en-US" i="1" dirty="0"/>
              <a:t> </a:t>
            </a:r>
            <a:r>
              <a:rPr lang="sr-Latn-RS" b="1" i="1" dirty="0">
                <a:solidFill>
                  <a:srgbClr val="FF0000"/>
                </a:solidFill>
              </a:rPr>
              <a:t>Često</a:t>
            </a:r>
            <a:r>
              <a:rPr lang="sr-Latn-RS" i="1" dirty="0"/>
              <a:t>-</a:t>
            </a:r>
            <a:r>
              <a:rPr lang="sr-Latn-RS" i="1" dirty="0" err="1"/>
              <a:t>often</a:t>
            </a:r>
            <a:r>
              <a:rPr lang="sr-Latn-RS" i="1" dirty="0"/>
              <a:t>         </a:t>
            </a:r>
          </a:p>
          <a:p>
            <a:r>
              <a:rPr lang="sr-Latn-RS" dirty="0"/>
              <a:t>Često čitam knjige.</a:t>
            </a:r>
            <a:r>
              <a:rPr lang="en-US" dirty="0"/>
              <a:t>  </a:t>
            </a:r>
            <a:r>
              <a:rPr lang="sr-Latn-RS" dirty="0"/>
              <a:t> </a:t>
            </a:r>
            <a:endParaRPr lang="en-US" dirty="0"/>
          </a:p>
          <a:p>
            <a:r>
              <a:rPr lang="sr-Latn-RS" i="1" dirty="0"/>
              <a:t> </a:t>
            </a:r>
            <a:r>
              <a:rPr lang="sr-Latn-RS" b="1" i="1" dirty="0">
                <a:solidFill>
                  <a:srgbClr val="FF0000"/>
                </a:solidFill>
              </a:rPr>
              <a:t>Puno</a:t>
            </a:r>
            <a:r>
              <a:rPr lang="sr-Latn-RS" i="1" dirty="0"/>
              <a:t>-a lot   </a:t>
            </a:r>
          </a:p>
          <a:p>
            <a:r>
              <a:rPr lang="sr-Latn-RS" dirty="0"/>
              <a:t>Pijem puno tečnosti</a:t>
            </a:r>
            <a:r>
              <a:rPr lang="en-US" dirty="0"/>
              <a:t>/</a:t>
            </a:r>
            <a:r>
              <a:rPr lang="sr-Latn-RS" dirty="0"/>
              <a:t>tekućine. Piti (imp.) –Popiti (perf.)</a:t>
            </a:r>
            <a:r>
              <a:rPr lang="en-US" dirty="0"/>
              <a:t> (I drink a lot of liquids)</a:t>
            </a:r>
          </a:p>
          <a:p>
            <a:r>
              <a:rPr lang="sr-Latn-RS" b="1" i="1" dirty="0"/>
              <a:t> </a:t>
            </a:r>
            <a:r>
              <a:rPr lang="sr-Latn-RS" b="1" i="1" dirty="0">
                <a:solidFill>
                  <a:srgbClr val="FF0000"/>
                </a:solidFill>
              </a:rPr>
              <a:t>Dugo</a:t>
            </a:r>
            <a:r>
              <a:rPr lang="sr-Latn-RS" i="1" dirty="0"/>
              <a:t>-long (in a sen</a:t>
            </a:r>
            <a:r>
              <a:rPr lang="en-US" i="1" dirty="0"/>
              <a:t>s</a:t>
            </a:r>
            <a:r>
              <a:rPr lang="sr-Latn-RS" i="1" dirty="0"/>
              <a:t>e of time) </a:t>
            </a:r>
            <a:endParaRPr lang="en-US" i="1" dirty="0"/>
          </a:p>
          <a:p>
            <a:r>
              <a:rPr lang="sr-Latn-RS" dirty="0"/>
              <a:t>Dugo vremena ga volim. Voleti/ voljeti(imp.)  /zavoleti zavoljeti (perf.) </a:t>
            </a:r>
            <a:endParaRPr lang="en-US" dirty="0"/>
          </a:p>
          <a:p>
            <a:r>
              <a:rPr lang="sr-Latn-RS" b="1" i="1" dirty="0">
                <a:solidFill>
                  <a:srgbClr val="FF0000"/>
                </a:solidFill>
              </a:rPr>
              <a:t>Mnogo</a:t>
            </a:r>
            <a:r>
              <a:rPr lang="sr-Latn-RS" i="1" dirty="0"/>
              <a:t>-many,</a:t>
            </a:r>
            <a:r>
              <a:rPr lang="en-US" i="1" dirty="0"/>
              <a:t> </a:t>
            </a:r>
            <a:r>
              <a:rPr lang="sr-Latn-RS" i="1" dirty="0"/>
              <a:t>a lot   </a:t>
            </a:r>
          </a:p>
          <a:p>
            <a:r>
              <a:rPr lang="sr-Latn-RS" dirty="0"/>
              <a:t>Mnogo učim.</a:t>
            </a:r>
            <a:r>
              <a:rPr lang="sr-Latn-RS" i="1" dirty="0"/>
              <a:t>   </a:t>
            </a:r>
            <a:r>
              <a:rPr lang="sr-Latn-RS" dirty="0"/>
              <a:t>učiti(imp.) -naučiti(perf.)</a:t>
            </a:r>
            <a:endParaRPr lang="en-US" dirty="0"/>
          </a:p>
          <a:p>
            <a:endParaRPr lang="en-US" dirty="0"/>
          </a:p>
        </p:txBody>
      </p:sp>
    </p:spTree>
    <p:extLst>
      <p:ext uri="{BB962C8B-B14F-4D97-AF65-F5344CB8AC3E}">
        <p14:creationId xmlns:p14="http://schemas.microsoft.com/office/powerpoint/2010/main" val="4126235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990600" y="657225"/>
            <a:ext cx="10017711" cy="5543550"/>
          </a:xfrm>
        </p:spPr>
        <p:txBody>
          <a:bodyPr>
            <a:normAutofit fontScale="47500" lnSpcReduction="20000"/>
          </a:bodyPr>
          <a:lstStyle/>
          <a:p>
            <a:r>
              <a:rPr lang="sr-Latn-RS" b="1" i="1" dirty="0">
                <a:solidFill>
                  <a:srgbClr val="FF0000"/>
                </a:solidFill>
              </a:rPr>
              <a:t>Mnogo puta</a:t>
            </a:r>
            <a:r>
              <a:rPr lang="sr-Latn-RS" i="1" dirty="0"/>
              <a:t>-many </a:t>
            </a:r>
            <a:r>
              <a:rPr lang="sr-Latn-RS" i="1" dirty="0" err="1"/>
              <a:t>times</a:t>
            </a:r>
            <a:r>
              <a:rPr lang="sr-Latn-RS" i="1" dirty="0"/>
              <a:t> </a:t>
            </a:r>
          </a:p>
          <a:p>
            <a:r>
              <a:rPr lang="sr-Latn-RS" dirty="0"/>
              <a:t>Marko je grešio/griješio mnogo puta. Grešiti/griješiti(imp.)  - pogrešiti pogriješiti(perf.)</a:t>
            </a:r>
            <a:endParaRPr lang="en-US" dirty="0"/>
          </a:p>
          <a:p>
            <a:r>
              <a:rPr lang="sr-Latn-RS" dirty="0"/>
              <a:t> </a:t>
            </a:r>
            <a:endParaRPr lang="en-US" dirty="0"/>
          </a:p>
          <a:p>
            <a:r>
              <a:rPr lang="sr-Latn-RS" b="1" i="1" dirty="0">
                <a:solidFill>
                  <a:srgbClr val="FF0000"/>
                </a:solidFill>
              </a:rPr>
              <a:t>Uvek/ </a:t>
            </a:r>
            <a:r>
              <a:rPr lang="sr-Latn-RS" b="1" i="1" dirty="0" err="1">
                <a:solidFill>
                  <a:srgbClr val="FF0000"/>
                </a:solidFill>
              </a:rPr>
              <a:t>uvijek</a:t>
            </a:r>
            <a:r>
              <a:rPr lang="sr-Latn-RS" i="1" dirty="0" err="1"/>
              <a:t>-always</a:t>
            </a:r>
            <a:r>
              <a:rPr lang="sr-Latn-RS" i="1" dirty="0"/>
              <a:t> </a:t>
            </a:r>
          </a:p>
          <a:p>
            <a:r>
              <a:rPr lang="sr-Latn-RS" dirty="0"/>
              <a:t>Uvek/uvijek ću te pamtiti. Pamtiti (imp.)  /zapamtiti(perf.)</a:t>
            </a:r>
            <a:endParaRPr lang="en-US" dirty="0"/>
          </a:p>
          <a:p>
            <a:r>
              <a:rPr lang="sr-Latn-RS" dirty="0"/>
              <a:t> </a:t>
            </a:r>
            <a:endParaRPr lang="en-US" dirty="0"/>
          </a:p>
          <a:p>
            <a:r>
              <a:rPr lang="sr-Latn-RS" b="1" i="1" dirty="0">
                <a:solidFill>
                  <a:srgbClr val="FF0000"/>
                </a:solidFill>
              </a:rPr>
              <a:t>nikad/a</a:t>
            </a:r>
            <a:r>
              <a:rPr lang="sr-Latn-RS" i="1" dirty="0"/>
              <a:t>-</a:t>
            </a:r>
            <a:r>
              <a:rPr lang="sr-Latn-RS" i="1" dirty="0" err="1"/>
              <a:t>never</a:t>
            </a:r>
            <a:r>
              <a:rPr lang="sr-Latn-RS" i="1" dirty="0"/>
              <a:t> </a:t>
            </a:r>
          </a:p>
          <a:p>
            <a:r>
              <a:rPr lang="sr-Latn-RS" dirty="0"/>
              <a:t>Nikad ne zaboravljam dobre prijatelje. Zaboravljati(imp.)  /Zaboraviti (perf.)</a:t>
            </a:r>
            <a:endParaRPr lang="en-US" dirty="0"/>
          </a:p>
          <a:p>
            <a:r>
              <a:rPr lang="sr-Latn-RS" dirty="0"/>
              <a:t> </a:t>
            </a:r>
            <a:endParaRPr lang="en-US" dirty="0"/>
          </a:p>
          <a:p>
            <a:r>
              <a:rPr lang="sr-Latn-RS" b="1" i="1" dirty="0">
                <a:solidFill>
                  <a:srgbClr val="FF0000"/>
                </a:solidFill>
              </a:rPr>
              <a:t>stalno</a:t>
            </a:r>
            <a:r>
              <a:rPr lang="sr-Latn-RS" i="1" dirty="0"/>
              <a:t>-all the time  </a:t>
            </a:r>
          </a:p>
          <a:p>
            <a:r>
              <a:rPr lang="sr-Latn-RS" dirty="0"/>
              <a:t>Stalno sušam klasičnu muziku</a:t>
            </a:r>
            <a:r>
              <a:rPr lang="en-US" dirty="0"/>
              <a:t>/</a:t>
            </a:r>
            <a:r>
              <a:rPr lang="sr-Latn-RS" dirty="0"/>
              <a:t>glazbu slušati(imp.)  / poslušati(perf.)</a:t>
            </a:r>
            <a:endParaRPr lang="en-US" dirty="0"/>
          </a:p>
          <a:p>
            <a:r>
              <a:rPr lang="sr-Latn-RS" dirty="0"/>
              <a:t> </a:t>
            </a:r>
            <a:endParaRPr lang="en-US" dirty="0"/>
          </a:p>
          <a:p>
            <a:r>
              <a:rPr lang="sr-Latn-RS" b="1" i="1" dirty="0">
                <a:solidFill>
                  <a:srgbClr val="FF0000"/>
                </a:solidFill>
              </a:rPr>
              <a:t>redovno/redovito</a:t>
            </a:r>
            <a:r>
              <a:rPr lang="sr-Latn-RS" i="1" dirty="0">
                <a:solidFill>
                  <a:srgbClr val="FF0000"/>
                </a:solidFill>
              </a:rPr>
              <a:t> </a:t>
            </a:r>
            <a:r>
              <a:rPr lang="sr-Latn-RS" i="1" dirty="0"/>
              <a:t>(Croatian)-</a:t>
            </a:r>
            <a:r>
              <a:rPr lang="sr-Latn-RS" i="1" dirty="0" err="1"/>
              <a:t>regularly</a:t>
            </a:r>
            <a:r>
              <a:rPr lang="sr-Latn-RS" i="1" dirty="0"/>
              <a:t> </a:t>
            </a:r>
          </a:p>
          <a:p>
            <a:r>
              <a:rPr lang="sr-Latn-RS" dirty="0"/>
              <a:t>Redovno/Redovito odlazim u bioskop/kino. Odlaziti(imp.)  / otići(</a:t>
            </a:r>
            <a:r>
              <a:rPr lang="sr-Latn-RS" dirty="0" err="1"/>
              <a:t>perf</a:t>
            </a:r>
            <a:r>
              <a:rPr lang="sr-Latn-RS" dirty="0"/>
              <a:t>.)</a:t>
            </a:r>
          </a:p>
          <a:p>
            <a:endParaRPr lang="sr-Latn-RS" dirty="0"/>
          </a:p>
          <a:p>
            <a:r>
              <a:rPr lang="en-US" dirty="0"/>
              <a:t>Further, one often finds the </a:t>
            </a:r>
            <a:r>
              <a:rPr lang="en-US" dirty="0">
                <a:solidFill>
                  <a:srgbClr val="FF0000"/>
                </a:solidFill>
              </a:rPr>
              <a:t>Imperfective</a:t>
            </a:r>
            <a:r>
              <a:rPr lang="en-US" dirty="0"/>
              <a:t> after </a:t>
            </a:r>
            <a:r>
              <a:rPr lang="en-US" b="1" dirty="0" err="1">
                <a:solidFill>
                  <a:srgbClr val="FF0000"/>
                </a:solidFill>
              </a:rPr>
              <a:t>još</a:t>
            </a:r>
            <a:r>
              <a:rPr lang="en-US" b="1" dirty="0">
                <a:solidFill>
                  <a:srgbClr val="FF0000"/>
                </a:solidFill>
              </a:rPr>
              <a:t> </a:t>
            </a:r>
            <a:r>
              <a:rPr lang="en-US" b="1" dirty="0" err="1">
                <a:solidFill>
                  <a:srgbClr val="FF0000"/>
                </a:solidFill>
              </a:rPr>
              <a:t>uvek</a:t>
            </a:r>
            <a:r>
              <a:rPr lang="en-US" b="1" dirty="0">
                <a:solidFill>
                  <a:srgbClr val="FF0000"/>
                </a:solidFill>
              </a:rPr>
              <a:t>/ </a:t>
            </a:r>
            <a:r>
              <a:rPr lang="en-US" b="1" dirty="0" err="1">
                <a:solidFill>
                  <a:srgbClr val="FF0000"/>
                </a:solidFill>
              </a:rPr>
              <a:t>uvijek</a:t>
            </a:r>
            <a:r>
              <a:rPr lang="en-US" b="1" dirty="0"/>
              <a:t>- </a:t>
            </a:r>
            <a:r>
              <a:rPr lang="en-US" i="1" dirty="0"/>
              <a:t>still, </a:t>
            </a:r>
            <a:r>
              <a:rPr lang="en-US" dirty="0"/>
              <a:t>and the</a:t>
            </a:r>
          </a:p>
          <a:p>
            <a:endParaRPr lang="en-US" dirty="0"/>
          </a:p>
          <a:p>
            <a:endParaRPr lang="en-US" dirty="0"/>
          </a:p>
        </p:txBody>
      </p:sp>
    </p:spTree>
    <p:extLst>
      <p:ext uri="{BB962C8B-B14F-4D97-AF65-F5344CB8AC3E}">
        <p14:creationId xmlns:p14="http://schemas.microsoft.com/office/powerpoint/2010/main" val="1538205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82562"/>
          </a:xfrm>
        </p:spPr>
        <p:txBody>
          <a:bodyPr>
            <a:normAutofit fontScale="90000"/>
          </a:bodyPr>
          <a:lstStyle/>
          <a:p>
            <a:r>
              <a:rPr lang="en-US" dirty="0"/>
              <a:t>.</a:t>
            </a:r>
          </a:p>
        </p:txBody>
      </p:sp>
      <p:sp>
        <p:nvSpPr>
          <p:cNvPr id="3" name="Content Placeholder 2"/>
          <p:cNvSpPr>
            <a:spLocks noGrp="1"/>
          </p:cNvSpPr>
          <p:nvPr>
            <p:ph idx="4294967295"/>
          </p:nvPr>
        </p:nvSpPr>
        <p:spPr>
          <a:xfrm>
            <a:off x="1004380" y="714653"/>
            <a:ext cx="10589858" cy="5570738"/>
          </a:xfrm>
        </p:spPr>
        <p:txBody>
          <a:bodyPr>
            <a:normAutofit fontScale="92500" lnSpcReduction="20000"/>
          </a:bodyPr>
          <a:lstStyle/>
          <a:p>
            <a:r>
              <a:rPr lang="en-US" dirty="0"/>
              <a:t>The </a:t>
            </a:r>
            <a:r>
              <a:rPr lang="en-US" dirty="0">
                <a:solidFill>
                  <a:srgbClr val="FF0000"/>
                </a:solidFill>
              </a:rPr>
              <a:t>Perfective aspect </a:t>
            </a:r>
            <a:r>
              <a:rPr lang="en-US" dirty="0"/>
              <a:t>often occurs after </a:t>
            </a:r>
            <a:r>
              <a:rPr lang="en-US" dirty="0">
                <a:solidFill>
                  <a:srgbClr val="FF0000"/>
                </a:solidFill>
              </a:rPr>
              <a:t>conjunctions</a:t>
            </a:r>
            <a:r>
              <a:rPr lang="en-US" dirty="0"/>
              <a:t> like </a:t>
            </a:r>
            <a:r>
              <a:rPr lang="en-US" b="1" dirty="0" err="1">
                <a:solidFill>
                  <a:srgbClr val="FF0000"/>
                </a:solidFill>
              </a:rPr>
              <a:t>dok</a:t>
            </a:r>
            <a:r>
              <a:rPr lang="en-US" b="1" dirty="0">
                <a:solidFill>
                  <a:srgbClr val="FF0000"/>
                </a:solidFill>
              </a:rPr>
              <a:t>-</a:t>
            </a:r>
            <a:r>
              <a:rPr lang="en-US" dirty="0"/>
              <a:t> </a:t>
            </a:r>
            <a:r>
              <a:rPr lang="en-US" i="1" dirty="0"/>
              <a:t>until, </a:t>
            </a:r>
            <a:r>
              <a:rPr lang="en-US" b="1" i="1" dirty="0" err="1">
                <a:solidFill>
                  <a:srgbClr val="FF0000"/>
                </a:solidFill>
              </a:rPr>
              <a:t>čim</a:t>
            </a:r>
            <a:r>
              <a:rPr lang="en-US" b="1" i="1" dirty="0"/>
              <a:t>-</a:t>
            </a:r>
            <a:r>
              <a:rPr lang="en-US" i="1" dirty="0"/>
              <a:t>  as soon as, </a:t>
            </a:r>
            <a:r>
              <a:rPr lang="en-US" b="1" dirty="0">
                <a:solidFill>
                  <a:srgbClr val="FF0000"/>
                </a:solidFill>
              </a:rPr>
              <a:t>pre/</a:t>
            </a:r>
            <a:r>
              <a:rPr lang="en-US" b="1" dirty="0" err="1">
                <a:solidFill>
                  <a:srgbClr val="FF0000"/>
                </a:solidFill>
              </a:rPr>
              <a:t>prije</a:t>
            </a:r>
            <a:r>
              <a:rPr lang="en-US" b="1" dirty="0">
                <a:solidFill>
                  <a:srgbClr val="FF0000"/>
                </a:solidFill>
              </a:rPr>
              <a:t> </a:t>
            </a:r>
            <a:r>
              <a:rPr lang="en-US" b="1" dirty="0" err="1">
                <a:solidFill>
                  <a:srgbClr val="FF0000"/>
                </a:solidFill>
              </a:rPr>
              <a:t>nego</a:t>
            </a:r>
            <a:r>
              <a:rPr lang="en-US" b="1" dirty="0">
                <a:solidFill>
                  <a:srgbClr val="FF0000"/>
                </a:solidFill>
              </a:rPr>
              <a:t> </a:t>
            </a:r>
            <a:r>
              <a:rPr lang="en-US" b="1" dirty="0" err="1">
                <a:solidFill>
                  <a:srgbClr val="FF0000"/>
                </a:solidFill>
              </a:rPr>
              <a:t>što</a:t>
            </a:r>
            <a:r>
              <a:rPr lang="en-US" b="1" dirty="0"/>
              <a:t>- </a:t>
            </a:r>
            <a:r>
              <a:rPr lang="en-US" i="1" dirty="0"/>
              <a:t>before</a:t>
            </a:r>
            <a:r>
              <a:rPr lang="en-US" dirty="0"/>
              <a:t>:</a:t>
            </a:r>
          </a:p>
          <a:p>
            <a:r>
              <a:rPr lang="en-US" dirty="0"/>
              <a:t> </a:t>
            </a:r>
          </a:p>
          <a:p>
            <a:r>
              <a:rPr lang="en-US" dirty="0"/>
              <a:t>Re</a:t>
            </a:r>
            <a:r>
              <a:rPr lang="sr-Latn-RS" dirty="0"/>
              <a:t>ći ću mu čim ga vidim</a:t>
            </a:r>
            <a:r>
              <a:rPr lang="en-US" b="1" dirty="0"/>
              <a:t>. </a:t>
            </a:r>
            <a:r>
              <a:rPr lang="en-US" i="1" dirty="0"/>
              <a:t>I’ll tell him as soon as I see him. </a:t>
            </a:r>
            <a:r>
              <a:rPr lang="en-US" dirty="0" err="1"/>
              <a:t>Govoriti</a:t>
            </a:r>
            <a:r>
              <a:rPr lang="en-US" dirty="0"/>
              <a:t> </a:t>
            </a:r>
            <a:r>
              <a:rPr lang="sr-Latn-RS" dirty="0"/>
              <a:t>(imp.)  </a:t>
            </a:r>
            <a:r>
              <a:rPr lang="en-US" dirty="0"/>
              <a:t>- re</a:t>
            </a:r>
            <a:r>
              <a:rPr lang="sr-Latn-RS" dirty="0"/>
              <a:t>ći(perf.)</a:t>
            </a:r>
            <a:r>
              <a:rPr lang="en-US" dirty="0"/>
              <a:t> </a:t>
            </a:r>
            <a:r>
              <a:rPr lang="sr-Latn-RS" dirty="0"/>
              <a:t> </a:t>
            </a:r>
            <a:endParaRPr lang="en-US" dirty="0"/>
          </a:p>
          <a:p>
            <a:r>
              <a:rPr lang="en-US" dirty="0" err="1"/>
              <a:t>Ugasi</a:t>
            </a:r>
            <a:r>
              <a:rPr lang="en-US" dirty="0"/>
              <a:t> </a:t>
            </a:r>
            <a:r>
              <a:rPr lang="en-US" dirty="0" err="1"/>
              <a:t>svetlo</a:t>
            </a:r>
            <a:r>
              <a:rPr lang="en-US" dirty="0"/>
              <a:t>/</a:t>
            </a:r>
            <a:r>
              <a:rPr lang="en-US" dirty="0" err="1"/>
              <a:t>svjetlo</a:t>
            </a:r>
            <a:r>
              <a:rPr lang="en-US" dirty="0"/>
              <a:t> pre/</a:t>
            </a:r>
            <a:r>
              <a:rPr lang="en-US" dirty="0" err="1"/>
              <a:t>prije</a:t>
            </a:r>
            <a:r>
              <a:rPr lang="en-US" dirty="0"/>
              <a:t> </a:t>
            </a:r>
            <a:r>
              <a:rPr lang="en-US" dirty="0" err="1"/>
              <a:t>nego</a:t>
            </a:r>
            <a:r>
              <a:rPr lang="en-US" dirty="0"/>
              <a:t> </a:t>
            </a:r>
            <a:r>
              <a:rPr lang="en-US" dirty="0" err="1"/>
              <a:t>što</a:t>
            </a:r>
            <a:r>
              <a:rPr lang="en-US" dirty="0"/>
              <a:t> </a:t>
            </a:r>
            <a:r>
              <a:rPr lang="en-US" dirty="0" err="1"/>
              <a:t>odeš</a:t>
            </a:r>
            <a:r>
              <a:rPr lang="en-US" b="1" dirty="0"/>
              <a:t>. </a:t>
            </a:r>
            <a:r>
              <a:rPr lang="en-US" i="1" dirty="0"/>
              <a:t>Turn out the lights before you leave. </a:t>
            </a:r>
            <a:r>
              <a:rPr lang="en-US" i="1" dirty="0" err="1"/>
              <a:t>Gasiti</a:t>
            </a:r>
            <a:r>
              <a:rPr lang="en-US" i="1" dirty="0"/>
              <a:t> </a:t>
            </a:r>
            <a:r>
              <a:rPr lang="sr-Latn-RS" dirty="0"/>
              <a:t>(imp.) – </a:t>
            </a:r>
            <a:r>
              <a:rPr lang="en-US" i="1" dirty="0" err="1"/>
              <a:t>ugasiti</a:t>
            </a:r>
            <a:r>
              <a:rPr lang="en-US" i="1" dirty="0"/>
              <a:t> </a:t>
            </a:r>
            <a:r>
              <a:rPr lang="sr-Latn-RS" dirty="0"/>
              <a:t>(perf.)</a:t>
            </a:r>
            <a:r>
              <a:rPr lang="en-US" dirty="0"/>
              <a:t> </a:t>
            </a:r>
            <a:r>
              <a:rPr lang="en-US" i="1" dirty="0"/>
              <a:t> </a:t>
            </a:r>
            <a:endParaRPr lang="en-US" dirty="0"/>
          </a:p>
          <a:p>
            <a:r>
              <a:rPr lang="en-US" dirty="0"/>
              <a:t>Perfective after </a:t>
            </a:r>
            <a:r>
              <a:rPr lang="en-US" b="1" dirty="0" err="1">
                <a:solidFill>
                  <a:srgbClr val="FF0000"/>
                </a:solidFill>
              </a:rPr>
              <a:t>već</a:t>
            </a:r>
            <a:r>
              <a:rPr lang="en-US" b="1" dirty="0"/>
              <a:t> </a:t>
            </a:r>
            <a:r>
              <a:rPr lang="en-US" i="1" dirty="0"/>
              <a:t>already</a:t>
            </a:r>
            <a:r>
              <a:rPr lang="en-US" dirty="0"/>
              <a:t>:  </a:t>
            </a:r>
          </a:p>
          <a:p>
            <a:r>
              <a:rPr lang="en-US" dirty="0" err="1"/>
              <a:t>Još</a:t>
            </a:r>
            <a:r>
              <a:rPr lang="en-US" dirty="0"/>
              <a:t> </a:t>
            </a:r>
            <a:r>
              <a:rPr lang="en-US" dirty="0" err="1"/>
              <a:t>uvek</a:t>
            </a:r>
            <a:r>
              <a:rPr lang="en-US" dirty="0"/>
              <a:t>/</a:t>
            </a:r>
            <a:r>
              <a:rPr lang="en-US" dirty="0" err="1"/>
              <a:t>uvijek</a:t>
            </a:r>
            <a:r>
              <a:rPr lang="en-US" dirty="0"/>
              <a:t> se </a:t>
            </a:r>
            <a:r>
              <a:rPr lang="en-US" dirty="0" err="1"/>
              <a:t>oblačiš</a:t>
            </a:r>
            <a:r>
              <a:rPr lang="en-US" dirty="0"/>
              <a:t>? </a:t>
            </a:r>
            <a:r>
              <a:rPr lang="en-US" i="1" dirty="0"/>
              <a:t>Are you still dressing? </a:t>
            </a:r>
            <a:r>
              <a:rPr lang="en-US" i="1" dirty="0" err="1"/>
              <a:t>Obla</a:t>
            </a:r>
            <a:r>
              <a:rPr lang="sr-Latn-RS" i="1" dirty="0"/>
              <a:t>čiti se</a:t>
            </a:r>
            <a:r>
              <a:rPr lang="sr-Latn-RS" dirty="0"/>
              <a:t>(imp.) </a:t>
            </a:r>
            <a:r>
              <a:rPr lang="en-US" dirty="0"/>
              <a:t>-</a:t>
            </a:r>
            <a:r>
              <a:rPr lang="sr-Latn-RS" i="1" dirty="0"/>
              <a:t> obući se </a:t>
            </a:r>
            <a:r>
              <a:rPr lang="sr-Latn-RS" dirty="0"/>
              <a:t>(perf.)</a:t>
            </a:r>
            <a:r>
              <a:rPr lang="en-US" dirty="0"/>
              <a:t> </a:t>
            </a:r>
            <a:r>
              <a:rPr lang="sr-Latn-RS" i="1" dirty="0"/>
              <a:t> </a:t>
            </a:r>
            <a:endParaRPr lang="en-US" dirty="0"/>
          </a:p>
          <a:p>
            <a:r>
              <a:rPr lang="en-US" dirty="0"/>
              <a:t>Ne, </a:t>
            </a:r>
            <a:r>
              <a:rPr lang="en-US" dirty="0" err="1"/>
              <a:t>već</a:t>
            </a:r>
            <a:r>
              <a:rPr lang="en-US" dirty="0"/>
              <a:t> </a:t>
            </a:r>
            <a:r>
              <a:rPr lang="en-US" dirty="0" err="1"/>
              <a:t>sam</a:t>
            </a:r>
            <a:r>
              <a:rPr lang="en-US" dirty="0"/>
              <a:t> </a:t>
            </a:r>
            <a:r>
              <a:rPr lang="en-US" dirty="0" err="1"/>
              <a:t>završio</a:t>
            </a:r>
            <a:r>
              <a:rPr lang="en-US" dirty="0"/>
              <a:t>. </a:t>
            </a:r>
            <a:r>
              <a:rPr lang="en-US" i="1" dirty="0"/>
              <a:t>No, I’m finished already. </a:t>
            </a:r>
            <a:r>
              <a:rPr lang="en-US" dirty="0" err="1"/>
              <a:t>Završiti</a:t>
            </a:r>
            <a:r>
              <a:rPr lang="sr-Latn-RS" dirty="0"/>
              <a:t>(imp.)</a:t>
            </a:r>
            <a:r>
              <a:rPr lang="en-US" dirty="0"/>
              <a:t> -</a:t>
            </a:r>
            <a:r>
              <a:rPr lang="en-US" dirty="0" err="1"/>
              <a:t>Završavati</a:t>
            </a:r>
            <a:r>
              <a:rPr lang="en-US" dirty="0"/>
              <a:t> </a:t>
            </a:r>
            <a:r>
              <a:rPr lang="sr-Latn-RS" dirty="0"/>
              <a:t>(perf.)</a:t>
            </a:r>
            <a:endParaRPr lang="en-US" dirty="0"/>
          </a:p>
          <a:p>
            <a:r>
              <a:rPr lang="en-US" i="1" dirty="0"/>
              <a:t> </a:t>
            </a:r>
            <a:endParaRPr lang="en-US" dirty="0"/>
          </a:p>
          <a:p>
            <a:endParaRPr lang="en-US" dirty="0"/>
          </a:p>
        </p:txBody>
      </p:sp>
    </p:spTree>
    <p:extLst>
      <p:ext uri="{BB962C8B-B14F-4D97-AF65-F5344CB8AC3E}">
        <p14:creationId xmlns:p14="http://schemas.microsoft.com/office/powerpoint/2010/main" val="244223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C5E3D-8F04-6D62-E37F-BE68AAC94070}"/>
              </a:ext>
            </a:extLst>
          </p:cNvPr>
          <p:cNvSpPr>
            <a:spLocks noGrp="1"/>
          </p:cNvSpPr>
          <p:nvPr>
            <p:ph type="title"/>
          </p:nvPr>
        </p:nvSpPr>
        <p:spPr/>
        <p:txBody>
          <a:bodyPr/>
          <a:lstStyle/>
          <a:p>
            <a:r>
              <a:rPr lang="sr-Latn-RS" dirty="0" err="1"/>
              <a:t>Present</a:t>
            </a:r>
            <a:r>
              <a:rPr lang="sr-Latn-RS" dirty="0"/>
              <a:t> </a:t>
            </a:r>
            <a:r>
              <a:rPr lang="sr-Latn-RS" dirty="0" err="1"/>
              <a:t>Tense</a:t>
            </a:r>
            <a:endParaRPr lang="en-US" dirty="0"/>
          </a:p>
        </p:txBody>
      </p:sp>
      <p:sp>
        <p:nvSpPr>
          <p:cNvPr id="5" name="Text Placeholder 4">
            <a:extLst>
              <a:ext uri="{FF2B5EF4-FFF2-40B4-BE49-F238E27FC236}">
                <a16:creationId xmlns:a16="http://schemas.microsoft.com/office/drawing/2014/main" id="{CA1DA594-29EC-923C-C768-9DF9CC6010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87337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E8B9-0C0D-AD75-8582-7F72FE4098D6}"/>
              </a:ext>
            </a:extLst>
          </p:cNvPr>
          <p:cNvSpPr>
            <a:spLocks noGrp="1"/>
          </p:cNvSpPr>
          <p:nvPr>
            <p:ph type="title"/>
          </p:nvPr>
        </p:nvSpPr>
        <p:spPr/>
        <p:txBody>
          <a:bodyPr>
            <a:normAutofit/>
          </a:bodyPr>
          <a:lstStyle/>
          <a:p>
            <a:r>
              <a:rPr lang="sr-Latn-RS" sz="4000" dirty="0" err="1"/>
              <a:t>Verbal</a:t>
            </a:r>
            <a:r>
              <a:rPr lang="sr-Latn-RS" sz="4000" dirty="0"/>
              <a:t> </a:t>
            </a:r>
            <a:r>
              <a:rPr lang="sr-Latn-RS" sz="4000" dirty="0" err="1"/>
              <a:t>Aspects</a:t>
            </a:r>
            <a:r>
              <a:rPr lang="sr-Latn-RS" sz="4000" dirty="0"/>
              <a:t> </a:t>
            </a:r>
            <a:r>
              <a:rPr lang="sr-Latn-RS" sz="4000" dirty="0" err="1"/>
              <a:t>Practice</a:t>
            </a:r>
            <a:br>
              <a:rPr lang="sr-Latn-RS" sz="4000" dirty="0"/>
            </a:br>
            <a:r>
              <a:rPr lang="sr-Latn-RS" sz="4000" dirty="0" err="1"/>
              <a:t>Choose</a:t>
            </a:r>
            <a:r>
              <a:rPr lang="sr-Latn-RS" sz="4000" dirty="0"/>
              <a:t> </a:t>
            </a:r>
            <a:r>
              <a:rPr lang="sr-Latn-RS" sz="4000" dirty="0" err="1"/>
              <a:t>appropriate</a:t>
            </a:r>
            <a:r>
              <a:rPr lang="sr-Latn-RS" sz="4000" dirty="0"/>
              <a:t> </a:t>
            </a:r>
            <a:r>
              <a:rPr lang="sr-Latn-RS" sz="4000" dirty="0" err="1"/>
              <a:t>translation</a:t>
            </a:r>
            <a:endParaRPr lang="en-US" sz="4000" dirty="0"/>
          </a:p>
        </p:txBody>
      </p:sp>
      <p:sp>
        <p:nvSpPr>
          <p:cNvPr id="3" name="Content Placeholder 2">
            <a:extLst>
              <a:ext uri="{FF2B5EF4-FFF2-40B4-BE49-F238E27FC236}">
                <a16:creationId xmlns:a16="http://schemas.microsoft.com/office/drawing/2014/main" id="{60268019-B84C-2908-56F4-76A5493FA3E7}"/>
              </a:ext>
            </a:extLst>
          </p:cNvPr>
          <p:cNvSpPr>
            <a:spLocks noGrp="1"/>
          </p:cNvSpPr>
          <p:nvPr>
            <p:ph idx="1"/>
          </p:nvPr>
        </p:nvSpPr>
        <p:spPr>
          <a:xfrm>
            <a:off x="960120" y="2587752"/>
            <a:ext cx="11117580" cy="3952434"/>
          </a:xfrm>
        </p:spPr>
        <p:txBody>
          <a:bodyPr>
            <a:normAutofit fontScale="77500" lnSpcReduction="20000"/>
          </a:bodyPr>
          <a:lstStyle/>
          <a:p>
            <a:r>
              <a:rPr lang="en-US" dirty="0"/>
              <a:t>Jovan sings every day. </a:t>
            </a:r>
            <a:endParaRPr lang="sr-Latn-RS" dirty="0"/>
          </a:p>
          <a:p>
            <a:r>
              <a:rPr lang="sr-Latn-RS" dirty="0"/>
              <a:t>	Jovan peva ceo dan. (</a:t>
            </a:r>
            <a:r>
              <a:rPr lang="sr-Latn-RS" dirty="0" err="1"/>
              <a:t>impf</a:t>
            </a:r>
            <a:r>
              <a:rPr lang="sr-Latn-RS" dirty="0"/>
              <a:t>)</a:t>
            </a:r>
          </a:p>
          <a:p>
            <a:r>
              <a:rPr lang="sr-Latn-RS" dirty="0"/>
              <a:t>	Jovan opevao ceo dan. (</a:t>
            </a:r>
            <a:r>
              <a:rPr lang="sr-Latn-RS" dirty="0" err="1"/>
              <a:t>perf</a:t>
            </a:r>
            <a:r>
              <a:rPr lang="sr-Latn-RS" dirty="0"/>
              <a:t>)</a:t>
            </a:r>
          </a:p>
          <a:p>
            <a:endParaRPr lang="sr-Latn-RS" dirty="0"/>
          </a:p>
          <a:p>
            <a:r>
              <a:rPr lang="sr-Latn-RS" dirty="0"/>
              <a:t>Milica </a:t>
            </a:r>
            <a:r>
              <a:rPr lang="sr-Latn-RS" dirty="0" err="1"/>
              <a:t>wrote</a:t>
            </a:r>
            <a:r>
              <a:rPr lang="sr-Latn-RS" dirty="0"/>
              <a:t> a </a:t>
            </a:r>
            <a:r>
              <a:rPr lang="sr-Latn-RS" dirty="0" err="1"/>
              <a:t>book</a:t>
            </a:r>
            <a:r>
              <a:rPr lang="sr-Latn-RS" dirty="0"/>
              <a:t>. </a:t>
            </a:r>
          </a:p>
          <a:p>
            <a:r>
              <a:rPr lang="sr-Latn-RS" dirty="0"/>
              <a:t>	Milica je pisala knjigu. (</a:t>
            </a:r>
            <a:r>
              <a:rPr lang="sr-Latn-RS" dirty="0" err="1"/>
              <a:t>imp</a:t>
            </a:r>
            <a:r>
              <a:rPr lang="sr-Latn-RS" dirty="0"/>
              <a:t>)</a:t>
            </a:r>
          </a:p>
          <a:p>
            <a:r>
              <a:rPr lang="sr-Latn-RS" dirty="0"/>
              <a:t>	Milica je napisala knjigu. (</a:t>
            </a:r>
            <a:r>
              <a:rPr lang="sr-Latn-RS" dirty="0" err="1"/>
              <a:t>perf</a:t>
            </a:r>
            <a:r>
              <a:rPr lang="sr-Latn-RS" dirty="0"/>
              <a:t>)</a:t>
            </a:r>
          </a:p>
          <a:p>
            <a:endParaRPr lang="sr-Latn-RS" dirty="0"/>
          </a:p>
          <a:p>
            <a:r>
              <a:rPr lang="sr-Latn-RS" dirty="0" err="1"/>
              <a:t>What</a:t>
            </a:r>
            <a:r>
              <a:rPr lang="sr-Latn-RS" dirty="0"/>
              <a:t> </a:t>
            </a:r>
            <a:r>
              <a:rPr lang="sr-Latn-RS" dirty="0" err="1"/>
              <a:t>would</a:t>
            </a:r>
            <a:r>
              <a:rPr lang="sr-Latn-RS" dirty="0"/>
              <a:t> be </a:t>
            </a:r>
            <a:r>
              <a:rPr lang="sr-Latn-RS" dirty="0" err="1"/>
              <a:t>better</a:t>
            </a:r>
            <a:r>
              <a:rPr lang="sr-Latn-RS" dirty="0"/>
              <a:t> </a:t>
            </a:r>
            <a:r>
              <a:rPr lang="sr-Latn-RS" dirty="0" err="1"/>
              <a:t>translation</a:t>
            </a:r>
            <a:r>
              <a:rPr lang="sr-Latn-RS" dirty="0"/>
              <a:t> </a:t>
            </a:r>
            <a:r>
              <a:rPr lang="sr-Latn-RS" dirty="0" err="1"/>
              <a:t>for</a:t>
            </a:r>
            <a:r>
              <a:rPr lang="sr-Latn-RS" dirty="0"/>
              <a:t> </a:t>
            </a:r>
            <a:r>
              <a:rPr lang="sr-Latn-RS" dirty="0" err="1"/>
              <a:t>other</a:t>
            </a:r>
            <a:r>
              <a:rPr lang="sr-Latn-RS" dirty="0"/>
              <a:t> sentence?</a:t>
            </a:r>
          </a:p>
          <a:p>
            <a:endParaRPr lang="en-US" dirty="0"/>
          </a:p>
        </p:txBody>
      </p:sp>
    </p:spTree>
    <p:extLst>
      <p:ext uri="{BB962C8B-B14F-4D97-AF65-F5344CB8AC3E}">
        <p14:creationId xmlns:p14="http://schemas.microsoft.com/office/powerpoint/2010/main" val="4227987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C9FD-A80B-2F73-EA61-6B3F84B5561B}"/>
              </a:ext>
            </a:extLst>
          </p:cNvPr>
          <p:cNvSpPr>
            <a:spLocks noGrp="1"/>
          </p:cNvSpPr>
          <p:nvPr>
            <p:ph type="title"/>
          </p:nvPr>
        </p:nvSpPr>
        <p:spPr/>
        <p:txBody>
          <a:bodyPr/>
          <a:lstStyle/>
          <a:p>
            <a:r>
              <a:rPr lang="sr-Latn-RS" dirty="0" err="1"/>
              <a:t>Wrap</a:t>
            </a:r>
            <a:r>
              <a:rPr lang="sr-Latn-RS" dirty="0"/>
              <a:t> </a:t>
            </a:r>
            <a:r>
              <a:rPr lang="sr-Latn-RS" dirty="0" err="1"/>
              <a:t>up</a:t>
            </a:r>
            <a:endParaRPr lang="en-US" dirty="0"/>
          </a:p>
        </p:txBody>
      </p:sp>
      <p:sp>
        <p:nvSpPr>
          <p:cNvPr id="3" name="Content Placeholder 2">
            <a:extLst>
              <a:ext uri="{FF2B5EF4-FFF2-40B4-BE49-F238E27FC236}">
                <a16:creationId xmlns:a16="http://schemas.microsoft.com/office/drawing/2014/main" id="{988C4FCA-686C-57CA-49C6-4DAEA871A4BA}"/>
              </a:ext>
            </a:extLst>
          </p:cNvPr>
          <p:cNvSpPr>
            <a:spLocks noGrp="1"/>
          </p:cNvSpPr>
          <p:nvPr>
            <p:ph idx="1"/>
          </p:nvPr>
        </p:nvSpPr>
        <p:spPr/>
        <p:txBody>
          <a:bodyPr>
            <a:normAutofit lnSpcReduction="10000"/>
          </a:bodyPr>
          <a:lstStyle/>
          <a:p>
            <a:r>
              <a:rPr lang="sr-Latn-RS" dirty="0" err="1"/>
              <a:t>Determine</a:t>
            </a:r>
            <a:r>
              <a:rPr lang="sr-Latn-RS" dirty="0"/>
              <a:t> </a:t>
            </a:r>
            <a:r>
              <a:rPr lang="sr-Latn-RS" dirty="0" err="1"/>
              <a:t>the</a:t>
            </a:r>
            <a:r>
              <a:rPr lang="sr-Latn-RS" dirty="0"/>
              <a:t> </a:t>
            </a:r>
            <a:r>
              <a:rPr lang="sr-Latn-RS" dirty="0" err="1"/>
              <a:t>tense</a:t>
            </a:r>
            <a:r>
              <a:rPr lang="sr-Latn-RS" dirty="0"/>
              <a:t>, </a:t>
            </a:r>
            <a:r>
              <a:rPr lang="sr-Latn-RS" dirty="0" err="1"/>
              <a:t>aspect</a:t>
            </a:r>
            <a:r>
              <a:rPr lang="sr-Latn-RS" dirty="0"/>
              <a:t>, </a:t>
            </a:r>
            <a:r>
              <a:rPr lang="sr-Latn-RS" dirty="0" err="1"/>
              <a:t>and</a:t>
            </a:r>
            <a:r>
              <a:rPr lang="sr-Latn-RS" dirty="0"/>
              <a:t> </a:t>
            </a:r>
            <a:r>
              <a:rPr lang="sr-Latn-RS" dirty="0" err="1"/>
              <a:t>infintive</a:t>
            </a:r>
            <a:r>
              <a:rPr lang="sr-Latn-RS" dirty="0"/>
              <a:t> </a:t>
            </a:r>
            <a:r>
              <a:rPr lang="sr-Latn-RS" dirty="0" err="1"/>
              <a:t>form</a:t>
            </a:r>
            <a:r>
              <a:rPr lang="sr-Latn-RS" dirty="0"/>
              <a:t> </a:t>
            </a:r>
            <a:r>
              <a:rPr lang="sr-Latn-RS" dirty="0" err="1"/>
              <a:t>of</a:t>
            </a:r>
            <a:r>
              <a:rPr lang="sr-Latn-RS" dirty="0"/>
              <a:t> </a:t>
            </a:r>
            <a:r>
              <a:rPr lang="sr-Latn-RS" dirty="0" err="1"/>
              <a:t>verbs</a:t>
            </a:r>
            <a:r>
              <a:rPr lang="sr-Latn-RS" dirty="0"/>
              <a:t> in </a:t>
            </a:r>
            <a:r>
              <a:rPr lang="sr-Latn-RS" dirty="0" err="1"/>
              <a:t>following</a:t>
            </a:r>
            <a:r>
              <a:rPr lang="sr-Latn-RS" dirty="0"/>
              <a:t> </a:t>
            </a:r>
            <a:r>
              <a:rPr lang="sr-Latn-RS" dirty="0" err="1"/>
              <a:t>paragraph</a:t>
            </a:r>
            <a:endParaRPr lang="sr-Latn-RS" dirty="0"/>
          </a:p>
          <a:p>
            <a:r>
              <a:rPr lang="en-US" b="0" i="0" dirty="0" err="1">
                <a:solidFill>
                  <a:srgbClr val="374151"/>
                </a:solidFill>
                <a:effectLst/>
                <a:latin typeface="Söhne"/>
              </a:rPr>
              <a:t>Moj</a:t>
            </a:r>
            <a:r>
              <a:rPr lang="en-US" b="0" i="0" dirty="0">
                <a:solidFill>
                  <a:srgbClr val="374151"/>
                </a:solidFill>
                <a:effectLst/>
                <a:latin typeface="Söhne"/>
              </a:rPr>
              <a:t> </a:t>
            </a:r>
            <a:r>
              <a:rPr lang="en-US" b="0" i="0" dirty="0" err="1">
                <a:solidFill>
                  <a:srgbClr val="374151"/>
                </a:solidFill>
                <a:effectLst/>
                <a:latin typeface="Söhne"/>
              </a:rPr>
              <a:t>otac</a:t>
            </a:r>
            <a:r>
              <a:rPr lang="en-US" b="0" i="0" dirty="0">
                <a:solidFill>
                  <a:srgbClr val="374151"/>
                </a:solidFill>
                <a:effectLst/>
                <a:latin typeface="Söhne"/>
              </a:rPr>
              <a:t> </a:t>
            </a:r>
            <a:r>
              <a:rPr lang="sr-Latn-RS" b="0" i="0" dirty="0">
                <a:solidFill>
                  <a:srgbClr val="374151"/>
                </a:solidFill>
                <a:effectLst/>
                <a:latin typeface="Söhne"/>
              </a:rPr>
              <a:t>je </a:t>
            </a:r>
            <a:r>
              <a:rPr lang="en-US" b="0" i="0" dirty="0" err="1">
                <a:solidFill>
                  <a:srgbClr val="374151"/>
                </a:solidFill>
                <a:effectLst/>
                <a:latin typeface="Söhne"/>
              </a:rPr>
              <a:t>išao</a:t>
            </a:r>
            <a:r>
              <a:rPr lang="en-US" b="0" i="0" dirty="0">
                <a:solidFill>
                  <a:srgbClr val="374151"/>
                </a:solidFill>
                <a:effectLst/>
                <a:latin typeface="Söhne"/>
              </a:rPr>
              <a:t>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Ponekad se seti kako je bilo</a:t>
            </a:r>
            <a:r>
              <a:rPr lang="en-US" b="0" i="0" dirty="0">
                <a:solidFill>
                  <a:srgbClr val="374151"/>
                </a:solidFill>
                <a:effectLst/>
                <a:latin typeface="Söhne"/>
              </a:rPr>
              <a:t>. Sada idem u </a:t>
            </a:r>
            <a:r>
              <a:rPr lang="en-US" b="0" i="0" dirty="0" err="1">
                <a:solidFill>
                  <a:srgbClr val="374151"/>
                </a:solidFill>
                <a:effectLst/>
                <a:latin typeface="Söhne"/>
              </a:rPr>
              <a:t>istu</a:t>
            </a:r>
            <a:r>
              <a:rPr lang="en-US" b="0" i="0" dirty="0">
                <a:solidFill>
                  <a:srgbClr val="374151"/>
                </a:solidFill>
                <a:effectLst/>
                <a:latin typeface="Söhne"/>
              </a:rPr>
              <a:t> </a:t>
            </a:r>
            <a:r>
              <a:rPr lang="en-US" b="0" i="0" dirty="0" err="1">
                <a:solidFill>
                  <a:srgbClr val="374151"/>
                </a:solidFill>
                <a:effectLst/>
                <a:latin typeface="Söhne"/>
              </a:rPr>
              <a:t>školu</a:t>
            </a:r>
            <a:r>
              <a:rPr lang="en-US" b="0" i="0" dirty="0">
                <a:solidFill>
                  <a:srgbClr val="374151"/>
                </a:solidFill>
                <a:effectLst/>
                <a:latin typeface="Söhne"/>
              </a:rPr>
              <a:t> </a:t>
            </a:r>
            <a:r>
              <a:rPr lang="en-US" b="0" i="0" dirty="0" err="1">
                <a:solidFill>
                  <a:srgbClr val="374151"/>
                </a:solidFill>
                <a:effectLst/>
                <a:latin typeface="Söhne"/>
              </a:rPr>
              <a:t>kao</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on</a:t>
            </a:r>
            <a:r>
              <a:rPr lang="sr-Latn-RS" b="0" i="0" dirty="0">
                <a:solidFill>
                  <a:srgbClr val="374151"/>
                </a:solidFill>
                <a:effectLst/>
                <a:latin typeface="Söhne"/>
              </a:rPr>
              <a:t>. </a:t>
            </a:r>
            <a:r>
              <a:rPr lang="en-US" b="0" i="0" dirty="0">
                <a:solidFill>
                  <a:srgbClr val="374151"/>
                </a:solidFill>
                <a:effectLst/>
                <a:latin typeface="Söhne"/>
              </a:rPr>
              <a:t>Moja </a:t>
            </a:r>
            <a:r>
              <a:rPr lang="en-US" b="0" i="0" dirty="0" err="1">
                <a:solidFill>
                  <a:srgbClr val="374151"/>
                </a:solidFill>
                <a:effectLst/>
                <a:latin typeface="Söhne"/>
              </a:rPr>
              <a:t>sestra</a:t>
            </a:r>
            <a:r>
              <a:rPr lang="en-US" b="0" i="0" dirty="0">
                <a:solidFill>
                  <a:srgbClr val="374151"/>
                </a:solidFill>
                <a:effectLst/>
                <a:latin typeface="Söhne"/>
              </a:rPr>
              <a:t> </a:t>
            </a:r>
            <a:r>
              <a:rPr lang="en-US" b="0" i="0" dirty="0" err="1">
                <a:solidFill>
                  <a:srgbClr val="374151"/>
                </a:solidFill>
                <a:effectLst/>
                <a:latin typeface="Söhne"/>
              </a:rPr>
              <a:t>i</a:t>
            </a:r>
            <a:r>
              <a:rPr lang="en-US" b="0" i="0" dirty="0">
                <a:solidFill>
                  <a:srgbClr val="374151"/>
                </a:solidFill>
                <a:effectLst/>
                <a:latin typeface="Söhne"/>
              </a:rPr>
              <a:t> ja </a:t>
            </a:r>
            <a:r>
              <a:rPr lang="sr-Latn-RS" b="0" i="0" dirty="0">
                <a:solidFill>
                  <a:srgbClr val="374151"/>
                </a:solidFill>
                <a:effectLst/>
                <a:latin typeface="Söhne"/>
              </a:rPr>
              <a:t>radimo domaći zajedno</a:t>
            </a:r>
            <a:r>
              <a:rPr lang="en-US" b="0" i="0" dirty="0">
                <a:solidFill>
                  <a:srgbClr val="374151"/>
                </a:solidFill>
                <a:effectLst/>
                <a:latin typeface="Söhne"/>
              </a:rPr>
              <a:t>.</a:t>
            </a:r>
            <a:r>
              <a:rPr lang="sr-Latn-RS" b="0" i="0" dirty="0">
                <a:solidFill>
                  <a:srgbClr val="374151"/>
                </a:solidFill>
                <a:effectLst/>
                <a:latin typeface="Söhne"/>
              </a:rPr>
              <a:t>Kada ne znam kako da uradimo, </a:t>
            </a:r>
            <a:r>
              <a:rPr lang="sr-Latn-RS" dirty="0">
                <a:solidFill>
                  <a:srgbClr val="374151"/>
                </a:solidFill>
                <a:latin typeface="Söhne"/>
              </a:rPr>
              <a:t>m</a:t>
            </a:r>
            <a:r>
              <a:rPr lang="en-US" b="0" i="0" dirty="0">
                <a:solidFill>
                  <a:srgbClr val="374151"/>
                </a:solidFill>
                <a:effectLst/>
                <a:latin typeface="Söhne"/>
              </a:rPr>
              <a:t>ama </a:t>
            </a:r>
            <a:r>
              <a:rPr lang="en-US" b="0" i="0" dirty="0" err="1">
                <a:solidFill>
                  <a:srgbClr val="374151"/>
                </a:solidFill>
                <a:effectLst/>
                <a:latin typeface="Söhne"/>
              </a:rPr>
              <a:t>nam</a:t>
            </a:r>
            <a:r>
              <a:rPr lang="en-US" b="0" i="0" dirty="0">
                <a:solidFill>
                  <a:srgbClr val="374151"/>
                </a:solidFill>
                <a:effectLst/>
                <a:latin typeface="Söhne"/>
              </a:rPr>
              <a:t> </a:t>
            </a:r>
            <a:r>
              <a:rPr lang="en-US" b="0" i="0" dirty="0" err="1">
                <a:solidFill>
                  <a:srgbClr val="374151"/>
                </a:solidFill>
                <a:effectLst/>
                <a:latin typeface="Söhne"/>
              </a:rPr>
              <a:t>pomaž</a:t>
            </a:r>
            <a:r>
              <a:rPr lang="sr-Latn-RS" b="0" i="0" dirty="0">
                <a:solidFill>
                  <a:srgbClr val="374151"/>
                </a:solidFill>
                <a:effectLst/>
                <a:latin typeface="Söhne"/>
              </a:rPr>
              <a:t>e. </a:t>
            </a:r>
            <a:r>
              <a:rPr lang="sr-Latn-RS" dirty="0">
                <a:solidFill>
                  <a:srgbClr val="374151"/>
                </a:solidFill>
                <a:latin typeface="Söhne"/>
              </a:rPr>
              <a:t>Mama nam kaže da treba pomoći svima, seća se kad je bila mala. </a:t>
            </a:r>
            <a:endParaRPr lang="en-US" dirty="0"/>
          </a:p>
          <a:p>
            <a:endParaRPr lang="sr-Latn-RS" dirty="0"/>
          </a:p>
          <a:p>
            <a:r>
              <a:rPr lang="sr-Latn-RS" dirty="0"/>
              <a:t> </a:t>
            </a:r>
            <a:endParaRPr lang="en-US" dirty="0"/>
          </a:p>
        </p:txBody>
      </p:sp>
    </p:spTree>
    <p:extLst>
      <p:ext uri="{BB962C8B-B14F-4D97-AF65-F5344CB8AC3E}">
        <p14:creationId xmlns:p14="http://schemas.microsoft.com/office/powerpoint/2010/main" val="173968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CF41FC-7ABC-58A2-8E39-2667C271273B}"/>
              </a:ext>
            </a:extLst>
          </p:cNvPr>
          <p:cNvSpPr>
            <a:spLocks noGrp="1"/>
          </p:cNvSpPr>
          <p:nvPr>
            <p:ph type="title"/>
          </p:nvPr>
        </p:nvSpPr>
        <p:spPr/>
        <p:txBody>
          <a:bodyPr/>
          <a:lstStyle/>
          <a:p>
            <a:r>
              <a:rPr lang="sr-Latn-RS" dirty="0" err="1"/>
              <a:t>Verbal</a:t>
            </a:r>
            <a:r>
              <a:rPr lang="sr-Latn-RS" dirty="0"/>
              <a:t> </a:t>
            </a:r>
            <a:r>
              <a:rPr lang="sr-Latn-RS" dirty="0" err="1"/>
              <a:t>Aspects</a:t>
            </a:r>
            <a:r>
              <a:rPr lang="sr-Latn-RS" dirty="0"/>
              <a:t> </a:t>
            </a:r>
            <a:r>
              <a:rPr lang="sr-Latn-RS" dirty="0" err="1"/>
              <a:t>Part</a:t>
            </a:r>
            <a:r>
              <a:rPr lang="sr-Latn-RS" dirty="0"/>
              <a:t> 2</a:t>
            </a:r>
            <a:endParaRPr lang="en-US" dirty="0"/>
          </a:p>
        </p:txBody>
      </p:sp>
      <p:sp>
        <p:nvSpPr>
          <p:cNvPr id="5" name="Text Placeholder 4">
            <a:extLst>
              <a:ext uri="{FF2B5EF4-FFF2-40B4-BE49-F238E27FC236}">
                <a16:creationId xmlns:a16="http://schemas.microsoft.com/office/drawing/2014/main" id="{A8F32B43-B8E7-8B70-B5E4-5F7952A1FF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4562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EFD3-FE25-1F0B-6266-F4EEB055B54C}"/>
              </a:ext>
            </a:extLst>
          </p:cNvPr>
          <p:cNvSpPr>
            <a:spLocks noGrp="1"/>
          </p:cNvSpPr>
          <p:nvPr>
            <p:ph type="title"/>
          </p:nvPr>
        </p:nvSpPr>
        <p:spPr/>
        <p:txBody>
          <a:bodyPr/>
          <a:lstStyle/>
          <a:p>
            <a:r>
              <a:rPr lang="sr-Latn-RS" dirty="0" err="1"/>
              <a:t>Verbal</a:t>
            </a:r>
            <a:r>
              <a:rPr lang="sr-Latn-RS" dirty="0"/>
              <a:t> </a:t>
            </a:r>
            <a:r>
              <a:rPr lang="sr-Latn-RS" dirty="0" err="1"/>
              <a:t>Aspects</a:t>
            </a:r>
            <a:r>
              <a:rPr lang="sr-Latn-RS" dirty="0"/>
              <a:t> </a:t>
            </a:r>
            <a:r>
              <a:rPr lang="sr-Latn-RS" dirty="0" err="1"/>
              <a:t>and</a:t>
            </a:r>
            <a:r>
              <a:rPr lang="sr-Latn-RS" dirty="0"/>
              <a:t> </a:t>
            </a:r>
            <a:r>
              <a:rPr lang="sr-Latn-RS" dirty="0" err="1"/>
              <a:t>Past</a:t>
            </a:r>
            <a:r>
              <a:rPr lang="sr-Latn-RS" dirty="0"/>
              <a:t> </a:t>
            </a:r>
            <a:r>
              <a:rPr lang="sr-Latn-RS" dirty="0" err="1"/>
              <a:t>tense</a:t>
            </a:r>
            <a:endParaRPr lang="en-US" dirty="0"/>
          </a:p>
        </p:txBody>
      </p:sp>
      <p:sp>
        <p:nvSpPr>
          <p:cNvPr id="3" name="Text Placeholder 2">
            <a:extLst>
              <a:ext uri="{FF2B5EF4-FFF2-40B4-BE49-F238E27FC236}">
                <a16:creationId xmlns:a16="http://schemas.microsoft.com/office/drawing/2014/main" id="{0FAC2F3E-7A7D-BF04-EBA5-A1A515819A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51495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723900" y="519112"/>
            <a:ext cx="11115675" cy="5819775"/>
          </a:xfrm>
        </p:spPr>
        <p:txBody>
          <a:bodyPr>
            <a:normAutofit fontScale="77500" lnSpcReduction="20000"/>
          </a:bodyPr>
          <a:lstStyle/>
          <a:p>
            <a:r>
              <a:rPr lang="en-US" dirty="0"/>
              <a:t>The choice between the aspects occurs either in the future or, usually, in the past tense. Consequently, attention may be profitably directed to the question of which aspect to use in the past tense when referring to completed action. The following rules of thumb will be of help:  </a:t>
            </a:r>
          </a:p>
          <a:p>
            <a:r>
              <a:rPr lang="en-US" dirty="0"/>
              <a:t>a. Verbal notions associated with </a:t>
            </a:r>
            <a:r>
              <a:rPr lang="en-US" dirty="0" err="1"/>
              <a:t>unprefixed</a:t>
            </a:r>
            <a:r>
              <a:rPr lang="en-US" dirty="0"/>
              <a:t> Imperfective verbs naturally occur in the past Imperfective unless one wishes to stress the successful completion of the action:</a:t>
            </a:r>
          </a:p>
          <a:p>
            <a:r>
              <a:rPr lang="en-US" dirty="0"/>
              <a:t> </a:t>
            </a:r>
          </a:p>
          <a:p>
            <a:r>
              <a:rPr lang="fr-CA" b="1" dirty="0" err="1"/>
              <a:t>Juče</a:t>
            </a:r>
            <a:r>
              <a:rPr lang="fr-CA" b="1" dirty="0"/>
              <a:t>/</a:t>
            </a:r>
            <a:r>
              <a:rPr lang="fr-CA" b="1" dirty="0" err="1"/>
              <a:t>jučer</a:t>
            </a:r>
            <a:r>
              <a:rPr lang="fr-CA" b="1" dirty="0"/>
              <a:t> </a:t>
            </a:r>
            <a:r>
              <a:rPr lang="fr-CA" b="1" dirty="0" err="1"/>
              <a:t>sam</a:t>
            </a:r>
            <a:r>
              <a:rPr lang="fr-CA" b="1" dirty="0"/>
              <a:t> </a:t>
            </a:r>
            <a:r>
              <a:rPr lang="fr-CA" b="1" dirty="0" err="1"/>
              <a:t>čitao</a:t>
            </a:r>
            <a:r>
              <a:rPr lang="fr-CA" b="1" dirty="0"/>
              <a:t>/la </a:t>
            </a:r>
            <a:r>
              <a:rPr lang="fr-CA" b="1" dirty="0" err="1"/>
              <a:t>novi</a:t>
            </a:r>
            <a:r>
              <a:rPr lang="fr-CA" b="1" dirty="0"/>
              <a:t> roman. </a:t>
            </a:r>
            <a:r>
              <a:rPr lang="en-US" i="1" dirty="0"/>
              <a:t>Yesterday I read-impf a new novel. </a:t>
            </a:r>
            <a:r>
              <a:rPr lang="en-US" dirty="0"/>
              <a:t>(no suggestion as to whether the novel was finished or not).  </a:t>
            </a:r>
          </a:p>
          <a:p>
            <a:r>
              <a:rPr lang="pl-PL" dirty="0"/>
              <a:t>By contrast,</a:t>
            </a:r>
            <a:r>
              <a:rPr lang="en-US" dirty="0"/>
              <a:t> </a:t>
            </a:r>
            <a:r>
              <a:rPr lang="pl-PL" dirty="0"/>
              <a:t> </a:t>
            </a:r>
            <a:endParaRPr lang="en-US" dirty="0"/>
          </a:p>
          <a:p>
            <a:r>
              <a:rPr lang="en-US" b="1" dirty="0" err="1"/>
              <a:t>Juče</a:t>
            </a:r>
            <a:r>
              <a:rPr lang="en-US" b="1" dirty="0"/>
              <a:t>/</a:t>
            </a:r>
            <a:r>
              <a:rPr lang="en-US" b="1" dirty="0" err="1"/>
              <a:t>jučer</a:t>
            </a:r>
            <a:r>
              <a:rPr lang="en-US" b="1" dirty="0"/>
              <a:t> </a:t>
            </a:r>
            <a:r>
              <a:rPr lang="en-US" b="1" dirty="0" err="1"/>
              <a:t>sam</a:t>
            </a:r>
            <a:r>
              <a:rPr lang="en-US" b="1" dirty="0"/>
              <a:t> </a:t>
            </a:r>
            <a:r>
              <a:rPr lang="en-US" b="1" dirty="0" err="1"/>
              <a:t>pročitao</a:t>
            </a:r>
            <a:r>
              <a:rPr lang="en-US" b="1" dirty="0"/>
              <a:t>/ la </a:t>
            </a:r>
            <a:r>
              <a:rPr lang="en-US" b="1" dirty="0" err="1"/>
              <a:t>novi</a:t>
            </a:r>
            <a:r>
              <a:rPr lang="en-US" b="1" dirty="0"/>
              <a:t> roman. </a:t>
            </a:r>
            <a:r>
              <a:rPr lang="en-US" i="1" dirty="0"/>
              <a:t>(same meaning-</a:t>
            </a:r>
            <a:r>
              <a:rPr lang="en-US" i="1" dirty="0" err="1"/>
              <a:t>pf</a:t>
            </a:r>
            <a:r>
              <a:rPr lang="en-US" i="1" dirty="0"/>
              <a:t>) </a:t>
            </a:r>
            <a:r>
              <a:rPr lang="en-US" dirty="0"/>
              <a:t>suggests that the novel was either finally finished or read more-or-less in a single sitting. </a:t>
            </a:r>
          </a:p>
          <a:p>
            <a:r>
              <a:rPr lang="en-US" b="1" dirty="0" err="1"/>
              <a:t>Zvao</a:t>
            </a:r>
            <a:r>
              <a:rPr lang="en-US" b="1" dirty="0"/>
              <a:t> </a:t>
            </a:r>
            <a:r>
              <a:rPr lang="en-US" b="1" dirty="0" err="1"/>
              <a:t>sam</a:t>
            </a:r>
            <a:r>
              <a:rPr lang="en-US" b="1" dirty="0"/>
              <a:t> </a:t>
            </a:r>
            <a:r>
              <a:rPr lang="en-US" b="1" dirty="0" err="1"/>
              <a:t>ga</a:t>
            </a:r>
            <a:r>
              <a:rPr lang="en-US" b="1" dirty="0"/>
              <a:t> </a:t>
            </a:r>
            <a:r>
              <a:rPr lang="en-US" b="1" dirty="0" err="1"/>
              <a:t>ju</a:t>
            </a:r>
            <a:r>
              <a:rPr lang="sr-Latn-RS" b="1" dirty="0"/>
              <a:t>č</a:t>
            </a:r>
            <a:r>
              <a:rPr lang="en-US" b="1" dirty="0"/>
              <a:t>e/</a:t>
            </a:r>
            <a:r>
              <a:rPr lang="en-US" b="1" dirty="0" err="1"/>
              <a:t>jučer</a:t>
            </a:r>
            <a:r>
              <a:rPr lang="en-US" b="1" dirty="0"/>
              <a:t>. </a:t>
            </a:r>
            <a:r>
              <a:rPr lang="en-US" i="1" dirty="0"/>
              <a:t>I called-impf him yesterday. D</a:t>
            </a:r>
            <a:r>
              <a:rPr lang="en-US" dirty="0"/>
              <a:t>oes not imply one way or the other whether the call was completed and a conversation took place. </a:t>
            </a:r>
            <a:r>
              <a:rPr lang="en-US" dirty="0" err="1"/>
              <a:t>Zvati</a:t>
            </a:r>
            <a:r>
              <a:rPr lang="en-US" dirty="0"/>
              <a:t>/</a:t>
            </a:r>
            <a:r>
              <a:rPr lang="en-US" dirty="0" err="1"/>
              <a:t>Nazvati</a:t>
            </a:r>
            <a:r>
              <a:rPr lang="en-US" dirty="0"/>
              <a:t>   </a:t>
            </a:r>
          </a:p>
          <a:p>
            <a:r>
              <a:rPr lang="pl-PL" dirty="0"/>
              <a:t>By contrast,</a:t>
            </a:r>
            <a:endParaRPr lang="en-US" dirty="0"/>
          </a:p>
          <a:p>
            <a:r>
              <a:rPr lang="en-US" b="1" dirty="0" err="1"/>
              <a:t>Nazvao</a:t>
            </a:r>
            <a:r>
              <a:rPr lang="en-US" b="1" dirty="0"/>
              <a:t> </a:t>
            </a:r>
            <a:r>
              <a:rPr lang="en-US" b="1" dirty="0" err="1"/>
              <a:t>sam</a:t>
            </a:r>
            <a:r>
              <a:rPr lang="en-US" b="1" dirty="0"/>
              <a:t> </a:t>
            </a:r>
            <a:r>
              <a:rPr lang="en-US" b="1" dirty="0" err="1"/>
              <a:t>ga</a:t>
            </a:r>
            <a:r>
              <a:rPr lang="en-US" b="1" dirty="0"/>
              <a:t> </a:t>
            </a:r>
            <a:r>
              <a:rPr lang="en-US" b="1" dirty="0" err="1"/>
              <a:t>ju</a:t>
            </a:r>
            <a:r>
              <a:rPr lang="sr-Latn-RS" b="1" dirty="0"/>
              <a:t>č</a:t>
            </a:r>
            <a:r>
              <a:rPr lang="en-US" b="1" dirty="0"/>
              <a:t>e/</a:t>
            </a:r>
            <a:r>
              <a:rPr lang="en-US" b="1" dirty="0" err="1"/>
              <a:t>jučer</a:t>
            </a:r>
            <a:r>
              <a:rPr lang="en-US" b="1" dirty="0"/>
              <a:t>... </a:t>
            </a:r>
            <a:r>
              <a:rPr lang="en-US" i="1" dirty="0"/>
              <a:t>(same meaning-</a:t>
            </a:r>
            <a:r>
              <a:rPr lang="en-US" i="1" dirty="0" err="1"/>
              <a:t>pf</a:t>
            </a:r>
            <a:r>
              <a:rPr lang="en-US" i="1" dirty="0"/>
              <a:t>) </a:t>
            </a:r>
            <a:r>
              <a:rPr lang="en-US" dirty="0"/>
              <a:t>suggests that the call went through and that a conversation did take place.</a:t>
            </a:r>
          </a:p>
          <a:p>
            <a:endParaRPr lang="en-US" dirty="0"/>
          </a:p>
        </p:txBody>
      </p:sp>
    </p:spTree>
    <p:extLst>
      <p:ext uri="{BB962C8B-B14F-4D97-AF65-F5344CB8AC3E}">
        <p14:creationId xmlns:p14="http://schemas.microsoft.com/office/powerpoint/2010/main" val="3817106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82562"/>
          </a:xfrm>
        </p:spPr>
        <p:txBody>
          <a:bodyPr>
            <a:normAutofit fontScale="90000"/>
          </a:bodyPr>
          <a:lstStyle/>
          <a:p>
            <a:r>
              <a:rPr lang="en-US" dirty="0"/>
              <a:t>.</a:t>
            </a:r>
          </a:p>
        </p:txBody>
      </p:sp>
      <p:sp>
        <p:nvSpPr>
          <p:cNvPr id="3" name="Content Placeholder 2"/>
          <p:cNvSpPr>
            <a:spLocks noGrp="1"/>
          </p:cNvSpPr>
          <p:nvPr>
            <p:ph idx="4294967295"/>
          </p:nvPr>
        </p:nvSpPr>
        <p:spPr>
          <a:xfrm>
            <a:off x="409575" y="319881"/>
            <a:ext cx="11239500" cy="6354762"/>
          </a:xfrm>
        </p:spPr>
        <p:txBody>
          <a:bodyPr>
            <a:normAutofit fontScale="92500" lnSpcReduction="10000"/>
          </a:bodyPr>
          <a:lstStyle/>
          <a:p>
            <a:r>
              <a:rPr lang="en-US" dirty="0"/>
              <a:t>b. A useful rule to follow is that if the question the past-tense statement answers can possibly be translated by an English verb in </a:t>
            </a:r>
            <a:r>
              <a:rPr lang="en-US" b="1" dirty="0"/>
              <a:t>-</a:t>
            </a:r>
            <a:r>
              <a:rPr lang="en-US" i="1" dirty="0" err="1"/>
              <a:t>ing</a:t>
            </a:r>
            <a:r>
              <a:rPr lang="en-US" dirty="0"/>
              <a:t>, then the Imperfective aspect should be used:</a:t>
            </a:r>
          </a:p>
          <a:p>
            <a:r>
              <a:rPr lang="en-US" dirty="0"/>
              <a:t> </a:t>
            </a:r>
          </a:p>
          <a:p>
            <a:r>
              <a:rPr lang="en-US" dirty="0" err="1"/>
              <a:t>Juče</a:t>
            </a:r>
            <a:r>
              <a:rPr lang="en-US" dirty="0"/>
              <a:t>/</a:t>
            </a:r>
            <a:r>
              <a:rPr lang="en-US" dirty="0" err="1"/>
              <a:t>jučer</a:t>
            </a:r>
            <a:r>
              <a:rPr lang="en-US" dirty="0"/>
              <a:t> </a:t>
            </a:r>
            <a:r>
              <a:rPr lang="en-US" dirty="0" err="1"/>
              <a:t>sam</a:t>
            </a:r>
            <a:r>
              <a:rPr lang="en-US" dirty="0"/>
              <a:t> </a:t>
            </a:r>
            <a:r>
              <a:rPr lang="en-US" dirty="0" err="1"/>
              <a:t>učio</a:t>
            </a:r>
            <a:r>
              <a:rPr lang="en-US" dirty="0"/>
              <a:t> </a:t>
            </a:r>
            <a:r>
              <a:rPr lang="en-US" dirty="0" err="1"/>
              <a:t>nove</a:t>
            </a:r>
            <a:r>
              <a:rPr lang="en-US" dirty="0"/>
              <a:t> </a:t>
            </a:r>
            <a:r>
              <a:rPr lang="en-US" dirty="0" err="1"/>
              <a:t>bosanske</a:t>
            </a:r>
            <a:r>
              <a:rPr lang="en-US" dirty="0"/>
              <a:t>/</a:t>
            </a:r>
            <a:r>
              <a:rPr lang="en-US" dirty="0" err="1"/>
              <a:t>hrvatske</a:t>
            </a:r>
            <a:r>
              <a:rPr lang="en-US" dirty="0"/>
              <a:t>/</a:t>
            </a:r>
            <a:r>
              <a:rPr lang="en-US" dirty="0" err="1"/>
              <a:t>srpske</a:t>
            </a:r>
            <a:r>
              <a:rPr lang="en-US" dirty="0"/>
              <a:t> </a:t>
            </a:r>
            <a:r>
              <a:rPr lang="en-US" dirty="0" err="1"/>
              <a:t>glagole</a:t>
            </a:r>
            <a:r>
              <a:rPr lang="en-US" dirty="0"/>
              <a:t>. </a:t>
            </a:r>
            <a:r>
              <a:rPr lang="en-US" i="1" dirty="0"/>
              <a:t>Yesterday I studied/was </a:t>
            </a:r>
            <a:r>
              <a:rPr lang="en-US" i="1" dirty="0">
                <a:solidFill>
                  <a:srgbClr val="FF0000"/>
                </a:solidFill>
              </a:rPr>
              <a:t>studying</a:t>
            </a:r>
            <a:r>
              <a:rPr lang="en-US" i="1" dirty="0"/>
              <a:t>-impf some new BCS verbs.</a:t>
            </a:r>
            <a:endParaRPr lang="en-US" dirty="0"/>
          </a:p>
          <a:p>
            <a:r>
              <a:rPr lang="en-US" dirty="0"/>
              <a:t>Contrast this with</a:t>
            </a:r>
          </a:p>
          <a:p>
            <a:r>
              <a:rPr lang="en-US" dirty="0" err="1"/>
              <a:t>Juče</a:t>
            </a:r>
            <a:r>
              <a:rPr lang="en-US" dirty="0"/>
              <a:t>/</a:t>
            </a:r>
            <a:r>
              <a:rPr lang="en-US" dirty="0" err="1"/>
              <a:t>jučer</a:t>
            </a:r>
            <a:r>
              <a:rPr lang="en-US" dirty="0"/>
              <a:t> </a:t>
            </a:r>
            <a:r>
              <a:rPr lang="en-US" dirty="0" err="1"/>
              <a:t>sam</a:t>
            </a:r>
            <a:r>
              <a:rPr lang="en-US" dirty="0"/>
              <a:t> </a:t>
            </a:r>
            <a:r>
              <a:rPr lang="en-US" dirty="0" err="1"/>
              <a:t>naučio</a:t>
            </a:r>
            <a:r>
              <a:rPr lang="en-US" dirty="0"/>
              <a:t> 10 </a:t>
            </a:r>
            <a:r>
              <a:rPr lang="en-US" dirty="0" err="1"/>
              <a:t>bosanskih</a:t>
            </a:r>
            <a:r>
              <a:rPr lang="en-US" dirty="0"/>
              <a:t>/ </a:t>
            </a:r>
            <a:r>
              <a:rPr lang="en-US" dirty="0" err="1"/>
              <a:t>hrvatskih</a:t>
            </a:r>
            <a:r>
              <a:rPr lang="en-US" dirty="0"/>
              <a:t>/</a:t>
            </a:r>
            <a:r>
              <a:rPr lang="en-US" dirty="0" err="1"/>
              <a:t>srpskih</a:t>
            </a:r>
            <a:r>
              <a:rPr lang="en-US" dirty="0"/>
              <a:t> </a:t>
            </a:r>
            <a:r>
              <a:rPr lang="en-US" dirty="0" err="1"/>
              <a:t>glagola</a:t>
            </a:r>
            <a:r>
              <a:rPr lang="en-US" dirty="0"/>
              <a:t>.</a:t>
            </a:r>
            <a:r>
              <a:rPr lang="en-US" i="1" dirty="0"/>
              <a:t> Yesterday I </a:t>
            </a:r>
            <a:r>
              <a:rPr lang="en-US" i="1" dirty="0">
                <a:solidFill>
                  <a:srgbClr val="FF0000"/>
                </a:solidFill>
              </a:rPr>
              <a:t>learned</a:t>
            </a:r>
            <a:r>
              <a:rPr lang="en-US" i="1" dirty="0"/>
              <a:t>-</a:t>
            </a:r>
            <a:r>
              <a:rPr lang="en-US" i="1" dirty="0" err="1"/>
              <a:t>pf</a:t>
            </a:r>
            <a:r>
              <a:rPr lang="en-US" i="1" dirty="0"/>
              <a:t> ten new BCS verbs</a:t>
            </a:r>
            <a:endParaRPr lang="en-US" dirty="0"/>
          </a:p>
          <a:p>
            <a:r>
              <a:rPr lang="en-US" i="1" dirty="0"/>
              <a:t> </a:t>
            </a:r>
            <a:endParaRPr lang="en-US" dirty="0"/>
          </a:p>
          <a:p>
            <a:r>
              <a:rPr lang="en-US" dirty="0"/>
              <a:t>Only the first, not the second, sentence may be logically queried with “What were you doing yesterday when I called?” The lexical difference between English </a:t>
            </a:r>
            <a:r>
              <a:rPr lang="en-US" i="1" dirty="0"/>
              <a:t>study </a:t>
            </a:r>
            <a:r>
              <a:rPr lang="en-US" dirty="0"/>
              <a:t>and </a:t>
            </a:r>
            <a:r>
              <a:rPr lang="en-US" i="1" dirty="0"/>
              <a:t>learn </a:t>
            </a:r>
            <a:r>
              <a:rPr lang="en-US" dirty="0"/>
              <a:t>corresponds in this instance to a difference in aspect: the former implies an activity without a necessary result, while the latter implies a definite result</a:t>
            </a:r>
          </a:p>
        </p:txBody>
      </p:sp>
    </p:spTree>
    <p:extLst>
      <p:ext uri="{BB962C8B-B14F-4D97-AF65-F5344CB8AC3E}">
        <p14:creationId xmlns:p14="http://schemas.microsoft.com/office/powerpoint/2010/main" val="12004085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06362"/>
          </a:xfrm>
        </p:spPr>
        <p:txBody>
          <a:bodyPr>
            <a:normAutofit fontScale="90000"/>
          </a:bodyPr>
          <a:lstStyle/>
          <a:p>
            <a:r>
              <a:rPr lang="en-US" dirty="0"/>
              <a:t>.</a:t>
            </a:r>
          </a:p>
        </p:txBody>
      </p:sp>
      <p:sp>
        <p:nvSpPr>
          <p:cNvPr id="3" name="Content Placeholder 2"/>
          <p:cNvSpPr>
            <a:spLocks noGrp="1"/>
          </p:cNvSpPr>
          <p:nvPr>
            <p:ph idx="4294967295"/>
          </p:nvPr>
        </p:nvSpPr>
        <p:spPr>
          <a:xfrm>
            <a:off x="280987" y="1039812"/>
            <a:ext cx="11630025" cy="5543550"/>
          </a:xfrm>
        </p:spPr>
        <p:txBody>
          <a:bodyPr>
            <a:normAutofit fontScale="85000" lnSpcReduction="10000"/>
          </a:bodyPr>
          <a:lstStyle/>
          <a:p>
            <a:r>
              <a:rPr lang="en-US" dirty="0"/>
              <a:t>-Questions merely inquiring whether or not an action has occurred, isolated from any immediate consequence, will usually be asked and answered in the Imperfective aspect.  </a:t>
            </a:r>
          </a:p>
          <a:p>
            <a:r>
              <a:rPr lang="en-US" dirty="0" err="1"/>
              <a:t>Jesi</a:t>
            </a:r>
            <a:r>
              <a:rPr lang="en-US" dirty="0"/>
              <a:t> li </a:t>
            </a:r>
            <a:r>
              <a:rPr lang="en-US" dirty="0" err="1"/>
              <a:t>jeo</a:t>
            </a:r>
            <a:r>
              <a:rPr lang="en-US" dirty="0"/>
              <a:t>/ </a:t>
            </a:r>
            <a:r>
              <a:rPr lang="en-US" dirty="0" err="1"/>
              <a:t>jela</a:t>
            </a:r>
            <a:r>
              <a:rPr lang="en-US" dirty="0"/>
              <a:t>? Have you eaten?  </a:t>
            </a:r>
          </a:p>
          <a:p>
            <a:r>
              <a:rPr lang="en-US" dirty="0"/>
              <a:t>-Generalized questions in the Imperfective aspect are often accompanied at least implicitly by the adverb </a:t>
            </a:r>
            <a:r>
              <a:rPr lang="en-US" dirty="0" err="1">
                <a:solidFill>
                  <a:srgbClr val="FF0000"/>
                </a:solidFill>
              </a:rPr>
              <a:t>ikad</a:t>
            </a:r>
            <a:r>
              <a:rPr lang="en-US" dirty="0">
                <a:solidFill>
                  <a:srgbClr val="FF0000"/>
                </a:solidFill>
              </a:rPr>
              <a:t>/a</a:t>
            </a:r>
            <a:r>
              <a:rPr lang="en-US" dirty="0"/>
              <a:t>- </a:t>
            </a:r>
            <a:r>
              <a:rPr lang="en-US" i="1" dirty="0"/>
              <a:t>ever  </a:t>
            </a:r>
            <a:endParaRPr lang="en-US" dirty="0"/>
          </a:p>
          <a:p>
            <a:r>
              <a:rPr lang="en-US" i="1" dirty="0" err="1"/>
              <a:t>Jesi</a:t>
            </a:r>
            <a:r>
              <a:rPr lang="en-US" i="1" dirty="0"/>
              <a:t> li </a:t>
            </a:r>
            <a:r>
              <a:rPr lang="en-US" i="1" dirty="0" err="1"/>
              <a:t>ikada</a:t>
            </a:r>
            <a:r>
              <a:rPr lang="en-US" i="1" dirty="0"/>
              <a:t> </a:t>
            </a:r>
            <a:r>
              <a:rPr lang="en-US" i="1" dirty="0" err="1"/>
              <a:t>gledao</a:t>
            </a:r>
            <a:r>
              <a:rPr lang="en-US" i="1" dirty="0"/>
              <a:t>/</a:t>
            </a:r>
            <a:r>
              <a:rPr lang="en-US" i="1" dirty="0" err="1"/>
              <a:t>gledala</a:t>
            </a:r>
            <a:r>
              <a:rPr lang="en-US" i="1" dirty="0"/>
              <a:t> </a:t>
            </a:r>
            <a:r>
              <a:rPr lang="en-US" i="1" dirty="0" err="1"/>
              <a:t>taj</a:t>
            </a:r>
            <a:r>
              <a:rPr lang="en-US" i="1" dirty="0"/>
              <a:t> film Have you (ever) seen that film? </a:t>
            </a:r>
            <a:r>
              <a:rPr lang="en-US" i="1" dirty="0" err="1"/>
              <a:t>Gledati</a:t>
            </a:r>
            <a:r>
              <a:rPr lang="en-US" i="1" dirty="0"/>
              <a:t>/</a:t>
            </a:r>
            <a:r>
              <a:rPr lang="en-US" i="1" dirty="0" err="1"/>
              <a:t>Pogledati</a:t>
            </a:r>
            <a:r>
              <a:rPr lang="en-US" i="1" dirty="0"/>
              <a:t>  </a:t>
            </a:r>
            <a:endParaRPr lang="en-US" dirty="0"/>
          </a:p>
          <a:p>
            <a:r>
              <a:rPr lang="en-US" dirty="0"/>
              <a:t>-If in a string of events the accomplishment of each one is the prerequisite for the occurrence of the next one, the verbs will be in the Perfective aspect:  </a:t>
            </a:r>
          </a:p>
          <a:p>
            <a:r>
              <a:rPr lang="pl-PL" i="1" dirty="0"/>
              <a:t>Probudio sam se, ustao, istu</a:t>
            </a:r>
            <a:r>
              <a:rPr lang="sr-Latn-RS" i="1" dirty="0"/>
              <a:t>š</a:t>
            </a:r>
            <a:r>
              <a:rPr lang="pl-PL" i="1" dirty="0"/>
              <a:t>irao se i obrijao. </a:t>
            </a:r>
            <a:r>
              <a:rPr lang="en-US" i="1" dirty="0"/>
              <a:t>I awoke, got up, took a shower, and shaved.</a:t>
            </a:r>
            <a:endParaRPr lang="en-US" dirty="0"/>
          </a:p>
          <a:p>
            <a:r>
              <a:rPr lang="en-US" i="1" dirty="0"/>
              <a:t> </a:t>
            </a:r>
            <a:endParaRPr lang="en-US" dirty="0"/>
          </a:p>
          <a:p>
            <a:r>
              <a:rPr lang="fr-CA" i="1" dirty="0" err="1"/>
              <a:t>Buditi</a:t>
            </a:r>
            <a:r>
              <a:rPr lang="fr-CA" i="1" dirty="0"/>
              <a:t> se /</a:t>
            </a:r>
            <a:r>
              <a:rPr lang="fr-CA" i="1" dirty="0" err="1"/>
              <a:t>probuditi</a:t>
            </a:r>
            <a:r>
              <a:rPr lang="fr-CA" i="1" dirty="0"/>
              <a:t> se  </a:t>
            </a:r>
            <a:r>
              <a:rPr lang="fr-CA" i="1" dirty="0" err="1"/>
              <a:t>ustajati</a:t>
            </a:r>
            <a:r>
              <a:rPr lang="fr-CA" i="1" dirty="0"/>
              <a:t>/</a:t>
            </a:r>
            <a:r>
              <a:rPr lang="fr-CA" i="1" dirty="0" err="1"/>
              <a:t>ustati</a:t>
            </a:r>
            <a:r>
              <a:rPr lang="fr-CA" i="1" dirty="0"/>
              <a:t> </a:t>
            </a:r>
            <a:r>
              <a:rPr lang="fr-CA" i="1" dirty="0" err="1"/>
              <a:t>brijati</a:t>
            </a:r>
            <a:r>
              <a:rPr lang="fr-CA" i="1" dirty="0"/>
              <a:t> se /</a:t>
            </a:r>
            <a:r>
              <a:rPr lang="fr-CA" i="1" dirty="0" err="1"/>
              <a:t>obrijati</a:t>
            </a:r>
            <a:r>
              <a:rPr lang="fr-CA" i="1" dirty="0"/>
              <a:t> se </a:t>
            </a:r>
            <a:endParaRPr lang="en-US" dirty="0"/>
          </a:p>
          <a:p>
            <a:endParaRPr lang="en-US" dirty="0"/>
          </a:p>
        </p:txBody>
      </p:sp>
    </p:spTree>
    <p:extLst>
      <p:ext uri="{BB962C8B-B14F-4D97-AF65-F5344CB8AC3E}">
        <p14:creationId xmlns:p14="http://schemas.microsoft.com/office/powerpoint/2010/main" val="41449326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B280-6E76-DF7E-DB18-EC9FA045F362}"/>
              </a:ext>
            </a:extLst>
          </p:cNvPr>
          <p:cNvSpPr>
            <a:spLocks noGrp="1"/>
          </p:cNvSpPr>
          <p:nvPr>
            <p:ph type="title"/>
          </p:nvPr>
        </p:nvSpPr>
        <p:spPr/>
        <p:txBody>
          <a:bodyPr/>
          <a:lstStyle/>
          <a:p>
            <a:r>
              <a:rPr lang="sr-Latn-RS" dirty="0" err="1"/>
              <a:t>Prefixation</a:t>
            </a:r>
            <a:r>
              <a:rPr lang="sr-Latn-RS" dirty="0"/>
              <a:t> </a:t>
            </a:r>
            <a:r>
              <a:rPr lang="sr-Latn-RS" dirty="0" err="1"/>
              <a:t>and</a:t>
            </a:r>
            <a:r>
              <a:rPr lang="sr-Latn-RS" dirty="0"/>
              <a:t> </a:t>
            </a:r>
            <a:r>
              <a:rPr lang="sr-Latn-RS" dirty="0" err="1"/>
              <a:t>aspects</a:t>
            </a:r>
            <a:endParaRPr lang="en-US" dirty="0"/>
          </a:p>
        </p:txBody>
      </p:sp>
      <p:sp>
        <p:nvSpPr>
          <p:cNvPr id="3" name="Text Placeholder 2">
            <a:extLst>
              <a:ext uri="{FF2B5EF4-FFF2-40B4-BE49-F238E27FC236}">
                <a16:creationId xmlns:a16="http://schemas.microsoft.com/office/drawing/2014/main" id="{5F173FE1-AC54-474D-8E52-E57D80EB05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6704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411162"/>
          </a:xfrm>
        </p:spPr>
        <p:txBody>
          <a:bodyPr>
            <a:normAutofit fontScale="90000"/>
          </a:bodyPr>
          <a:lstStyle/>
          <a:p>
            <a:pPr algn="ctr"/>
            <a:r>
              <a:rPr lang="en-US" sz="2400" dirty="0">
                <a:solidFill>
                  <a:schemeClr val="tx1"/>
                </a:solidFill>
              </a:rPr>
              <a:t>PERFECTIVE PREFIXATION</a:t>
            </a:r>
          </a:p>
        </p:txBody>
      </p:sp>
      <p:sp>
        <p:nvSpPr>
          <p:cNvPr id="3" name="Content Placeholder 2"/>
          <p:cNvSpPr>
            <a:spLocks noGrp="1"/>
          </p:cNvSpPr>
          <p:nvPr>
            <p:ph idx="4294967295"/>
          </p:nvPr>
        </p:nvSpPr>
        <p:spPr>
          <a:xfrm>
            <a:off x="1757779" y="1001697"/>
            <a:ext cx="8229600" cy="5791200"/>
          </a:xfrm>
        </p:spPr>
        <p:txBody>
          <a:bodyPr>
            <a:normAutofit fontScale="92500" lnSpcReduction="10000"/>
          </a:bodyPr>
          <a:lstStyle/>
          <a:p>
            <a:r>
              <a:rPr lang="en-US" dirty="0"/>
              <a:t>Most verbs that are Imperfective, when prefixed, become Perfective. As a rule, these will be </a:t>
            </a:r>
            <a:r>
              <a:rPr lang="en-US" dirty="0" err="1"/>
              <a:t>actional</a:t>
            </a:r>
            <a:r>
              <a:rPr lang="en-US" dirty="0"/>
              <a:t>, or goal-directed verbs. A number of prefixes have the function of creating Perfective verbs without appreciably changing the meaning of the base verb (be aware that the meaning can change by adding a prefix to the basic-simple verbs which will be discussed below). </a:t>
            </a:r>
          </a:p>
          <a:p>
            <a:r>
              <a:rPr lang="en-US" dirty="0"/>
              <a:t> </a:t>
            </a:r>
          </a:p>
          <a:p>
            <a:r>
              <a:rPr lang="en-US" dirty="0"/>
              <a:t>It is impossible to predict which prefix will be used with which verb; the </a:t>
            </a:r>
            <a:r>
              <a:rPr lang="en-US" dirty="0" err="1"/>
              <a:t>perfectivizing</a:t>
            </a:r>
            <a:r>
              <a:rPr lang="en-US" dirty="0"/>
              <a:t> prefix must be memorized for each one. The commonest </a:t>
            </a:r>
            <a:r>
              <a:rPr lang="en-US" dirty="0" err="1"/>
              <a:t>perfectivizing</a:t>
            </a:r>
            <a:r>
              <a:rPr lang="en-US" dirty="0"/>
              <a:t> prefixes are: </a:t>
            </a:r>
          </a:p>
          <a:p>
            <a:r>
              <a:rPr lang="pl-PL" dirty="0">
                <a:solidFill>
                  <a:srgbClr val="FF0000"/>
                </a:solidFill>
              </a:rPr>
              <a:t>pro, iz, po, sa, u, na, o, s, </a:t>
            </a:r>
            <a:r>
              <a:rPr lang="pl-PL" dirty="0"/>
              <a:t>etc.  </a:t>
            </a:r>
            <a:r>
              <a:rPr lang="en-US" dirty="0"/>
              <a:t>Here are some examples of semantically the same </a:t>
            </a:r>
            <a:r>
              <a:rPr lang="en-US" dirty="0" err="1"/>
              <a:t>perfectivizing</a:t>
            </a:r>
            <a:r>
              <a:rPr lang="en-US" dirty="0"/>
              <a:t> prefixes:</a:t>
            </a:r>
          </a:p>
          <a:p>
            <a:r>
              <a:rPr lang="en-US" dirty="0"/>
              <a:t> </a:t>
            </a:r>
          </a:p>
          <a:p>
            <a:endParaRPr lang="en-US" dirty="0"/>
          </a:p>
        </p:txBody>
      </p:sp>
    </p:spTree>
    <p:extLst>
      <p:ext uri="{BB962C8B-B14F-4D97-AF65-F5344CB8AC3E}">
        <p14:creationId xmlns:p14="http://schemas.microsoft.com/office/powerpoint/2010/main" val="2220172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258762"/>
          </a:xfrm>
        </p:spPr>
        <p:txBody>
          <a:bodyPr>
            <a:normAutofit fontScale="90000"/>
          </a:bodyPr>
          <a:lstStyle/>
          <a:p>
            <a:r>
              <a:rPr lang="en-US" dirty="0"/>
              <a:t>.</a:t>
            </a:r>
          </a:p>
        </p:txBody>
      </p:sp>
      <p:sp>
        <p:nvSpPr>
          <p:cNvPr id="3" name="Content Placeholder 2"/>
          <p:cNvSpPr>
            <a:spLocks noGrp="1"/>
          </p:cNvSpPr>
          <p:nvPr>
            <p:ph idx="4294967295"/>
          </p:nvPr>
        </p:nvSpPr>
        <p:spPr>
          <a:xfrm>
            <a:off x="0" y="304800"/>
            <a:ext cx="8229600" cy="6324600"/>
          </a:xfrm>
        </p:spPr>
        <p:txBody>
          <a:bodyPr>
            <a:normAutofit fontScale="70000" lnSpcReduction="20000"/>
          </a:bodyPr>
          <a:lstStyle/>
          <a:p>
            <a:r>
              <a:rPr lang="en-US" dirty="0"/>
              <a:t> Imperfective           Prefixed Perfective        Prefix        meaning</a:t>
            </a:r>
          </a:p>
          <a:p>
            <a:r>
              <a:rPr lang="en-US" dirty="0"/>
              <a:t> </a:t>
            </a:r>
          </a:p>
          <a:p>
            <a:r>
              <a:rPr lang="en-US" dirty="0" err="1"/>
              <a:t>analizirati</a:t>
            </a:r>
            <a:r>
              <a:rPr lang="en-US" dirty="0"/>
              <a:t>                </a:t>
            </a:r>
            <a:r>
              <a:rPr lang="en-US" dirty="0" err="1"/>
              <a:t>proanalizirati</a:t>
            </a:r>
            <a:r>
              <a:rPr lang="en-US" dirty="0"/>
              <a:t>                      pro             to analyze</a:t>
            </a:r>
          </a:p>
          <a:p>
            <a:r>
              <a:rPr lang="en-US" dirty="0" err="1"/>
              <a:t>čitati</a:t>
            </a:r>
            <a:r>
              <a:rPr lang="en-US" dirty="0"/>
              <a:t>                         </a:t>
            </a:r>
            <a:r>
              <a:rPr lang="en-US" dirty="0" err="1"/>
              <a:t>pročitati</a:t>
            </a:r>
            <a:r>
              <a:rPr lang="en-US" dirty="0"/>
              <a:t>                                                 to read </a:t>
            </a:r>
          </a:p>
          <a:p>
            <a:r>
              <a:rPr lang="en-US" dirty="0" err="1"/>
              <a:t>graditi</a:t>
            </a:r>
            <a:r>
              <a:rPr lang="en-US" dirty="0"/>
              <a:t>                      </a:t>
            </a:r>
            <a:r>
              <a:rPr lang="en-US" dirty="0" err="1"/>
              <a:t>izgraditi</a:t>
            </a:r>
            <a:r>
              <a:rPr lang="en-US" dirty="0"/>
              <a:t>                                </a:t>
            </a:r>
            <a:r>
              <a:rPr lang="en-US" dirty="0" err="1"/>
              <a:t>iz</a:t>
            </a:r>
            <a:r>
              <a:rPr lang="en-US" dirty="0"/>
              <a:t>               to build</a:t>
            </a:r>
          </a:p>
          <a:p>
            <a:r>
              <a:rPr lang="en-US" dirty="0" err="1"/>
              <a:t>ljubiti</a:t>
            </a:r>
            <a:r>
              <a:rPr lang="en-US" dirty="0"/>
              <a:t>                       </a:t>
            </a:r>
            <a:r>
              <a:rPr lang="en-US" dirty="0" err="1"/>
              <a:t>poljubiti</a:t>
            </a:r>
            <a:r>
              <a:rPr lang="en-US" dirty="0"/>
              <a:t>                                </a:t>
            </a:r>
            <a:r>
              <a:rPr lang="en-US" dirty="0" err="1"/>
              <a:t>po</a:t>
            </a:r>
            <a:r>
              <a:rPr lang="en-US" dirty="0"/>
              <a:t>             to kiss</a:t>
            </a:r>
          </a:p>
          <a:p>
            <a:r>
              <a:rPr lang="en-US" dirty="0" err="1"/>
              <a:t>grešiti</a:t>
            </a:r>
            <a:r>
              <a:rPr lang="en-US" dirty="0"/>
              <a:t>/ </a:t>
            </a:r>
            <a:r>
              <a:rPr lang="en-US" dirty="0" err="1"/>
              <a:t>griješiti</a:t>
            </a:r>
            <a:r>
              <a:rPr lang="en-US" dirty="0"/>
              <a:t>      </a:t>
            </a:r>
            <a:r>
              <a:rPr lang="en-US" dirty="0" err="1"/>
              <a:t>pogrešiti</a:t>
            </a:r>
            <a:r>
              <a:rPr lang="en-US" dirty="0"/>
              <a:t> /</a:t>
            </a:r>
            <a:r>
              <a:rPr lang="en-US" dirty="0" err="1"/>
              <a:t>pogriješiti</a:t>
            </a:r>
            <a:r>
              <a:rPr lang="en-US" dirty="0"/>
              <a:t>                            to be mistaken </a:t>
            </a:r>
          </a:p>
          <a:p>
            <a:r>
              <a:rPr lang="en-US" dirty="0" err="1"/>
              <a:t>piti</a:t>
            </a:r>
            <a:r>
              <a:rPr lang="en-US" dirty="0"/>
              <a:t>                            </a:t>
            </a:r>
            <a:r>
              <a:rPr lang="en-US" dirty="0" err="1"/>
              <a:t>popiti</a:t>
            </a:r>
            <a:r>
              <a:rPr lang="en-US" dirty="0"/>
              <a:t>                                                      to drink       </a:t>
            </a:r>
          </a:p>
          <a:p>
            <a:r>
              <a:rPr lang="en-US" dirty="0" err="1"/>
              <a:t>čekati</a:t>
            </a:r>
            <a:r>
              <a:rPr lang="en-US" dirty="0"/>
              <a:t>                      </a:t>
            </a:r>
            <a:r>
              <a:rPr lang="en-US" dirty="0" err="1"/>
              <a:t>sačekati</a:t>
            </a:r>
            <a:r>
              <a:rPr lang="en-US" dirty="0"/>
              <a:t>                                  </a:t>
            </a:r>
            <a:r>
              <a:rPr lang="en-US" dirty="0" err="1"/>
              <a:t>sa</a:t>
            </a:r>
            <a:r>
              <a:rPr lang="en-US" dirty="0"/>
              <a:t>              to wait</a:t>
            </a:r>
          </a:p>
          <a:p>
            <a:r>
              <a:rPr lang="pl-PL" dirty="0"/>
              <a:t>raditi                       uraditi                                      u             to do</a:t>
            </a:r>
            <a:endParaRPr lang="en-US" dirty="0"/>
          </a:p>
          <a:p>
            <a:r>
              <a:rPr lang="en-US" dirty="0" err="1"/>
              <a:t>zvati</a:t>
            </a:r>
            <a:r>
              <a:rPr lang="en-US" dirty="0"/>
              <a:t>                        </a:t>
            </a:r>
            <a:r>
              <a:rPr lang="en-US" dirty="0" err="1"/>
              <a:t>nazvati</a:t>
            </a:r>
            <a:r>
              <a:rPr lang="en-US" dirty="0"/>
              <a:t> or </a:t>
            </a:r>
            <a:r>
              <a:rPr lang="en-US" dirty="0" err="1"/>
              <a:t>pozvati</a:t>
            </a:r>
            <a:r>
              <a:rPr lang="en-US" dirty="0"/>
              <a:t>                 </a:t>
            </a:r>
            <a:r>
              <a:rPr lang="en-US" dirty="0" err="1"/>
              <a:t>na</a:t>
            </a:r>
            <a:r>
              <a:rPr lang="en-US" dirty="0"/>
              <a:t>/</a:t>
            </a:r>
            <a:r>
              <a:rPr lang="en-US" dirty="0" err="1"/>
              <a:t>po</a:t>
            </a:r>
            <a:r>
              <a:rPr lang="en-US" dirty="0"/>
              <a:t>      to invite, to call  </a:t>
            </a:r>
          </a:p>
          <a:p>
            <a:r>
              <a:rPr lang="en-US" dirty="0" err="1"/>
              <a:t>brijati</a:t>
            </a:r>
            <a:r>
              <a:rPr lang="en-US" dirty="0"/>
              <a:t> se                 </a:t>
            </a:r>
            <a:r>
              <a:rPr lang="en-US" dirty="0" err="1"/>
              <a:t>obrijati</a:t>
            </a:r>
            <a:r>
              <a:rPr lang="en-US" dirty="0"/>
              <a:t> se                                o             to shave</a:t>
            </a:r>
          </a:p>
          <a:p>
            <a:r>
              <a:rPr lang="en-US" dirty="0" err="1"/>
              <a:t>kuvati</a:t>
            </a:r>
            <a:r>
              <a:rPr lang="en-US" dirty="0"/>
              <a:t>/ </a:t>
            </a:r>
            <a:r>
              <a:rPr lang="en-US" dirty="0" err="1"/>
              <a:t>kuhati</a:t>
            </a:r>
            <a:r>
              <a:rPr lang="en-US" dirty="0"/>
              <a:t>       </a:t>
            </a:r>
            <a:r>
              <a:rPr lang="en-US" dirty="0" err="1"/>
              <a:t>skuvati</a:t>
            </a:r>
            <a:r>
              <a:rPr lang="en-US" dirty="0"/>
              <a:t>/ </a:t>
            </a:r>
            <a:r>
              <a:rPr lang="en-US" dirty="0" err="1"/>
              <a:t>skuhati</a:t>
            </a:r>
            <a:r>
              <a:rPr lang="en-US" dirty="0"/>
              <a:t>                     s                to cook food </a:t>
            </a:r>
          </a:p>
          <a:p>
            <a:r>
              <a:rPr lang="pl-PL" dirty="0"/>
              <a:t>pisati                       napisati                         </a:t>
            </a:r>
            <a:r>
              <a:rPr lang="en-US" dirty="0"/>
              <a:t>       </a:t>
            </a:r>
            <a:r>
              <a:rPr lang="pl-PL" dirty="0"/>
              <a:t>na                to write</a:t>
            </a:r>
            <a:endParaRPr lang="en-US" dirty="0"/>
          </a:p>
          <a:p>
            <a:r>
              <a:rPr lang="pl-PL" dirty="0"/>
              <a:t>učiti                         naučiti                           </a:t>
            </a:r>
            <a:r>
              <a:rPr lang="en-US" dirty="0"/>
              <a:t>       </a:t>
            </a:r>
            <a:r>
              <a:rPr lang="en-US" dirty="0" err="1"/>
              <a:t>na</a:t>
            </a:r>
            <a:r>
              <a:rPr lang="pl-PL" dirty="0"/>
              <a:t>                 to learn </a:t>
            </a:r>
            <a:endParaRPr lang="en-US" dirty="0"/>
          </a:p>
          <a:p>
            <a:endParaRPr lang="en-US" dirty="0"/>
          </a:p>
        </p:txBody>
      </p:sp>
    </p:spTree>
    <p:extLst>
      <p:ext uri="{BB962C8B-B14F-4D97-AF65-F5344CB8AC3E}">
        <p14:creationId xmlns:p14="http://schemas.microsoft.com/office/powerpoint/2010/main" val="158984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296" y="329184"/>
            <a:ext cx="6894576" cy="1783080"/>
          </a:xfrm>
        </p:spPr>
        <p:txBody>
          <a:bodyPr anchor="b">
            <a:normAutofit/>
          </a:bodyPr>
          <a:lstStyle/>
          <a:p>
            <a:r>
              <a:rPr lang="en-US" sz="5400"/>
              <a:t>Components of the present tense</a:t>
            </a:r>
          </a:p>
        </p:txBody>
      </p:sp>
      <p:pic>
        <p:nvPicPr>
          <p:cNvPr id="5" name="Picture 4" descr="Formulae written on a blackboard">
            <a:extLst>
              <a:ext uri="{FF2B5EF4-FFF2-40B4-BE49-F238E27FC236}">
                <a16:creationId xmlns:a16="http://schemas.microsoft.com/office/drawing/2014/main" id="{B21D5633-B300-F1F0-9477-0BC0726DDD09}"/>
              </a:ext>
            </a:extLst>
          </p:cNvPr>
          <p:cNvPicPr>
            <a:picLocks noChangeAspect="1"/>
          </p:cNvPicPr>
          <p:nvPr/>
        </p:nvPicPr>
        <p:blipFill rotWithShape="1">
          <a:blip r:embed="rId2"/>
          <a:srcRect l="28379" r="3217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Content Placeholder 2"/>
          <p:cNvSpPr>
            <a:spLocks noGrp="1"/>
          </p:cNvSpPr>
          <p:nvPr>
            <p:ph idx="1"/>
          </p:nvPr>
        </p:nvSpPr>
        <p:spPr>
          <a:xfrm>
            <a:off x="4654296" y="2706624"/>
            <a:ext cx="6894576" cy="3483864"/>
          </a:xfrm>
        </p:spPr>
        <p:txBody>
          <a:bodyPr>
            <a:normAutofit/>
          </a:bodyPr>
          <a:lstStyle/>
          <a:p>
            <a:r>
              <a:rPr lang="en-US" sz="2200" b="1"/>
              <a:t>A: Personal endings</a:t>
            </a:r>
            <a:r>
              <a:rPr lang="en-US" sz="2200"/>
              <a:t>:</a:t>
            </a:r>
          </a:p>
          <a:p>
            <a:r>
              <a:rPr lang="en-US" sz="2200"/>
              <a:t>1.p.sg.  </a:t>
            </a:r>
            <a:r>
              <a:rPr lang="en-US" sz="2200" b="1"/>
              <a:t>–m           </a:t>
            </a:r>
            <a:r>
              <a:rPr lang="en-US" sz="2200"/>
              <a:t>1.p.pl. </a:t>
            </a:r>
            <a:r>
              <a:rPr lang="en-US" sz="2200" b="1"/>
              <a:t>-mo</a:t>
            </a:r>
          </a:p>
          <a:p>
            <a:r>
              <a:rPr lang="en-US" sz="2200"/>
              <a:t>2.p.sg    </a:t>
            </a:r>
            <a:r>
              <a:rPr lang="en-US" sz="2200" b="1"/>
              <a:t>–</a:t>
            </a:r>
            <a:r>
              <a:rPr lang="sr-Latn-RS" sz="2200" b="1"/>
              <a:t>š</a:t>
            </a:r>
            <a:r>
              <a:rPr lang="en-US" sz="2200" b="1"/>
              <a:t>            </a:t>
            </a:r>
            <a:r>
              <a:rPr lang="en-US" sz="2200"/>
              <a:t>2.p. pl. </a:t>
            </a:r>
            <a:r>
              <a:rPr lang="en-US" sz="2200" b="1"/>
              <a:t>-te </a:t>
            </a:r>
          </a:p>
          <a:p>
            <a:r>
              <a:rPr lang="en-US" sz="2200"/>
              <a:t>3. p.sg.  </a:t>
            </a:r>
            <a:r>
              <a:rPr lang="en-US" sz="2200" b="1"/>
              <a:t>zero </a:t>
            </a:r>
            <a:r>
              <a:rPr lang="en-US" sz="2200"/>
              <a:t>       3. p.pl. </a:t>
            </a:r>
            <a:r>
              <a:rPr lang="en-US" sz="2200" b="1"/>
              <a:t>zero ending</a:t>
            </a:r>
          </a:p>
          <a:p>
            <a:endParaRPr lang="en-US" sz="2200"/>
          </a:p>
          <a:p>
            <a:endParaRPr lang="en-US" sz="2200"/>
          </a:p>
        </p:txBody>
      </p:sp>
    </p:spTree>
    <p:extLst>
      <p:ext uri="{BB962C8B-B14F-4D97-AF65-F5344CB8AC3E}">
        <p14:creationId xmlns:p14="http://schemas.microsoft.com/office/powerpoint/2010/main" val="818654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960120" y="643467"/>
            <a:ext cx="3212593" cy="5571066"/>
          </a:xfrm>
        </p:spPr>
        <p:txBody>
          <a:bodyPr vert="horz" lIns="91440" tIns="45720" rIns="91440" bIns="45720" rtlCol="0" anchor="ctr">
            <a:normAutofit/>
          </a:bodyPr>
          <a:lstStyle/>
          <a:p>
            <a:r>
              <a:rPr lang="en-US" kern="1200" cap="all" spc="120" baseline="0">
                <a:solidFill>
                  <a:schemeClr val="bg1"/>
                </a:solidFill>
                <a:latin typeface="+mj-lt"/>
                <a:ea typeface="+mj-ea"/>
                <a:cs typeface="+mj-cs"/>
              </a:rPr>
              <a:t>“To Go” Family </a:t>
            </a:r>
          </a:p>
        </p:txBody>
      </p:sp>
      <p:sp>
        <p:nvSpPr>
          <p:cNvPr id="3" name="Content Placeholder 2"/>
          <p:cNvSpPr>
            <a:spLocks noGrp="1"/>
          </p:cNvSpPr>
          <p:nvPr>
            <p:ph idx="4294967295"/>
          </p:nvPr>
        </p:nvSpPr>
        <p:spPr>
          <a:xfrm>
            <a:off x="5302336" y="643467"/>
            <a:ext cx="5926496" cy="5571066"/>
          </a:xfrm>
        </p:spPr>
        <p:txBody>
          <a:bodyPr vert="horz" lIns="91440" tIns="45720" rIns="91440" bIns="45720" rtlCol="0" anchor="ctr">
            <a:normAutofit/>
          </a:bodyPr>
          <a:lstStyle/>
          <a:p>
            <a:pPr>
              <a:lnSpc>
                <a:spcPct val="91000"/>
              </a:lnSpc>
            </a:pPr>
            <a:r>
              <a:rPr lang="en-US" sz="2400"/>
              <a:t>Aspect pairs of verbs of motion all derived from verb IĆI ( “to go“ family of verbs) by adding the prepositions  u, iz, od, do, sa, na have various meanings.  </a:t>
            </a:r>
          </a:p>
          <a:p>
            <a:pPr>
              <a:lnSpc>
                <a:spcPct val="91000"/>
              </a:lnSpc>
            </a:pPr>
            <a:r>
              <a:rPr lang="en-US" sz="2400"/>
              <a:t>Perfective-imperfective</a:t>
            </a:r>
          </a:p>
          <a:p>
            <a:pPr>
              <a:lnSpc>
                <a:spcPct val="91000"/>
              </a:lnSpc>
            </a:pPr>
            <a:r>
              <a:rPr lang="en-US" sz="2400"/>
              <a:t>Ući- Ulaziti (enter, go in)</a:t>
            </a:r>
          </a:p>
          <a:p>
            <a:pPr>
              <a:lnSpc>
                <a:spcPct val="91000"/>
              </a:lnSpc>
            </a:pPr>
            <a:r>
              <a:rPr lang="en-US" sz="2400"/>
              <a:t>Izaći- Izlaziti ( leave,go out)</a:t>
            </a:r>
          </a:p>
          <a:p>
            <a:pPr>
              <a:lnSpc>
                <a:spcPct val="91000"/>
              </a:lnSpc>
            </a:pPr>
            <a:r>
              <a:rPr lang="en-US" sz="2400"/>
              <a:t>Doći- Dolaziti (come,arrive)   </a:t>
            </a:r>
          </a:p>
          <a:p>
            <a:pPr>
              <a:lnSpc>
                <a:spcPct val="91000"/>
              </a:lnSpc>
            </a:pPr>
            <a:r>
              <a:rPr lang="en-US" sz="2400"/>
              <a:t>Otići-Odlaziti (leave, go away)</a:t>
            </a:r>
          </a:p>
          <a:p>
            <a:pPr>
              <a:lnSpc>
                <a:spcPct val="91000"/>
              </a:lnSpc>
            </a:pPr>
            <a:r>
              <a:rPr lang="en-US" sz="2400"/>
              <a:t>Sići- Silaziti (descend)  </a:t>
            </a:r>
          </a:p>
          <a:p>
            <a:pPr>
              <a:lnSpc>
                <a:spcPct val="91000"/>
              </a:lnSpc>
            </a:pPr>
            <a:r>
              <a:rPr lang="en-US" sz="2400"/>
              <a:t>Naći- Nalaziti  (find) this is the only one which is not verb of motion</a:t>
            </a:r>
          </a:p>
        </p:txBody>
      </p:sp>
    </p:spTree>
    <p:extLst>
      <p:ext uri="{BB962C8B-B14F-4D97-AF65-F5344CB8AC3E}">
        <p14:creationId xmlns:p14="http://schemas.microsoft.com/office/powerpoint/2010/main" val="1000938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0" y="750888"/>
            <a:ext cx="8229600" cy="868362"/>
          </a:xfrm>
        </p:spPr>
        <p:txBody>
          <a:bodyPr>
            <a:noAutofit/>
          </a:bodyPr>
          <a:lstStyle/>
          <a:p>
            <a:r>
              <a:rPr lang="sr-Latn-RS" sz="3200" dirty="0"/>
              <a:t>Prefixation that changes the meaning of the verb</a:t>
            </a:r>
            <a:br>
              <a:rPr lang="en-US" sz="3200" dirty="0"/>
            </a:br>
            <a:endParaRPr lang="en-US" sz="3200" dirty="0"/>
          </a:p>
        </p:txBody>
      </p:sp>
      <p:sp>
        <p:nvSpPr>
          <p:cNvPr id="3" name="Content Placeholder 2"/>
          <p:cNvSpPr>
            <a:spLocks noGrp="1"/>
          </p:cNvSpPr>
          <p:nvPr>
            <p:ph idx="1"/>
          </p:nvPr>
        </p:nvSpPr>
        <p:spPr>
          <a:xfrm>
            <a:off x="657225" y="2533650"/>
            <a:ext cx="11068049" cy="3943350"/>
          </a:xfrm>
        </p:spPr>
        <p:txBody>
          <a:bodyPr>
            <a:normAutofit fontScale="77500" lnSpcReduction="20000"/>
          </a:bodyPr>
          <a:lstStyle/>
          <a:p>
            <a:r>
              <a:rPr lang="sr-Latn-RS" dirty="0"/>
              <a:t>The verb </a:t>
            </a:r>
            <a:r>
              <a:rPr lang="sr-Latn-RS" i="1" dirty="0">
                <a:solidFill>
                  <a:srgbClr val="FF0000"/>
                </a:solidFill>
              </a:rPr>
              <a:t>pisati </a:t>
            </a:r>
            <a:r>
              <a:rPr lang="sr-Latn-RS" dirty="0"/>
              <a:t>(I) provides a good example when a </a:t>
            </a:r>
            <a:r>
              <a:rPr lang="sr-Latn-RS" dirty="0">
                <a:solidFill>
                  <a:srgbClr val="FF0000"/>
                </a:solidFill>
              </a:rPr>
              <a:t>prefix changes the meaning of perfective verbs</a:t>
            </a:r>
            <a:r>
              <a:rPr lang="sr-Latn-RS" dirty="0"/>
              <a:t>.Its perfective counterpart is napisati which also means to write.However, the famil</a:t>
            </a:r>
            <a:r>
              <a:rPr lang="en-US" dirty="0"/>
              <a:t>y</a:t>
            </a:r>
            <a:r>
              <a:rPr lang="sr-Latn-RS" dirty="0"/>
              <a:t> of pisati verbs is much larger, including the following verbs obtained b</a:t>
            </a:r>
            <a:r>
              <a:rPr lang="en-US" dirty="0"/>
              <a:t>y</a:t>
            </a:r>
            <a:r>
              <a:rPr lang="sr-Latn-RS" dirty="0"/>
              <a:t> prefixation</a:t>
            </a:r>
            <a:r>
              <a:rPr lang="en-US" dirty="0"/>
              <a:t>:</a:t>
            </a:r>
          </a:p>
          <a:p>
            <a:r>
              <a:rPr lang="sr-Latn-RS" dirty="0">
                <a:solidFill>
                  <a:srgbClr val="FF0000"/>
                </a:solidFill>
              </a:rPr>
              <a:t>U</a:t>
            </a:r>
            <a:r>
              <a:rPr lang="en-US" dirty="0"/>
              <a:t>:</a:t>
            </a:r>
            <a:r>
              <a:rPr lang="sr-Latn-RS" dirty="0"/>
              <a:t> upisati to write in,  to enroll</a:t>
            </a:r>
            <a:endParaRPr lang="en-US" dirty="0"/>
          </a:p>
          <a:p>
            <a:r>
              <a:rPr lang="sr-Latn-RS" dirty="0">
                <a:solidFill>
                  <a:srgbClr val="FF0000"/>
                </a:solidFill>
              </a:rPr>
              <a:t>ZA</a:t>
            </a:r>
            <a:r>
              <a:rPr lang="en-US" dirty="0"/>
              <a:t>:</a:t>
            </a:r>
            <a:r>
              <a:rPr lang="sr-Latn-RS" dirty="0"/>
              <a:t> zapisati to note down</a:t>
            </a:r>
            <a:endParaRPr lang="en-US" dirty="0"/>
          </a:p>
          <a:p>
            <a:r>
              <a:rPr lang="sr-Latn-RS" dirty="0">
                <a:solidFill>
                  <a:srgbClr val="FF0000"/>
                </a:solidFill>
              </a:rPr>
              <a:t>PRE</a:t>
            </a:r>
            <a:r>
              <a:rPr lang="en-US" dirty="0"/>
              <a:t>:</a:t>
            </a:r>
            <a:r>
              <a:rPr lang="sr-Latn-RS" dirty="0"/>
              <a:t> prepisati </a:t>
            </a:r>
            <a:r>
              <a:rPr lang="en-US" dirty="0"/>
              <a:t> </a:t>
            </a:r>
            <a:r>
              <a:rPr lang="sr-Latn-RS" dirty="0"/>
              <a:t>to copy (only when writting)</a:t>
            </a:r>
            <a:endParaRPr lang="en-US" dirty="0"/>
          </a:p>
          <a:p>
            <a:r>
              <a:rPr lang="sr-Latn-RS" dirty="0">
                <a:solidFill>
                  <a:srgbClr val="FF0000"/>
                </a:solidFill>
              </a:rPr>
              <a:t>OD</a:t>
            </a:r>
            <a:r>
              <a:rPr lang="en-US" dirty="0"/>
              <a:t>: </a:t>
            </a:r>
            <a:r>
              <a:rPr lang="sr-Latn-RS" dirty="0"/>
              <a:t>otpisati (alternation D</a:t>
            </a:r>
            <a:r>
              <a:rPr lang="en-US" dirty="0"/>
              <a:t>:T</a:t>
            </a:r>
            <a:r>
              <a:rPr lang="sr-Latn-RS" dirty="0"/>
              <a:t>) to write off </a:t>
            </a:r>
            <a:endParaRPr lang="en-US" dirty="0"/>
          </a:p>
          <a:p>
            <a:r>
              <a:rPr lang="sr-Latn-RS" dirty="0"/>
              <a:t>Their imperfective forms are</a:t>
            </a:r>
            <a:r>
              <a:rPr lang="en-US" dirty="0"/>
              <a:t>:</a:t>
            </a:r>
            <a:r>
              <a:rPr lang="sr-Latn-RS" dirty="0"/>
              <a:t> </a:t>
            </a:r>
            <a:endParaRPr lang="en-US" dirty="0"/>
          </a:p>
          <a:p>
            <a:r>
              <a:rPr lang="sr-Latn-RS" dirty="0"/>
              <a:t>upisivati , zapisivati , prepisivati, otpisivati</a:t>
            </a:r>
            <a:endParaRPr lang="en-US" dirty="0"/>
          </a:p>
          <a:p>
            <a:endParaRPr lang="en-US" dirty="0"/>
          </a:p>
        </p:txBody>
      </p:sp>
    </p:spTree>
    <p:extLst>
      <p:ext uri="{BB962C8B-B14F-4D97-AF65-F5344CB8AC3E}">
        <p14:creationId xmlns:p14="http://schemas.microsoft.com/office/powerpoint/2010/main" val="23798228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sr-Latn-RS" sz="5100"/>
              <a:t>ASPECTUAL PAIRS THAT HAVE A COMMON ROOT</a:t>
            </a:r>
            <a:br>
              <a:rPr lang="en-US" sz="5100"/>
            </a:br>
            <a:endParaRPr lang="en-US" sz="5100"/>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1400"/>
              <a:t>Aspectual pairs that have a common root but, differing basic stems and, consequently, different infinitives.</a:t>
            </a:r>
            <a:r>
              <a:rPr lang="en-US" sz="1400"/>
              <a:t> </a:t>
            </a:r>
            <a:r>
              <a:rPr lang="sr-Latn-RS" sz="1400"/>
              <a:t>In most such pairs the perfective verb is the primary one, while the imperfective member of the pair is the product of derivation</a:t>
            </a:r>
            <a:r>
              <a:rPr lang="en-US" sz="1400"/>
              <a:t>: </a:t>
            </a:r>
          </a:p>
          <a:p>
            <a:pPr>
              <a:lnSpc>
                <a:spcPct val="91000"/>
              </a:lnSpc>
            </a:pPr>
            <a:r>
              <a:rPr lang="sr-Latn-RS" sz="1400"/>
              <a:t>Group I</a:t>
            </a:r>
            <a:endParaRPr lang="en-US" sz="1400"/>
          </a:p>
          <a:p>
            <a:pPr>
              <a:lnSpc>
                <a:spcPct val="91000"/>
              </a:lnSpc>
            </a:pPr>
            <a:r>
              <a:rPr lang="sr-Latn-RS" sz="1400"/>
              <a:t>Pri</a:t>
            </a:r>
            <a:r>
              <a:rPr lang="en-US" sz="1400"/>
              <a:t>m</a:t>
            </a:r>
            <a:r>
              <a:rPr lang="sr-Latn-RS" sz="1400"/>
              <a:t>ary (P)    Present Tense Type            Derived (I)     Present Tense Type  meaning           </a:t>
            </a:r>
            <a:endParaRPr lang="en-US" sz="1400"/>
          </a:p>
          <a:p>
            <a:pPr>
              <a:lnSpc>
                <a:spcPct val="91000"/>
              </a:lnSpc>
            </a:pPr>
            <a:r>
              <a:rPr lang="sr-Latn-RS" sz="1400"/>
              <a:t>vratiti             i/e                                       vraćati            a</a:t>
            </a:r>
            <a:r>
              <a:rPr lang="en-US" sz="1400"/>
              <a:t>/</a:t>
            </a:r>
            <a:r>
              <a:rPr lang="sr-Latn-RS" sz="1400"/>
              <a:t>ju                  to return</a:t>
            </a:r>
            <a:endParaRPr lang="en-US" sz="1400"/>
          </a:p>
          <a:p>
            <a:pPr>
              <a:lnSpc>
                <a:spcPct val="91000"/>
              </a:lnSpc>
            </a:pPr>
            <a:r>
              <a:rPr lang="sr-Latn-RS" sz="1400"/>
              <a:t>baciti              i/e                                       bacati       a</a:t>
            </a:r>
            <a:r>
              <a:rPr lang="en-US" sz="1400"/>
              <a:t>/</a:t>
            </a:r>
            <a:r>
              <a:rPr lang="sr-Latn-RS" sz="1400"/>
              <a:t>ju to throw away, to toss </a:t>
            </a:r>
            <a:endParaRPr lang="en-US" sz="1400"/>
          </a:p>
          <a:p>
            <a:pPr>
              <a:lnSpc>
                <a:spcPct val="91000"/>
              </a:lnSpc>
            </a:pPr>
            <a:r>
              <a:rPr lang="sr-Latn-RS" sz="1400"/>
              <a:t>spremiti         i/e                                        spremati         a</a:t>
            </a:r>
            <a:r>
              <a:rPr lang="pl-PL" sz="1400"/>
              <a:t>/</a:t>
            </a:r>
            <a:r>
              <a:rPr lang="sr-Latn-RS" sz="1400"/>
              <a:t>ju             to prepare</a:t>
            </a:r>
            <a:endParaRPr lang="en-US" sz="1400"/>
          </a:p>
          <a:p>
            <a:pPr>
              <a:lnSpc>
                <a:spcPct val="91000"/>
              </a:lnSpc>
            </a:pPr>
            <a:r>
              <a:rPr lang="sr-Latn-RS" sz="1400"/>
              <a:t>kupiti             i/e                                        kupovati     -ujem/uju             to buy</a:t>
            </a:r>
            <a:endParaRPr lang="en-US" sz="1400"/>
          </a:p>
          <a:p>
            <a:pPr>
              <a:lnSpc>
                <a:spcPct val="91000"/>
              </a:lnSpc>
            </a:pPr>
            <a:r>
              <a:rPr lang="en-US" sz="1400"/>
              <a:t>r</a:t>
            </a:r>
            <a:r>
              <a:rPr lang="sr-Latn-RS" sz="1400"/>
              <a:t>ešiti</a:t>
            </a:r>
            <a:r>
              <a:rPr lang="en-US" sz="1400"/>
              <a:t>/</a:t>
            </a:r>
            <a:r>
              <a:rPr lang="sr-Latn-RS" sz="1400"/>
              <a:t>riješiti i/e                         </a:t>
            </a:r>
            <a:r>
              <a:rPr lang="en-US" sz="1400"/>
              <a:t>        </a:t>
            </a:r>
            <a:r>
              <a:rPr lang="sr-Latn-RS" sz="1400"/>
              <a:t> rešavati riješiti      a</a:t>
            </a:r>
            <a:r>
              <a:rPr lang="en-US" sz="1400"/>
              <a:t>/</a:t>
            </a:r>
            <a:r>
              <a:rPr lang="sr-Latn-RS" sz="1400"/>
              <a:t>ju                to solve</a:t>
            </a:r>
            <a:endParaRPr lang="en-US" sz="1400"/>
          </a:p>
          <a:p>
            <a:pPr>
              <a:lnSpc>
                <a:spcPct val="91000"/>
              </a:lnSpc>
            </a:pPr>
            <a:r>
              <a:rPr lang="sr-Latn-RS" sz="1400"/>
              <a:t>staviti            i/e                                         stavljati         a</a:t>
            </a:r>
            <a:r>
              <a:rPr lang="en-US" sz="1400"/>
              <a:t>/</a:t>
            </a:r>
            <a:r>
              <a:rPr lang="sr-Latn-RS" sz="1400"/>
              <a:t>ju                      to put</a:t>
            </a:r>
            <a:endParaRPr lang="en-US" sz="1400"/>
          </a:p>
          <a:p>
            <a:pPr>
              <a:lnSpc>
                <a:spcPct val="91000"/>
              </a:lnSpc>
            </a:pPr>
            <a:endParaRPr lang="en-US" sz="1400"/>
          </a:p>
        </p:txBody>
      </p:sp>
    </p:spTree>
    <p:extLst>
      <p:ext uri="{BB962C8B-B14F-4D97-AF65-F5344CB8AC3E}">
        <p14:creationId xmlns:p14="http://schemas.microsoft.com/office/powerpoint/2010/main" val="18490127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en-US" dirty="0"/>
              <a:t>.</a:t>
            </a:r>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2200"/>
              <a:t>Group II </a:t>
            </a:r>
            <a:endParaRPr lang="en-US" sz="2200"/>
          </a:p>
          <a:p>
            <a:pPr>
              <a:lnSpc>
                <a:spcPct val="91000"/>
              </a:lnSpc>
            </a:pPr>
            <a:r>
              <a:rPr lang="sr-Latn-RS" sz="2200"/>
              <a:t>Perfective</a:t>
            </a:r>
            <a:r>
              <a:rPr lang="en-US" sz="2200"/>
              <a:t>/</a:t>
            </a:r>
            <a:r>
              <a:rPr lang="sr-Latn-RS" sz="2200"/>
              <a:t>Present Tese type </a:t>
            </a:r>
            <a:r>
              <a:rPr lang="en-US" sz="2200"/>
              <a:t>:</a:t>
            </a:r>
            <a:r>
              <a:rPr lang="sr-Latn-RS" sz="2200"/>
              <a:t> Imperfective   Present Tense Type  </a:t>
            </a:r>
            <a:endParaRPr lang="en-US" sz="2200"/>
          </a:p>
          <a:p>
            <a:pPr>
              <a:lnSpc>
                <a:spcPct val="91000"/>
              </a:lnSpc>
            </a:pPr>
            <a:endParaRPr lang="en-US" sz="2200"/>
          </a:p>
          <a:p>
            <a:pPr>
              <a:lnSpc>
                <a:spcPct val="91000"/>
              </a:lnSpc>
            </a:pPr>
            <a:r>
              <a:rPr lang="sr-Latn-RS" sz="2200"/>
              <a:t> </a:t>
            </a:r>
            <a:endParaRPr lang="en-US" sz="2200"/>
          </a:p>
          <a:p>
            <a:pPr>
              <a:lnSpc>
                <a:spcPct val="91000"/>
              </a:lnSpc>
            </a:pPr>
            <a:r>
              <a:rPr lang="sr-Latn-RS" sz="2200"/>
              <a:t>Uzeti      e/u     uzimati             a/ju                      to take</a:t>
            </a:r>
            <a:endParaRPr lang="en-US" sz="2200"/>
          </a:p>
          <a:p>
            <a:pPr>
              <a:lnSpc>
                <a:spcPct val="91000"/>
              </a:lnSpc>
            </a:pPr>
            <a:r>
              <a:rPr lang="sr-Latn-RS" sz="2200"/>
              <a:t>Početi     e/u    počinjati           e</a:t>
            </a:r>
            <a:r>
              <a:rPr lang="pl-PL" sz="2200"/>
              <a:t>/</a:t>
            </a:r>
            <a:r>
              <a:rPr lang="sr-Latn-RS" sz="2200"/>
              <a:t>u                       to start</a:t>
            </a:r>
            <a:endParaRPr lang="en-US" sz="2200"/>
          </a:p>
          <a:p>
            <a:pPr>
              <a:lnSpc>
                <a:spcPct val="91000"/>
              </a:lnSpc>
            </a:pPr>
            <a:r>
              <a:rPr lang="sr-Latn-RS" sz="2200"/>
              <a:t>Sresti    e/u      sretati               e/u                       to meet</a:t>
            </a:r>
            <a:endParaRPr lang="en-US" sz="2200"/>
          </a:p>
          <a:p>
            <a:pPr>
              <a:lnSpc>
                <a:spcPct val="91000"/>
              </a:lnSpc>
            </a:pPr>
            <a:r>
              <a:rPr lang="sr-Latn-RS" sz="2200"/>
              <a:t>Pasti     e/u       padati               a/ju                      to fall</a:t>
            </a:r>
            <a:endParaRPr lang="en-US" sz="2200"/>
          </a:p>
          <a:p>
            <a:pPr>
              <a:lnSpc>
                <a:spcPct val="91000"/>
              </a:lnSpc>
            </a:pPr>
            <a:endParaRPr lang="en-US" sz="2200"/>
          </a:p>
        </p:txBody>
      </p:sp>
    </p:spTree>
    <p:extLst>
      <p:ext uri="{BB962C8B-B14F-4D97-AF65-F5344CB8AC3E}">
        <p14:creationId xmlns:p14="http://schemas.microsoft.com/office/powerpoint/2010/main" val="1625557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3212593" cy="5571066"/>
          </a:xfrm>
        </p:spPr>
        <p:txBody>
          <a:bodyPr>
            <a:normAutofit/>
          </a:bodyPr>
          <a:lstStyle/>
          <a:p>
            <a:r>
              <a:rPr lang="sr-Latn-RS" sz="4100"/>
              <a:t>ASPECTUAL PAIRS THAT CONTAIN TWO COMPLETELY DIFFERENT VERBS</a:t>
            </a:r>
            <a:br>
              <a:rPr lang="en-US" sz="4100"/>
            </a:br>
            <a:endParaRPr lang="en-US" sz="4100"/>
          </a:p>
        </p:txBody>
      </p:sp>
      <p:sp>
        <p:nvSpPr>
          <p:cNvPr id="3" name="Content Placeholder 2"/>
          <p:cNvSpPr>
            <a:spLocks noGrp="1"/>
          </p:cNvSpPr>
          <p:nvPr>
            <p:ph idx="1"/>
          </p:nvPr>
        </p:nvSpPr>
        <p:spPr>
          <a:xfrm>
            <a:off x="5302336" y="643467"/>
            <a:ext cx="5926496" cy="5571066"/>
          </a:xfrm>
        </p:spPr>
        <p:txBody>
          <a:bodyPr anchor="ctr">
            <a:normAutofit/>
          </a:bodyPr>
          <a:lstStyle/>
          <a:p>
            <a:pPr>
              <a:lnSpc>
                <a:spcPct val="91000"/>
              </a:lnSpc>
            </a:pPr>
            <a:r>
              <a:rPr lang="sr-Latn-RS" sz="2200"/>
              <a:t>Govoriti (I)  to speak    Reć</a:t>
            </a:r>
            <a:r>
              <a:rPr lang="en-US" sz="2200" err="1"/>
              <a:t>i</a:t>
            </a:r>
            <a:r>
              <a:rPr lang="en-US" sz="2200"/>
              <a:t> (P) to say, to tell</a:t>
            </a:r>
          </a:p>
          <a:p>
            <a:pPr>
              <a:lnSpc>
                <a:spcPct val="91000"/>
              </a:lnSpc>
            </a:pPr>
            <a:r>
              <a:rPr lang="en-US" sz="2200"/>
              <a:t> </a:t>
            </a:r>
          </a:p>
          <a:p>
            <a:pPr>
              <a:lnSpc>
                <a:spcPct val="91000"/>
              </a:lnSpc>
            </a:pPr>
            <a:r>
              <a:rPr lang="sr-Latn-RS" sz="2200"/>
              <a:t>Slušati (I) to </a:t>
            </a:r>
            <a:r>
              <a:rPr lang="sr-Latn-RS" sz="2200" i="1"/>
              <a:t>listen</a:t>
            </a:r>
            <a:r>
              <a:rPr lang="sr-Latn-RS" sz="2200"/>
              <a:t>        čuti</a:t>
            </a:r>
            <a:r>
              <a:rPr lang="en-US" sz="2200"/>
              <a:t> (P) </a:t>
            </a:r>
            <a:r>
              <a:rPr lang="sr-Latn-RS" sz="2200"/>
              <a:t>to </a:t>
            </a:r>
            <a:r>
              <a:rPr lang="sr-Latn-RS" sz="2200" i="1"/>
              <a:t>hear</a:t>
            </a:r>
            <a:r>
              <a:rPr lang="sr-Latn-RS" sz="2200"/>
              <a:t> </a:t>
            </a:r>
            <a:endParaRPr lang="en-US" sz="2200"/>
          </a:p>
          <a:p>
            <a:pPr>
              <a:lnSpc>
                <a:spcPct val="91000"/>
              </a:lnSpc>
            </a:pPr>
            <a:r>
              <a:rPr lang="sr-Latn-RS" sz="2200"/>
              <a:t> </a:t>
            </a:r>
            <a:endParaRPr lang="en-US" sz="2200"/>
          </a:p>
          <a:p>
            <a:pPr>
              <a:lnSpc>
                <a:spcPct val="91000"/>
              </a:lnSpc>
            </a:pPr>
            <a:r>
              <a:rPr lang="sr-Latn-RS" sz="2200"/>
              <a:t>Gledati (I)  to watch     videti/ vidjeti to see</a:t>
            </a:r>
            <a:endParaRPr lang="en-US" sz="2200"/>
          </a:p>
          <a:p>
            <a:pPr>
              <a:lnSpc>
                <a:spcPct val="91000"/>
              </a:lnSpc>
            </a:pPr>
            <a:r>
              <a:rPr lang="sr-Latn-RS" sz="2200"/>
              <a:t> </a:t>
            </a:r>
            <a:endParaRPr lang="en-US" sz="2200"/>
          </a:p>
          <a:p>
            <a:pPr>
              <a:lnSpc>
                <a:spcPct val="91000"/>
              </a:lnSpc>
            </a:pPr>
            <a:r>
              <a:rPr lang="sr-Latn-RS" sz="2200"/>
              <a:t>Note that  čuti, videti/vidjeti have an imperfective meaning as well: to posses a sense of hearing, of sight: Vidim te i čujem te dobro preko Skajpa!</a:t>
            </a:r>
            <a:r>
              <a:rPr lang="en-US" sz="2200"/>
              <a:t> (I can see and hear you well via Skype!)</a:t>
            </a:r>
          </a:p>
          <a:p>
            <a:pPr>
              <a:lnSpc>
                <a:spcPct val="91000"/>
              </a:lnSpc>
            </a:pPr>
            <a:endParaRPr lang="en-US" sz="2200"/>
          </a:p>
        </p:txBody>
      </p:sp>
    </p:spTree>
    <p:extLst>
      <p:ext uri="{BB962C8B-B14F-4D97-AF65-F5344CB8AC3E}">
        <p14:creationId xmlns:p14="http://schemas.microsoft.com/office/powerpoint/2010/main" val="23443074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643467"/>
            <a:ext cx="4628638" cy="5571066"/>
          </a:xfrm>
        </p:spPr>
        <p:txBody>
          <a:bodyPr>
            <a:normAutofit/>
          </a:bodyPr>
          <a:lstStyle/>
          <a:p>
            <a:r>
              <a:rPr lang="en-US" dirty="0"/>
              <a:t> </a:t>
            </a:r>
            <a:br>
              <a:rPr lang="en-US" dirty="0"/>
            </a:br>
            <a:r>
              <a:rPr lang="en-US" dirty="0"/>
              <a:t>Bi-aspectual verbs in BCS</a:t>
            </a:r>
            <a:br>
              <a:rPr lang="en-US" dirty="0"/>
            </a:br>
            <a:endParaRPr lang="en-US" dirty="0"/>
          </a:p>
        </p:txBody>
      </p:sp>
      <p:sp>
        <p:nvSpPr>
          <p:cNvPr id="3" name="Content Placeholder 2"/>
          <p:cNvSpPr>
            <a:spLocks noGrp="1"/>
          </p:cNvSpPr>
          <p:nvPr>
            <p:ph idx="1"/>
          </p:nvPr>
        </p:nvSpPr>
        <p:spPr>
          <a:xfrm>
            <a:off x="6575296" y="643467"/>
            <a:ext cx="4653536" cy="5571066"/>
          </a:xfrm>
        </p:spPr>
        <p:txBody>
          <a:bodyPr anchor="ctr">
            <a:normAutofit/>
          </a:bodyPr>
          <a:lstStyle/>
          <a:p>
            <a:pPr>
              <a:lnSpc>
                <a:spcPct val="91000"/>
              </a:lnSpc>
            </a:pPr>
            <a:r>
              <a:rPr lang="en-US" sz="1400"/>
              <a:t>A certain number of verbs are bi-aspectual, that is, they function in both aspects and in general are not paired:  </a:t>
            </a:r>
          </a:p>
          <a:p>
            <a:pPr>
              <a:lnSpc>
                <a:spcPct val="91000"/>
              </a:lnSpc>
            </a:pPr>
            <a:r>
              <a:rPr lang="sr-Latn-RS" sz="1400"/>
              <a:t>Večerati -to have dinner</a:t>
            </a:r>
            <a:r>
              <a:rPr lang="en-US" sz="1400"/>
              <a:t> </a:t>
            </a:r>
            <a:r>
              <a:rPr lang="sr-Latn-RS" sz="1400"/>
              <a:t> </a:t>
            </a:r>
            <a:endParaRPr lang="en-US" sz="1400"/>
          </a:p>
          <a:p>
            <a:pPr>
              <a:lnSpc>
                <a:spcPct val="91000"/>
              </a:lnSpc>
            </a:pPr>
            <a:r>
              <a:rPr lang="sr-Latn-RS" sz="1400"/>
              <a:t>Čuti -to hear, (have hearing and to register information by hearing)</a:t>
            </a:r>
            <a:r>
              <a:rPr lang="en-US" sz="1400"/>
              <a:t> </a:t>
            </a:r>
          </a:p>
          <a:p>
            <a:pPr>
              <a:lnSpc>
                <a:spcPct val="91000"/>
              </a:lnSpc>
            </a:pPr>
            <a:r>
              <a:rPr lang="sr-Latn-RS" sz="1400"/>
              <a:t>Čuo sam za to. I heard about that. Čujem te dobro. I hear you well.</a:t>
            </a:r>
            <a:r>
              <a:rPr lang="en-US" sz="1400"/>
              <a:t> </a:t>
            </a:r>
            <a:r>
              <a:rPr lang="sr-Latn-RS" sz="1400"/>
              <a:t> </a:t>
            </a:r>
            <a:endParaRPr lang="en-US" sz="1400"/>
          </a:p>
          <a:p>
            <a:pPr>
              <a:lnSpc>
                <a:spcPct val="91000"/>
              </a:lnSpc>
            </a:pPr>
            <a:r>
              <a:rPr lang="sr-Latn-RS" sz="1400"/>
              <a:t>Čuti is imperfective and unpaired when it means to hear, to posses the sense of hearing  (Čujem te dobro), but it is perfective when it means to register something by hearing it (Čuo sam te!). Its imperfective counterpart in that context is slušati to listen: </a:t>
            </a:r>
            <a:r>
              <a:rPr lang="en-US" sz="1400"/>
              <a:t> </a:t>
            </a:r>
            <a:r>
              <a:rPr lang="en-US" sz="1400" err="1"/>
              <a:t>Slušam</a:t>
            </a:r>
            <a:r>
              <a:rPr lang="en-US" sz="1400"/>
              <a:t> </a:t>
            </a:r>
            <a:r>
              <a:rPr lang="en-US" sz="1400" err="1"/>
              <a:t>te</a:t>
            </a:r>
            <a:r>
              <a:rPr lang="en-US" sz="1400"/>
              <a:t>! Da li me </a:t>
            </a:r>
            <a:r>
              <a:rPr lang="en-US" sz="1400" err="1"/>
              <a:t>slu</a:t>
            </a:r>
            <a:r>
              <a:rPr lang="sr-Latn-RS" sz="1400"/>
              <a:t>šaš</a:t>
            </a:r>
            <a:r>
              <a:rPr lang="en-US" sz="1400"/>
              <a:t>? </a:t>
            </a:r>
            <a:r>
              <a:rPr lang="sr-Latn-RS" sz="1400"/>
              <a:t> </a:t>
            </a:r>
            <a:r>
              <a:rPr lang="en-US" sz="1400"/>
              <a:t> </a:t>
            </a:r>
          </a:p>
          <a:p>
            <a:pPr>
              <a:lnSpc>
                <a:spcPct val="91000"/>
              </a:lnSpc>
            </a:pPr>
            <a:r>
              <a:rPr lang="sr-Latn-RS" sz="1400"/>
              <a:t>Telefonirati to telephone (to talk over the phone and to complete a telephone call)</a:t>
            </a:r>
            <a:r>
              <a:rPr lang="en-US" sz="1400"/>
              <a:t> </a:t>
            </a:r>
            <a:r>
              <a:rPr lang="sr-Latn-RS" sz="1400"/>
              <a:t> </a:t>
            </a:r>
            <a:r>
              <a:rPr lang="en-US" sz="1400"/>
              <a:t> </a:t>
            </a:r>
            <a:r>
              <a:rPr lang="sr-Latn-RS" sz="1400"/>
              <a:t>Trenutno telefoniram! I am on the phone right now!</a:t>
            </a:r>
            <a:r>
              <a:rPr lang="en-US" sz="1400"/>
              <a:t> </a:t>
            </a:r>
            <a:r>
              <a:rPr lang="sr-Latn-RS" sz="1400"/>
              <a:t>Telefonirala sam mami. I called my mom.</a:t>
            </a:r>
            <a:endParaRPr lang="en-US" sz="1400"/>
          </a:p>
          <a:p>
            <a:pPr>
              <a:lnSpc>
                <a:spcPct val="91000"/>
              </a:lnSpc>
            </a:pPr>
            <a:r>
              <a:rPr lang="sr-Latn-RS" sz="1400"/>
              <a:t>   </a:t>
            </a:r>
            <a:endParaRPr lang="en-US" sz="1400"/>
          </a:p>
          <a:p>
            <a:pPr>
              <a:lnSpc>
                <a:spcPct val="91000"/>
              </a:lnSpc>
            </a:pPr>
            <a:r>
              <a:rPr lang="sr-Latn-RS" sz="1400"/>
              <a:t> </a:t>
            </a:r>
            <a:endParaRPr lang="en-US" sz="1400"/>
          </a:p>
          <a:p>
            <a:pPr>
              <a:lnSpc>
                <a:spcPct val="91000"/>
              </a:lnSpc>
            </a:pPr>
            <a:endParaRPr lang="en-US" sz="1400"/>
          </a:p>
        </p:txBody>
      </p:sp>
    </p:spTree>
    <p:extLst>
      <p:ext uri="{BB962C8B-B14F-4D97-AF65-F5344CB8AC3E}">
        <p14:creationId xmlns:p14="http://schemas.microsoft.com/office/powerpoint/2010/main" val="2600620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7CC2C7-7EF0-1930-B372-B470E131E635}"/>
              </a:ext>
            </a:extLst>
          </p:cNvPr>
          <p:cNvSpPr>
            <a:spLocks noGrp="1"/>
          </p:cNvSpPr>
          <p:nvPr>
            <p:ph type="title"/>
          </p:nvPr>
        </p:nvSpPr>
        <p:spPr/>
        <p:txBody>
          <a:bodyPr/>
          <a:lstStyle/>
          <a:p>
            <a:r>
              <a:rPr lang="sr-Latn-RS" dirty="0" err="1"/>
              <a:t>Reflexive</a:t>
            </a:r>
            <a:r>
              <a:rPr lang="sr-Latn-RS" dirty="0"/>
              <a:t> </a:t>
            </a:r>
            <a:r>
              <a:rPr lang="sr-Latn-RS" dirty="0" err="1"/>
              <a:t>and</a:t>
            </a:r>
            <a:r>
              <a:rPr lang="sr-Latn-RS" dirty="0"/>
              <a:t> </a:t>
            </a:r>
            <a:r>
              <a:rPr lang="sr-Latn-RS" dirty="0" err="1"/>
              <a:t>past</a:t>
            </a:r>
            <a:r>
              <a:rPr lang="sr-Latn-RS" dirty="0"/>
              <a:t> </a:t>
            </a:r>
            <a:r>
              <a:rPr lang="sr-Latn-RS" dirty="0" err="1"/>
              <a:t>tense</a:t>
            </a:r>
            <a:endParaRPr lang="en-US" dirty="0"/>
          </a:p>
        </p:txBody>
      </p:sp>
      <p:sp>
        <p:nvSpPr>
          <p:cNvPr id="3" name="Content Placeholder 2"/>
          <p:cNvSpPr>
            <a:spLocks noGrp="1"/>
          </p:cNvSpPr>
          <p:nvPr>
            <p:ph type="body" idx="1"/>
          </p:nvPr>
        </p:nvSpPr>
        <p:spPr/>
        <p:txBody>
          <a:bodyPr>
            <a:normAutofit fontScale="47500" lnSpcReduction="20000"/>
          </a:bodyPr>
          <a:lstStyle/>
          <a:p>
            <a:r>
              <a:rPr lang="sr-Latn-RS" b="1" u="sng" dirty="0"/>
              <a:t>Serbian forms are regular, no exceptions</a:t>
            </a:r>
            <a:r>
              <a:rPr lang="sr-Latn-RS" b="1" dirty="0"/>
              <a:t> to be memorized!!! </a:t>
            </a:r>
            <a:r>
              <a:rPr lang="sr-Latn-RS" dirty="0"/>
              <a:t>See below:</a:t>
            </a:r>
            <a:endParaRPr lang="en-US" dirty="0"/>
          </a:p>
          <a:p>
            <a:r>
              <a:rPr lang="sr-Latn-RS" dirty="0"/>
              <a:t>Hteti- to want:  On je hteo. Ona je htela.</a:t>
            </a:r>
            <a:endParaRPr lang="en-US" dirty="0"/>
          </a:p>
          <a:p>
            <a:r>
              <a:rPr lang="sr-Latn-RS" dirty="0"/>
              <a:t>Voleti-  to love: On je voleo. Ona je volela.</a:t>
            </a:r>
            <a:endParaRPr lang="en-US" dirty="0"/>
          </a:p>
          <a:p>
            <a:r>
              <a:rPr lang="sr-Latn-RS" dirty="0"/>
              <a:t>Živeti- to live: On je živeo. Ona je  živela.</a:t>
            </a:r>
            <a:endParaRPr lang="en-US" dirty="0"/>
          </a:p>
        </p:txBody>
      </p:sp>
    </p:spTree>
    <p:extLst>
      <p:ext uri="{BB962C8B-B14F-4D97-AF65-F5344CB8AC3E}">
        <p14:creationId xmlns:p14="http://schemas.microsoft.com/office/powerpoint/2010/main" val="6595589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7138"/>
            <a:ext cx="8229600" cy="639762"/>
          </a:xfrm>
        </p:spPr>
        <p:txBody>
          <a:bodyPr>
            <a:normAutofit fontScale="90000"/>
          </a:bodyPr>
          <a:lstStyle/>
          <a:p>
            <a:r>
              <a:rPr lang="sr-Latn-RS" b="1" dirty="0"/>
              <a:t>Reflexive verbs</a:t>
            </a:r>
            <a:r>
              <a:rPr lang="sr-Latn-RS" dirty="0"/>
              <a:t> : basic word order </a:t>
            </a:r>
            <a:br>
              <a:rPr lang="en-US" dirty="0"/>
            </a:br>
            <a:endParaRPr lang="en-US" dirty="0"/>
          </a:p>
        </p:txBody>
      </p:sp>
      <p:sp>
        <p:nvSpPr>
          <p:cNvPr id="3" name="Content Placeholder 2"/>
          <p:cNvSpPr>
            <a:spLocks noGrp="1"/>
          </p:cNvSpPr>
          <p:nvPr>
            <p:ph idx="1"/>
          </p:nvPr>
        </p:nvSpPr>
        <p:spPr>
          <a:xfrm>
            <a:off x="1171574" y="2447925"/>
            <a:ext cx="9629775" cy="4191000"/>
          </a:xfrm>
        </p:spPr>
        <p:txBody>
          <a:bodyPr>
            <a:normAutofit fontScale="77500" lnSpcReduction="20000"/>
          </a:bodyPr>
          <a:lstStyle/>
          <a:p>
            <a:r>
              <a:rPr lang="sr-Latn-RS" dirty="0"/>
              <a:t>Igrati se -to play (a game, or to play with somebody)</a:t>
            </a:r>
            <a:endParaRPr lang="en-US" dirty="0"/>
          </a:p>
          <a:p>
            <a:r>
              <a:rPr lang="sr-Latn-RS" dirty="0"/>
              <a:t>Word order: main verb / auxiliary to be/ reflexive particle &lt;se&gt;</a:t>
            </a:r>
            <a:endParaRPr lang="en-US" dirty="0"/>
          </a:p>
          <a:p>
            <a:r>
              <a:rPr lang="sr-Latn-RS" dirty="0"/>
              <a:t>Ja: Igrala sam se. Igrao si se.</a:t>
            </a:r>
            <a:endParaRPr lang="en-US" dirty="0"/>
          </a:p>
          <a:p>
            <a:r>
              <a:rPr lang="sr-Latn-RS" dirty="0"/>
              <a:t>Ti: Igrala si se. Igrao si se. </a:t>
            </a:r>
            <a:endParaRPr lang="en-US" dirty="0"/>
          </a:p>
          <a:p>
            <a:r>
              <a:rPr lang="sr-Latn-RS" dirty="0"/>
              <a:t>On: Igrao se. </a:t>
            </a:r>
            <a:r>
              <a:rPr lang="sr-Latn-RS" dirty="0">
                <a:solidFill>
                  <a:srgbClr val="FF0000"/>
                </a:solidFill>
              </a:rPr>
              <a:t>Note: </a:t>
            </a:r>
            <a:r>
              <a:rPr lang="en-US" dirty="0">
                <a:solidFill>
                  <a:srgbClr val="FF0000"/>
                </a:solidFill>
              </a:rPr>
              <a:t>in BS </a:t>
            </a:r>
            <a:r>
              <a:rPr lang="sr-Latn-RS" dirty="0">
                <a:solidFill>
                  <a:srgbClr val="FF0000"/>
                </a:solidFill>
              </a:rPr>
              <a:t>the auxiliary verb drops for on and ona!!! Main verb+ / reflexive particle &lt;se&gt;</a:t>
            </a:r>
            <a:endParaRPr lang="en-US" dirty="0">
              <a:solidFill>
                <a:srgbClr val="FF0000"/>
              </a:solidFill>
            </a:endParaRPr>
          </a:p>
          <a:p>
            <a:r>
              <a:rPr lang="sr-Latn-RS" dirty="0"/>
              <a:t>Ona: Igrala se.</a:t>
            </a:r>
            <a:endParaRPr lang="en-US" dirty="0"/>
          </a:p>
          <a:p>
            <a:r>
              <a:rPr lang="sr-Latn-RS" dirty="0"/>
              <a:t>Mi smo se igrali. Mi smo se igrale.</a:t>
            </a:r>
            <a:endParaRPr lang="en-US" dirty="0"/>
          </a:p>
          <a:p>
            <a:r>
              <a:rPr lang="sr-Latn-RS" dirty="0"/>
              <a:t>Vi ste se igrali.Vi ste se igrale. </a:t>
            </a:r>
            <a:endParaRPr lang="en-US" dirty="0"/>
          </a:p>
          <a:p>
            <a:r>
              <a:rPr lang="sr-Latn-RS" dirty="0"/>
              <a:t>Oni su se igrali. One su se igrale. Ona su se igrala</a:t>
            </a:r>
            <a:endParaRPr lang="en-US" dirty="0"/>
          </a:p>
          <a:p>
            <a:endParaRPr lang="en-US" dirty="0"/>
          </a:p>
          <a:p>
            <a:endParaRPr lang="en-US" dirty="0"/>
          </a:p>
        </p:txBody>
      </p:sp>
    </p:spTree>
    <p:extLst>
      <p:ext uri="{BB962C8B-B14F-4D97-AF65-F5344CB8AC3E}">
        <p14:creationId xmlns:p14="http://schemas.microsoft.com/office/powerpoint/2010/main" val="13065228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737616"/>
            <a:ext cx="10268712" cy="1700784"/>
          </a:xfrm>
        </p:spPr>
        <p:txBody>
          <a:bodyPr>
            <a:normAutofit fontScale="90000"/>
          </a:bodyPr>
          <a:lstStyle/>
          <a:p>
            <a:r>
              <a:rPr lang="sr-Latn-RS" b="1" dirty="0"/>
              <a:t>Questions (interogatory form): </a:t>
            </a:r>
            <a:br>
              <a:rPr lang="en-US" dirty="0"/>
            </a:br>
            <a:endParaRPr lang="en-US" dirty="0"/>
          </a:p>
        </p:txBody>
      </p:sp>
      <p:sp>
        <p:nvSpPr>
          <p:cNvPr id="3" name="Content Placeholder 2"/>
          <p:cNvSpPr>
            <a:spLocks noGrp="1"/>
          </p:cNvSpPr>
          <p:nvPr>
            <p:ph idx="1"/>
          </p:nvPr>
        </p:nvSpPr>
        <p:spPr>
          <a:xfrm>
            <a:off x="581025" y="2438400"/>
            <a:ext cx="10647807" cy="4191000"/>
          </a:xfrm>
        </p:spPr>
        <p:txBody>
          <a:bodyPr>
            <a:normAutofit fontScale="92500" lnSpcReduction="20000"/>
          </a:bodyPr>
          <a:lstStyle/>
          <a:p>
            <a:r>
              <a:rPr lang="sr-Latn-RS" b="1" dirty="0"/>
              <a:t>I</a:t>
            </a:r>
            <a:r>
              <a:rPr lang="sr-Latn-RS" dirty="0"/>
              <a:t>  using</a:t>
            </a:r>
            <a:r>
              <a:rPr lang="sr-Latn-RS" b="1" dirty="0"/>
              <a:t> Da li </a:t>
            </a:r>
            <a:endParaRPr lang="en-US" dirty="0"/>
          </a:p>
          <a:p>
            <a:r>
              <a:rPr lang="sr-Latn-RS" dirty="0"/>
              <a:t>Word order: </a:t>
            </a:r>
            <a:r>
              <a:rPr lang="sr-Latn-RS" dirty="0">
                <a:solidFill>
                  <a:srgbClr val="FF0000"/>
                </a:solidFill>
              </a:rPr>
              <a:t>Da li/ auxiliary to be/reflexive particle/ main verb in past participle</a:t>
            </a:r>
            <a:endParaRPr lang="en-US" dirty="0">
              <a:solidFill>
                <a:srgbClr val="FF0000"/>
              </a:solidFill>
            </a:endParaRPr>
          </a:p>
          <a:p>
            <a:r>
              <a:rPr lang="sr-Latn-RS" dirty="0"/>
              <a:t>Da li sam se igrala? Da li sam se igrao?</a:t>
            </a:r>
            <a:endParaRPr lang="en-US" dirty="0"/>
          </a:p>
          <a:p>
            <a:r>
              <a:rPr lang="sr-Latn-RS" dirty="0"/>
              <a:t>Da li se ona igrala?  </a:t>
            </a:r>
            <a:endParaRPr lang="en-US" dirty="0"/>
          </a:p>
          <a:p>
            <a:r>
              <a:rPr lang="sr-Latn-RS" dirty="0"/>
              <a:t>Da li se on igrao? </a:t>
            </a:r>
            <a:r>
              <a:rPr lang="sr-Latn-RS" dirty="0">
                <a:solidFill>
                  <a:srgbClr val="FF0000"/>
                </a:solidFill>
              </a:rPr>
              <a:t>Note: the auxiliary for on/ona drops for questions as well.</a:t>
            </a:r>
            <a:endParaRPr lang="en-US" dirty="0">
              <a:solidFill>
                <a:srgbClr val="FF0000"/>
              </a:solidFill>
            </a:endParaRPr>
          </a:p>
          <a:p>
            <a:r>
              <a:rPr lang="sr-Latn-RS" dirty="0"/>
              <a:t>Da li smo se igrali? Da li ste se igrale.?</a:t>
            </a:r>
            <a:endParaRPr lang="en-US" dirty="0"/>
          </a:p>
          <a:p>
            <a:r>
              <a:rPr lang="sr-Latn-RS" dirty="0"/>
              <a:t>Da li ste se igrali?  Da li ste se igrale?</a:t>
            </a:r>
            <a:endParaRPr lang="en-US" dirty="0"/>
          </a:p>
          <a:p>
            <a:r>
              <a:rPr lang="sr-Latn-RS" dirty="0"/>
              <a:t>Da li su se igrali? Da li su se igrale? Da li su se igrala?</a:t>
            </a:r>
            <a:endParaRPr lang="en-US" dirty="0"/>
          </a:p>
          <a:p>
            <a:endParaRPr lang="en-US" dirty="0"/>
          </a:p>
        </p:txBody>
      </p:sp>
    </p:spTree>
    <p:extLst>
      <p:ext uri="{BB962C8B-B14F-4D97-AF65-F5344CB8AC3E}">
        <p14:creationId xmlns:p14="http://schemas.microsoft.com/office/powerpoint/2010/main" val="37133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931585"/>
            <a:ext cx="8229600" cy="563562"/>
          </a:xfrm>
        </p:spPr>
        <p:txBody>
          <a:bodyPr>
            <a:normAutofit fontScale="90000"/>
          </a:bodyPr>
          <a:lstStyle/>
          <a:p>
            <a:r>
              <a:rPr lang="en-US" dirty="0"/>
              <a:t>Questions</a:t>
            </a:r>
          </a:p>
        </p:txBody>
      </p:sp>
      <p:sp>
        <p:nvSpPr>
          <p:cNvPr id="3" name="Content Placeholder 2"/>
          <p:cNvSpPr>
            <a:spLocks noGrp="1"/>
          </p:cNvSpPr>
          <p:nvPr>
            <p:ph idx="1"/>
          </p:nvPr>
        </p:nvSpPr>
        <p:spPr>
          <a:xfrm>
            <a:off x="577049" y="2450237"/>
            <a:ext cx="10662081" cy="3888420"/>
          </a:xfrm>
        </p:spPr>
        <p:txBody>
          <a:bodyPr>
            <a:normAutofit fontScale="92500"/>
          </a:bodyPr>
          <a:lstStyle/>
          <a:p>
            <a:r>
              <a:rPr lang="sr-Latn-RS" b="1" dirty="0"/>
              <a:t>II</a:t>
            </a:r>
            <a:r>
              <a:rPr lang="sr-Latn-RS" dirty="0"/>
              <a:t> using  </a:t>
            </a:r>
            <a:r>
              <a:rPr lang="sr-Latn-RS" b="1" dirty="0"/>
              <a:t>Jesam li</a:t>
            </a:r>
            <a:r>
              <a:rPr lang="sr-Latn-RS" dirty="0"/>
              <a:t> ...</a:t>
            </a:r>
            <a:endParaRPr lang="en-US" dirty="0"/>
          </a:p>
          <a:p>
            <a:r>
              <a:rPr lang="sr-Latn-RS" dirty="0"/>
              <a:t>Jesam li se igrala? Jesam li se igrao?</a:t>
            </a:r>
            <a:endParaRPr lang="en-US" dirty="0"/>
          </a:p>
          <a:p>
            <a:r>
              <a:rPr lang="sr-Latn-RS" dirty="0"/>
              <a:t>Je li se ona igrala?  </a:t>
            </a:r>
            <a:endParaRPr lang="en-US" dirty="0"/>
          </a:p>
          <a:p>
            <a:r>
              <a:rPr lang="sr-Latn-RS" dirty="0"/>
              <a:t>Je li se on igrao? </a:t>
            </a:r>
            <a:r>
              <a:rPr lang="sr-Latn-RS" dirty="0">
                <a:solidFill>
                  <a:srgbClr val="FF0000"/>
                </a:solidFill>
              </a:rPr>
              <a:t>Note: the auxiliary for on/ona drops for questions as well </a:t>
            </a:r>
            <a:endParaRPr lang="en-US" dirty="0">
              <a:solidFill>
                <a:srgbClr val="FF0000"/>
              </a:solidFill>
            </a:endParaRPr>
          </a:p>
          <a:p>
            <a:r>
              <a:rPr lang="sr-Latn-RS" dirty="0"/>
              <a:t>Jesmo li se igrali? Jeste li se igrale.?</a:t>
            </a:r>
            <a:endParaRPr lang="en-US" dirty="0"/>
          </a:p>
          <a:p>
            <a:r>
              <a:rPr lang="sr-Latn-RS" dirty="0"/>
              <a:t>Jeste li se igrali?  Jeste li se igrale?</a:t>
            </a:r>
            <a:endParaRPr lang="en-US" dirty="0"/>
          </a:p>
          <a:p>
            <a:r>
              <a:rPr lang="sr-Latn-RS" dirty="0"/>
              <a:t>Jesu li se igrali? Jesu li se igrale? Jesu li se igrala?</a:t>
            </a:r>
            <a:endParaRPr lang="en-US" dirty="0"/>
          </a:p>
          <a:p>
            <a:endParaRPr lang="en-US" dirty="0"/>
          </a:p>
        </p:txBody>
      </p:sp>
    </p:spTree>
    <p:extLst>
      <p:ext uri="{BB962C8B-B14F-4D97-AF65-F5344CB8AC3E}">
        <p14:creationId xmlns:p14="http://schemas.microsoft.com/office/powerpoint/2010/main" val="589898778"/>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E2A35"/>
      </a:dk2>
      <a:lt2>
        <a:srgbClr val="E8E2E6"/>
      </a:lt2>
      <a:accent1>
        <a:srgbClr val="21B853"/>
      </a:accent1>
      <a:accent2>
        <a:srgbClr val="22BB14"/>
      </a:accent2>
      <a:accent3>
        <a:srgbClr val="69B320"/>
      </a:accent3>
      <a:accent4>
        <a:srgbClr val="9CA912"/>
      </a:accent4>
      <a:accent5>
        <a:srgbClr val="D09725"/>
      </a:accent5>
      <a:accent6>
        <a:srgbClr val="D54717"/>
      </a:accent6>
      <a:hlink>
        <a:srgbClr val="BF3F9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657</TotalTime>
  <Words>7108</Words>
  <Application>Microsoft Office PowerPoint</Application>
  <PresentationFormat>Widescreen</PresentationFormat>
  <Paragraphs>673</Paragraphs>
  <Slides>101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Söhne</vt:lpstr>
      <vt:lpstr>Arial</vt:lpstr>
      <vt:lpstr>Franklin Gothic Demi Cond</vt:lpstr>
      <vt:lpstr>Franklin Gothic Medium</vt:lpstr>
      <vt:lpstr>Times New Roman</vt:lpstr>
      <vt:lpstr>Wingdings</vt:lpstr>
      <vt:lpstr>JuxtaposeVTI</vt:lpstr>
      <vt:lpstr>Verbs- Aspects, Reflexive, Past Tense</vt:lpstr>
      <vt:lpstr>Objectives for today</vt:lpstr>
      <vt:lpstr>Warm up</vt:lpstr>
      <vt:lpstr>Warm Up</vt:lpstr>
      <vt:lpstr>Verbs</vt:lpstr>
      <vt:lpstr>Infinitiv</vt:lpstr>
      <vt:lpstr>Infinitive forms of verbs</vt:lpstr>
      <vt:lpstr>Present Tense</vt:lpstr>
      <vt:lpstr>Components of the present tense</vt:lpstr>
      <vt:lpstr>Present Tense Markers </vt:lpstr>
      <vt:lpstr>Vežba</vt:lpstr>
      <vt:lpstr>Prošlo vreme/vrijeme</vt:lpstr>
      <vt:lpstr> Formation of the past tense in BCS:</vt:lpstr>
      <vt:lpstr>PART I: The short forms of present tense of the verb to be: </vt:lpstr>
      <vt:lpstr>Part II: Past Participle</vt:lpstr>
      <vt:lpstr>An example: infinitive pisati -to write </vt:lpstr>
      <vt:lpstr>Now add the auxiliary form of verb “to be” to past participle to form the past tense: Singular</vt:lpstr>
      <vt:lpstr>plural</vt:lpstr>
      <vt:lpstr>Review: biti + past participle</vt:lpstr>
      <vt:lpstr>Review: biti + past participle</vt:lpstr>
      <vt:lpstr>Review: biti + past participle</vt:lpstr>
      <vt:lpstr>Past tense Part 2</vt:lpstr>
      <vt:lpstr> Formation of the past tense in BCS:</vt:lpstr>
      <vt:lpstr>PART I: The short forms of present tense of the verb to be: </vt:lpstr>
      <vt:lpstr>Part II: Past Participle</vt:lpstr>
      <vt:lpstr>An example: infinitive pisati -to write </vt:lpstr>
      <vt:lpstr>Now add the auxiliary form of verb “to be” to past participle to form the past tense: Singular</vt:lpstr>
      <vt:lpstr>plural</vt:lpstr>
      <vt:lpstr>Vežba- Put in past tense</vt:lpstr>
      <vt:lpstr>Vežba- Put in past tense</vt:lpstr>
      <vt:lpstr>Negative forms</vt:lpstr>
      <vt:lpstr>Vežba- Negative</vt:lpstr>
      <vt:lpstr>Vežba- Negative</vt:lpstr>
      <vt:lpstr>Interogative forms: </vt:lpstr>
      <vt:lpstr>1. using DA LI:  </vt:lpstr>
      <vt:lpstr> Or with the long forms of biti:  </vt:lpstr>
      <vt:lpstr>Make appropriate question</vt:lpstr>
      <vt:lpstr>Make appropriate question</vt:lpstr>
      <vt:lpstr>Special VERBS- Past tense</vt:lpstr>
      <vt:lpstr> Special Types of Verbs in past tense  </vt:lpstr>
      <vt:lpstr>Translate sentences</vt:lpstr>
      <vt:lpstr>Translate sentences</vt:lpstr>
      <vt:lpstr>2. &lt;not to have&gt;: past tense uses negative forms of verb imati (to have): (not sam nemao/la)</vt:lpstr>
      <vt:lpstr>3. Verbs in infinitive in –ći  VERY IMPORTANT!!!</vt:lpstr>
      <vt:lpstr>Peći: to bake  Remember that the stem is pek- .</vt:lpstr>
      <vt:lpstr>Pomoći: to help: Remeber that the stem is pomog- .</vt:lpstr>
      <vt:lpstr>to go verb family</vt:lpstr>
      <vt:lpstr>Their past participle contains  -Š in the stem before the -l resulting in : .</vt:lpstr>
      <vt:lpstr>Trebati -should</vt:lpstr>
      <vt:lpstr>Ima / nema verbs</vt:lpstr>
      <vt:lpstr>6. The past participles of verbs whose infinitives contain -S before the infinitive ending -ti . These verbs must be studied separately. We will study them as we encounter them. For now remebemer these two:</vt:lpstr>
      <vt:lpstr>Hteti -to want -Serbian</vt:lpstr>
      <vt:lpstr>Htjeti in Bosnian and Croatian:</vt:lpstr>
      <vt:lpstr>For Bosnian and Croatian:</vt:lpstr>
      <vt:lpstr>All other forms: (for Bosnian and Croatian ) </vt:lpstr>
      <vt:lpstr>PAST TENSE- SPECIAL VERBS REVIEW</vt:lpstr>
      <vt:lpstr>PAST TENSE- SPECIAL VERBS REVIEW</vt:lpstr>
      <vt:lpstr>Verbal Aspects glagolski vid</vt:lpstr>
      <vt:lpstr>.what is verbal aspect</vt:lpstr>
      <vt:lpstr>PowerPoint Presentation</vt:lpstr>
      <vt:lpstr>Verbal aspect</vt:lpstr>
      <vt:lpstr>.</vt:lpstr>
      <vt:lpstr>Change in the state of affairs</vt:lpstr>
      <vt:lpstr>Main difference.</vt:lpstr>
      <vt:lpstr>Verb pisati (impf), napisati (pf).</vt:lpstr>
      <vt:lpstr>Each of the following sentences exhibits aspect. Is it perfective aspect or progressive aspect? </vt:lpstr>
      <vt:lpstr>Present tense</vt:lpstr>
      <vt:lpstr>The Perfective Present Tense Forms-The Use </vt:lpstr>
      <vt:lpstr>Primeri.</vt:lpstr>
      <vt:lpstr>Primeri.</vt:lpstr>
      <vt:lpstr>Primeri.</vt:lpstr>
      <vt:lpstr>The perfective present tense of the verb biti</vt:lpstr>
      <vt:lpstr>Present and aspects review</vt:lpstr>
      <vt:lpstr>Present and aspects review</vt:lpstr>
      <vt:lpstr>How to determine what to use </vt:lpstr>
      <vt:lpstr> HOW TO determine the aspect-</vt:lpstr>
      <vt:lpstr>Matching adverbs.</vt:lpstr>
      <vt:lpstr>.</vt:lpstr>
      <vt:lpstr>.</vt:lpstr>
      <vt:lpstr>Verbal Aspects Practice Choose appropriate translation</vt:lpstr>
      <vt:lpstr>Wrap up</vt:lpstr>
      <vt:lpstr>Verbal Aspects Part 2</vt:lpstr>
      <vt:lpstr>Verbal Aspects and Past tense</vt:lpstr>
      <vt:lpstr>.</vt:lpstr>
      <vt:lpstr>.</vt:lpstr>
      <vt:lpstr>.</vt:lpstr>
      <vt:lpstr>Prefixation and aspects</vt:lpstr>
      <vt:lpstr>PERFECTIVE PREFIXATION</vt:lpstr>
      <vt:lpstr>.</vt:lpstr>
      <vt:lpstr>“To Go” Family </vt:lpstr>
      <vt:lpstr>Prefixation that changes the meaning of the verb </vt:lpstr>
      <vt:lpstr>ASPECTUAL PAIRS THAT HAVE A COMMON ROOT </vt:lpstr>
      <vt:lpstr>.</vt:lpstr>
      <vt:lpstr>ASPECTUAL PAIRS THAT CONTAIN TWO COMPLETELY DIFFERENT VERBS </vt:lpstr>
      <vt:lpstr>  Bi-aspectual verbs in BCS </vt:lpstr>
      <vt:lpstr>Reflexive and past tense</vt:lpstr>
      <vt:lpstr>Reflexive verbs : basic word order  </vt:lpstr>
      <vt:lpstr>Questions (interogatory form):  </vt:lpstr>
      <vt:lpstr>Questions</vt:lpstr>
      <vt:lpstr>Negative 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Verbs- Aspects, Reflexive, Past Tense</dc:title>
  <dc:creator>Tamara Pavlović</dc:creator>
  <cp:lastModifiedBy>Tamara Pavlović</cp:lastModifiedBy>
  <cp:revision>8</cp:revision>
  <dcterms:created xsi:type="dcterms:W3CDTF">2023-10-16T18:45:24Z</dcterms:created>
  <dcterms:modified xsi:type="dcterms:W3CDTF">2023-10-23T16:42:56Z</dcterms:modified>
</cp:coreProperties>
</file>