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6" r:id="rId4"/>
    <p:sldId id="259" r:id="rId5"/>
    <p:sldId id="277" r:id="rId6"/>
    <p:sldId id="260" r:id="rId7"/>
    <p:sldId id="275" r:id="rId8"/>
    <p:sldId id="262" r:id="rId9"/>
    <p:sldId id="278" r:id="rId10"/>
    <p:sldId id="264" r:id="rId11"/>
    <p:sldId id="263" r:id="rId12"/>
    <p:sldId id="279" r:id="rId13"/>
    <p:sldId id="265" r:id="rId14"/>
    <p:sldId id="266" r:id="rId15"/>
    <p:sldId id="267" r:id="rId16"/>
    <p:sldId id="268" r:id="rId17"/>
    <p:sldId id="269" r:id="rId18"/>
    <p:sldId id="270" r:id="rId19"/>
    <p:sldId id="271" r:id="rId20"/>
    <p:sldId id="272" r:id="rId21"/>
    <p:sldId id="273"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01" y="11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34D468-1830-43B8-A7E2-06F1A851534D}"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12387-0412-449B-ADF0-1E3A9C92ED56}" type="slidenum">
              <a:rPr lang="en-US" smtClean="0"/>
              <a:t>‹#›</a:t>
            </a:fld>
            <a:endParaRPr lang="en-US"/>
          </a:p>
        </p:txBody>
      </p:sp>
    </p:spTree>
    <p:extLst>
      <p:ext uri="{BB962C8B-B14F-4D97-AF65-F5344CB8AC3E}">
        <p14:creationId xmlns:p14="http://schemas.microsoft.com/office/powerpoint/2010/main" val="3421733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34D468-1830-43B8-A7E2-06F1A851534D}" type="datetimeFigureOut">
              <a:rPr lang="en-US" smtClean="0"/>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512387-0412-449B-ADF0-1E3A9C92ED56}" type="slidenum">
              <a:rPr lang="en-US" smtClean="0"/>
              <a:t>‹#›</a:t>
            </a:fld>
            <a:endParaRPr lang="en-US"/>
          </a:p>
        </p:txBody>
      </p:sp>
    </p:spTree>
    <p:extLst>
      <p:ext uri="{BB962C8B-B14F-4D97-AF65-F5344CB8AC3E}">
        <p14:creationId xmlns:p14="http://schemas.microsoft.com/office/powerpoint/2010/main" val="828037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34D468-1830-43B8-A7E2-06F1A851534D}"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12387-0412-449B-ADF0-1E3A9C92ED56}" type="slidenum">
              <a:rPr lang="en-US" smtClean="0"/>
              <a:t>‹#›</a:t>
            </a:fld>
            <a:endParaRPr lang="en-US"/>
          </a:p>
        </p:txBody>
      </p:sp>
    </p:spTree>
    <p:extLst>
      <p:ext uri="{BB962C8B-B14F-4D97-AF65-F5344CB8AC3E}">
        <p14:creationId xmlns:p14="http://schemas.microsoft.com/office/powerpoint/2010/main" val="2515920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34D468-1830-43B8-A7E2-06F1A851534D}"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12387-0412-449B-ADF0-1E3A9C92ED5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30321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34D468-1830-43B8-A7E2-06F1A851534D}"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12387-0412-449B-ADF0-1E3A9C92ED56}" type="slidenum">
              <a:rPr lang="en-US" smtClean="0"/>
              <a:t>‹#›</a:t>
            </a:fld>
            <a:endParaRPr lang="en-US"/>
          </a:p>
        </p:txBody>
      </p:sp>
    </p:spTree>
    <p:extLst>
      <p:ext uri="{BB962C8B-B14F-4D97-AF65-F5344CB8AC3E}">
        <p14:creationId xmlns:p14="http://schemas.microsoft.com/office/powerpoint/2010/main" val="2584734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34D468-1830-43B8-A7E2-06F1A851534D}" type="datetimeFigureOut">
              <a:rPr lang="en-US" smtClean="0"/>
              <a:t>3/18/2024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12387-0412-449B-ADF0-1E3A9C92ED56}" type="slidenum">
              <a:rPr lang="en-US" smtClean="0"/>
              <a:t>‹#›</a:t>
            </a:fld>
            <a:endParaRPr lang="en-US"/>
          </a:p>
        </p:txBody>
      </p:sp>
    </p:spTree>
    <p:extLst>
      <p:ext uri="{BB962C8B-B14F-4D97-AF65-F5344CB8AC3E}">
        <p14:creationId xmlns:p14="http://schemas.microsoft.com/office/powerpoint/2010/main" val="9798290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34D468-1830-43B8-A7E2-06F1A851534D}" type="datetimeFigureOut">
              <a:rPr lang="en-US" smtClean="0"/>
              <a:t>3/18/2024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12387-0412-449B-ADF0-1E3A9C92ED56}" type="slidenum">
              <a:rPr lang="en-US" smtClean="0"/>
              <a:t>‹#›</a:t>
            </a:fld>
            <a:endParaRPr lang="en-US"/>
          </a:p>
        </p:txBody>
      </p:sp>
    </p:spTree>
    <p:extLst>
      <p:ext uri="{BB962C8B-B14F-4D97-AF65-F5344CB8AC3E}">
        <p14:creationId xmlns:p14="http://schemas.microsoft.com/office/powerpoint/2010/main" val="3931742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34D468-1830-43B8-A7E2-06F1A851534D}"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12387-0412-449B-ADF0-1E3A9C92ED56}" type="slidenum">
              <a:rPr lang="en-US" smtClean="0"/>
              <a:t>‹#›</a:t>
            </a:fld>
            <a:endParaRPr lang="en-US"/>
          </a:p>
        </p:txBody>
      </p:sp>
    </p:spTree>
    <p:extLst>
      <p:ext uri="{BB962C8B-B14F-4D97-AF65-F5344CB8AC3E}">
        <p14:creationId xmlns:p14="http://schemas.microsoft.com/office/powerpoint/2010/main" val="34377178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34D468-1830-43B8-A7E2-06F1A851534D}"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12387-0412-449B-ADF0-1E3A9C92ED56}" type="slidenum">
              <a:rPr lang="en-US" smtClean="0"/>
              <a:t>‹#›</a:t>
            </a:fld>
            <a:endParaRPr lang="en-US"/>
          </a:p>
        </p:txBody>
      </p:sp>
    </p:spTree>
    <p:extLst>
      <p:ext uri="{BB962C8B-B14F-4D97-AF65-F5344CB8AC3E}">
        <p14:creationId xmlns:p14="http://schemas.microsoft.com/office/powerpoint/2010/main" val="4250727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A34D468-1830-43B8-A7E2-06F1A851534D}"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12387-0412-449B-ADF0-1E3A9C92ED56}" type="slidenum">
              <a:rPr lang="en-US" smtClean="0"/>
              <a:t>‹#›</a:t>
            </a:fld>
            <a:endParaRPr lang="en-US"/>
          </a:p>
        </p:txBody>
      </p:sp>
    </p:spTree>
    <p:extLst>
      <p:ext uri="{BB962C8B-B14F-4D97-AF65-F5344CB8AC3E}">
        <p14:creationId xmlns:p14="http://schemas.microsoft.com/office/powerpoint/2010/main" val="773824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34D468-1830-43B8-A7E2-06F1A851534D}"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12387-0412-449B-ADF0-1E3A9C92ED56}" type="slidenum">
              <a:rPr lang="en-US" smtClean="0"/>
              <a:t>‹#›</a:t>
            </a:fld>
            <a:endParaRPr lang="en-US"/>
          </a:p>
        </p:txBody>
      </p:sp>
    </p:spTree>
    <p:extLst>
      <p:ext uri="{BB962C8B-B14F-4D97-AF65-F5344CB8AC3E}">
        <p14:creationId xmlns:p14="http://schemas.microsoft.com/office/powerpoint/2010/main" val="1343316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34D468-1830-43B8-A7E2-06F1A851534D}" type="datetimeFigureOut">
              <a:rPr lang="en-US" smtClean="0"/>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512387-0412-449B-ADF0-1E3A9C92ED56}" type="slidenum">
              <a:rPr lang="en-US" smtClean="0"/>
              <a:t>‹#›</a:t>
            </a:fld>
            <a:endParaRPr lang="en-US"/>
          </a:p>
        </p:txBody>
      </p:sp>
    </p:spTree>
    <p:extLst>
      <p:ext uri="{BB962C8B-B14F-4D97-AF65-F5344CB8AC3E}">
        <p14:creationId xmlns:p14="http://schemas.microsoft.com/office/powerpoint/2010/main" val="400248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34D468-1830-43B8-A7E2-06F1A851534D}" type="datetimeFigureOut">
              <a:rPr lang="en-US" smtClean="0"/>
              <a:t>3/18/2024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512387-0412-449B-ADF0-1E3A9C92ED56}" type="slidenum">
              <a:rPr lang="en-US" smtClean="0"/>
              <a:t>‹#›</a:t>
            </a:fld>
            <a:endParaRPr lang="en-US"/>
          </a:p>
        </p:txBody>
      </p:sp>
    </p:spTree>
    <p:extLst>
      <p:ext uri="{BB962C8B-B14F-4D97-AF65-F5344CB8AC3E}">
        <p14:creationId xmlns:p14="http://schemas.microsoft.com/office/powerpoint/2010/main" val="1635708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A34D468-1830-43B8-A7E2-06F1A851534D}" type="datetimeFigureOut">
              <a:rPr lang="en-US" smtClean="0"/>
              <a:t>3/18/2024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5512387-0412-449B-ADF0-1E3A9C92ED56}" type="slidenum">
              <a:rPr lang="en-US" smtClean="0"/>
              <a:t>‹#›</a:t>
            </a:fld>
            <a:endParaRPr lang="en-US"/>
          </a:p>
        </p:txBody>
      </p:sp>
    </p:spTree>
    <p:extLst>
      <p:ext uri="{BB962C8B-B14F-4D97-AF65-F5344CB8AC3E}">
        <p14:creationId xmlns:p14="http://schemas.microsoft.com/office/powerpoint/2010/main" val="163439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A34D468-1830-43B8-A7E2-06F1A851534D}" type="datetimeFigureOut">
              <a:rPr lang="en-US" smtClean="0"/>
              <a:t>3/18/2024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5512387-0412-449B-ADF0-1E3A9C92ED56}" type="slidenum">
              <a:rPr lang="en-US" smtClean="0"/>
              <a:t>‹#›</a:t>
            </a:fld>
            <a:endParaRPr lang="en-US"/>
          </a:p>
        </p:txBody>
      </p:sp>
    </p:spTree>
    <p:extLst>
      <p:ext uri="{BB962C8B-B14F-4D97-AF65-F5344CB8AC3E}">
        <p14:creationId xmlns:p14="http://schemas.microsoft.com/office/powerpoint/2010/main" val="4230731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A34D468-1830-43B8-A7E2-06F1A851534D}" type="datetimeFigureOut">
              <a:rPr lang="en-US" smtClean="0"/>
              <a:t>3/18/2024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5512387-0412-449B-ADF0-1E3A9C92ED56}" type="slidenum">
              <a:rPr lang="en-US" smtClean="0"/>
              <a:t>‹#›</a:t>
            </a:fld>
            <a:endParaRPr lang="en-US"/>
          </a:p>
        </p:txBody>
      </p:sp>
    </p:spTree>
    <p:extLst>
      <p:ext uri="{BB962C8B-B14F-4D97-AF65-F5344CB8AC3E}">
        <p14:creationId xmlns:p14="http://schemas.microsoft.com/office/powerpoint/2010/main" val="822218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34D468-1830-43B8-A7E2-06F1A851534D}" type="datetimeFigureOut">
              <a:rPr lang="en-US" smtClean="0"/>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512387-0412-449B-ADF0-1E3A9C92ED56}" type="slidenum">
              <a:rPr lang="en-US" smtClean="0"/>
              <a:t>‹#›</a:t>
            </a:fld>
            <a:endParaRPr lang="en-US"/>
          </a:p>
        </p:txBody>
      </p:sp>
    </p:spTree>
    <p:extLst>
      <p:ext uri="{BB962C8B-B14F-4D97-AF65-F5344CB8AC3E}">
        <p14:creationId xmlns:p14="http://schemas.microsoft.com/office/powerpoint/2010/main" val="2157311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A34D468-1830-43B8-A7E2-06F1A851534D}" type="datetimeFigureOut">
              <a:rPr lang="en-US" smtClean="0"/>
              <a:t>3/18/2024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5512387-0412-449B-ADF0-1E3A9C92ED56}" type="slidenum">
              <a:rPr lang="en-US" smtClean="0"/>
              <a:t>‹#›</a:t>
            </a:fld>
            <a:endParaRPr lang="en-US"/>
          </a:p>
        </p:txBody>
      </p:sp>
    </p:spTree>
    <p:extLst>
      <p:ext uri="{BB962C8B-B14F-4D97-AF65-F5344CB8AC3E}">
        <p14:creationId xmlns:p14="http://schemas.microsoft.com/office/powerpoint/2010/main" val="19313581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CA251B-4F28-43A9-A5FD-47101E24C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7B3E067-68A1-4E6F-8B2A-DF0DC2803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4"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763486" y="1266958"/>
            <a:ext cx="2569028" cy="4528457"/>
          </a:xfrm>
        </p:spPr>
        <p:txBody>
          <a:bodyPr anchor="ctr">
            <a:normAutofit/>
          </a:bodyPr>
          <a:lstStyle/>
          <a:p>
            <a:pPr algn="r"/>
            <a:r>
              <a:rPr lang="en-US">
                <a:solidFill>
                  <a:srgbClr val="FFFFFF"/>
                </a:solidFill>
              </a:rPr>
              <a:t>The Imperative Mood in BCS</a:t>
            </a:r>
          </a:p>
        </p:txBody>
      </p:sp>
      <p:sp>
        <p:nvSpPr>
          <p:cNvPr id="12" name="Rectangle 11">
            <a:extLst>
              <a:ext uri="{FF2B5EF4-FFF2-40B4-BE49-F238E27FC236}">
                <a16:creationId xmlns:a16="http://schemas.microsoft.com/office/drawing/2014/main" id="{148F0EEF-7B63-4EC4-96D4-6AFBF46B1A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4" name="Rectangle 13">
            <a:extLst>
              <a:ext uri="{FF2B5EF4-FFF2-40B4-BE49-F238E27FC236}">
                <a16:creationId xmlns:a16="http://schemas.microsoft.com/office/drawing/2014/main" id="{4FB5E673-6D85-4457-A048-FD09048DCE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ctrTitle"/>
          </p:nvPr>
        </p:nvSpPr>
        <p:spPr>
          <a:xfrm>
            <a:off x="5214033" y="1266958"/>
            <a:ext cx="6248624" cy="4528457"/>
          </a:xfrm>
        </p:spPr>
        <p:txBody>
          <a:bodyPr anchor="ctr">
            <a:normAutofit/>
          </a:bodyPr>
          <a:lstStyle/>
          <a:p>
            <a:r>
              <a:rPr lang="en-US" dirty="0" err="1"/>
              <a:t>Imperativ</a:t>
            </a:r>
            <a:endParaRPr lang="en-US" dirty="0"/>
          </a:p>
        </p:txBody>
      </p:sp>
    </p:spTree>
    <p:extLst>
      <p:ext uri="{BB962C8B-B14F-4D97-AF65-F5344CB8AC3E}">
        <p14:creationId xmlns:p14="http://schemas.microsoft.com/office/powerpoint/2010/main" val="1162053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653143" y="1645920"/>
            <a:ext cx="3522879" cy="4470821"/>
          </a:xfrm>
        </p:spPr>
        <p:txBody>
          <a:bodyPr>
            <a:normAutofit/>
          </a:bodyPr>
          <a:lstStyle/>
          <a:p>
            <a:pPr algn="r"/>
            <a:r>
              <a:rPr lang="en-US" dirty="0">
                <a:solidFill>
                  <a:srgbClr val="FFFFFF"/>
                </a:solidFill>
              </a:rPr>
              <a:t>Step 3</a:t>
            </a:r>
          </a:p>
        </p:txBody>
      </p:sp>
      <p:sp>
        <p:nvSpPr>
          <p:cNvPr id="3" name="Content Placeholder 2"/>
          <p:cNvSpPr>
            <a:spLocks noGrp="1"/>
          </p:cNvSpPr>
          <p:nvPr>
            <p:ph idx="1"/>
          </p:nvPr>
        </p:nvSpPr>
        <p:spPr>
          <a:xfrm>
            <a:off x="5204109" y="1645920"/>
            <a:ext cx="5919503" cy="4470821"/>
          </a:xfrm>
        </p:spPr>
        <p:txBody>
          <a:bodyPr>
            <a:normAutofit/>
          </a:bodyPr>
          <a:lstStyle/>
          <a:p>
            <a:r>
              <a:rPr lang="en-US" b="1" dirty="0">
                <a:solidFill>
                  <a:srgbClr val="FF0000"/>
                </a:solidFill>
              </a:rPr>
              <a:t>A</a:t>
            </a:r>
            <a:r>
              <a:rPr lang="sr-Latn-RS" b="1" dirty="0" err="1">
                <a:solidFill>
                  <a:srgbClr val="FF0000"/>
                </a:solidFill>
              </a:rPr>
              <a:t>dd</a:t>
            </a:r>
            <a:r>
              <a:rPr lang="sr-Latn-RS" b="1" dirty="0">
                <a:solidFill>
                  <a:srgbClr val="FF0000"/>
                </a:solidFill>
              </a:rPr>
              <a:t> </a:t>
            </a:r>
            <a:r>
              <a:rPr lang="en-US" b="1" dirty="0">
                <a:solidFill>
                  <a:srgbClr val="FF0000"/>
                </a:solidFill>
              </a:rPr>
              <a:t>-I</a:t>
            </a:r>
            <a:r>
              <a:rPr lang="sr-Latn-RS" dirty="0">
                <a:solidFill>
                  <a:srgbClr val="FF0000"/>
                </a:solidFill>
              </a:rPr>
              <a:t> </a:t>
            </a:r>
            <a:r>
              <a:rPr lang="sr-Latn-RS" dirty="0"/>
              <a:t>to obtain </a:t>
            </a:r>
            <a:r>
              <a:rPr lang="sr-Latn-RS" b="1" dirty="0"/>
              <a:t>the second person singular imperative</a:t>
            </a:r>
            <a:r>
              <a:rPr lang="en-US" b="1" dirty="0"/>
              <a:t>:</a:t>
            </a:r>
          </a:p>
          <a:p>
            <a:endParaRPr lang="en-US" dirty="0"/>
          </a:p>
          <a:p>
            <a:r>
              <a:rPr lang="sr-Latn-RS" dirty="0"/>
              <a:t>Pišu- piš= </a:t>
            </a:r>
            <a:r>
              <a:rPr lang="sr-Latn-RS" b="1" dirty="0"/>
              <a:t>piši</a:t>
            </a:r>
            <a:endParaRPr lang="en-US" dirty="0"/>
          </a:p>
          <a:p>
            <a:r>
              <a:rPr lang="sr-Latn-RS" dirty="0"/>
              <a:t>Vide- vid= </a:t>
            </a:r>
            <a:r>
              <a:rPr lang="sr-Latn-RS" b="1" dirty="0"/>
              <a:t>vidi</a:t>
            </a:r>
            <a:endParaRPr lang="en-US" dirty="0"/>
          </a:p>
          <a:p>
            <a:r>
              <a:rPr lang="sr-Latn-RS" dirty="0"/>
              <a:t>Nose- nos= </a:t>
            </a:r>
            <a:r>
              <a:rPr lang="sr-Latn-RS" b="1" dirty="0"/>
              <a:t>nosi</a:t>
            </a:r>
            <a:r>
              <a:rPr lang="sr-Latn-RS" dirty="0"/>
              <a:t>                                                                       (nositi- carry, wear)</a:t>
            </a:r>
            <a:endParaRPr lang="en-US" dirty="0"/>
          </a:p>
          <a:p>
            <a:r>
              <a:rPr lang="sr-Latn-RS" dirty="0"/>
              <a:t>Izlaze –izlaz- </a:t>
            </a:r>
            <a:r>
              <a:rPr lang="sr-Latn-RS" b="1" dirty="0"/>
              <a:t>izlazi </a:t>
            </a:r>
            <a:r>
              <a:rPr lang="sr-Latn-RS" dirty="0"/>
              <a:t>                                                                 (izlaziti- go out)</a:t>
            </a:r>
            <a:endParaRPr lang="en-US" dirty="0"/>
          </a:p>
          <a:p>
            <a:r>
              <a:rPr lang="sr-Latn-RS" dirty="0"/>
              <a:t>Dođu- dođ- </a:t>
            </a:r>
            <a:r>
              <a:rPr lang="sr-Latn-RS" b="1" dirty="0"/>
              <a:t>dođi</a:t>
            </a:r>
            <a:endParaRPr lang="en-US" dirty="0"/>
          </a:p>
          <a:p>
            <a:endParaRPr lang="en-US" dirty="0"/>
          </a:p>
        </p:txBody>
      </p:sp>
    </p:spTree>
    <p:extLst>
      <p:ext uri="{BB962C8B-B14F-4D97-AF65-F5344CB8AC3E}">
        <p14:creationId xmlns:p14="http://schemas.microsoft.com/office/powerpoint/2010/main" val="287320657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653143" y="1645920"/>
            <a:ext cx="3522879" cy="4470821"/>
          </a:xfrm>
        </p:spPr>
        <p:txBody>
          <a:bodyPr>
            <a:normAutofit/>
          </a:bodyPr>
          <a:lstStyle/>
          <a:p>
            <a:pPr algn="r"/>
            <a:r>
              <a:rPr lang="en-US" dirty="0">
                <a:solidFill>
                  <a:srgbClr val="FFFFFF"/>
                </a:solidFill>
              </a:rPr>
              <a:t>If there is J left after dropping E/U</a:t>
            </a:r>
          </a:p>
        </p:txBody>
      </p:sp>
      <p:sp>
        <p:nvSpPr>
          <p:cNvPr id="3" name="Content Placeholder 2"/>
          <p:cNvSpPr>
            <a:spLocks noGrp="1"/>
          </p:cNvSpPr>
          <p:nvPr>
            <p:ph idx="1"/>
          </p:nvPr>
        </p:nvSpPr>
        <p:spPr>
          <a:xfrm>
            <a:off x="5204109" y="1645920"/>
            <a:ext cx="5919503" cy="4470821"/>
          </a:xfrm>
        </p:spPr>
        <p:txBody>
          <a:bodyPr>
            <a:normAutofit/>
          </a:bodyPr>
          <a:lstStyle/>
          <a:p>
            <a:pPr>
              <a:lnSpc>
                <a:spcPct val="90000"/>
              </a:lnSpc>
            </a:pPr>
            <a:r>
              <a:rPr lang="en-US" sz="1600" dirty="0"/>
              <a:t>If after step 2 there is </a:t>
            </a:r>
            <a:r>
              <a:rPr lang="en-US" sz="1600" b="1" dirty="0"/>
              <a:t>J</a:t>
            </a:r>
            <a:r>
              <a:rPr lang="en-US" sz="1600" dirty="0"/>
              <a:t> at the end of the stem and the vowel before the J is short (which is the case for the majority of SCR verbs) </a:t>
            </a:r>
            <a:r>
              <a:rPr lang="en-US" sz="1600" b="1" dirty="0"/>
              <a:t>DO NOT ADD -I. </a:t>
            </a:r>
            <a:endParaRPr lang="en-US" sz="1600" dirty="0"/>
          </a:p>
          <a:p>
            <a:pPr>
              <a:lnSpc>
                <a:spcPct val="90000"/>
              </a:lnSpc>
            </a:pPr>
            <a:endParaRPr lang="en-US" sz="1600" dirty="0"/>
          </a:p>
          <a:p>
            <a:pPr>
              <a:lnSpc>
                <a:spcPct val="90000"/>
              </a:lnSpc>
            </a:pPr>
            <a:r>
              <a:rPr lang="en-US" sz="1600" dirty="0"/>
              <a:t>Also the vowel before the </a:t>
            </a:r>
            <a:r>
              <a:rPr lang="en-US" sz="1600" b="1" dirty="0"/>
              <a:t>J</a:t>
            </a:r>
            <a:r>
              <a:rPr lang="en-US" sz="1600" dirty="0"/>
              <a:t> that is short in the present tense becomes </a:t>
            </a:r>
            <a:r>
              <a:rPr lang="en-US" sz="1600" b="1" dirty="0"/>
              <a:t>LONG</a:t>
            </a:r>
            <a:r>
              <a:rPr lang="en-US" sz="1600" dirty="0"/>
              <a:t> in the imperative:</a:t>
            </a:r>
          </a:p>
          <a:p>
            <a:pPr>
              <a:lnSpc>
                <a:spcPct val="90000"/>
              </a:lnSpc>
            </a:pPr>
            <a:endParaRPr lang="en-US" sz="1600" dirty="0"/>
          </a:p>
          <a:p>
            <a:pPr>
              <a:lnSpc>
                <a:spcPct val="90000"/>
              </a:lnSpc>
            </a:pPr>
            <a:r>
              <a:rPr lang="en-US" sz="1600" dirty="0"/>
              <a:t>The stress is marked in bold and the length is underlined and in bold:</a:t>
            </a:r>
          </a:p>
          <a:p>
            <a:pPr>
              <a:lnSpc>
                <a:spcPct val="90000"/>
              </a:lnSpc>
            </a:pPr>
            <a:r>
              <a:rPr lang="sr-Latn-RS" sz="1600" dirty="0"/>
              <a:t>Č</a:t>
            </a:r>
            <a:r>
              <a:rPr lang="sr-Latn-RS" sz="1600" b="1" dirty="0"/>
              <a:t>i</a:t>
            </a:r>
            <a:r>
              <a:rPr lang="sr-Latn-RS" sz="1600" dirty="0"/>
              <a:t>taju </a:t>
            </a:r>
            <a:r>
              <a:rPr lang="en-US" sz="1600" dirty="0"/>
              <a:t>:</a:t>
            </a:r>
            <a:r>
              <a:rPr lang="sr-Latn-RS" sz="1600" dirty="0"/>
              <a:t>Č</a:t>
            </a:r>
            <a:r>
              <a:rPr lang="sr-Latn-RS" sz="1600" b="1" dirty="0"/>
              <a:t>i</a:t>
            </a:r>
            <a:r>
              <a:rPr lang="sr-Latn-RS" sz="1600" dirty="0"/>
              <a:t>t</a:t>
            </a:r>
            <a:r>
              <a:rPr lang="sr-Latn-RS" sz="1600" b="1" u="sng" dirty="0"/>
              <a:t>a</a:t>
            </a:r>
            <a:r>
              <a:rPr lang="sr-Latn-RS" sz="1600" dirty="0"/>
              <a:t>j; </a:t>
            </a:r>
            <a:r>
              <a:rPr lang="en-US" sz="1600" dirty="0"/>
              <a:t> </a:t>
            </a:r>
            <a:r>
              <a:rPr lang="sr-Latn-RS" sz="1600" dirty="0"/>
              <a:t>K</a:t>
            </a:r>
            <a:r>
              <a:rPr lang="sr-Latn-RS" sz="1600" b="1" dirty="0"/>
              <a:t>u</a:t>
            </a:r>
            <a:r>
              <a:rPr lang="sr-Latn-RS" sz="1600" dirty="0"/>
              <a:t>puju</a:t>
            </a:r>
            <a:r>
              <a:rPr lang="en-US" sz="1600" dirty="0"/>
              <a:t>:</a:t>
            </a:r>
            <a:r>
              <a:rPr lang="sr-Latn-RS" sz="1600" dirty="0"/>
              <a:t> K</a:t>
            </a:r>
            <a:r>
              <a:rPr lang="sr-Latn-RS" sz="1600" b="1" dirty="0"/>
              <a:t>u</a:t>
            </a:r>
            <a:r>
              <a:rPr lang="sr-Latn-RS" sz="1600" dirty="0"/>
              <a:t>p</a:t>
            </a:r>
            <a:r>
              <a:rPr lang="sr-Latn-RS" sz="1600" b="1" u="sng" dirty="0"/>
              <a:t>u</a:t>
            </a:r>
            <a:r>
              <a:rPr lang="sr-Latn-RS" sz="1600" dirty="0"/>
              <a:t>j </a:t>
            </a:r>
            <a:endParaRPr lang="en-US" sz="1600" dirty="0"/>
          </a:p>
          <a:p>
            <a:pPr marL="0" indent="0">
              <a:lnSpc>
                <a:spcPct val="90000"/>
              </a:lnSpc>
              <a:buNone/>
            </a:pPr>
            <a:endParaRPr lang="en-US" sz="1600" dirty="0"/>
          </a:p>
        </p:txBody>
      </p:sp>
    </p:spTree>
    <p:extLst>
      <p:ext uri="{BB962C8B-B14F-4D97-AF65-F5344CB8AC3E}">
        <p14:creationId xmlns:p14="http://schemas.microsoft.com/office/powerpoint/2010/main" val="220237487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8" name="Freeform: Shape 17">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B82A19E-A4E9-7B54-CA3D-D07552FB11F7}"/>
              </a:ext>
            </a:extLst>
          </p:cNvPr>
          <p:cNvSpPr>
            <a:spLocks noGrp="1"/>
          </p:cNvSpPr>
          <p:nvPr>
            <p:ph type="title"/>
          </p:nvPr>
        </p:nvSpPr>
        <p:spPr>
          <a:xfrm>
            <a:off x="653143" y="1645920"/>
            <a:ext cx="3522879" cy="4470821"/>
          </a:xfrm>
        </p:spPr>
        <p:txBody>
          <a:bodyPr>
            <a:normAutofit/>
          </a:bodyPr>
          <a:lstStyle/>
          <a:p>
            <a:pPr algn="r"/>
            <a:r>
              <a:rPr lang="en-US" dirty="0">
                <a:solidFill>
                  <a:srgbClr val="FFFFFF"/>
                </a:solidFill>
              </a:rPr>
              <a:t>Verbs with long vowels </a:t>
            </a:r>
          </a:p>
        </p:txBody>
      </p:sp>
      <p:sp>
        <p:nvSpPr>
          <p:cNvPr id="3" name="Content Placeholder 2">
            <a:extLst>
              <a:ext uri="{FF2B5EF4-FFF2-40B4-BE49-F238E27FC236}">
                <a16:creationId xmlns:a16="http://schemas.microsoft.com/office/drawing/2014/main" id="{C9290E7D-3CC1-7F26-06BF-58A7FC9753AE}"/>
              </a:ext>
            </a:extLst>
          </p:cNvPr>
          <p:cNvSpPr>
            <a:spLocks noGrp="1"/>
          </p:cNvSpPr>
          <p:nvPr>
            <p:ph idx="1"/>
          </p:nvPr>
        </p:nvSpPr>
        <p:spPr>
          <a:xfrm>
            <a:off x="5204109" y="1645920"/>
            <a:ext cx="5919503" cy="4470821"/>
          </a:xfrm>
        </p:spPr>
        <p:txBody>
          <a:bodyPr>
            <a:normAutofit/>
          </a:bodyPr>
          <a:lstStyle/>
          <a:p>
            <a:r>
              <a:rPr lang="sr-Latn-RS" dirty="0" err="1"/>
              <a:t>There</a:t>
            </a:r>
            <a:r>
              <a:rPr lang="sr-Latn-RS" dirty="0"/>
              <a:t> are a </a:t>
            </a:r>
            <a:r>
              <a:rPr lang="sr-Latn-RS" dirty="0" err="1"/>
              <a:t>few</a:t>
            </a:r>
            <a:r>
              <a:rPr lang="sr-Latn-RS" dirty="0"/>
              <a:t> </a:t>
            </a:r>
            <a:r>
              <a:rPr lang="sr-Latn-RS" dirty="0" err="1"/>
              <a:t>verbs</a:t>
            </a:r>
            <a:r>
              <a:rPr lang="sr-Latn-RS" dirty="0"/>
              <a:t> </a:t>
            </a:r>
            <a:r>
              <a:rPr lang="sr-Latn-RS" dirty="0" err="1"/>
              <a:t>which</a:t>
            </a:r>
            <a:r>
              <a:rPr lang="sr-Latn-RS" dirty="0"/>
              <a:t> </a:t>
            </a:r>
            <a:r>
              <a:rPr lang="sr-Latn-RS" dirty="0" err="1"/>
              <a:t>have</a:t>
            </a:r>
            <a:r>
              <a:rPr lang="sr-Latn-RS" dirty="0"/>
              <a:t> </a:t>
            </a:r>
            <a:r>
              <a:rPr lang="sr-Latn-RS" dirty="0" err="1"/>
              <a:t>the</a:t>
            </a:r>
            <a:r>
              <a:rPr lang="sr-Latn-RS" dirty="0"/>
              <a:t> </a:t>
            </a:r>
            <a:r>
              <a:rPr lang="sr-Latn-RS" dirty="0" err="1"/>
              <a:t>long</a:t>
            </a:r>
            <a:r>
              <a:rPr lang="sr-Latn-RS" dirty="0"/>
              <a:t> </a:t>
            </a:r>
            <a:r>
              <a:rPr lang="sr-Latn-RS" dirty="0" err="1"/>
              <a:t>vowel</a:t>
            </a:r>
            <a:r>
              <a:rPr lang="sr-Latn-RS" dirty="0"/>
              <a:t> </a:t>
            </a:r>
            <a:r>
              <a:rPr lang="sr-Latn-RS" dirty="0" err="1"/>
              <a:t>before</a:t>
            </a:r>
            <a:r>
              <a:rPr lang="sr-Latn-RS" dirty="0"/>
              <a:t> J in </a:t>
            </a:r>
            <a:r>
              <a:rPr lang="sr-Latn-RS" dirty="0" err="1"/>
              <a:t>the</a:t>
            </a:r>
            <a:r>
              <a:rPr lang="sr-Latn-RS" dirty="0"/>
              <a:t> </a:t>
            </a:r>
            <a:r>
              <a:rPr lang="sr-Latn-RS" dirty="0" err="1"/>
              <a:t>present</a:t>
            </a:r>
            <a:r>
              <a:rPr lang="sr-Latn-RS" dirty="0"/>
              <a:t> </a:t>
            </a:r>
            <a:r>
              <a:rPr lang="sr-Latn-RS" dirty="0" err="1"/>
              <a:t>tense</a:t>
            </a:r>
            <a:r>
              <a:rPr lang="en-US" dirty="0"/>
              <a:t>-</a:t>
            </a:r>
            <a:r>
              <a:rPr lang="sr-Latn-RS" dirty="0"/>
              <a:t> </a:t>
            </a:r>
            <a:r>
              <a:rPr lang="sr-Latn-RS" dirty="0" err="1"/>
              <a:t>these</a:t>
            </a:r>
            <a:r>
              <a:rPr lang="sr-Latn-RS" dirty="0"/>
              <a:t> </a:t>
            </a:r>
            <a:r>
              <a:rPr lang="sr-Latn-RS" dirty="0" err="1"/>
              <a:t>form</a:t>
            </a:r>
            <a:r>
              <a:rPr lang="sr-Latn-RS" dirty="0"/>
              <a:t> </a:t>
            </a:r>
            <a:r>
              <a:rPr lang="sr-Latn-RS" dirty="0" err="1"/>
              <a:t>the</a:t>
            </a:r>
            <a:r>
              <a:rPr lang="sr-Latn-RS" dirty="0"/>
              <a:t> imperative </a:t>
            </a:r>
            <a:r>
              <a:rPr lang="sr-Latn-RS" dirty="0" err="1"/>
              <a:t>like</a:t>
            </a:r>
            <a:r>
              <a:rPr lang="sr-Latn-RS" dirty="0"/>
              <a:t> </a:t>
            </a:r>
            <a:r>
              <a:rPr lang="sr-Latn-RS" dirty="0" err="1"/>
              <a:t>those</a:t>
            </a:r>
            <a:r>
              <a:rPr lang="sr-Latn-RS" dirty="0"/>
              <a:t> </a:t>
            </a:r>
            <a:r>
              <a:rPr lang="sr-Latn-RS" dirty="0" err="1"/>
              <a:t>desribed</a:t>
            </a:r>
            <a:r>
              <a:rPr lang="sr-Latn-RS" dirty="0"/>
              <a:t> in </a:t>
            </a:r>
            <a:r>
              <a:rPr lang="sr-Latn-RS" dirty="0" err="1"/>
              <a:t>the</a:t>
            </a:r>
            <a:r>
              <a:rPr lang="sr-Latn-RS" dirty="0"/>
              <a:t> </a:t>
            </a:r>
            <a:r>
              <a:rPr lang="sr-Latn-RS" dirty="0" err="1"/>
              <a:t>step</a:t>
            </a:r>
            <a:r>
              <a:rPr lang="sr-Latn-RS" dirty="0"/>
              <a:t> 3.</a:t>
            </a:r>
            <a:endParaRPr lang="en-US" dirty="0"/>
          </a:p>
          <a:p>
            <a:endParaRPr lang="en-US" dirty="0"/>
          </a:p>
          <a:p>
            <a:r>
              <a:rPr lang="sr-Latn-RS" dirty="0" err="1"/>
              <a:t>Also</a:t>
            </a:r>
            <a:r>
              <a:rPr lang="sr-Latn-RS" dirty="0"/>
              <a:t>, </a:t>
            </a:r>
            <a:r>
              <a:rPr lang="sr-Latn-RS" dirty="0" err="1"/>
              <a:t>remember</a:t>
            </a:r>
            <a:r>
              <a:rPr lang="sr-Latn-RS" dirty="0"/>
              <a:t> </a:t>
            </a:r>
            <a:r>
              <a:rPr lang="sr-Latn-RS" dirty="0" err="1"/>
              <a:t>the</a:t>
            </a:r>
            <a:r>
              <a:rPr lang="sr-Latn-RS" dirty="0"/>
              <a:t> </a:t>
            </a:r>
            <a:r>
              <a:rPr lang="sr-Latn-RS" dirty="0" err="1"/>
              <a:t>exception</a:t>
            </a:r>
            <a:r>
              <a:rPr lang="sr-Latn-RS" dirty="0"/>
              <a:t> </a:t>
            </a:r>
            <a:r>
              <a:rPr lang="sr-Latn-RS" dirty="0" err="1"/>
              <a:t>of</a:t>
            </a:r>
            <a:r>
              <a:rPr lang="sr-Latn-RS" dirty="0"/>
              <a:t> </a:t>
            </a:r>
            <a:r>
              <a:rPr lang="sr-Latn-RS" dirty="0" err="1"/>
              <a:t>the</a:t>
            </a:r>
            <a:r>
              <a:rPr lang="sr-Latn-RS" dirty="0"/>
              <a:t> </a:t>
            </a:r>
            <a:r>
              <a:rPr lang="sr-Latn-RS" dirty="0" err="1"/>
              <a:t>verb</a:t>
            </a:r>
            <a:r>
              <a:rPr lang="sr-Latn-RS" dirty="0"/>
              <a:t> razumeti/</a:t>
            </a:r>
            <a:r>
              <a:rPr lang="sr-Latn-RS" dirty="0" err="1"/>
              <a:t>razumjeti</a:t>
            </a:r>
            <a:r>
              <a:rPr lang="sr-Latn-RS" dirty="0"/>
              <a:t> to </a:t>
            </a:r>
            <a:r>
              <a:rPr lang="sr-Latn-RS" dirty="0" err="1"/>
              <a:t>understand</a:t>
            </a:r>
            <a:r>
              <a:rPr lang="sr-Latn-RS" dirty="0"/>
              <a:t> is razumi </a:t>
            </a:r>
            <a:endParaRPr lang="en-US" dirty="0"/>
          </a:p>
          <a:p>
            <a:endParaRPr lang="en-US" dirty="0"/>
          </a:p>
          <a:p>
            <a:r>
              <a:rPr lang="sr-Latn-RS" dirty="0"/>
              <a:t>Razumi me, molim te! </a:t>
            </a:r>
            <a:r>
              <a:rPr lang="sr-Latn-RS" dirty="0" err="1"/>
              <a:t>Please</a:t>
            </a:r>
            <a:r>
              <a:rPr lang="sr-Latn-RS" dirty="0"/>
              <a:t>, </a:t>
            </a:r>
            <a:r>
              <a:rPr lang="sr-Latn-RS" dirty="0" err="1"/>
              <a:t>understand</a:t>
            </a:r>
            <a:r>
              <a:rPr lang="sr-Latn-RS" dirty="0"/>
              <a:t> me! </a:t>
            </a:r>
            <a:r>
              <a:rPr lang="en-US" dirty="0"/>
              <a:t>Also: </a:t>
            </a:r>
            <a:r>
              <a:rPr lang="en-US" dirty="0" err="1"/>
              <a:t>shvati</a:t>
            </a:r>
            <a:r>
              <a:rPr lang="en-US" dirty="0"/>
              <a:t> me (used more!)</a:t>
            </a:r>
          </a:p>
          <a:p>
            <a:endParaRPr lang="en-US" dirty="0"/>
          </a:p>
        </p:txBody>
      </p:sp>
    </p:spTree>
    <p:extLst>
      <p:ext uri="{BB962C8B-B14F-4D97-AF65-F5344CB8AC3E}">
        <p14:creationId xmlns:p14="http://schemas.microsoft.com/office/powerpoint/2010/main" val="3907486253"/>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653143" y="1645920"/>
            <a:ext cx="3522879" cy="4470821"/>
          </a:xfrm>
        </p:spPr>
        <p:txBody>
          <a:bodyPr>
            <a:normAutofit/>
          </a:bodyPr>
          <a:lstStyle/>
          <a:p>
            <a:pPr algn="r"/>
            <a:r>
              <a:rPr lang="en-US" dirty="0">
                <a:solidFill>
                  <a:srgbClr val="FFFFFF"/>
                </a:solidFill>
              </a:rPr>
              <a:t>Verbs  -</a:t>
            </a:r>
            <a:r>
              <a:rPr lang="sr-Latn-RS" dirty="0">
                <a:solidFill>
                  <a:srgbClr val="FFFFFF"/>
                </a:solidFill>
              </a:rPr>
              <a:t>ĆI</a:t>
            </a:r>
            <a:endParaRPr lang="en-US" dirty="0">
              <a:solidFill>
                <a:srgbClr val="FFFFFF"/>
              </a:solidFill>
            </a:endParaRPr>
          </a:p>
        </p:txBody>
      </p:sp>
      <p:sp>
        <p:nvSpPr>
          <p:cNvPr id="3" name="Content Placeholder 2"/>
          <p:cNvSpPr>
            <a:spLocks noGrp="1"/>
          </p:cNvSpPr>
          <p:nvPr>
            <p:ph idx="1"/>
          </p:nvPr>
        </p:nvSpPr>
        <p:spPr>
          <a:xfrm>
            <a:off x="5204109" y="1645920"/>
            <a:ext cx="5919503" cy="4470821"/>
          </a:xfrm>
        </p:spPr>
        <p:txBody>
          <a:bodyPr>
            <a:normAutofit lnSpcReduction="10000"/>
          </a:bodyPr>
          <a:lstStyle/>
          <a:p>
            <a:r>
              <a:rPr lang="sr-Latn-RS" dirty="0"/>
              <a:t>Verbs with infinitives in </a:t>
            </a:r>
            <a:r>
              <a:rPr lang="sr-Latn-RS" b="1" dirty="0"/>
              <a:t>-</a:t>
            </a:r>
            <a:r>
              <a:rPr lang="sr-Latn-RS" b="1" dirty="0" err="1"/>
              <a:t>ći</a:t>
            </a:r>
            <a:r>
              <a:rPr lang="sr-Latn-RS" dirty="0"/>
              <a:t> (such as peći, teći, pomoći, etc.) and either </a:t>
            </a:r>
            <a:r>
              <a:rPr lang="sr-Latn-RS" b="1" dirty="0"/>
              <a:t>K</a:t>
            </a:r>
            <a:r>
              <a:rPr lang="sr-Latn-RS" dirty="0"/>
              <a:t>, </a:t>
            </a:r>
            <a:r>
              <a:rPr lang="sr-Latn-RS" b="1" dirty="0"/>
              <a:t>G</a:t>
            </a:r>
            <a:r>
              <a:rPr lang="sr-Latn-RS" dirty="0"/>
              <a:t>, </a:t>
            </a:r>
            <a:r>
              <a:rPr lang="sr-Latn-RS" b="1" dirty="0"/>
              <a:t>KN</a:t>
            </a:r>
            <a:r>
              <a:rPr lang="sr-Latn-RS" dirty="0"/>
              <a:t>, or </a:t>
            </a:r>
            <a:r>
              <a:rPr lang="sr-Latn-RS" b="1" dirty="0"/>
              <a:t>GN</a:t>
            </a:r>
            <a:r>
              <a:rPr lang="sr-Latn-RS" dirty="0"/>
              <a:t> </a:t>
            </a:r>
            <a:r>
              <a:rPr lang="sr-Latn-RS" b="1" dirty="0" err="1"/>
              <a:t>before</a:t>
            </a:r>
            <a:r>
              <a:rPr lang="sr-Latn-RS" dirty="0"/>
              <a:t> </a:t>
            </a:r>
            <a:r>
              <a:rPr lang="sr-Latn-RS" b="1" dirty="0"/>
              <a:t>U</a:t>
            </a:r>
            <a:r>
              <a:rPr lang="sr-Latn-RS" dirty="0"/>
              <a:t> </a:t>
            </a:r>
            <a:r>
              <a:rPr lang="en-US" dirty="0"/>
              <a:t>-</a:t>
            </a:r>
            <a:r>
              <a:rPr lang="sr-Latn-RS" dirty="0"/>
              <a:t>in </a:t>
            </a:r>
            <a:r>
              <a:rPr lang="sr-Latn-RS" i="1" dirty="0"/>
              <a:t>the third person plural of the present tense </a:t>
            </a:r>
            <a:r>
              <a:rPr lang="sr-Latn-RS" dirty="0"/>
              <a:t>form the second peson singular imperative by </a:t>
            </a:r>
            <a:r>
              <a:rPr lang="sr-Latn-RS" b="1" dirty="0" err="1"/>
              <a:t>add</a:t>
            </a:r>
            <a:r>
              <a:rPr lang="sr-Latn-RS" dirty="0" err="1"/>
              <a:t>ing</a:t>
            </a:r>
            <a:r>
              <a:rPr lang="sr-Latn-RS" dirty="0"/>
              <a:t> </a:t>
            </a:r>
            <a:r>
              <a:rPr lang="en-US" b="1" dirty="0"/>
              <a:t>-</a:t>
            </a:r>
            <a:r>
              <a:rPr lang="en-US" b="1" dirty="0" err="1"/>
              <a:t>i</a:t>
            </a:r>
            <a:r>
              <a:rPr lang="sr-Latn-RS" dirty="0"/>
              <a:t> to K or G which imediately alternate producing </a:t>
            </a:r>
            <a:r>
              <a:rPr lang="sr-Latn-RS" b="1" dirty="0"/>
              <a:t>C</a:t>
            </a:r>
            <a:r>
              <a:rPr lang="sr-Latn-RS" dirty="0"/>
              <a:t> and </a:t>
            </a:r>
            <a:r>
              <a:rPr lang="sr-Latn-RS" b="1" dirty="0"/>
              <a:t>Z</a:t>
            </a:r>
            <a:r>
              <a:rPr lang="sr-Latn-RS" dirty="0"/>
              <a:t> (</a:t>
            </a:r>
            <a:r>
              <a:rPr lang="sr-Latn-RS" b="1" dirty="0"/>
              <a:t>K:C </a:t>
            </a:r>
            <a:r>
              <a:rPr lang="sr-Latn-RS" b="1" dirty="0" err="1"/>
              <a:t>alternation</a:t>
            </a:r>
            <a:r>
              <a:rPr lang="sr-Latn-RS" dirty="0"/>
              <a:t>)</a:t>
            </a:r>
          </a:p>
          <a:p>
            <a:endParaRPr lang="en-US" dirty="0"/>
          </a:p>
          <a:p>
            <a:r>
              <a:rPr lang="sr-Latn-RS" dirty="0"/>
              <a:t>Peku- pek- pek+ i= </a:t>
            </a:r>
            <a:r>
              <a:rPr lang="sr-Latn-RS" b="1" dirty="0"/>
              <a:t>peci                                                   </a:t>
            </a:r>
            <a:r>
              <a:rPr lang="sr-Latn-RS" dirty="0"/>
              <a:t>(peći-to bake)</a:t>
            </a:r>
            <a:endParaRPr lang="en-US" dirty="0"/>
          </a:p>
          <a:p>
            <a:r>
              <a:rPr lang="sr-Latn-RS" dirty="0"/>
              <a:t>Teku- tek- tek+ i=  </a:t>
            </a:r>
            <a:r>
              <a:rPr lang="sr-Latn-RS" b="1" dirty="0"/>
              <a:t>teci                                                     </a:t>
            </a:r>
            <a:r>
              <a:rPr lang="sr-Latn-RS" dirty="0"/>
              <a:t>(teći-to flow)</a:t>
            </a:r>
            <a:endParaRPr lang="en-US" dirty="0"/>
          </a:p>
          <a:p>
            <a:r>
              <a:rPr lang="sr-Latn-RS" dirty="0"/>
              <a:t>Pomognu- </a:t>
            </a:r>
            <a:r>
              <a:rPr lang="sr-Latn-RS" dirty="0" err="1"/>
              <a:t>pomogn</a:t>
            </a:r>
            <a:r>
              <a:rPr lang="sr-Latn-RS" dirty="0"/>
              <a:t>- pomog+i= </a:t>
            </a:r>
            <a:r>
              <a:rPr lang="sr-Latn-RS" b="1" dirty="0"/>
              <a:t>pomozi                           </a:t>
            </a:r>
            <a:r>
              <a:rPr lang="sr-Latn-RS" dirty="0"/>
              <a:t>(pomoći- to help)</a:t>
            </a:r>
            <a:r>
              <a:rPr lang="sr-Latn-RS" b="1" dirty="0"/>
              <a:t> </a:t>
            </a:r>
            <a:endParaRPr lang="en-US" dirty="0"/>
          </a:p>
          <a:p>
            <a:endParaRPr lang="en-US" dirty="0"/>
          </a:p>
        </p:txBody>
      </p:sp>
    </p:spTree>
    <p:extLst>
      <p:ext uri="{BB962C8B-B14F-4D97-AF65-F5344CB8AC3E}">
        <p14:creationId xmlns:p14="http://schemas.microsoft.com/office/powerpoint/2010/main" val="80982748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653143" y="1645920"/>
            <a:ext cx="3522879" cy="4470821"/>
          </a:xfrm>
        </p:spPr>
        <p:txBody>
          <a:bodyPr>
            <a:normAutofit/>
          </a:bodyPr>
          <a:lstStyle/>
          <a:p>
            <a:pPr algn="r"/>
            <a:r>
              <a:rPr lang="sr-Latn-RS" dirty="0" err="1">
                <a:solidFill>
                  <a:srgbClr val="FFFFFF"/>
                </a:solidFill>
              </a:rPr>
              <a:t>Exceptions</a:t>
            </a:r>
            <a:br>
              <a:rPr lang="sr-Latn-RS" dirty="0">
                <a:solidFill>
                  <a:srgbClr val="FFFFFF"/>
                </a:solidFill>
              </a:rPr>
            </a:br>
            <a:br>
              <a:rPr lang="sr-Latn-RS" dirty="0">
                <a:solidFill>
                  <a:srgbClr val="FFFFFF"/>
                </a:solidFill>
              </a:rPr>
            </a:br>
            <a:r>
              <a:rPr lang="sr-Latn-RS" dirty="0">
                <a:solidFill>
                  <a:srgbClr val="FFFFFF"/>
                </a:solidFill>
              </a:rPr>
              <a:t>RECI AND KAŽI </a:t>
            </a:r>
            <a:endParaRPr lang="en-US" dirty="0">
              <a:solidFill>
                <a:srgbClr val="FFFFFF"/>
              </a:solidFill>
            </a:endParaRPr>
          </a:p>
        </p:txBody>
      </p:sp>
      <p:sp>
        <p:nvSpPr>
          <p:cNvPr id="3" name="Content Placeholder 2"/>
          <p:cNvSpPr>
            <a:spLocks noGrp="1"/>
          </p:cNvSpPr>
          <p:nvPr>
            <p:ph idx="1"/>
          </p:nvPr>
        </p:nvSpPr>
        <p:spPr>
          <a:xfrm>
            <a:off x="5204109" y="1645920"/>
            <a:ext cx="5919503" cy="4470821"/>
          </a:xfrm>
        </p:spPr>
        <p:txBody>
          <a:bodyPr>
            <a:normAutofit/>
          </a:bodyPr>
          <a:lstStyle/>
          <a:p>
            <a:pPr>
              <a:lnSpc>
                <a:spcPct val="90000"/>
              </a:lnSpc>
            </a:pPr>
            <a:r>
              <a:rPr lang="sr-Latn-RS" sz="1700" dirty="0" err="1"/>
              <a:t>There</a:t>
            </a:r>
            <a:r>
              <a:rPr lang="sr-Latn-RS" sz="1700" dirty="0"/>
              <a:t> </a:t>
            </a:r>
            <a:r>
              <a:rPr lang="sr-Latn-RS" sz="1700" dirty="0" err="1"/>
              <a:t>will</a:t>
            </a:r>
            <a:r>
              <a:rPr lang="sr-Latn-RS" sz="1700" dirty="0"/>
              <a:t> be </a:t>
            </a:r>
            <a:r>
              <a:rPr lang="sr-Latn-RS" sz="1700" dirty="0" err="1"/>
              <a:t>exceptions</a:t>
            </a:r>
            <a:r>
              <a:rPr lang="sr-Latn-RS" sz="1700" dirty="0"/>
              <a:t> to </a:t>
            </a:r>
            <a:r>
              <a:rPr lang="sr-Latn-RS" sz="1700" dirty="0" err="1"/>
              <a:t>this</a:t>
            </a:r>
            <a:r>
              <a:rPr lang="sr-Latn-RS" sz="1700" dirty="0"/>
              <a:t> </a:t>
            </a:r>
            <a:r>
              <a:rPr lang="sr-Latn-RS" sz="1700" dirty="0" err="1"/>
              <a:t>main</a:t>
            </a:r>
            <a:r>
              <a:rPr lang="sr-Latn-RS" sz="1700" dirty="0"/>
              <a:t> </a:t>
            </a:r>
            <a:r>
              <a:rPr lang="sr-Latn-RS" sz="1700" dirty="0" err="1"/>
              <a:t>rule</a:t>
            </a:r>
            <a:r>
              <a:rPr lang="sr-Latn-RS" sz="1700" dirty="0"/>
              <a:t> </a:t>
            </a:r>
            <a:r>
              <a:rPr lang="sr-Latn-RS" sz="1700" dirty="0" err="1"/>
              <a:t>such</a:t>
            </a:r>
            <a:r>
              <a:rPr lang="sr-Latn-RS" sz="1700" dirty="0"/>
              <a:t> as 3rd </a:t>
            </a:r>
            <a:r>
              <a:rPr lang="sr-Latn-RS" sz="1700" dirty="0" err="1"/>
              <a:t>person</a:t>
            </a:r>
            <a:r>
              <a:rPr lang="sr-Latn-RS" sz="1700" dirty="0"/>
              <a:t> plural </a:t>
            </a:r>
            <a:r>
              <a:rPr lang="sr-Latn-RS" sz="1700" b="1" dirty="0"/>
              <a:t>kažu </a:t>
            </a:r>
            <a:r>
              <a:rPr lang="en-US" sz="1700" dirty="0"/>
              <a:t>(of </a:t>
            </a:r>
            <a:r>
              <a:rPr lang="en-US" sz="1700" dirty="0" err="1"/>
              <a:t>kazati</a:t>
            </a:r>
            <a:r>
              <a:rPr lang="en-US" sz="1700" dirty="0"/>
              <a:t>) </a:t>
            </a:r>
            <a:r>
              <a:rPr lang="sr-Latn-RS" sz="1700" dirty="0" err="1"/>
              <a:t>and</a:t>
            </a:r>
            <a:r>
              <a:rPr lang="sr-Latn-RS" sz="1700" dirty="0"/>
              <a:t> </a:t>
            </a:r>
            <a:r>
              <a:rPr lang="sr-Latn-RS" sz="1700" dirty="0" err="1"/>
              <a:t>its</a:t>
            </a:r>
            <a:r>
              <a:rPr lang="sr-Latn-RS" sz="1700" dirty="0"/>
              <a:t> imperative</a:t>
            </a:r>
            <a:r>
              <a:rPr lang="en-US" sz="1700" dirty="0"/>
              <a:t>s</a:t>
            </a:r>
            <a:r>
              <a:rPr lang="sr-Latn-RS" sz="1700" b="1" dirty="0"/>
              <a:t>  reci</a:t>
            </a:r>
            <a:r>
              <a:rPr lang="sr-Latn-RS" sz="1700" dirty="0"/>
              <a:t> </a:t>
            </a:r>
            <a:r>
              <a:rPr lang="en-US" sz="1700" dirty="0"/>
              <a:t>or </a:t>
            </a:r>
            <a:r>
              <a:rPr lang="sr-Latn-RS" sz="1700" b="1" dirty="0" err="1"/>
              <a:t>kaž</a:t>
            </a:r>
            <a:r>
              <a:rPr lang="en-US" sz="1700" b="1" dirty="0" err="1"/>
              <a:t>i</a:t>
            </a:r>
            <a:r>
              <a:rPr lang="sr-Latn-RS" sz="1700" b="1" dirty="0"/>
              <a:t> </a:t>
            </a:r>
            <a:r>
              <a:rPr lang="sr-Latn-RS" sz="1700" dirty="0" err="1"/>
              <a:t>which</a:t>
            </a:r>
            <a:r>
              <a:rPr lang="sr-Latn-RS" sz="1700" dirty="0"/>
              <a:t> </a:t>
            </a:r>
            <a:r>
              <a:rPr lang="sr-Latn-RS" sz="1700" dirty="0" err="1"/>
              <a:t>must</a:t>
            </a:r>
            <a:r>
              <a:rPr lang="sr-Latn-RS" sz="1700" dirty="0"/>
              <a:t> be </a:t>
            </a:r>
            <a:r>
              <a:rPr lang="sr-Latn-RS" sz="1700" dirty="0" err="1"/>
              <a:t>memorized</a:t>
            </a:r>
            <a:r>
              <a:rPr lang="sr-Latn-RS" sz="1700" dirty="0"/>
              <a:t>!</a:t>
            </a:r>
          </a:p>
          <a:p>
            <a:pPr>
              <a:lnSpc>
                <a:spcPct val="90000"/>
              </a:lnSpc>
            </a:pPr>
            <a:endParaRPr lang="sr-Latn-RS" sz="1700" dirty="0"/>
          </a:p>
          <a:p>
            <a:pPr>
              <a:lnSpc>
                <a:spcPct val="90000"/>
              </a:lnSpc>
            </a:pPr>
            <a:r>
              <a:rPr lang="sr-Latn-RS" sz="1700" dirty="0" err="1"/>
              <a:t>Explanation</a:t>
            </a:r>
            <a:r>
              <a:rPr lang="sr-Latn-RS" sz="1700" dirty="0"/>
              <a:t>: </a:t>
            </a:r>
            <a:r>
              <a:rPr lang="sr-Latn-RS" sz="1700" dirty="0" err="1"/>
              <a:t>the</a:t>
            </a:r>
            <a:r>
              <a:rPr lang="sr-Latn-RS" sz="1700" dirty="0"/>
              <a:t> infinitive reći (to </a:t>
            </a:r>
            <a:r>
              <a:rPr lang="sr-Latn-RS" sz="1700" dirty="0" err="1"/>
              <a:t>tell</a:t>
            </a:r>
            <a:r>
              <a:rPr lang="sr-Latn-RS" sz="1700" dirty="0"/>
              <a:t>) </a:t>
            </a:r>
            <a:r>
              <a:rPr lang="sr-Latn-RS" sz="1700" dirty="0" err="1"/>
              <a:t>would</a:t>
            </a:r>
            <a:r>
              <a:rPr lang="sr-Latn-RS" sz="1700" dirty="0"/>
              <a:t> </a:t>
            </a:r>
            <a:r>
              <a:rPr lang="sr-Latn-RS" sz="1700" dirty="0" err="1"/>
              <a:t>have</a:t>
            </a:r>
            <a:r>
              <a:rPr lang="sr-Latn-RS" sz="1700" dirty="0"/>
              <a:t> </a:t>
            </a:r>
            <a:r>
              <a:rPr lang="sr-Latn-RS" sz="1700" dirty="0" err="1"/>
              <a:t>ungrammatical</a:t>
            </a:r>
            <a:r>
              <a:rPr lang="sr-Latn-RS" sz="1700" dirty="0"/>
              <a:t> 3rd </a:t>
            </a:r>
            <a:r>
              <a:rPr lang="sr-Latn-RS" sz="1700" dirty="0" err="1"/>
              <a:t>person</a:t>
            </a:r>
            <a:r>
              <a:rPr lang="sr-Latn-RS" sz="1700" dirty="0"/>
              <a:t> plural </a:t>
            </a:r>
            <a:r>
              <a:rPr lang="sr-Latn-RS" sz="1700" i="1" dirty="0"/>
              <a:t>reknu</a:t>
            </a:r>
            <a:r>
              <a:rPr lang="sr-Latn-RS" sz="1700" dirty="0"/>
              <a:t> (</a:t>
            </a:r>
            <a:r>
              <a:rPr lang="sr-Latn-RS" sz="1700" dirty="0" err="1"/>
              <a:t>the</a:t>
            </a:r>
            <a:r>
              <a:rPr lang="sr-Latn-RS" sz="1700" dirty="0"/>
              <a:t> </a:t>
            </a:r>
            <a:r>
              <a:rPr lang="sr-Latn-RS" sz="1700" dirty="0" err="1"/>
              <a:t>proper</a:t>
            </a:r>
            <a:r>
              <a:rPr lang="sr-Latn-RS" sz="1700" dirty="0"/>
              <a:t> </a:t>
            </a:r>
            <a:r>
              <a:rPr lang="sr-Latn-RS" sz="1700" dirty="0" err="1"/>
              <a:t>form</a:t>
            </a:r>
            <a:r>
              <a:rPr lang="sr-Latn-RS" sz="1700" dirty="0"/>
              <a:t> is </a:t>
            </a:r>
            <a:r>
              <a:rPr lang="sr-Latn-RS" sz="1700" b="1" dirty="0"/>
              <a:t>kažu</a:t>
            </a:r>
            <a:r>
              <a:rPr lang="sr-Latn-RS" sz="1700" dirty="0"/>
              <a:t>!!!) </a:t>
            </a:r>
            <a:r>
              <a:rPr lang="sr-Latn-RS" sz="1700" dirty="0" err="1"/>
              <a:t>which</a:t>
            </a:r>
            <a:r>
              <a:rPr lang="sr-Latn-RS" sz="1700" dirty="0"/>
              <a:t> </a:t>
            </a:r>
            <a:r>
              <a:rPr lang="sr-Latn-RS" sz="1700" dirty="0" err="1"/>
              <a:t>follows</a:t>
            </a:r>
            <a:r>
              <a:rPr lang="sr-Latn-RS" sz="1700" dirty="0"/>
              <a:t> </a:t>
            </a:r>
            <a:r>
              <a:rPr lang="sr-Latn-RS" sz="1700" dirty="0" err="1"/>
              <a:t>the</a:t>
            </a:r>
            <a:r>
              <a:rPr lang="sr-Latn-RS" sz="1700" dirty="0"/>
              <a:t> KN </a:t>
            </a:r>
            <a:r>
              <a:rPr lang="sr-Latn-RS" sz="1700" dirty="0" err="1"/>
              <a:t>group</a:t>
            </a:r>
            <a:r>
              <a:rPr lang="sr-Latn-RS" sz="1700" dirty="0"/>
              <a:t> (</a:t>
            </a:r>
            <a:r>
              <a:rPr lang="sr-Latn-RS" sz="1700" dirty="0" err="1"/>
              <a:t>see</a:t>
            </a:r>
            <a:r>
              <a:rPr lang="sr-Latn-RS" sz="1700" dirty="0"/>
              <a:t> </a:t>
            </a:r>
            <a:r>
              <a:rPr lang="sr-Latn-RS" sz="1700" dirty="0" err="1"/>
              <a:t>the</a:t>
            </a:r>
            <a:r>
              <a:rPr lang="sr-Latn-RS" sz="1700" dirty="0"/>
              <a:t> </a:t>
            </a:r>
            <a:r>
              <a:rPr lang="sr-Latn-RS" sz="1700" dirty="0" err="1"/>
              <a:t>above</a:t>
            </a:r>
            <a:r>
              <a:rPr lang="sr-Latn-RS" sz="1700" dirty="0"/>
              <a:t> </a:t>
            </a:r>
            <a:r>
              <a:rPr lang="sr-Latn-RS" sz="1700" dirty="0" err="1"/>
              <a:t>rule</a:t>
            </a:r>
            <a:r>
              <a:rPr lang="sr-Latn-RS" sz="1700" dirty="0"/>
              <a:t> on </a:t>
            </a:r>
            <a:r>
              <a:rPr lang="sr-Latn-RS" sz="1700" dirty="0" err="1"/>
              <a:t>alternation</a:t>
            </a:r>
            <a:r>
              <a:rPr lang="sr-Latn-RS" sz="1700" dirty="0"/>
              <a:t>) </a:t>
            </a:r>
            <a:r>
              <a:rPr lang="sr-Latn-RS" sz="1700" dirty="0" err="1"/>
              <a:t>rekn</a:t>
            </a:r>
            <a:r>
              <a:rPr lang="sr-Latn-RS" sz="1700" dirty="0"/>
              <a:t>+ i= reci. </a:t>
            </a:r>
          </a:p>
          <a:p>
            <a:pPr>
              <a:lnSpc>
                <a:spcPct val="90000"/>
              </a:lnSpc>
            </a:pPr>
            <a:r>
              <a:rPr lang="sr-Latn-RS" sz="1700" dirty="0"/>
              <a:t>Reme</a:t>
            </a:r>
            <a:r>
              <a:rPr lang="en-US" sz="1700" dirty="0"/>
              <a:t>m</a:t>
            </a:r>
            <a:r>
              <a:rPr lang="sr-Latn-RS" sz="1700" dirty="0" err="1"/>
              <a:t>ber</a:t>
            </a:r>
            <a:r>
              <a:rPr lang="sr-Latn-RS" sz="1700" dirty="0"/>
              <a:t> </a:t>
            </a:r>
            <a:r>
              <a:rPr lang="sr-Latn-RS" sz="1700" dirty="0" err="1"/>
              <a:t>that</a:t>
            </a:r>
            <a:r>
              <a:rPr lang="sr-Latn-RS" sz="1700" dirty="0"/>
              <a:t> in </a:t>
            </a:r>
            <a:r>
              <a:rPr lang="sr-Latn-RS" sz="1700" dirty="0" err="1"/>
              <a:t>present</a:t>
            </a:r>
            <a:r>
              <a:rPr lang="sr-Latn-RS" sz="1700" dirty="0"/>
              <a:t> </a:t>
            </a:r>
            <a:r>
              <a:rPr lang="sr-Latn-RS" sz="1700" dirty="0" err="1"/>
              <a:t>tense</a:t>
            </a:r>
            <a:r>
              <a:rPr lang="sr-Latn-RS" sz="1700" dirty="0"/>
              <a:t> </a:t>
            </a:r>
            <a:r>
              <a:rPr lang="sr-Latn-RS" sz="1700" dirty="0" err="1"/>
              <a:t>the</a:t>
            </a:r>
            <a:r>
              <a:rPr lang="sr-Latn-RS" sz="1700" dirty="0"/>
              <a:t> </a:t>
            </a:r>
            <a:r>
              <a:rPr lang="sr-Latn-RS" sz="1700" dirty="0" err="1"/>
              <a:t>form</a:t>
            </a:r>
            <a:r>
              <a:rPr lang="sr-Latn-RS" sz="1700" dirty="0"/>
              <a:t> is kazati: kažem, kažeš, kaže, kažemo, kažete, kažu,  but in imperative </a:t>
            </a:r>
            <a:r>
              <a:rPr lang="sr-Latn-RS" sz="1700" dirty="0" err="1"/>
              <a:t>the</a:t>
            </a:r>
            <a:r>
              <a:rPr lang="sr-Latn-RS" sz="1700" dirty="0"/>
              <a:t> </a:t>
            </a:r>
            <a:r>
              <a:rPr lang="sr-Latn-RS" sz="1700" dirty="0" err="1"/>
              <a:t>second</a:t>
            </a:r>
            <a:r>
              <a:rPr lang="sr-Latn-RS" sz="1700" dirty="0"/>
              <a:t> </a:t>
            </a:r>
            <a:r>
              <a:rPr lang="sr-Latn-RS" sz="1700" dirty="0" err="1"/>
              <a:t>person</a:t>
            </a:r>
            <a:r>
              <a:rPr lang="sr-Latn-RS" sz="1700" dirty="0"/>
              <a:t> singular is reci from </a:t>
            </a:r>
            <a:r>
              <a:rPr lang="sr-Latn-RS" sz="1700" dirty="0" err="1"/>
              <a:t>the</a:t>
            </a:r>
            <a:r>
              <a:rPr lang="sr-Latn-RS" sz="1700" dirty="0"/>
              <a:t> infinitive reći. Infinitive kazati </a:t>
            </a:r>
            <a:r>
              <a:rPr lang="sr-Latn-RS" sz="1700" dirty="0" err="1"/>
              <a:t>has</a:t>
            </a:r>
            <a:r>
              <a:rPr lang="sr-Latn-RS" sz="1700" dirty="0"/>
              <a:t> </a:t>
            </a:r>
            <a:r>
              <a:rPr lang="en-US" sz="1700" dirty="0"/>
              <a:t>also </a:t>
            </a:r>
            <a:r>
              <a:rPr lang="sr-Latn-RS" sz="1700" dirty="0" err="1"/>
              <a:t>the</a:t>
            </a:r>
            <a:r>
              <a:rPr lang="sr-Latn-RS" sz="1700" dirty="0"/>
              <a:t> imperative kaži! </a:t>
            </a:r>
            <a:endParaRPr lang="en-US" sz="1700" dirty="0"/>
          </a:p>
          <a:p>
            <a:pPr>
              <a:lnSpc>
                <a:spcPct val="90000"/>
              </a:lnSpc>
            </a:pPr>
            <a:r>
              <a:rPr lang="sr-Latn-RS" sz="1700" dirty="0"/>
              <a:t>(</a:t>
            </a:r>
            <a:r>
              <a:rPr lang="sr-Latn-RS" sz="1700" dirty="0" err="1"/>
              <a:t>There</a:t>
            </a:r>
            <a:r>
              <a:rPr lang="sr-Latn-RS" sz="1700" dirty="0"/>
              <a:t> </a:t>
            </a:r>
            <a:r>
              <a:rPr lang="sr-Latn-RS" sz="1700" dirty="0" err="1"/>
              <a:t>will</a:t>
            </a:r>
            <a:r>
              <a:rPr lang="sr-Latn-RS" sz="1700" dirty="0"/>
              <a:t> be </a:t>
            </a:r>
            <a:r>
              <a:rPr lang="sr-Latn-RS" sz="1700" dirty="0" err="1"/>
              <a:t>exceptions</a:t>
            </a:r>
            <a:r>
              <a:rPr lang="sr-Latn-RS" sz="1700" dirty="0"/>
              <a:t> to </a:t>
            </a:r>
            <a:r>
              <a:rPr lang="sr-Latn-RS" sz="1700" dirty="0" err="1"/>
              <a:t>the</a:t>
            </a:r>
            <a:r>
              <a:rPr lang="sr-Latn-RS" sz="1700" dirty="0"/>
              <a:t> </a:t>
            </a:r>
            <a:r>
              <a:rPr lang="sr-Latn-RS" sz="1700" dirty="0" err="1"/>
              <a:t>main</a:t>
            </a:r>
            <a:r>
              <a:rPr lang="sr-Latn-RS" sz="1700" dirty="0"/>
              <a:t> </a:t>
            </a:r>
            <a:r>
              <a:rPr lang="sr-Latn-RS" sz="1700" dirty="0" err="1"/>
              <a:t>rule</a:t>
            </a:r>
            <a:r>
              <a:rPr lang="sr-Latn-RS" sz="1700" dirty="0"/>
              <a:t> </a:t>
            </a:r>
            <a:r>
              <a:rPr lang="sr-Latn-RS" sz="1700" dirty="0" err="1"/>
              <a:t>and</a:t>
            </a:r>
            <a:r>
              <a:rPr lang="sr-Latn-RS" sz="1700" dirty="0"/>
              <a:t> </a:t>
            </a:r>
            <a:r>
              <a:rPr lang="sr-Latn-RS" sz="1700" dirty="0" err="1"/>
              <a:t>we</a:t>
            </a:r>
            <a:r>
              <a:rPr lang="sr-Latn-RS" sz="1700" dirty="0"/>
              <a:t> </a:t>
            </a:r>
            <a:r>
              <a:rPr lang="sr-Latn-RS" sz="1700" dirty="0" err="1"/>
              <a:t>will</a:t>
            </a:r>
            <a:r>
              <a:rPr lang="sr-Latn-RS" sz="1700" dirty="0"/>
              <a:t> </a:t>
            </a:r>
            <a:r>
              <a:rPr lang="sr-Latn-RS" sz="1700" dirty="0" err="1"/>
              <a:t>study</a:t>
            </a:r>
            <a:r>
              <a:rPr lang="sr-Latn-RS" sz="1700" dirty="0"/>
              <a:t> </a:t>
            </a:r>
            <a:r>
              <a:rPr lang="sr-Latn-RS" sz="1700" dirty="0" err="1"/>
              <a:t>these</a:t>
            </a:r>
            <a:r>
              <a:rPr lang="sr-Latn-RS" sz="1700" dirty="0"/>
              <a:t> </a:t>
            </a:r>
            <a:r>
              <a:rPr lang="sr-Latn-RS" sz="1700" dirty="0" err="1"/>
              <a:t>verbs</a:t>
            </a:r>
            <a:r>
              <a:rPr lang="sr-Latn-RS" sz="1700" dirty="0"/>
              <a:t> as </a:t>
            </a:r>
            <a:r>
              <a:rPr lang="sr-Latn-RS" sz="1700" dirty="0" err="1"/>
              <a:t>we</a:t>
            </a:r>
            <a:r>
              <a:rPr lang="sr-Latn-RS" sz="1700" dirty="0"/>
              <a:t> </a:t>
            </a:r>
            <a:r>
              <a:rPr lang="sr-Latn-RS" sz="1700" dirty="0" err="1"/>
              <a:t>encounter</a:t>
            </a:r>
            <a:r>
              <a:rPr lang="sr-Latn-RS" sz="1700" dirty="0"/>
              <a:t> </a:t>
            </a:r>
            <a:r>
              <a:rPr lang="sr-Latn-RS" sz="1700" dirty="0" err="1"/>
              <a:t>them</a:t>
            </a:r>
            <a:r>
              <a:rPr lang="sr-Latn-RS" sz="1700" dirty="0"/>
              <a:t>, but </a:t>
            </a:r>
            <a:r>
              <a:rPr lang="sr-Latn-RS" sz="1700" dirty="0" err="1"/>
              <a:t>for</a:t>
            </a:r>
            <a:r>
              <a:rPr lang="sr-Latn-RS" sz="1700" dirty="0"/>
              <a:t> </a:t>
            </a:r>
            <a:r>
              <a:rPr lang="sr-Latn-RS" sz="1700" dirty="0" err="1"/>
              <a:t>the</a:t>
            </a:r>
            <a:r>
              <a:rPr lang="sr-Latn-RS" sz="1700" dirty="0"/>
              <a:t> time </a:t>
            </a:r>
            <a:r>
              <a:rPr lang="sr-Latn-RS" sz="1700" dirty="0" err="1"/>
              <a:t>being</a:t>
            </a:r>
            <a:r>
              <a:rPr lang="sr-Latn-RS" sz="1700" dirty="0"/>
              <a:t> </a:t>
            </a:r>
            <a:r>
              <a:rPr lang="sr-Latn-RS" sz="1700" dirty="0" err="1"/>
              <a:t>remember</a:t>
            </a:r>
            <a:r>
              <a:rPr lang="sr-Latn-RS" sz="1700" dirty="0"/>
              <a:t> </a:t>
            </a:r>
            <a:r>
              <a:rPr lang="sr-Latn-RS" sz="1700" b="1" dirty="0"/>
              <a:t>reci</a:t>
            </a:r>
            <a:r>
              <a:rPr lang="sr-Latn-RS" sz="1700" dirty="0"/>
              <a:t> </a:t>
            </a:r>
            <a:r>
              <a:rPr lang="sr-Latn-RS" sz="1700" dirty="0" err="1"/>
              <a:t>exception</a:t>
            </a:r>
            <a:r>
              <a:rPr lang="sr-Latn-RS" sz="1700" dirty="0"/>
              <a:t>!)</a:t>
            </a:r>
            <a:endParaRPr lang="en-US" sz="1700" dirty="0"/>
          </a:p>
          <a:p>
            <a:pPr>
              <a:lnSpc>
                <a:spcPct val="90000"/>
              </a:lnSpc>
            </a:pPr>
            <a:endParaRPr lang="en-US" sz="1700" dirty="0"/>
          </a:p>
        </p:txBody>
      </p:sp>
    </p:spTree>
    <p:extLst>
      <p:ext uri="{BB962C8B-B14F-4D97-AF65-F5344CB8AC3E}">
        <p14:creationId xmlns:p14="http://schemas.microsoft.com/office/powerpoint/2010/main" val="3214860651"/>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653143" y="1645920"/>
            <a:ext cx="3522879" cy="4470821"/>
          </a:xfrm>
        </p:spPr>
        <p:txBody>
          <a:bodyPr>
            <a:normAutofit/>
          </a:bodyPr>
          <a:lstStyle/>
          <a:p>
            <a:pPr algn="r"/>
            <a:r>
              <a:rPr lang="sr-Latn-RS" b="1" dirty="0" err="1">
                <a:solidFill>
                  <a:srgbClr val="FFFFFF"/>
                </a:solidFill>
              </a:rPr>
              <a:t>Forming</a:t>
            </a:r>
            <a:r>
              <a:rPr lang="sr-Latn-RS" b="1" dirty="0">
                <a:solidFill>
                  <a:srgbClr val="FFFFFF"/>
                </a:solidFill>
              </a:rPr>
              <a:t> </a:t>
            </a:r>
            <a:r>
              <a:rPr lang="sr-Latn-RS" b="1" dirty="0" err="1">
                <a:solidFill>
                  <a:srgbClr val="FFFFFF"/>
                </a:solidFill>
              </a:rPr>
              <a:t>the</a:t>
            </a:r>
            <a:r>
              <a:rPr lang="sr-Latn-RS" b="1" dirty="0">
                <a:solidFill>
                  <a:srgbClr val="FFFFFF"/>
                </a:solidFill>
              </a:rPr>
              <a:t> </a:t>
            </a:r>
            <a:r>
              <a:rPr lang="sr-Latn-RS" b="1" dirty="0" err="1">
                <a:solidFill>
                  <a:srgbClr val="FFFFFF"/>
                </a:solidFill>
              </a:rPr>
              <a:t>First</a:t>
            </a:r>
            <a:r>
              <a:rPr lang="sr-Latn-RS" b="1" dirty="0">
                <a:solidFill>
                  <a:srgbClr val="FFFFFF"/>
                </a:solidFill>
              </a:rPr>
              <a:t> </a:t>
            </a:r>
            <a:r>
              <a:rPr lang="sr-Latn-RS" b="1" dirty="0" err="1">
                <a:solidFill>
                  <a:srgbClr val="FFFFFF"/>
                </a:solidFill>
              </a:rPr>
              <a:t>and</a:t>
            </a:r>
            <a:r>
              <a:rPr lang="sr-Latn-RS" b="1" dirty="0">
                <a:solidFill>
                  <a:srgbClr val="FFFFFF"/>
                </a:solidFill>
              </a:rPr>
              <a:t> </a:t>
            </a:r>
            <a:r>
              <a:rPr lang="sr-Latn-RS" b="1" dirty="0" err="1">
                <a:solidFill>
                  <a:srgbClr val="FFFFFF"/>
                </a:solidFill>
              </a:rPr>
              <a:t>the</a:t>
            </a:r>
            <a:r>
              <a:rPr lang="sr-Latn-RS" b="1" dirty="0">
                <a:solidFill>
                  <a:srgbClr val="FFFFFF"/>
                </a:solidFill>
              </a:rPr>
              <a:t> </a:t>
            </a:r>
            <a:r>
              <a:rPr lang="sr-Latn-RS" b="1" dirty="0" err="1">
                <a:solidFill>
                  <a:srgbClr val="FFFFFF"/>
                </a:solidFill>
              </a:rPr>
              <a:t>Second</a:t>
            </a:r>
            <a:r>
              <a:rPr lang="sr-Latn-RS" b="1" dirty="0">
                <a:solidFill>
                  <a:srgbClr val="FFFFFF"/>
                </a:solidFill>
              </a:rPr>
              <a:t> </a:t>
            </a:r>
            <a:r>
              <a:rPr lang="sr-Latn-RS" b="1" dirty="0" err="1">
                <a:solidFill>
                  <a:srgbClr val="FFFFFF"/>
                </a:solidFill>
              </a:rPr>
              <a:t>Person</a:t>
            </a:r>
            <a:r>
              <a:rPr lang="sr-Latn-RS" b="1" dirty="0">
                <a:solidFill>
                  <a:srgbClr val="FFFFFF"/>
                </a:solidFill>
              </a:rPr>
              <a:t> Plural</a:t>
            </a:r>
            <a:endParaRPr lang="en-US" dirty="0">
              <a:solidFill>
                <a:srgbClr val="FFFFFF"/>
              </a:solidFill>
            </a:endParaRPr>
          </a:p>
        </p:txBody>
      </p:sp>
      <p:sp>
        <p:nvSpPr>
          <p:cNvPr id="3" name="Content Placeholder 2"/>
          <p:cNvSpPr>
            <a:spLocks noGrp="1"/>
          </p:cNvSpPr>
          <p:nvPr>
            <p:ph idx="1"/>
          </p:nvPr>
        </p:nvSpPr>
        <p:spPr>
          <a:xfrm>
            <a:off x="5204109" y="1645920"/>
            <a:ext cx="5919503" cy="4470821"/>
          </a:xfrm>
        </p:spPr>
        <p:txBody>
          <a:bodyPr>
            <a:normAutofit/>
          </a:bodyPr>
          <a:lstStyle/>
          <a:p>
            <a:r>
              <a:rPr lang="sr-Latn-RS" dirty="0"/>
              <a:t>The first and the second Person Plural are formed by </a:t>
            </a:r>
            <a:r>
              <a:rPr lang="sr-Latn-RS" b="1" dirty="0"/>
              <a:t>add</a:t>
            </a:r>
            <a:r>
              <a:rPr lang="sr-Latn-RS" dirty="0"/>
              <a:t>ing </a:t>
            </a:r>
            <a:r>
              <a:rPr lang="sr-Latn-RS" b="1"/>
              <a:t>–mo</a:t>
            </a:r>
            <a:r>
              <a:rPr lang="sr-Latn-RS"/>
              <a:t> </a:t>
            </a:r>
            <a:r>
              <a:rPr lang="sr-Latn-RS" dirty="0"/>
              <a:t>and </a:t>
            </a:r>
            <a:r>
              <a:rPr lang="sr-Latn-RS" b="1"/>
              <a:t>–te</a:t>
            </a:r>
            <a:r>
              <a:rPr lang="sr-Latn-RS"/>
              <a:t> </a:t>
            </a:r>
            <a:r>
              <a:rPr lang="sr-Latn-RS" dirty="0"/>
              <a:t>respectively </a:t>
            </a:r>
            <a:r>
              <a:rPr lang="sr-Latn-RS" b="1"/>
              <a:t>to the 2nd person singular imperative</a:t>
            </a:r>
            <a:endParaRPr lang="en-US"/>
          </a:p>
          <a:p>
            <a:r>
              <a:rPr lang="sr-Latn-RS" dirty="0"/>
              <a:t>2nd person singular imperative: čitaj,  kupuj, vidi,  piši, pođi, reci, pomozi</a:t>
            </a:r>
            <a:endParaRPr lang="en-US" dirty="0"/>
          </a:p>
          <a:p>
            <a:r>
              <a:rPr lang="sr-Latn-RS" b="1" dirty="0"/>
              <a:t>1st person plural</a:t>
            </a:r>
            <a:r>
              <a:rPr lang="sr-Latn-RS" dirty="0"/>
              <a:t>: </a:t>
            </a:r>
            <a:r>
              <a:rPr lang="sr-Latn-RS"/>
              <a:t>čitajmo, kupujmo, vidimo, pišimo, pođimo, recimo, pomozimo</a:t>
            </a:r>
            <a:endParaRPr lang="en-US"/>
          </a:p>
          <a:p>
            <a:r>
              <a:rPr lang="sr-Latn-RS" b="1" dirty="0"/>
              <a:t>2nd person plural:</a:t>
            </a:r>
            <a:r>
              <a:rPr lang="sr-Latn-RS" dirty="0"/>
              <a:t> </a:t>
            </a:r>
            <a:r>
              <a:rPr lang="sr-Latn-RS"/>
              <a:t>čitajte, kupujte, vidite, pišite, pođite, recite, pomozite </a:t>
            </a:r>
            <a:endParaRPr lang="en-US"/>
          </a:p>
          <a:p>
            <a:r>
              <a:rPr lang="sr-Latn-RS" dirty="0"/>
              <a:t>The English equivalent would be </a:t>
            </a:r>
            <a:r>
              <a:rPr lang="sr-Latn-RS"/>
              <a:t>Let’s</a:t>
            </a:r>
            <a:r>
              <a:rPr lang="sr-Latn-RS" dirty="0"/>
              <a:t> </a:t>
            </a:r>
            <a:r>
              <a:rPr lang="en-US" dirty="0"/>
              <a:t>(</a:t>
            </a:r>
            <a:r>
              <a:rPr lang="sr-Latn-RS" dirty="0"/>
              <a:t>do something)</a:t>
            </a:r>
            <a:endParaRPr lang="en-US" dirty="0"/>
          </a:p>
          <a:p>
            <a:endParaRPr lang="en-US" dirty="0"/>
          </a:p>
        </p:txBody>
      </p:sp>
    </p:spTree>
    <p:extLst>
      <p:ext uri="{BB962C8B-B14F-4D97-AF65-F5344CB8AC3E}">
        <p14:creationId xmlns:p14="http://schemas.microsoft.com/office/powerpoint/2010/main" val="215541682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653143" y="1645920"/>
            <a:ext cx="3522879" cy="4470821"/>
          </a:xfrm>
        </p:spPr>
        <p:txBody>
          <a:bodyPr>
            <a:normAutofit/>
          </a:bodyPr>
          <a:lstStyle/>
          <a:p>
            <a:pPr algn="r"/>
            <a:r>
              <a:rPr lang="en-US">
                <a:solidFill>
                  <a:srgbClr val="FFFFFF"/>
                </a:solidFill>
              </a:rPr>
              <a:t>Indirect Commands</a:t>
            </a:r>
          </a:p>
        </p:txBody>
      </p:sp>
      <p:sp>
        <p:nvSpPr>
          <p:cNvPr id="3" name="Content Placeholder 2"/>
          <p:cNvSpPr>
            <a:spLocks noGrp="1"/>
          </p:cNvSpPr>
          <p:nvPr>
            <p:ph idx="1"/>
          </p:nvPr>
        </p:nvSpPr>
        <p:spPr>
          <a:xfrm>
            <a:off x="5204109" y="1645920"/>
            <a:ext cx="5919503" cy="4470821"/>
          </a:xfrm>
        </p:spPr>
        <p:txBody>
          <a:bodyPr>
            <a:normAutofit fontScale="92500" lnSpcReduction="10000"/>
          </a:bodyPr>
          <a:lstStyle/>
          <a:p>
            <a:pPr>
              <a:lnSpc>
                <a:spcPct val="90000"/>
              </a:lnSpc>
            </a:pPr>
            <a:r>
              <a:rPr lang="sr-Latn-RS" sz="1900" dirty="0" err="1"/>
              <a:t>indirect</a:t>
            </a:r>
            <a:r>
              <a:rPr lang="sr-Latn-RS" sz="1900" dirty="0"/>
              <a:t> </a:t>
            </a:r>
            <a:r>
              <a:rPr lang="sr-Latn-RS" sz="1900" dirty="0" err="1"/>
              <a:t>command</a:t>
            </a:r>
            <a:r>
              <a:rPr lang="sr-Latn-RS" sz="1900" dirty="0"/>
              <a:t> </a:t>
            </a:r>
            <a:r>
              <a:rPr lang="sr-Latn-RS" sz="1900" dirty="0" err="1"/>
              <a:t>for</a:t>
            </a:r>
            <a:r>
              <a:rPr lang="sr-Latn-RS" sz="1900" dirty="0"/>
              <a:t> </a:t>
            </a:r>
            <a:r>
              <a:rPr lang="sr-Latn-RS" sz="1900" dirty="0" err="1"/>
              <a:t>the</a:t>
            </a:r>
            <a:r>
              <a:rPr lang="sr-Latn-RS" sz="1900" dirty="0"/>
              <a:t> 3rd </a:t>
            </a:r>
            <a:r>
              <a:rPr lang="sr-Latn-RS" sz="1900" dirty="0" err="1"/>
              <a:t>person</a:t>
            </a:r>
            <a:r>
              <a:rPr lang="sr-Latn-RS" sz="1900" dirty="0"/>
              <a:t>, </a:t>
            </a:r>
            <a:r>
              <a:rPr lang="sr-Latn-RS" sz="1900" dirty="0" err="1"/>
              <a:t>who</a:t>
            </a:r>
            <a:r>
              <a:rPr lang="sr-Latn-RS" sz="1900" dirty="0"/>
              <a:t> is </a:t>
            </a:r>
            <a:r>
              <a:rPr lang="sr-Latn-RS" sz="1900" dirty="0" err="1"/>
              <a:t>not</a:t>
            </a:r>
            <a:r>
              <a:rPr lang="sr-Latn-RS" sz="1900" dirty="0"/>
              <a:t> </a:t>
            </a:r>
            <a:r>
              <a:rPr lang="sr-Latn-RS" sz="1900" dirty="0" err="1"/>
              <a:t>directly</a:t>
            </a:r>
            <a:r>
              <a:rPr lang="sr-Latn-RS" sz="1900" dirty="0"/>
              <a:t> </a:t>
            </a:r>
            <a:r>
              <a:rPr lang="sr-Latn-RS" sz="1900" dirty="0" err="1"/>
              <a:t>participating</a:t>
            </a:r>
            <a:r>
              <a:rPr lang="sr-Latn-RS" sz="1900" dirty="0"/>
              <a:t> in </a:t>
            </a:r>
            <a:r>
              <a:rPr lang="sr-Latn-RS" sz="1900" dirty="0" err="1"/>
              <a:t>the</a:t>
            </a:r>
            <a:r>
              <a:rPr lang="sr-Latn-RS" sz="1900" dirty="0"/>
              <a:t> </a:t>
            </a:r>
            <a:r>
              <a:rPr lang="sr-Latn-RS" sz="1900" dirty="0" err="1"/>
              <a:t>conversation</a:t>
            </a:r>
            <a:r>
              <a:rPr lang="sr-Latn-RS" sz="1900" dirty="0"/>
              <a:t> </a:t>
            </a:r>
            <a:r>
              <a:rPr lang="sr-Latn-RS" sz="1900" dirty="0" err="1"/>
              <a:t>and</a:t>
            </a:r>
            <a:r>
              <a:rPr lang="sr-Latn-RS" sz="1900" dirty="0"/>
              <a:t> </a:t>
            </a:r>
            <a:r>
              <a:rPr lang="sr-Latn-RS" sz="1900" dirty="0" err="1"/>
              <a:t>whom</a:t>
            </a:r>
            <a:r>
              <a:rPr lang="sr-Latn-RS" sz="1900" dirty="0"/>
              <a:t> </a:t>
            </a:r>
            <a:r>
              <a:rPr lang="sr-Latn-RS" sz="1900" dirty="0" err="1"/>
              <a:t>consequently</a:t>
            </a:r>
            <a:r>
              <a:rPr lang="sr-Latn-RS" sz="1900" dirty="0"/>
              <a:t> </a:t>
            </a:r>
            <a:r>
              <a:rPr lang="sr-Latn-RS" sz="1900" dirty="0" err="1"/>
              <a:t>you</a:t>
            </a:r>
            <a:r>
              <a:rPr lang="sr-Latn-RS" sz="1900" dirty="0"/>
              <a:t> </a:t>
            </a:r>
            <a:r>
              <a:rPr lang="sr-Latn-RS" sz="1900" dirty="0" err="1"/>
              <a:t>cannot</a:t>
            </a:r>
            <a:r>
              <a:rPr lang="sr-Latn-RS" sz="1900" dirty="0"/>
              <a:t> </a:t>
            </a:r>
            <a:r>
              <a:rPr lang="sr-Latn-RS" sz="1900" dirty="0" err="1"/>
              <a:t>order</a:t>
            </a:r>
            <a:r>
              <a:rPr lang="sr-Latn-RS" sz="1900" dirty="0"/>
              <a:t> </a:t>
            </a:r>
            <a:r>
              <a:rPr lang="sr-Latn-RS" sz="1900" dirty="0" err="1"/>
              <a:t>directly</a:t>
            </a:r>
            <a:endParaRPr lang="sr-Latn-RS" sz="1900" dirty="0"/>
          </a:p>
          <a:p>
            <a:pPr>
              <a:lnSpc>
                <a:spcPct val="90000"/>
              </a:lnSpc>
            </a:pPr>
            <a:endParaRPr lang="sr-Latn-RS" sz="1900" dirty="0"/>
          </a:p>
          <a:p>
            <a:pPr>
              <a:lnSpc>
                <a:spcPct val="90000"/>
              </a:lnSpc>
            </a:pPr>
            <a:r>
              <a:rPr lang="sr-Latn-RS" sz="1900" dirty="0" err="1"/>
              <a:t>Formation</a:t>
            </a:r>
            <a:r>
              <a:rPr lang="sr-Latn-RS" sz="1900" dirty="0"/>
              <a:t>: </a:t>
            </a:r>
            <a:r>
              <a:rPr lang="sr-Latn-RS" sz="1900" b="1" dirty="0"/>
              <a:t>neka </a:t>
            </a:r>
            <a:r>
              <a:rPr lang="sr-Latn-RS" sz="1900" dirty="0"/>
              <a:t>+ </a:t>
            </a:r>
            <a:r>
              <a:rPr lang="sr-Latn-RS" sz="1900" dirty="0" err="1"/>
              <a:t>the</a:t>
            </a:r>
            <a:r>
              <a:rPr lang="sr-Latn-RS" sz="1900" dirty="0"/>
              <a:t> 3rd </a:t>
            </a:r>
            <a:r>
              <a:rPr lang="sr-Latn-RS" sz="1900" dirty="0" err="1"/>
              <a:t>person</a:t>
            </a:r>
            <a:r>
              <a:rPr lang="sr-Latn-RS" sz="1900" dirty="0"/>
              <a:t> singular </a:t>
            </a:r>
            <a:r>
              <a:rPr lang="sr-Latn-RS" sz="1900" dirty="0" err="1"/>
              <a:t>or</a:t>
            </a:r>
            <a:r>
              <a:rPr lang="sr-Latn-RS" sz="1900" dirty="0"/>
              <a:t> plural </a:t>
            </a:r>
            <a:r>
              <a:rPr lang="sr-Latn-RS" sz="1900" b="1" dirty="0" err="1"/>
              <a:t>present</a:t>
            </a:r>
            <a:r>
              <a:rPr lang="sr-Latn-RS" sz="1900" b="1" dirty="0"/>
              <a:t> </a:t>
            </a:r>
            <a:r>
              <a:rPr lang="sr-Latn-RS" sz="1900" b="1" dirty="0" err="1"/>
              <a:t>tense</a:t>
            </a:r>
            <a:r>
              <a:rPr lang="sr-Latn-RS" sz="1900" b="1" dirty="0"/>
              <a:t> </a:t>
            </a:r>
            <a:r>
              <a:rPr lang="sr-Latn-RS" sz="1900" dirty="0"/>
              <a:t>(</a:t>
            </a:r>
            <a:r>
              <a:rPr lang="sr-Latn-RS" sz="1900" dirty="0" err="1"/>
              <a:t>depending</a:t>
            </a:r>
            <a:r>
              <a:rPr lang="sr-Latn-RS" sz="1900" dirty="0"/>
              <a:t> on </a:t>
            </a:r>
            <a:r>
              <a:rPr lang="sr-Latn-RS" sz="1900" dirty="0" err="1"/>
              <a:t>the</a:t>
            </a:r>
            <a:r>
              <a:rPr lang="sr-Latn-RS" sz="1900" dirty="0"/>
              <a:t> </a:t>
            </a:r>
            <a:r>
              <a:rPr lang="sr-Latn-RS" sz="1900" dirty="0" err="1"/>
              <a:t>number</a:t>
            </a:r>
            <a:r>
              <a:rPr lang="sr-Latn-RS" sz="1900" dirty="0"/>
              <a:t> </a:t>
            </a:r>
            <a:r>
              <a:rPr lang="sr-Latn-RS" sz="1900" dirty="0" err="1"/>
              <a:t>of</a:t>
            </a:r>
            <a:r>
              <a:rPr lang="sr-Latn-RS" sz="1900" dirty="0"/>
              <a:t> </a:t>
            </a:r>
            <a:r>
              <a:rPr lang="sr-Latn-RS" sz="1900" dirty="0" err="1"/>
              <a:t>people</a:t>
            </a:r>
            <a:r>
              <a:rPr lang="sr-Latn-RS" sz="1900" dirty="0"/>
              <a:t>)</a:t>
            </a:r>
          </a:p>
          <a:p>
            <a:pPr>
              <a:lnSpc>
                <a:spcPct val="90000"/>
              </a:lnSpc>
            </a:pPr>
            <a:endParaRPr lang="en-US" sz="1900" dirty="0"/>
          </a:p>
          <a:p>
            <a:pPr>
              <a:lnSpc>
                <a:spcPct val="90000"/>
              </a:lnSpc>
            </a:pPr>
            <a:r>
              <a:rPr lang="sr-Latn-RS" sz="1900" dirty="0"/>
              <a:t>Neka on piše. Let </a:t>
            </a:r>
            <a:r>
              <a:rPr lang="sr-Latn-RS" sz="1900" dirty="0" err="1"/>
              <a:t>him</a:t>
            </a:r>
            <a:r>
              <a:rPr lang="sr-Latn-RS" sz="1900" dirty="0"/>
              <a:t> </a:t>
            </a:r>
            <a:r>
              <a:rPr lang="sr-Latn-RS" sz="1900" dirty="0" err="1"/>
              <a:t>write</a:t>
            </a:r>
            <a:r>
              <a:rPr lang="sr-Latn-RS" sz="1900" dirty="0"/>
              <a:t>.</a:t>
            </a:r>
            <a:endParaRPr lang="en-US" sz="1900" dirty="0"/>
          </a:p>
          <a:p>
            <a:pPr>
              <a:lnSpc>
                <a:spcPct val="90000"/>
              </a:lnSpc>
            </a:pPr>
            <a:r>
              <a:rPr lang="sr-Latn-RS" sz="1900" dirty="0"/>
              <a:t>Neka ona čita. Let </a:t>
            </a:r>
            <a:r>
              <a:rPr lang="sr-Latn-RS" sz="1900" dirty="0" err="1"/>
              <a:t>her</a:t>
            </a:r>
            <a:r>
              <a:rPr lang="sr-Latn-RS" sz="1900" dirty="0"/>
              <a:t> </a:t>
            </a:r>
            <a:r>
              <a:rPr lang="sr-Latn-RS" sz="1900" dirty="0" err="1"/>
              <a:t>read</a:t>
            </a:r>
            <a:r>
              <a:rPr lang="sr-Latn-RS" sz="1900" dirty="0"/>
              <a:t>.</a:t>
            </a:r>
            <a:endParaRPr lang="en-US" sz="1900" dirty="0"/>
          </a:p>
          <a:p>
            <a:pPr>
              <a:lnSpc>
                <a:spcPct val="90000"/>
              </a:lnSpc>
            </a:pPr>
            <a:r>
              <a:rPr lang="sr-Latn-RS" sz="1900" dirty="0"/>
              <a:t>Neka oni rade. Let </a:t>
            </a:r>
            <a:r>
              <a:rPr lang="sr-Latn-RS" sz="1900" dirty="0" err="1"/>
              <a:t>them</a:t>
            </a:r>
            <a:r>
              <a:rPr lang="sr-Latn-RS" sz="1900" dirty="0"/>
              <a:t> </a:t>
            </a:r>
            <a:r>
              <a:rPr lang="sr-Latn-RS" sz="1900" dirty="0" err="1"/>
              <a:t>work</a:t>
            </a:r>
            <a:r>
              <a:rPr lang="sr-Latn-RS" sz="1900" dirty="0"/>
              <a:t>. </a:t>
            </a:r>
            <a:endParaRPr lang="en-US" sz="1900" dirty="0"/>
          </a:p>
          <a:p>
            <a:pPr>
              <a:lnSpc>
                <a:spcPct val="90000"/>
              </a:lnSpc>
            </a:pPr>
            <a:r>
              <a:rPr lang="sr-Latn-RS" sz="1900" dirty="0"/>
              <a:t>Neka one pevaju</a:t>
            </a:r>
            <a:r>
              <a:rPr lang="en-US" sz="1900" dirty="0"/>
              <a:t>/</a:t>
            </a:r>
            <a:r>
              <a:rPr lang="sr-Latn-RS" sz="1900" dirty="0" err="1"/>
              <a:t>pjevaju</a:t>
            </a:r>
            <a:r>
              <a:rPr lang="sr-Latn-RS" sz="1900" dirty="0"/>
              <a:t>. Let </a:t>
            </a:r>
            <a:r>
              <a:rPr lang="sr-Latn-RS" sz="1900" dirty="0" err="1"/>
              <a:t>them</a:t>
            </a:r>
            <a:r>
              <a:rPr lang="sr-Latn-RS" sz="1900" dirty="0"/>
              <a:t> </a:t>
            </a:r>
            <a:r>
              <a:rPr lang="sr-Latn-RS" sz="1900" dirty="0" err="1"/>
              <a:t>sing</a:t>
            </a:r>
            <a:r>
              <a:rPr lang="sr-Latn-RS" sz="1900" dirty="0"/>
              <a:t> (</a:t>
            </a:r>
            <a:r>
              <a:rPr lang="sr-Latn-RS" sz="1900" dirty="0" err="1"/>
              <a:t>females</a:t>
            </a:r>
            <a:r>
              <a:rPr lang="sr-Latn-RS" sz="1900" dirty="0"/>
              <a:t>)</a:t>
            </a:r>
            <a:endParaRPr lang="en-US" sz="1900" dirty="0"/>
          </a:p>
          <a:p>
            <a:pPr>
              <a:lnSpc>
                <a:spcPct val="90000"/>
              </a:lnSpc>
            </a:pPr>
            <a:r>
              <a:rPr lang="sr-Latn-RS" sz="1900" dirty="0"/>
              <a:t>Neka niko</a:t>
            </a:r>
            <a:r>
              <a:rPr lang="en-US" sz="1900" dirty="0"/>
              <a:t>/</a:t>
            </a:r>
            <a:r>
              <a:rPr lang="en-US" sz="1900" dirty="0" err="1"/>
              <a:t>nitko</a:t>
            </a:r>
            <a:r>
              <a:rPr lang="sr-Latn-RS" sz="1900" dirty="0"/>
              <a:t> ne govori. </a:t>
            </a:r>
            <a:r>
              <a:rPr lang="en-US" sz="1900" dirty="0"/>
              <a:t>Don’t anybody </a:t>
            </a:r>
            <a:r>
              <a:rPr lang="sr-Latn-RS" sz="1900" dirty="0"/>
              <a:t>talk.</a:t>
            </a:r>
            <a:endParaRPr lang="en-US" sz="1900" dirty="0"/>
          </a:p>
          <a:p>
            <a:pPr>
              <a:lnSpc>
                <a:spcPct val="90000"/>
              </a:lnSpc>
            </a:pPr>
            <a:endParaRPr lang="en-US" sz="1900" dirty="0"/>
          </a:p>
        </p:txBody>
      </p:sp>
    </p:spTree>
    <p:extLst>
      <p:ext uri="{BB962C8B-B14F-4D97-AF65-F5344CB8AC3E}">
        <p14:creationId xmlns:p14="http://schemas.microsoft.com/office/powerpoint/2010/main" val="3456219538"/>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Negative Commands</a:t>
            </a:r>
          </a:p>
        </p:txBody>
      </p:sp>
      <p:sp>
        <p:nvSpPr>
          <p:cNvPr id="3" name="Content Placeholder 2"/>
          <p:cNvSpPr>
            <a:spLocks noGrp="1"/>
          </p:cNvSpPr>
          <p:nvPr>
            <p:ph idx="1"/>
          </p:nvPr>
        </p:nvSpPr>
        <p:spPr/>
        <p:txBody>
          <a:bodyPr>
            <a:normAutofit/>
          </a:bodyPr>
          <a:lstStyle/>
          <a:p>
            <a:pPr marL="0" indent="0">
              <a:lnSpc>
                <a:spcPct val="90000"/>
              </a:lnSpc>
              <a:buNone/>
            </a:pPr>
            <a:r>
              <a:rPr lang="sr-Latn-RS" sz="1600" dirty="0">
                <a:solidFill>
                  <a:srgbClr val="FF0000"/>
                </a:solidFill>
              </a:rPr>
              <a:t>OPTION 1: </a:t>
            </a:r>
            <a:r>
              <a:rPr lang="sr-Latn-RS" sz="1600" dirty="0" err="1"/>
              <a:t>can</a:t>
            </a:r>
            <a:r>
              <a:rPr lang="sr-Latn-RS" sz="1600" dirty="0"/>
              <a:t> be </a:t>
            </a:r>
            <a:r>
              <a:rPr lang="sr-Latn-RS" sz="1600" dirty="0" err="1"/>
              <a:t>formed</a:t>
            </a:r>
            <a:r>
              <a:rPr lang="sr-Latn-RS" sz="1600" dirty="0"/>
              <a:t> </a:t>
            </a:r>
            <a:r>
              <a:rPr lang="sr-Latn-RS" sz="1600" dirty="0" err="1"/>
              <a:t>with</a:t>
            </a:r>
            <a:r>
              <a:rPr lang="sr-Latn-RS" sz="1600" dirty="0"/>
              <a:t> a </a:t>
            </a:r>
            <a:r>
              <a:rPr lang="sr-Latn-RS" sz="1600" dirty="0" err="1"/>
              <a:t>straightforward</a:t>
            </a:r>
            <a:r>
              <a:rPr lang="sr-Latn-RS" sz="1600" dirty="0"/>
              <a:t> </a:t>
            </a:r>
            <a:r>
              <a:rPr lang="sr-Latn-RS" sz="1600" dirty="0" err="1"/>
              <a:t>negation</a:t>
            </a:r>
            <a:r>
              <a:rPr lang="sr-Latn-RS" sz="1600" dirty="0"/>
              <a:t> </a:t>
            </a:r>
            <a:r>
              <a:rPr lang="sr-Latn-RS" sz="1600" dirty="0" err="1"/>
              <a:t>of</a:t>
            </a:r>
            <a:r>
              <a:rPr lang="sr-Latn-RS" sz="1600" dirty="0"/>
              <a:t> </a:t>
            </a:r>
            <a:r>
              <a:rPr lang="sr-Latn-RS" sz="1600" dirty="0" err="1"/>
              <a:t>the</a:t>
            </a:r>
            <a:r>
              <a:rPr lang="sr-Latn-RS" sz="1600" dirty="0"/>
              <a:t> </a:t>
            </a:r>
            <a:r>
              <a:rPr lang="sr-Latn-RS" sz="1600" dirty="0" err="1"/>
              <a:t>verb</a:t>
            </a:r>
            <a:r>
              <a:rPr lang="en-US" sz="1600" dirty="0"/>
              <a:t> in the imperative form</a:t>
            </a:r>
            <a:r>
              <a:rPr lang="sr-Latn-RS" sz="1600" dirty="0"/>
              <a:t>:</a:t>
            </a:r>
          </a:p>
          <a:p>
            <a:pPr marL="0" indent="0">
              <a:lnSpc>
                <a:spcPct val="90000"/>
              </a:lnSpc>
              <a:buNone/>
            </a:pPr>
            <a:endParaRPr lang="en-US" sz="1600" dirty="0"/>
          </a:p>
          <a:p>
            <a:pPr marL="0" indent="0">
              <a:lnSpc>
                <a:spcPct val="90000"/>
              </a:lnSpc>
              <a:buNone/>
            </a:pPr>
            <a:r>
              <a:rPr lang="sr-Latn-RS" sz="1600" dirty="0"/>
              <a:t>Ne govori! </a:t>
            </a:r>
            <a:r>
              <a:rPr lang="sr-Latn-RS" sz="1600" dirty="0" err="1"/>
              <a:t>Don’t</a:t>
            </a:r>
            <a:r>
              <a:rPr lang="sr-Latn-RS" sz="1600" dirty="0"/>
              <a:t> </a:t>
            </a:r>
            <a:r>
              <a:rPr lang="sr-Latn-RS" sz="1600" dirty="0" err="1"/>
              <a:t>speak</a:t>
            </a:r>
            <a:r>
              <a:rPr lang="sr-Latn-RS" sz="1600" dirty="0"/>
              <a:t>!  </a:t>
            </a:r>
          </a:p>
          <a:p>
            <a:pPr marL="0" indent="0">
              <a:lnSpc>
                <a:spcPct val="90000"/>
              </a:lnSpc>
              <a:buNone/>
            </a:pPr>
            <a:r>
              <a:rPr lang="sr-Latn-RS" sz="1600" dirty="0"/>
              <a:t>Ne govorite! </a:t>
            </a:r>
            <a:r>
              <a:rPr lang="sr-Latn-RS" sz="1600" dirty="0" err="1"/>
              <a:t>Don’t</a:t>
            </a:r>
            <a:r>
              <a:rPr lang="sr-Latn-RS" sz="1600" dirty="0"/>
              <a:t> </a:t>
            </a:r>
            <a:r>
              <a:rPr lang="sr-Latn-RS" sz="1600" dirty="0" err="1"/>
              <a:t>speak</a:t>
            </a:r>
            <a:r>
              <a:rPr lang="sr-Latn-RS" sz="1600" dirty="0"/>
              <a:t>! (</a:t>
            </a:r>
            <a:r>
              <a:rPr lang="sr-Latn-RS" sz="1600" dirty="0" err="1"/>
              <a:t>formal</a:t>
            </a:r>
            <a:r>
              <a:rPr lang="sr-Latn-RS" sz="1600" dirty="0"/>
              <a:t> </a:t>
            </a:r>
            <a:r>
              <a:rPr lang="sr-Latn-RS" sz="1600" dirty="0" err="1"/>
              <a:t>adress</a:t>
            </a:r>
            <a:r>
              <a:rPr lang="sr-Latn-RS" sz="1600" dirty="0"/>
              <a:t> </a:t>
            </a:r>
            <a:r>
              <a:rPr lang="sr-Latn-RS" sz="1600" dirty="0" err="1"/>
              <a:t>or</a:t>
            </a:r>
            <a:r>
              <a:rPr lang="sr-Latn-RS" sz="1600" dirty="0"/>
              <a:t> plural)</a:t>
            </a:r>
            <a:endParaRPr lang="en-US" sz="1600" dirty="0"/>
          </a:p>
          <a:p>
            <a:pPr>
              <a:lnSpc>
                <a:spcPct val="90000"/>
              </a:lnSpc>
            </a:pPr>
            <a:endParaRPr lang="sr-Latn-RS" sz="1600" dirty="0"/>
          </a:p>
          <a:p>
            <a:pPr marL="0" indent="0">
              <a:lnSpc>
                <a:spcPct val="90000"/>
              </a:lnSpc>
              <a:buNone/>
            </a:pPr>
            <a:r>
              <a:rPr lang="sr-Latn-RS" sz="1600" dirty="0">
                <a:solidFill>
                  <a:srgbClr val="FF0000"/>
                </a:solidFill>
              </a:rPr>
              <a:t>OPTION 2: </a:t>
            </a:r>
            <a:r>
              <a:rPr lang="sr-Latn-RS" sz="1600" dirty="0" err="1"/>
              <a:t>Another</a:t>
            </a:r>
            <a:r>
              <a:rPr lang="sr-Latn-RS" sz="1600" dirty="0"/>
              <a:t> </a:t>
            </a:r>
            <a:r>
              <a:rPr lang="sr-Latn-RS" sz="1600" dirty="0" err="1"/>
              <a:t>common</a:t>
            </a:r>
            <a:r>
              <a:rPr lang="sr-Latn-RS" sz="1600" dirty="0"/>
              <a:t> negative </a:t>
            </a:r>
            <a:r>
              <a:rPr lang="sr-Latn-RS" sz="1600" dirty="0" err="1"/>
              <a:t>command</a:t>
            </a:r>
            <a:r>
              <a:rPr lang="sr-Latn-RS" sz="1600" dirty="0"/>
              <a:t> is </a:t>
            </a:r>
            <a:r>
              <a:rPr lang="sr-Latn-RS" sz="1600" dirty="0" err="1"/>
              <a:t>made</a:t>
            </a:r>
            <a:r>
              <a:rPr lang="sr-Latn-RS" sz="1600" dirty="0"/>
              <a:t> </a:t>
            </a:r>
            <a:r>
              <a:rPr lang="sr-Latn-RS" sz="1600" dirty="0" err="1"/>
              <a:t>with</a:t>
            </a:r>
            <a:r>
              <a:rPr lang="sr-Latn-RS" sz="1600" dirty="0"/>
              <a:t> </a:t>
            </a:r>
            <a:r>
              <a:rPr lang="sr-Latn-RS" sz="1600" dirty="0" err="1"/>
              <a:t>the</a:t>
            </a:r>
            <a:r>
              <a:rPr lang="sr-Latn-RS" sz="1600" dirty="0"/>
              <a:t> </a:t>
            </a:r>
            <a:r>
              <a:rPr lang="sr-Latn-RS" sz="1600" dirty="0" err="1"/>
              <a:t>forms</a:t>
            </a:r>
            <a:r>
              <a:rPr lang="sr-Latn-RS" sz="1600" dirty="0"/>
              <a:t> </a:t>
            </a:r>
            <a:r>
              <a:rPr lang="sr-Latn-RS" sz="1600" b="1" dirty="0"/>
              <a:t>Nemoj, Nemojmo, Nemojte</a:t>
            </a:r>
            <a:r>
              <a:rPr lang="sr-Latn-RS" sz="1600" dirty="0"/>
              <a:t> </a:t>
            </a:r>
            <a:r>
              <a:rPr lang="sr-Latn-RS" sz="1600" dirty="0" err="1"/>
              <a:t>and</a:t>
            </a:r>
            <a:r>
              <a:rPr lang="sr-Latn-RS" sz="1600" dirty="0"/>
              <a:t> </a:t>
            </a:r>
            <a:r>
              <a:rPr lang="sr-Latn-RS" sz="1600" b="1" dirty="0" err="1"/>
              <a:t>da+present</a:t>
            </a:r>
            <a:r>
              <a:rPr lang="sr-Latn-RS" sz="1600" b="1" dirty="0"/>
              <a:t> </a:t>
            </a:r>
            <a:r>
              <a:rPr lang="sr-Latn-RS" sz="1600" b="1" dirty="0" err="1"/>
              <a:t>tense</a:t>
            </a:r>
            <a:r>
              <a:rPr lang="sr-Latn-RS" sz="1600" b="1" dirty="0"/>
              <a:t> </a:t>
            </a:r>
            <a:r>
              <a:rPr lang="sr-Latn-RS" sz="1600" b="1" dirty="0" err="1"/>
              <a:t>or</a:t>
            </a:r>
            <a:r>
              <a:rPr lang="sr-Latn-RS" sz="1600" b="1" dirty="0"/>
              <a:t> infinitive</a:t>
            </a:r>
            <a:r>
              <a:rPr lang="sr-Latn-RS" sz="1600" dirty="0"/>
              <a:t> </a:t>
            </a:r>
            <a:r>
              <a:rPr lang="sr-Latn-RS" sz="1600" dirty="0" err="1"/>
              <a:t>of</a:t>
            </a:r>
            <a:r>
              <a:rPr lang="sr-Latn-RS" sz="1600" dirty="0"/>
              <a:t> </a:t>
            </a:r>
            <a:r>
              <a:rPr lang="sr-Latn-RS" sz="1600" dirty="0" err="1"/>
              <a:t>the</a:t>
            </a:r>
            <a:r>
              <a:rPr lang="sr-Latn-RS" sz="1600" dirty="0"/>
              <a:t> </a:t>
            </a:r>
            <a:r>
              <a:rPr lang="sr-Latn-RS" sz="1600" dirty="0" err="1"/>
              <a:t>main</a:t>
            </a:r>
            <a:r>
              <a:rPr lang="sr-Latn-RS" sz="1600" dirty="0"/>
              <a:t> </a:t>
            </a:r>
            <a:r>
              <a:rPr lang="sr-Latn-RS" sz="1600" dirty="0" err="1"/>
              <a:t>verb</a:t>
            </a:r>
            <a:r>
              <a:rPr lang="sr-Latn-RS" sz="1600" dirty="0"/>
              <a:t>. </a:t>
            </a:r>
            <a:r>
              <a:rPr lang="sr-Latn-RS" sz="1600" dirty="0" err="1"/>
              <a:t>The</a:t>
            </a:r>
            <a:r>
              <a:rPr lang="sr-Latn-RS" sz="1600" dirty="0"/>
              <a:t> </a:t>
            </a:r>
            <a:r>
              <a:rPr lang="sr-Latn-RS" sz="1600" dirty="0" err="1"/>
              <a:t>result</a:t>
            </a:r>
            <a:r>
              <a:rPr lang="sr-Latn-RS" sz="1600" dirty="0"/>
              <a:t> is a </a:t>
            </a:r>
            <a:r>
              <a:rPr lang="sr-Latn-RS" sz="1600" dirty="0" err="1"/>
              <a:t>mild</a:t>
            </a:r>
            <a:r>
              <a:rPr lang="sr-Latn-RS" sz="1600" dirty="0"/>
              <a:t>, </a:t>
            </a:r>
            <a:r>
              <a:rPr lang="sr-Latn-RS" sz="1600" dirty="0" err="1"/>
              <a:t>polite</a:t>
            </a:r>
            <a:r>
              <a:rPr lang="sr-Latn-RS" sz="1600" dirty="0"/>
              <a:t> </a:t>
            </a:r>
            <a:r>
              <a:rPr lang="sr-Latn-RS" sz="1600" dirty="0" err="1"/>
              <a:t>command</a:t>
            </a:r>
            <a:r>
              <a:rPr lang="sr-Latn-RS" sz="1600" dirty="0"/>
              <a:t> </a:t>
            </a:r>
            <a:r>
              <a:rPr lang="sr-Latn-RS" sz="1600" dirty="0" err="1"/>
              <a:t>or</a:t>
            </a:r>
            <a:r>
              <a:rPr lang="sr-Latn-RS" sz="1600" dirty="0"/>
              <a:t> </a:t>
            </a:r>
            <a:r>
              <a:rPr lang="sr-Latn-RS" sz="1600" dirty="0" err="1"/>
              <a:t>gentle</a:t>
            </a:r>
            <a:r>
              <a:rPr lang="sr-Latn-RS" sz="1600" dirty="0"/>
              <a:t> </a:t>
            </a:r>
            <a:r>
              <a:rPr lang="sr-Latn-RS" sz="1600" dirty="0" err="1"/>
              <a:t>warning</a:t>
            </a:r>
            <a:r>
              <a:rPr lang="sr-Latn-RS" sz="1600" dirty="0"/>
              <a:t>, </a:t>
            </a:r>
            <a:r>
              <a:rPr lang="sr-Latn-RS" sz="1600" dirty="0" err="1"/>
              <a:t>sometimes</a:t>
            </a:r>
            <a:r>
              <a:rPr lang="sr-Latn-RS" sz="1600" dirty="0"/>
              <a:t> </a:t>
            </a:r>
            <a:r>
              <a:rPr lang="sr-Latn-RS" sz="1600" dirty="0" err="1"/>
              <a:t>with</a:t>
            </a:r>
            <a:r>
              <a:rPr lang="sr-Latn-RS" sz="1600" dirty="0"/>
              <a:t> </a:t>
            </a:r>
            <a:r>
              <a:rPr lang="sr-Latn-RS" sz="1600" dirty="0" err="1"/>
              <a:t>the</a:t>
            </a:r>
            <a:r>
              <a:rPr lang="sr-Latn-RS" sz="1600" dirty="0"/>
              <a:t> </a:t>
            </a:r>
            <a:r>
              <a:rPr lang="sr-Latn-RS" sz="1600" dirty="0" err="1"/>
              <a:t>intonation</a:t>
            </a:r>
            <a:r>
              <a:rPr lang="sr-Latn-RS" sz="1600" dirty="0"/>
              <a:t> </a:t>
            </a:r>
            <a:r>
              <a:rPr lang="sr-Latn-RS" sz="1600" dirty="0" err="1"/>
              <a:t>of</a:t>
            </a:r>
            <a:r>
              <a:rPr lang="sr-Latn-RS" sz="1600" dirty="0"/>
              <a:t> a </a:t>
            </a:r>
            <a:r>
              <a:rPr lang="sr-Latn-RS" sz="1600" dirty="0" err="1"/>
              <a:t>request</a:t>
            </a:r>
            <a:r>
              <a:rPr lang="sr-Latn-RS" sz="1600" dirty="0"/>
              <a:t>:</a:t>
            </a:r>
          </a:p>
        </p:txBody>
      </p:sp>
    </p:spTree>
    <p:extLst>
      <p:ext uri="{BB962C8B-B14F-4D97-AF65-F5344CB8AC3E}">
        <p14:creationId xmlns:p14="http://schemas.microsoft.com/office/powerpoint/2010/main" val="272811593"/>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a:t>PRIMERI</a:t>
            </a:r>
            <a:endParaRPr lang="en-US" dirty="0"/>
          </a:p>
        </p:txBody>
      </p:sp>
      <p:sp>
        <p:nvSpPr>
          <p:cNvPr id="3" name="Content Placeholder 2"/>
          <p:cNvSpPr>
            <a:spLocks noGrp="1"/>
          </p:cNvSpPr>
          <p:nvPr>
            <p:ph idx="1"/>
          </p:nvPr>
        </p:nvSpPr>
        <p:spPr>
          <a:xfrm>
            <a:off x="645130" y="1600200"/>
            <a:ext cx="9404723" cy="4648199"/>
          </a:xfrm>
        </p:spPr>
        <p:txBody>
          <a:bodyPr>
            <a:normAutofit fontScale="77500" lnSpcReduction="20000"/>
          </a:bodyPr>
          <a:lstStyle/>
          <a:p>
            <a:pPr marL="0" indent="0">
              <a:lnSpc>
                <a:spcPct val="90000"/>
              </a:lnSpc>
              <a:buNone/>
            </a:pPr>
            <a:r>
              <a:rPr lang="sr-Latn-RS" sz="2000" dirty="0"/>
              <a:t>Nemoj da se ljutiš, mama </a:t>
            </a:r>
            <a:r>
              <a:rPr lang="sr-Latn-RS" sz="2000" dirty="0" err="1"/>
              <a:t>or</a:t>
            </a:r>
            <a:r>
              <a:rPr lang="sr-Latn-RS" sz="2000" dirty="0"/>
              <a:t> Nemoj se ljutiti, mama</a:t>
            </a:r>
            <a:endParaRPr lang="en-US" sz="2000" dirty="0"/>
          </a:p>
          <a:p>
            <a:pPr marL="0" indent="0">
              <a:lnSpc>
                <a:spcPct val="90000"/>
              </a:lnSpc>
              <a:buNone/>
            </a:pPr>
            <a:r>
              <a:rPr lang="sr-Latn-RS" sz="2000" dirty="0" err="1"/>
              <a:t>Don’t</a:t>
            </a:r>
            <a:r>
              <a:rPr lang="sr-Latn-RS" sz="2000" dirty="0"/>
              <a:t> </a:t>
            </a:r>
            <a:r>
              <a:rPr lang="sr-Latn-RS" sz="2000" dirty="0" err="1"/>
              <a:t>get</a:t>
            </a:r>
            <a:r>
              <a:rPr lang="sr-Latn-RS" sz="2000" dirty="0"/>
              <a:t> </a:t>
            </a:r>
            <a:r>
              <a:rPr lang="sr-Latn-RS" sz="2000" dirty="0" err="1"/>
              <a:t>angry</a:t>
            </a:r>
            <a:r>
              <a:rPr lang="sr-Latn-RS" sz="2000" dirty="0"/>
              <a:t>, </a:t>
            </a:r>
            <a:r>
              <a:rPr lang="sr-Latn-RS" sz="2000" dirty="0" err="1"/>
              <a:t>mommy</a:t>
            </a:r>
            <a:r>
              <a:rPr lang="en-US" sz="2000" dirty="0"/>
              <a:t>/</a:t>
            </a:r>
            <a:r>
              <a:rPr lang="sr-Latn-RS" sz="2000" dirty="0"/>
              <a:t>(ljutiti se/naljutiti se- to </a:t>
            </a:r>
            <a:r>
              <a:rPr lang="sr-Latn-RS" sz="2000" dirty="0" err="1"/>
              <a:t>get</a:t>
            </a:r>
            <a:r>
              <a:rPr lang="sr-Latn-RS" sz="2000" dirty="0"/>
              <a:t> </a:t>
            </a:r>
            <a:r>
              <a:rPr lang="sr-Latn-RS" sz="2000" dirty="0" err="1"/>
              <a:t>angry</a:t>
            </a:r>
            <a:r>
              <a:rPr lang="sr-Latn-RS" sz="2000" dirty="0"/>
              <a:t>)</a:t>
            </a:r>
          </a:p>
          <a:p>
            <a:pPr marL="0" indent="0">
              <a:lnSpc>
                <a:spcPct val="90000"/>
              </a:lnSpc>
              <a:buNone/>
            </a:pPr>
            <a:endParaRPr lang="en-US" sz="2000" dirty="0"/>
          </a:p>
          <a:p>
            <a:pPr marL="0" indent="0">
              <a:lnSpc>
                <a:spcPct val="90000"/>
              </a:lnSpc>
              <a:buNone/>
            </a:pPr>
            <a:r>
              <a:rPr lang="sr-Latn-RS" sz="2000" dirty="0"/>
              <a:t>Nemoj da vičeš          </a:t>
            </a:r>
            <a:r>
              <a:rPr lang="sr-Latn-RS" sz="2000" dirty="0" err="1"/>
              <a:t>or</a:t>
            </a:r>
            <a:r>
              <a:rPr lang="sr-Latn-RS" sz="2000" dirty="0"/>
              <a:t>      Nemoj vikati</a:t>
            </a:r>
            <a:endParaRPr lang="en-US" sz="2000" dirty="0"/>
          </a:p>
          <a:p>
            <a:pPr marL="0" indent="0">
              <a:lnSpc>
                <a:spcPct val="90000"/>
              </a:lnSpc>
              <a:buNone/>
            </a:pPr>
            <a:r>
              <a:rPr lang="sr-Latn-RS" dirty="0"/>
              <a:t>D</a:t>
            </a:r>
            <a:r>
              <a:rPr lang="en-US" sz="2000" dirty="0" err="1"/>
              <a:t>on’t</a:t>
            </a:r>
            <a:r>
              <a:rPr lang="en-US" sz="2000" dirty="0"/>
              <a:t> yell…</a:t>
            </a:r>
          </a:p>
          <a:p>
            <a:endParaRPr lang="sr-Latn-RS" dirty="0"/>
          </a:p>
          <a:p>
            <a:pPr marL="0" indent="0">
              <a:buNone/>
            </a:pPr>
            <a:r>
              <a:rPr lang="sr-Latn-RS" dirty="0"/>
              <a:t>Nemojte da govorite o tome, molim vas! or Nemojte govoriti o tome, molim vas!</a:t>
            </a:r>
            <a:endParaRPr lang="en-US" dirty="0"/>
          </a:p>
          <a:p>
            <a:pPr marL="0" indent="0">
              <a:buNone/>
            </a:pPr>
            <a:r>
              <a:rPr lang="sr-Latn-RS" dirty="0"/>
              <a:t>Please, don’t talk about </a:t>
            </a:r>
            <a:r>
              <a:rPr lang="sr-Latn-RS" dirty="0" err="1"/>
              <a:t>that</a:t>
            </a:r>
            <a:r>
              <a:rPr lang="sr-Latn-RS" dirty="0"/>
              <a:t>!</a:t>
            </a:r>
          </a:p>
          <a:p>
            <a:pPr marL="0" indent="0">
              <a:buNone/>
            </a:pPr>
            <a:endParaRPr lang="en-US" dirty="0"/>
          </a:p>
          <a:p>
            <a:r>
              <a:rPr lang="sr-Latn-RS" dirty="0"/>
              <a:t>Note: </a:t>
            </a:r>
            <a:r>
              <a:rPr lang="sr-Latn-RS" dirty="0">
                <a:solidFill>
                  <a:srgbClr val="FF0000"/>
                </a:solidFill>
              </a:rPr>
              <a:t>for the first person plural either Nemojmo or Nemoj can be used</a:t>
            </a:r>
            <a:r>
              <a:rPr lang="sr-Latn-RS" dirty="0"/>
              <a:t>:</a:t>
            </a:r>
            <a:endParaRPr lang="en-US" dirty="0"/>
          </a:p>
          <a:p>
            <a:pPr marL="0" indent="0">
              <a:buNone/>
            </a:pPr>
            <a:r>
              <a:rPr lang="sr-Latn-RS" dirty="0"/>
              <a:t>Nemoj(mo) da govorimo o tome! Nemoj(mo) govoriti o tome!</a:t>
            </a:r>
            <a:endParaRPr lang="en-US" dirty="0"/>
          </a:p>
          <a:p>
            <a:pPr marL="0" indent="0">
              <a:buNone/>
            </a:pPr>
            <a:r>
              <a:rPr lang="sr-Latn-RS" dirty="0"/>
              <a:t>Let’s not talk about </a:t>
            </a:r>
            <a:r>
              <a:rPr lang="sr-Latn-RS" dirty="0" err="1"/>
              <a:t>that</a:t>
            </a:r>
            <a:r>
              <a:rPr lang="sr-Latn-RS" dirty="0"/>
              <a:t>!</a:t>
            </a:r>
          </a:p>
          <a:p>
            <a:pPr marL="0" indent="0">
              <a:buNone/>
            </a:pPr>
            <a:endParaRPr lang="en-US" dirty="0"/>
          </a:p>
          <a:p>
            <a:r>
              <a:rPr lang="sr-Latn-RS" dirty="0">
                <a:solidFill>
                  <a:srgbClr val="FF0000"/>
                </a:solidFill>
              </a:rPr>
              <a:t>Here in plural nemoj is short of nemojmo and don’t confuse it with singular form nemoj! </a:t>
            </a:r>
            <a:endParaRPr lang="en-US" dirty="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3180684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8930" y="629266"/>
            <a:ext cx="6188190" cy="1622321"/>
          </a:xfrm>
        </p:spPr>
        <p:txBody>
          <a:bodyPr>
            <a:normAutofit/>
          </a:bodyPr>
          <a:lstStyle/>
          <a:p>
            <a:r>
              <a:rPr lang="en-US">
                <a:solidFill>
                  <a:srgbClr val="EBEBEB"/>
                </a:solidFill>
              </a:rPr>
              <a:t>Imperative of biti</a:t>
            </a:r>
          </a:p>
        </p:txBody>
      </p:sp>
      <p:sp>
        <p:nvSpPr>
          <p:cNvPr id="3" name="Content Placeholder 2"/>
          <p:cNvSpPr>
            <a:spLocks noGrp="1"/>
          </p:cNvSpPr>
          <p:nvPr>
            <p:ph idx="1"/>
          </p:nvPr>
        </p:nvSpPr>
        <p:spPr>
          <a:xfrm>
            <a:off x="648930" y="2438400"/>
            <a:ext cx="6188189" cy="3785419"/>
          </a:xfrm>
        </p:spPr>
        <p:txBody>
          <a:bodyPr>
            <a:normAutofit fontScale="92500" lnSpcReduction="20000"/>
          </a:bodyPr>
          <a:lstStyle/>
          <a:p>
            <a:r>
              <a:rPr lang="sr-Latn-RS" b="1" u="sng" dirty="0" err="1">
                <a:solidFill>
                  <a:srgbClr val="FFFFFF"/>
                </a:solidFill>
              </a:rPr>
              <a:t>Impe</a:t>
            </a:r>
            <a:r>
              <a:rPr lang="en-US" b="1" u="sng" dirty="0">
                <a:solidFill>
                  <a:srgbClr val="FFFFFF"/>
                </a:solidFill>
              </a:rPr>
              <a:t>r</a:t>
            </a:r>
            <a:r>
              <a:rPr lang="sr-Latn-RS" b="1" u="sng" dirty="0" err="1">
                <a:solidFill>
                  <a:srgbClr val="FFFFFF"/>
                </a:solidFill>
              </a:rPr>
              <a:t>ative</a:t>
            </a:r>
            <a:r>
              <a:rPr lang="sr-Latn-RS" b="1" u="sng" dirty="0">
                <a:solidFill>
                  <a:srgbClr val="FFFFFF"/>
                </a:solidFill>
              </a:rPr>
              <a:t> </a:t>
            </a:r>
            <a:r>
              <a:rPr lang="sr-Latn-RS" b="1" u="sng" dirty="0" err="1">
                <a:solidFill>
                  <a:srgbClr val="FFFFFF"/>
                </a:solidFill>
              </a:rPr>
              <a:t>of</a:t>
            </a:r>
            <a:r>
              <a:rPr lang="sr-Latn-RS" b="1" u="sng" dirty="0">
                <a:solidFill>
                  <a:srgbClr val="FFFFFF"/>
                </a:solidFill>
              </a:rPr>
              <a:t> biti:</a:t>
            </a:r>
            <a:endParaRPr lang="en-US" dirty="0">
              <a:solidFill>
                <a:srgbClr val="FFFFFF"/>
              </a:solidFill>
            </a:endParaRPr>
          </a:p>
          <a:p>
            <a:pPr marL="0" indent="0">
              <a:buNone/>
            </a:pPr>
            <a:r>
              <a:rPr lang="sr-Latn-RS" dirty="0">
                <a:solidFill>
                  <a:srgbClr val="FFFFFF"/>
                </a:solidFill>
              </a:rPr>
              <a:t>2nd </a:t>
            </a:r>
            <a:r>
              <a:rPr lang="sr-Latn-RS" dirty="0" err="1">
                <a:solidFill>
                  <a:srgbClr val="FFFFFF"/>
                </a:solidFill>
              </a:rPr>
              <a:t>person</a:t>
            </a:r>
            <a:r>
              <a:rPr lang="sr-Latn-RS" dirty="0">
                <a:solidFill>
                  <a:srgbClr val="FFFFFF"/>
                </a:solidFill>
              </a:rPr>
              <a:t> singular</a:t>
            </a:r>
            <a:r>
              <a:rPr lang="en-US" dirty="0">
                <a:solidFill>
                  <a:srgbClr val="FFFFFF"/>
                </a:solidFill>
              </a:rPr>
              <a:t>:</a:t>
            </a:r>
            <a:r>
              <a:rPr lang="sr-Latn-RS" dirty="0">
                <a:solidFill>
                  <a:srgbClr val="FFFFFF"/>
                </a:solidFill>
              </a:rPr>
              <a:t> </a:t>
            </a:r>
            <a:r>
              <a:rPr lang="sr-Latn-RS" b="1" dirty="0">
                <a:solidFill>
                  <a:srgbClr val="FFFFFF"/>
                </a:solidFill>
              </a:rPr>
              <a:t>budi</a:t>
            </a:r>
            <a:r>
              <a:rPr lang="sr-Latn-RS" dirty="0">
                <a:solidFill>
                  <a:srgbClr val="FFFFFF"/>
                </a:solidFill>
              </a:rPr>
              <a:t> </a:t>
            </a:r>
            <a:endParaRPr lang="en-US" dirty="0">
              <a:solidFill>
                <a:srgbClr val="FFFFFF"/>
              </a:solidFill>
            </a:endParaRPr>
          </a:p>
          <a:p>
            <a:pPr marL="0" indent="0">
              <a:buNone/>
            </a:pPr>
            <a:r>
              <a:rPr lang="sr-Latn-RS" b="1" dirty="0">
                <a:solidFill>
                  <a:srgbClr val="FFFFFF"/>
                </a:solidFill>
              </a:rPr>
              <a:t>Budi</a:t>
            </a:r>
            <a:r>
              <a:rPr lang="sr-Latn-RS" dirty="0">
                <a:solidFill>
                  <a:srgbClr val="FFFFFF"/>
                </a:solidFill>
              </a:rPr>
              <a:t> dobar! Be nice! (</a:t>
            </a:r>
            <a:r>
              <a:rPr lang="sr-Latn-RS" dirty="0" err="1">
                <a:solidFill>
                  <a:srgbClr val="FFFFFF"/>
                </a:solidFill>
              </a:rPr>
              <a:t>also</a:t>
            </a:r>
            <a:r>
              <a:rPr lang="sr-Latn-RS" dirty="0">
                <a:solidFill>
                  <a:srgbClr val="FFFFFF"/>
                </a:solidFill>
              </a:rPr>
              <a:t>: </a:t>
            </a:r>
            <a:r>
              <a:rPr lang="sr-Latn-RS" dirty="0" err="1">
                <a:solidFill>
                  <a:srgbClr val="FFFFFF"/>
                </a:solidFill>
              </a:rPr>
              <a:t>Behave</a:t>
            </a:r>
            <a:r>
              <a:rPr lang="sr-Latn-RS" dirty="0">
                <a:solidFill>
                  <a:srgbClr val="FFFFFF"/>
                </a:solidFill>
              </a:rPr>
              <a:t>!)</a:t>
            </a:r>
          </a:p>
          <a:p>
            <a:pPr marL="0" indent="0">
              <a:buNone/>
            </a:pPr>
            <a:endParaRPr lang="en-US" dirty="0">
              <a:solidFill>
                <a:srgbClr val="FFFFFF"/>
              </a:solidFill>
            </a:endParaRPr>
          </a:p>
          <a:p>
            <a:pPr marL="0" indent="0">
              <a:buNone/>
            </a:pPr>
            <a:r>
              <a:rPr lang="sr-Latn-RS" dirty="0">
                <a:solidFill>
                  <a:srgbClr val="FFFFFF"/>
                </a:solidFill>
              </a:rPr>
              <a:t>1st </a:t>
            </a:r>
            <a:r>
              <a:rPr lang="sr-Latn-RS" dirty="0" err="1">
                <a:solidFill>
                  <a:srgbClr val="FFFFFF"/>
                </a:solidFill>
              </a:rPr>
              <a:t>peson</a:t>
            </a:r>
            <a:r>
              <a:rPr lang="sr-Latn-RS" dirty="0">
                <a:solidFill>
                  <a:srgbClr val="FFFFFF"/>
                </a:solidFill>
              </a:rPr>
              <a:t> </a:t>
            </a:r>
            <a:r>
              <a:rPr lang="en-US" dirty="0">
                <a:solidFill>
                  <a:srgbClr val="FFFFFF"/>
                </a:solidFill>
              </a:rPr>
              <a:t>plural:</a:t>
            </a:r>
            <a:r>
              <a:rPr lang="sr-Latn-RS" dirty="0">
                <a:solidFill>
                  <a:srgbClr val="FFFFFF"/>
                </a:solidFill>
              </a:rPr>
              <a:t> </a:t>
            </a:r>
            <a:r>
              <a:rPr lang="sr-Latn-RS" b="1" dirty="0">
                <a:solidFill>
                  <a:srgbClr val="FFFFFF"/>
                </a:solidFill>
              </a:rPr>
              <a:t>budimo</a:t>
            </a:r>
            <a:r>
              <a:rPr lang="sr-Latn-RS" dirty="0">
                <a:solidFill>
                  <a:srgbClr val="FFFFFF"/>
                </a:solidFill>
              </a:rPr>
              <a:t>   </a:t>
            </a:r>
            <a:endParaRPr lang="en-US" dirty="0">
              <a:solidFill>
                <a:srgbClr val="FFFFFF"/>
              </a:solidFill>
            </a:endParaRPr>
          </a:p>
          <a:p>
            <a:pPr marL="0" indent="0">
              <a:buNone/>
            </a:pPr>
            <a:r>
              <a:rPr lang="sr-Latn-RS" b="1" dirty="0">
                <a:solidFill>
                  <a:srgbClr val="FFFFFF"/>
                </a:solidFill>
              </a:rPr>
              <a:t>Budimo</a:t>
            </a:r>
            <a:r>
              <a:rPr lang="sr-Latn-RS" dirty="0">
                <a:solidFill>
                  <a:srgbClr val="FFFFFF"/>
                </a:solidFill>
              </a:rPr>
              <a:t> veseli. </a:t>
            </a:r>
            <a:r>
              <a:rPr lang="sr-Latn-RS" dirty="0" err="1">
                <a:solidFill>
                  <a:srgbClr val="FFFFFF"/>
                </a:solidFill>
              </a:rPr>
              <a:t>Let’s</a:t>
            </a:r>
            <a:r>
              <a:rPr lang="sr-Latn-RS" dirty="0">
                <a:solidFill>
                  <a:srgbClr val="FFFFFF"/>
                </a:solidFill>
              </a:rPr>
              <a:t> be </a:t>
            </a:r>
            <a:r>
              <a:rPr lang="sr-Latn-RS" dirty="0" err="1">
                <a:solidFill>
                  <a:srgbClr val="FFFFFF"/>
                </a:solidFill>
              </a:rPr>
              <a:t>joyful</a:t>
            </a:r>
            <a:r>
              <a:rPr lang="sr-Latn-RS" dirty="0">
                <a:solidFill>
                  <a:srgbClr val="FFFFFF"/>
                </a:solidFill>
              </a:rPr>
              <a:t>! </a:t>
            </a:r>
            <a:endParaRPr lang="en-US" dirty="0">
              <a:solidFill>
                <a:srgbClr val="FFFFFF"/>
              </a:solidFill>
            </a:endParaRPr>
          </a:p>
          <a:p>
            <a:pPr marL="0" indent="0">
              <a:buNone/>
            </a:pPr>
            <a:r>
              <a:rPr lang="sr-Latn-RS" dirty="0">
                <a:solidFill>
                  <a:srgbClr val="FFFFFF"/>
                </a:solidFill>
              </a:rPr>
              <a:t>Budimo ljudi! Let </a:t>
            </a:r>
            <a:r>
              <a:rPr lang="sr-Latn-RS" dirty="0" err="1">
                <a:solidFill>
                  <a:srgbClr val="FFFFFF"/>
                </a:solidFill>
              </a:rPr>
              <a:t>us</a:t>
            </a:r>
            <a:r>
              <a:rPr lang="sr-Latn-RS" dirty="0">
                <a:solidFill>
                  <a:srgbClr val="FFFFFF"/>
                </a:solidFill>
              </a:rPr>
              <a:t> </a:t>
            </a:r>
            <a:r>
              <a:rPr lang="sr-Latn-RS" dirty="0" err="1">
                <a:solidFill>
                  <a:srgbClr val="FFFFFF"/>
                </a:solidFill>
              </a:rPr>
              <a:t>act</a:t>
            </a:r>
            <a:r>
              <a:rPr lang="sr-Latn-RS" dirty="0">
                <a:solidFill>
                  <a:srgbClr val="FFFFFF"/>
                </a:solidFill>
              </a:rPr>
              <a:t> as human </a:t>
            </a:r>
            <a:r>
              <a:rPr lang="sr-Latn-RS" dirty="0" err="1">
                <a:solidFill>
                  <a:srgbClr val="FFFFFF"/>
                </a:solidFill>
              </a:rPr>
              <a:t>beings</a:t>
            </a:r>
            <a:r>
              <a:rPr lang="sr-Latn-RS" dirty="0">
                <a:solidFill>
                  <a:srgbClr val="FFFFFF"/>
                </a:solidFill>
              </a:rPr>
              <a:t>!(lit. let </a:t>
            </a:r>
            <a:r>
              <a:rPr lang="sr-Latn-RS" dirty="0" err="1">
                <a:solidFill>
                  <a:srgbClr val="FFFFFF"/>
                </a:solidFill>
              </a:rPr>
              <a:t>us</a:t>
            </a:r>
            <a:r>
              <a:rPr lang="sr-Latn-RS" dirty="0">
                <a:solidFill>
                  <a:srgbClr val="FFFFFF"/>
                </a:solidFill>
              </a:rPr>
              <a:t> be </a:t>
            </a:r>
            <a:r>
              <a:rPr lang="sr-Latn-RS" dirty="0" err="1">
                <a:solidFill>
                  <a:srgbClr val="FFFFFF"/>
                </a:solidFill>
              </a:rPr>
              <a:t>humans</a:t>
            </a:r>
            <a:r>
              <a:rPr lang="sr-Latn-RS" dirty="0">
                <a:solidFill>
                  <a:srgbClr val="FFFFFF"/>
                </a:solidFill>
              </a:rPr>
              <a:t>!) </a:t>
            </a:r>
          </a:p>
          <a:p>
            <a:pPr marL="0" indent="0">
              <a:buNone/>
            </a:pPr>
            <a:endParaRPr lang="en-US" dirty="0">
              <a:solidFill>
                <a:srgbClr val="FFFFFF"/>
              </a:solidFill>
            </a:endParaRPr>
          </a:p>
          <a:p>
            <a:pPr marL="0" indent="0">
              <a:buNone/>
            </a:pPr>
            <a:r>
              <a:rPr lang="sr-Latn-RS" dirty="0">
                <a:solidFill>
                  <a:srgbClr val="FFFFFF"/>
                </a:solidFill>
              </a:rPr>
              <a:t>2nd </a:t>
            </a:r>
            <a:r>
              <a:rPr lang="sr-Latn-RS" dirty="0" err="1">
                <a:solidFill>
                  <a:srgbClr val="FFFFFF"/>
                </a:solidFill>
              </a:rPr>
              <a:t>person</a:t>
            </a:r>
            <a:r>
              <a:rPr lang="sr-Latn-RS" dirty="0">
                <a:solidFill>
                  <a:srgbClr val="FFFFFF"/>
                </a:solidFill>
              </a:rPr>
              <a:t> plural</a:t>
            </a:r>
            <a:r>
              <a:rPr lang="en-US" dirty="0">
                <a:solidFill>
                  <a:srgbClr val="FFFFFF"/>
                </a:solidFill>
              </a:rPr>
              <a:t>:</a:t>
            </a:r>
            <a:r>
              <a:rPr lang="sr-Latn-RS" dirty="0">
                <a:solidFill>
                  <a:srgbClr val="FFFFFF"/>
                </a:solidFill>
              </a:rPr>
              <a:t> </a:t>
            </a:r>
            <a:r>
              <a:rPr lang="sr-Latn-RS" b="1" dirty="0">
                <a:solidFill>
                  <a:srgbClr val="FFFFFF"/>
                </a:solidFill>
              </a:rPr>
              <a:t>budite </a:t>
            </a:r>
            <a:endParaRPr lang="en-US" b="1" dirty="0">
              <a:solidFill>
                <a:srgbClr val="FFFFFF"/>
              </a:solidFill>
            </a:endParaRPr>
          </a:p>
          <a:p>
            <a:pPr marL="0" indent="0">
              <a:buNone/>
            </a:pPr>
            <a:r>
              <a:rPr lang="sr-Latn-RS" b="1" dirty="0">
                <a:solidFill>
                  <a:srgbClr val="FFFFFF"/>
                </a:solidFill>
              </a:rPr>
              <a:t>Budite</a:t>
            </a:r>
            <a:r>
              <a:rPr lang="sr-Latn-RS" dirty="0">
                <a:solidFill>
                  <a:srgbClr val="FFFFFF"/>
                </a:solidFill>
              </a:rPr>
              <a:t> tihi! </a:t>
            </a:r>
            <a:r>
              <a:rPr lang="sr-Latn-RS" dirty="0" err="1">
                <a:solidFill>
                  <a:srgbClr val="FFFFFF"/>
                </a:solidFill>
              </a:rPr>
              <a:t>Please</a:t>
            </a:r>
            <a:r>
              <a:rPr lang="sr-Latn-RS" dirty="0">
                <a:solidFill>
                  <a:srgbClr val="FFFFFF"/>
                </a:solidFill>
              </a:rPr>
              <a:t>, be </a:t>
            </a:r>
            <a:r>
              <a:rPr lang="sr-Latn-RS" dirty="0" err="1">
                <a:solidFill>
                  <a:srgbClr val="FFFFFF"/>
                </a:solidFill>
              </a:rPr>
              <a:t>quiet</a:t>
            </a:r>
            <a:r>
              <a:rPr lang="sr-Latn-RS" dirty="0">
                <a:solidFill>
                  <a:srgbClr val="FFFFFF"/>
                </a:solidFill>
              </a:rPr>
              <a:t>! </a:t>
            </a:r>
            <a:endParaRPr lang="en-US" dirty="0">
              <a:solidFill>
                <a:srgbClr val="FFFFFF"/>
              </a:solidFill>
            </a:endParaRPr>
          </a:p>
          <a:p>
            <a:endParaRPr lang="en-US" dirty="0">
              <a:solidFill>
                <a:srgbClr val="FFFFFF"/>
              </a:solidFill>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One in a crowd">
            <a:extLst>
              <a:ext uri="{FF2B5EF4-FFF2-40B4-BE49-F238E27FC236}">
                <a16:creationId xmlns:a16="http://schemas.microsoft.com/office/drawing/2014/main" id="{80E30C34-0877-B72B-18BD-A372D204CE10}"/>
              </a:ext>
            </a:extLst>
          </p:cNvPr>
          <p:cNvPicPr>
            <a:picLocks noChangeAspect="1"/>
          </p:cNvPicPr>
          <p:nvPr/>
        </p:nvPicPr>
        <p:blipFill rotWithShape="1">
          <a:blip r:embed="rId3"/>
          <a:srcRect l="26956" r="18765"/>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1585552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imperative?</a:t>
            </a:r>
          </a:p>
        </p:txBody>
      </p:sp>
      <p:sp>
        <p:nvSpPr>
          <p:cNvPr id="3" name="Content Placeholder 2"/>
          <p:cNvSpPr>
            <a:spLocks noGrp="1"/>
          </p:cNvSpPr>
          <p:nvPr>
            <p:ph idx="1"/>
          </p:nvPr>
        </p:nvSpPr>
        <p:spPr/>
        <p:txBody>
          <a:bodyPr>
            <a:normAutofit/>
          </a:bodyPr>
          <a:lstStyle/>
          <a:p>
            <a:r>
              <a:rPr lang="en-US" dirty="0"/>
              <a:t>The imperative is a grammatical mood used to form commands or requests, including the giving of prohibition or permission, or any other kind of exhortation.</a:t>
            </a:r>
          </a:p>
          <a:p>
            <a:r>
              <a:rPr lang="en-US" dirty="0"/>
              <a:t>Etymology: Latin </a:t>
            </a:r>
            <a:r>
              <a:rPr lang="en-US" i="1" dirty="0" err="1"/>
              <a:t>impero</a:t>
            </a:r>
            <a:r>
              <a:rPr lang="en-US" dirty="0"/>
              <a:t>: to command  (</a:t>
            </a:r>
            <a:r>
              <a:rPr lang="en-US" dirty="0" err="1"/>
              <a:t>zapovedati</a:t>
            </a:r>
            <a:r>
              <a:rPr lang="en-US" dirty="0"/>
              <a:t>/</a:t>
            </a:r>
            <a:r>
              <a:rPr lang="en-US" dirty="0" err="1"/>
              <a:t>zapovijedati</a:t>
            </a:r>
            <a:r>
              <a:rPr lang="en-US" dirty="0"/>
              <a:t>)</a:t>
            </a:r>
          </a:p>
          <a:p>
            <a:r>
              <a:rPr lang="en-US" dirty="0"/>
              <a:t>In English, the imperative is formed using the bare infinitive form of the verb.</a:t>
            </a:r>
          </a:p>
          <a:p>
            <a:r>
              <a:rPr lang="en-US" dirty="0"/>
              <a:t>Let us </a:t>
            </a:r>
            <a:r>
              <a:rPr lang="en-US" b="1" dirty="0"/>
              <a:t>read</a:t>
            </a:r>
            <a:r>
              <a:rPr lang="en-US" dirty="0"/>
              <a:t>! Please, </a:t>
            </a:r>
            <a:r>
              <a:rPr lang="en-US" b="1" dirty="0"/>
              <a:t>listen</a:t>
            </a:r>
            <a:r>
              <a:rPr lang="en-US" dirty="0"/>
              <a:t>! Please, </a:t>
            </a:r>
            <a:r>
              <a:rPr lang="en-US" b="1" dirty="0"/>
              <a:t>give</a:t>
            </a:r>
            <a:r>
              <a:rPr lang="en-US" dirty="0"/>
              <a:t> me some water! Please, </a:t>
            </a:r>
            <a:r>
              <a:rPr lang="en-US" b="1" dirty="0"/>
              <a:t>be</a:t>
            </a:r>
            <a:r>
              <a:rPr lang="en-US" dirty="0"/>
              <a:t> quiet!</a:t>
            </a:r>
          </a:p>
          <a:p>
            <a:r>
              <a:rPr lang="en-US" dirty="0"/>
              <a:t>The imperative is negated using </a:t>
            </a:r>
            <a:r>
              <a:rPr lang="en-US" i="1" dirty="0"/>
              <a:t>don't</a:t>
            </a:r>
            <a:r>
              <a:rPr lang="en-US" dirty="0"/>
              <a:t>, as in "Don't touch me!"</a:t>
            </a:r>
          </a:p>
        </p:txBody>
      </p:sp>
    </p:spTree>
    <p:extLst>
      <p:ext uri="{BB962C8B-B14F-4D97-AF65-F5344CB8AC3E}">
        <p14:creationId xmlns:p14="http://schemas.microsoft.com/office/powerpoint/2010/main" val="4233297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8930" y="629266"/>
            <a:ext cx="6188190" cy="1622321"/>
          </a:xfrm>
        </p:spPr>
        <p:txBody>
          <a:bodyPr>
            <a:normAutofit/>
          </a:bodyPr>
          <a:lstStyle/>
          <a:p>
            <a:r>
              <a:rPr lang="en-US">
                <a:solidFill>
                  <a:srgbClr val="EBEBEB"/>
                </a:solidFill>
              </a:rPr>
              <a:t>Indirect Command (neka+present)</a:t>
            </a:r>
          </a:p>
        </p:txBody>
      </p:sp>
      <p:sp>
        <p:nvSpPr>
          <p:cNvPr id="3" name="Content Placeholder 2"/>
          <p:cNvSpPr>
            <a:spLocks noGrp="1"/>
          </p:cNvSpPr>
          <p:nvPr>
            <p:ph idx="1"/>
          </p:nvPr>
        </p:nvSpPr>
        <p:spPr>
          <a:xfrm>
            <a:off x="648930" y="2438400"/>
            <a:ext cx="6188189" cy="3785419"/>
          </a:xfrm>
        </p:spPr>
        <p:txBody>
          <a:bodyPr>
            <a:normAutofit/>
          </a:bodyPr>
          <a:lstStyle/>
          <a:p>
            <a:r>
              <a:rPr lang="sr-Latn-RS">
                <a:solidFill>
                  <a:srgbClr val="FFFFFF"/>
                </a:solidFill>
              </a:rPr>
              <a:t>Neka on bude kod kuće. </a:t>
            </a:r>
            <a:endParaRPr lang="en-US">
              <a:solidFill>
                <a:srgbClr val="FFFFFF"/>
              </a:solidFill>
            </a:endParaRPr>
          </a:p>
          <a:p>
            <a:pPr marL="0" indent="0">
              <a:buNone/>
            </a:pPr>
            <a:r>
              <a:rPr lang="en-US">
                <a:solidFill>
                  <a:srgbClr val="FFFFFF"/>
                </a:solidFill>
              </a:rPr>
              <a:t>    </a:t>
            </a:r>
            <a:r>
              <a:rPr lang="sr-Latn-RS">
                <a:solidFill>
                  <a:srgbClr val="FFFFFF"/>
                </a:solidFill>
              </a:rPr>
              <a:t>Let him be (stay) at home.</a:t>
            </a:r>
            <a:endParaRPr lang="en-US">
              <a:solidFill>
                <a:srgbClr val="FFFFFF"/>
              </a:solidFill>
            </a:endParaRPr>
          </a:p>
          <a:p>
            <a:r>
              <a:rPr lang="sr-Latn-RS">
                <a:solidFill>
                  <a:srgbClr val="FFFFFF"/>
                </a:solidFill>
              </a:rPr>
              <a:t>Neka ona bude dobra ili ću se jako naljutiti. She better be nice, or I’ll get </a:t>
            </a:r>
            <a:r>
              <a:rPr lang="en-US">
                <a:solidFill>
                  <a:srgbClr val="FFFFFF"/>
                </a:solidFill>
              </a:rPr>
              <a:t>very </a:t>
            </a:r>
            <a:r>
              <a:rPr lang="sr-Latn-RS">
                <a:solidFill>
                  <a:srgbClr val="FFFFFF"/>
                </a:solidFill>
              </a:rPr>
              <a:t>angry! </a:t>
            </a:r>
            <a:endParaRPr lang="en-US">
              <a:solidFill>
                <a:srgbClr val="FFFFFF"/>
              </a:solidFill>
            </a:endParaRPr>
          </a:p>
          <a:p>
            <a:r>
              <a:rPr lang="sr-Latn-RS">
                <a:solidFill>
                  <a:srgbClr val="FFFFFF"/>
                </a:solidFill>
              </a:rPr>
              <a:t>Neka ono bude dobro (dete/dijete).  </a:t>
            </a:r>
            <a:endParaRPr lang="en-US">
              <a:solidFill>
                <a:srgbClr val="FFFFFF"/>
              </a:solidFill>
            </a:endParaRPr>
          </a:p>
          <a:p>
            <a:pPr marL="0" indent="0">
              <a:buNone/>
            </a:pPr>
            <a:r>
              <a:rPr lang="en-US">
                <a:solidFill>
                  <a:srgbClr val="FFFFFF"/>
                </a:solidFill>
              </a:rPr>
              <a:t>   </a:t>
            </a:r>
            <a:r>
              <a:rPr lang="sr-Latn-RS">
                <a:solidFill>
                  <a:srgbClr val="FFFFFF"/>
                </a:solidFill>
              </a:rPr>
              <a:t> Let him/her be a good child.</a:t>
            </a:r>
            <a:endParaRPr lang="en-US">
              <a:solidFill>
                <a:srgbClr val="FFFFFF"/>
              </a:solidFill>
            </a:endParaRPr>
          </a:p>
          <a:p>
            <a:r>
              <a:rPr lang="sr-Latn-RS">
                <a:solidFill>
                  <a:srgbClr val="FFFFFF"/>
                </a:solidFill>
              </a:rPr>
              <a:t>Neka oni, one, ona budu srećni</a:t>
            </a:r>
            <a:r>
              <a:rPr lang="en-US">
                <a:solidFill>
                  <a:srgbClr val="FFFFFF"/>
                </a:solidFill>
              </a:rPr>
              <a:t>/sretni</a:t>
            </a:r>
            <a:r>
              <a:rPr lang="sr-Latn-RS">
                <a:solidFill>
                  <a:srgbClr val="FFFFFF"/>
                </a:solidFill>
              </a:rPr>
              <a:t>.  </a:t>
            </a:r>
            <a:endParaRPr lang="en-US">
              <a:solidFill>
                <a:srgbClr val="FFFFFF"/>
              </a:solidFill>
            </a:endParaRPr>
          </a:p>
          <a:p>
            <a:pPr marL="0" indent="0">
              <a:buNone/>
            </a:pPr>
            <a:r>
              <a:rPr lang="en-US">
                <a:solidFill>
                  <a:srgbClr val="FFFFFF"/>
                </a:solidFill>
              </a:rPr>
              <a:t>    </a:t>
            </a:r>
            <a:r>
              <a:rPr lang="sr-Latn-RS">
                <a:solidFill>
                  <a:srgbClr val="FFFFFF"/>
                </a:solidFill>
              </a:rPr>
              <a:t>Let them be happ</a:t>
            </a:r>
            <a:r>
              <a:rPr lang="en-US">
                <a:solidFill>
                  <a:srgbClr val="FFFFFF"/>
                </a:solidFill>
              </a:rPr>
              <a:t>y.</a:t>
            </a:r>
          </a:p>
          <a:p>
            <a:endParaRPr lang="en-US">
              <a:solidFill>
                <a:srgbClr val="FFFFFF"/>
              </a:solidFill>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Empty speech bubbles">
            <a:extLst>
              <a:ext uri="{FF2B5EF4-FFF2-40B4-BE49-F238E27FC236}">
                <a16:creationId xmlns:a16="http://schemas.microsoft.com/office/drawing/2014/main" id="{D6E5A66F-775B-681E-E754-253E54204B1A}"/>
              </a:ext>
            </a:extLst>
          </p:cNvPr>
          <p:cNvPicPr>
            <a:picLocks noChangeAspect="1"/>
          </p:cNvPicPr>
          <p:nvPr/>
        </p:nvPicPr>
        <p:blipFill rotWithShape="1">
          <a:blip r:embed="rId3"/>
          <a:srcRect l="30093" r="21598"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2567593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653143" y="1645920"/>
            <a:ext cx="3522879" cy="4470821"/>
          </a:xfrm>
        </p:spPr>
        <p:txBody>
          <a:bodyPr>
            <a:normAutofit/>
          </a:bodyPr>
          <a:lstStyle/>
          <a:p>
            <a:pPr algn="r">
              <a:lnSpc>
                <a:spcPct val="90000"/>
              </a:lnSpc>
            </a:pPr>
            <a:r>
              <a:rPr lang="sr-Latn-RS" sz="2900">
                <a:solidFill>
                  <a:srgbClr val="FFFFFF"/>
                </a:solidFill>
              </a:rPr>
              <a:t>The negative command may use either negation of the direct command forms, i.e., </a:t>
            </a:r>
            <a:r>
              <a:rPr lang="sr-Latn-RS" sz="2900" u="sng">
                <a:solidFill>
                  <a:srgbClr val="FFFFFF"/>
                </a:solidFill>
              </a:rPr>
              <a:t>ne budi</a:t>
            </a:r>
            <a:r>
              <a:rPr lang="sr-Latn-RS" sz="2900">
                <a:solidFill>
                  <a:srgbClr val="FFFFFF"/>
                </a:solidFill>
              </a:rPr>
              <a:t> or the following special forms</a:t>
            </a:r>
            <a:br>
              <a:rPr lang="en-US" sz="2900">
                <a:solidFill>
                  <a:srgbClr val="FFFFFF"/>
                </a:solidFill>
              </a:rPr>
            </a:br>
            <a:endParaRPr lang="en-US" sz="2900">
              <a:solidFill>
                <a:srgbClr val="FFFFFF"/>
              </a:solidFill>
            </a:endParaRPr>
          </a:p>
        </p:txBody>
      </p:sp>
      <p:sp>
        <p:nvSpPr>
          <p:cNvPr id="3" name="Content Placeholder 2"/>
          <p:cNvSpPr>
            <a:spLocks noGrp="1"/>
          </p:cNvSpPr>
          <p:nvPr>
            <p:ph idx="1"/>
          </p:nvPr>
        </p:nvSpPr>
        <p:spPr>
          <a:xfrm>
            <a:off x="5204109" y="1645920"/>
            <a:ext cx="5919503" cy="4470821"/>
          </a:xfrm>
        </p:spPr>
        <p:txBody>
          <a:bodyPr>
            <a:normAutofit/>
          </a:bodyPr>
          <a:lstStyle/>
          <a:p>
            <a:r>
              <a:rPr lang="sr-Latn-RS" dirty="0"/>
              <a:t>Nemoj da budeš lenj/ lijen</a:t>
            </a:r>
            <a:endParaRPr lang="en-US" dirty="0"/>
          </a:p>
          <a:p>
            <a:r>
              <a:rPr lang="sr-Latn-RS" dirty="0"/>
              <a:t>or   Nemoj biti lenj/ lijen  Don’t be lazy!</a:t>
            </a:r>
            <a:endParaRPr lang="en-US" dirty="0"/>
          </a:p>
          <a:p>
            <a:r>
              <a:rPr lang="sr-Latn-RS" dirty="0"/>
              <a:t>Nemojmo da budemo bezobrazni!  </a:t>
            </a:r>
            <a:endParaRPr lang="en-US" dirty="0"/>
          </a:p>
          <a:p>
            <a:r>
              <a:rPr lang="sr-Latn-RS" dirty="0"/>
              <a:t>or  Nemojmo biti bezobrazni! Let us not be rude</a:t>
            </a:r>
            <a:r>
              <a:rPr lang="en-US" dirty="0"/>
              <a:t> (impertinent)</a:t>
            </a:r>
            <a:r>
              <a:rPr lang="sr-Latn-RS" dirty="0"/>
              <a:t>!</a:t>
            </a:r>
            <a:endParaRPr lang="en-US" dirty="0"/>
          </a:p>
          <a:p>
            <a:r>
              <a:rPr lang="sr-Latn-RS" dirty="0"/>
              <a:t>Nemojte da budete takvi!    </a:t>
            </a:r>
            <a:endParaRPr lang="en-US" dirty="0"/>
          </a:p>
          <a:p>
            <a:r>
              <a:rPr lang="sr-Latn-RS" dirty="0"/>
              <a:t>or   Nemojte biti takvi! Don’t be like that!</a:t>
            </a:r>
            <a:endParaRPr lang="en-US" dirty="0"/>
          </a:p>
          <a:p>
            <a:endParaRPr lang="en-US" dirty="0"/>
          </a:p>
        </p:txBody>
      </p:sp>
    </p:spTree>
    <p:extLst>
      <p:ext uri="{BB962C8B-B14F-4D97-AF65-F5344CB8AC3E}">
        <p14:creationId xmlns:p14="http://schemas.microsoft.com/office/powerpoint/2010/main" val="2367080892"/>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a:t>PLEASE, MOLIM TE</a:t>
            </a:r>
            <a:endParaRPr lang="en-US" dirty="0"/>
          </a:p>
        </p:txBody>
      </p:sp>
      <p:sp>
        <p:nvSpPr>
          <p:cNvPr id="3" name="Content Placeholder 2"/>
          <p:cNvSpPr>
            <a:spLocks noGrp="1"/>
          </p:cNvSpPr>
          <p:nvPr>
            <p:ph idx="1"/>
          </p:nvPr>
        </p:nvSpPr>
        <p:spPr/>
        <p:txBody>
          <a:bodyPr>
            <a:normAutofit/>
          </a:bodyPr>
          <a:lstStyle/>
          <a:p>
            <a:r>
              <a:rPr lang="sr-Latn-RS" dirty="0"/>
              <a:t>English </a:t>
            </a:r>
            <a:r>
              <a:rPr lang="en-US" dirty="0"/>
              <a:t>“p</a:t>
            </a:r>
            <a:r>
              <a:rPr lang="sr-Latn-RS" dirty="0"/>
              <a:t>lease</a:t>
            </a:r>
            <a:r>
              <a:rPr lang="en-US" dirty="0"/>
              <a:t>”</a:t>
            </a:r>
            <a:r>
              <a:rPr lang="sr-Latn-RS" dirty="0"/>
              <a:t> is rendered as:  </a:t>
            </a:r>
            <a:r>
              <a:rPr lang="sr-Latn-RS" b="1" dirty="0">
                <a:solidFill>
                  <a:srgbClr val="FF0000"/>
                </a:solidFill>
              </a:rPr>
              <a:t>molim te</a:t>
            </a:r>
            <a:r>
              <a:rPr lang="sr-Latn-RS" dirty="0">
                <a:solidFill>
                  <a:srgbClr val="FF0000"/>
                </a:solidFill>
              </a:rPr>
              <a:t> </a:t>
            </a:r>
            <a:r>
              <a:rPr lang="sr-Latn-RS" dirty="0"/>
              <a:t>-when adresing a person informally or</a:t>
            </a:r>
            <a:endParaRPr lang="en-US" dirty="0"/>
          </a:p>
          <a:p>
            <a:r>
              <a:rPr lang="sr-Latn-RS" b="1" dirty="0">
                <a:solidFill>
                  <a:srgbClr val="FF0000"/>
                </a:solidFill>
              </a:rPr>
              <a:t>molim vas</a:t>
            </a:r>
            <a:r>
              <a:rPr lang="sr-Latn-RS" dirty="0">
                <a:solidFill>
                  <a:srgbClr val="FF0000"/>
                </a:solidFill>
              </a:rPr>
              <a:t> </a:t>
            </a:r>
            <a:r>
              <a:rPr lang="sr-Latn-RS" dirty="0"/>
              <a:t>-when adresing a person formally or a group of people (plural) </a:t>
            </a:r>
            <a:endParaRPr lang="en-US" dirty="0"/>
          </a:p>
          <a:p>
            <a:r>
              <a:rPr lang="sr-Latn-RS" dirty="0"/>
              <a:t>Both molim te and molim vas are </a:t>
            </a:r>
            <a:r>
              <a:rPr lang="sr-Latn-RS" dirty="0">
                <a:solidFill>
                  <a:srgbClr val="FF0000"/>
                </a:solidFill>
              </a:rPr>
              <a:t>followed by comma</a:t>
            </a:r>
            <a:r>
              <a:rPr lang="sr-Latn-RS" dirty="0"/>
              <a:t> (</a:t>
            </a:r>
            <a:r>
              <a:rPr lang="sr-Latn-RS" dirty="0">
                <a:solidFill>
                  <a:srgbClr val="FF0000"/>
                </a:solidFill>
              </a:rPr>
              <a:t>or preceded by comma </a:t>
            </a:r>
            <a:r>
              <a:rPr lang="sr-Latn-RS" dirty="0"/>
              <a:t>if the phrase is at the end of the sente</a:t>
            </a:r>
            <a:r>
              <a:rPr lang="en-US" dirty="0"/>
              <a:t>n</a:t>
            </a:r>
            <a:r>
              <a:rPr lang="sr-Latn-RS" dirty="0"/>
              <a:t>ce):</a:t>
            </a:r>
            <a:endParaRPr lang="en-US" dirty="0"/>
          </a:p>
          <a:p>
            <a:r>
              <a:rPr lang="sr-Latn-RS" dirty="0"/>
              <a:t>Izvinite</a:t>
            </a:r>
            <a:r>
              <a:rPr lang="en-US" dirty="0"/>
              <a:t>,</a:t>
            </a:r>
            <a:r>
              <a:rPr lang="sr-Latn-RS" dirty="0"/>
              <a:t> molim vas, znate li koliko je sati? Excuse me</a:t>
            </a:r>
            <a:r>
              <a:rPr lang="en-US" dirty="0"/>
              <a:t>,</a:t>
            </a:r>
            <a:r>
              <a:rPr lang="sr-Latn-RS" dirty="0"/>
              <a:t> please, do you know what time is it?</a:t>
            </a:r>
            <a:endParaRPr lang="en-US" dirty="0"/>
          </a:p>
          <a:p>
            <a:r>
              <a:rPr lang="sr-Latn-RS" dirty="0"/>
              <a:t>Ne ljutite se, molim vas! Don’t get angry, please!</a:t>
            </a:r>
            <a:endParaRPr lang="en-US" dirty="0"/>
          </a:p>
        </p:txBody>
      </p:sp>
    </p:spTree>
    <p:extLst>
      <p:ext uri="{BB962C8B-B14F-4D97-AF65-F5344CB8AC3E}">
        <p14:creationId xmlns:p14="http://schemas.microsoft.com/office/powerpoint/2010/main" val="112683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138D7-9804-B7FD-425C-655790163C73}"/>
              </a:ext>
            </a:extLst>
          </p:cNvPr>
          <p:cNvSpPr>
            <a:spLocks noGrp="1"/>
          </p:cNvSpPr>
          <p:nvPr>
            <p:ph type="title"/>
          </p:nvPr>
        </p:nvSpPr>
        <p:spPr/>
        <p:txBody>
          <a:bodyPr/>
          <a:lstStyle/>
          <a:p>
            <a:r>
              <a:rPr lang="en-US" dirty="0"/>
              <a:t>Imperative in English</a:t>
            </a:r>
          </a:p>
        </p:txBody>
      </p:sp>
      <p:sp>
        <p:nvSpPr>
          <p:cNvPr id="3" name="Content Placeholder 2">
            <a:extLst>
              <a:ext uri="{FF2B5EF4-FFF2-40B4-BE49-F238E27FC236}">
                <a16:creationId xmlns:a16="http://schemas.microsoft.com/office/drawing/2014/main" id="{D050AD44-74D9-AABD-4AB1-C96D1FC2BBCF}"/>
              </a:ext>
            </a:extLst>
          </p:cNvPr>
          <p:cNvSpPr>
            <a:spLocks noGrp="1"/>
          </p:cNvSpPr>
          <p:nvPr>
            <p:ph idx="1"/>
          </p:nvPr>
        </p:nvSpPr>
        <p:spPr/>
        <p:txBody>
          <a:bodyPr/>
          <a:lstStyle/>
          <a:p>
            <a:r>
              <a:rPr lang="en-US" dirty="0"/>
              <a:t>The imperative form is understood as being in the second person (the subject pronoun </a:t>
            </a:r>
            <a:r>
              <a:rPr lang="en-US" i="1" dirty="0"/>
              <a:t>you</a:t>
            </a:r>
            <a:r>
              <a:rPr lang="en-US" dirty="0"/>
              <a:t> is usually omitted, although it can be included for emphasis), with no explicit indication of singular or plural.</a:t>
            </a:r>
          </a:p>
          <a:p>
            <a:r>
              <a:rPr lang="en-US" dirty="0"/>
              <a:t>First and third person imperatives are expressed periphrastically, using a construction with the imperative of the verb </a:t>
            </a:r>
            <a:r>
              <a:rPr lang="en-US" i="1" dirty="0"/>
              <a:t>let</a:t>
            </a:r>
            <a:r>
              <a:rPr lang="en-US" dirty="0"/>
              <a:t>: Let us have a drink! * Let him/her/them be happy! (constructions with may are also used)</a:t>
            </a:r>
          </a:p>
          <a:p>
            <a:endParaRPr lang="en-US" dirty="0"/>
          </a:p>
        </p:txBody>
      </p:sp>
    </p:spTree>
    <p:extLst>
      <p:ext uri="{BB962C8B-B14F-4D97-AF65-F5344CB8AC3E}">
        <p14:creationId xmlns:p14="http://schemas.microsoft.com/office/powerpoint/2010/main" val="2620231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8930" y="629266"/>
            <a:ext cx="6188190" cy="1622321"/>
          </a:xfrm>
        </p:spPr>
        <p:txBody>
          <a:bodyPr>
            <a:normAutofit/>
          </a:bodyPr>
          <a:lstStyle/>
          <a:p>
            <a:r>
              <a:rPr lang="en-US">
                <a:solidFill>
                  <a:srgbClr val="EBEBEB"/>
                </a:solidFill>
              </a:rPr>
              <a:t>usage</a:t>
            </a:r>
          </a:p>
        </p:txBody>
      </p:sp>
      <p:sp>
        <p:nvSpPr>
          <p:cNvPr id="19" name="Content Placeholder 2"/>
          <p:cNvSpPr>
            <a:spLocks noGrp="1"/>
          </p:cNvSpPr>
          <p:nvPr>
            <p:ph idx="1"/>
          </p:nvPr>
        </p:nvSpPr>
        <p:spPr>
          <a:xfrm>
            <a:off x="648930" y="2438400"/>
            <a:ext cx="6188189" cy="3785419"/>
          </a:xfrm>
        </p:spPr>
        <p:txBody>
          <a:bodyPr>
            <a:normAutofit/>
          </a:bodyPr>
          <a:lstStyle/>
          <a:p>
            <a:pPr>
              <a:lnSpc>
                <a:spcPct val="90000"/>
              </a:lnSpc>
            </a:pPr>
            <a:r>
              <a:rPr lang="en-US" sz="1700" dirty="0">
                <a:solidFill>
                  <a:srgbClr val="FFFFFF"/>
                </a:solidFill>
              </a:rPr>
              <a:t>Imperatives are used principally for ordering, requesting or advising the listener to do (or not to do) something: "Pass me the sauce"; "Don't go too near the tiger." </a:t>
            </a:r>
          </a:p>
          <a:p>
            <a:pPr>
              <a:lnSpc>
                <a:spcPct val="90000"/>
              </a:lnSpc>
            </a:pPr>
            <a:r>
              <a:rPr lang="en-US" sz="1700" dirty="0">
                <a:solidFill>
                  <a:srgbClr val="FFFFFF"/>
                </a:solidFill>
              </a:rPr>
              <a:t>They are also often used for giving instructions as to how to perform a task ("Install the file, then restart your computer"). They can sometimes be seen on signs giving orders or warnings ("Stop"; "Give way"; "Do not enter").</a:t>
            </a: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Majestic white tiger on a black background">
            <a:extLst>
              <a:ext uri="{FF2B5EF4-FFF2-40B4-BE49-F238E27FC236}">
                <a16:creationId xmlns:a16="http://schemas.microsoft.com/office/drawing/2014/main" id="{306E2CFA-3EC6-5523-D171-93B6CD7EB8FA}"/>
              </a:ext>
            </a:extLst>
          </p:cNvPr>
          <p:cNvPicPr>
            <a:picLocks noChangeAspect="1"/>
          </p:cNvPicPr>
          <p:nvPr/>
        </p:nvPicPr>
        <p:blipFill rotWithShape="1">
          <a:blip r:embed="rId3"/>
          <a:srcRect l="43453" r="15838"/>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3028846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565DE-A23A-0D20-2440-8D64D25549BB}"/>
              </a:ext>
            </a:extLst>
          </p:cNvPr>
          <p:cNvSpPr>
            <a:spLocks noGrp="1"/>
          </p:cNvSpPr>
          <p:nvPr>
            <p:ph type="title"/>
          </p:nvPr>
        </p:nvSpPr>
        <p:spPr/>
        <p:txBody>
          <a:bodyPr/>
          <a:lstStyle/>
          <a:p>
            <a:r>
              <a:rPr lang="en-US" dirty="0" err="1"/>
              <a:t>Politness</a:t>
            </a:r>
            <a:r>
              <a:rPr lang="en-US" dirty="0"/>
              <a:t> </a:t>
            </a:r>
          </a:p>
        </p:txBody>
      </p:sp>
      <p:sp>
        <p:nvSpPr>
          <p:cNvPr id="3" name="Content Placeholder 2">
            <a:extLst>
              <a:ext uri="{FF2B5EF4-FFF2-40B4-BE49-F238E27FC236}">
                <a16:creationId xmlns:a16="http://schemas.microsoft.com/office/drawing/2014/main" id="{5D283019-08E3-180F-06E4-44A1AB7550AE}"/>
              </a:ext>
            </a:extLst>
          </p:cNvPr>
          <p:cNvSpPr>
            <a:spLocks noGrp="1"/>
          </p:cNvSpPr>
          <p:nvPr>
            <p:ph idx="1"/>
          </p:nvPr>
        </p:nvSpPr>
        <p:spPr/>
        <p:txBody>
          <a:bodyPr/>
          <a:lstStyle/>
          <a:p>
            <a:r>
              <a:rPr lang="en-US" sz="2000" dirty="0">
                <a:solidFill>
                  <a:srgbClr val="FFFFFF"/>
                </a:solidFill>
              </a:rPr>
              <a:t>The use of the imperative mood may be seen as impolite, inappropriate or even offensive in certain circumstances. In polite speech, orders or requests are often phrased instead as questions or statements, rather than as imperatives.</a:t>
            </a:r>
          </a:p>
          <a:p>
            <a:r>
              <a:rPr lang="en-US" dirty="0"/>
              <a:t>Could you come here for a moment? (more polite than "Come here!")</a:t>
            </a:r>
          </a:p>
          <a:p>
            <a:r>
              <a:rPr lang="en-US" dirty="0"/>
              <a:t>It would be great if you made us a drink. (for "Make us a drink!")</a:t>
            </a:r>
          </a:p>
          <a:p>
            <a:r>
              <a:rPr lang="en-US" dirty="0"/>
              <a:t>I have to ask you to stop. (for "Stop!")</a:t>
            </a:r>
          </a:p>
          <a:p>
            <a:pPr marL="0" indent="0">
              <a:buNone/>
            </a:pPr>
            <a:endParaRPr lang="en-US" sz="2000" dirty="0">
              <a:solidFill>
                <a:srgbClr val="FFFFFF"/>
              </a:solidFill>
            </a:endParaRPr>
          </a:p>
          <a:p>
            <a:endParaRPr lang="en-US" dirty="0"/>
          </a:p>
        </p:txBody>
      </p:sp>
    </p:spTree>
    <p:extLst>
      <p:ext uri="{BB962C8B-B14F-4D97-AF65-F5344CB8AC3E}">
        <p14:creationId xmlns:p14="http://schemas.microsoft.com/office/powerpoint/2010/main" val="1214370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Usage part 2</a:t>
            </a:r>
          </a:p>
        </p:txBody>
      </p:sp>
      <p:sp>
        <p:nvSpPr>
          <p:cNvPr id="3" name="Content Placeholder 2"/>
          <p:cNvSpPr>
            <a:spLocks noGrp="1"/>
          </p:cNvSpPr>
          <p:nvPr>
            <p:ph idx="1"/>
          </p:nvPr>
        </p:nvSpPr>
        <p:spPr/>
        <p:txBody>
          <a:bodyPr>
            <a:normAutofit/>
          </a:bodyPr>
          <a:lstStyle/>
          <a:p>
            <a:r>
              <a:rPr lang="en-US" dirty="0"/>
              <a:t>Imperatives are also used for speech acts whose function is essentially not to make an order or request, but to give an invitation, give permission, express a wish, make an apology, etc.:</a:t>
            </a:r>
          </a:p>
          <a:p>
            <a:r>
              <a:rPr lang="en-US" dirty="0"/>
              <a:t>Examples:</a:t>
            </a:r>
          </a:p>
          <a:p>
            <a:pPr marL="0" indent="0">
              <a:buNone/>
            </a:pPr>
            <a:r>
              <a:rPr lang="en-US" dirty="0"/>
              <a:t>Come to the party tomorrow! (invitation) </a:t>
            </a:r>
          </a:p>
          <a:p>
            <a:pPr marL="0" indent="0">
              <a:buNone/>
            </a:pPr>
            <a:r>
              <a:rPr lang="en-US" dirty="0"/>
              <a:t>Eat the apple if you want. (permission)</a:t>
            </a:r>
          </a:p>
          <a:p>
            <a:pPr marL="0" indent="0">
              <a:buNone/>
            </a:pPr>
            <a:r>
              <a:rPr lang="en-US" dirty="0"/>
              <a:t>Have a nice trip! (wish)  Pardon me. (apology)</a:t>
            </a:r>
          </a:p>
          <a:p>
            <a:r>
              <a:rPr lang="en-US" dirty="0"/>
              <a:t>When written, imperative sentences are often, but not always, terminated with an exclamation mark.</a:t>
            </a:r>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95481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0331F6A-DA09-422D-8CED-00C0B4585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07C2F65-00C4-451C-8BFA-E765DEC17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0733" y="0"/>
            <a:ext cx="321564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39322F-B4E4-8320-EBEA-44405B0EA861}"/>
              </a:ext>
            </a:extLst>
          </p:cNvPr>
          <p:cNvSpPr>
            <a:spLocks noGrp="1"/>
          </p:cNvSpPr>
          <p:nvPr>
            <p:ph type="title"/>
          </p:nvPr>
        </p:nvSpPr>
        <p:spPr>
          <a:xfrm>
            <a:off x="7825169" y="1447799"/>
            <a:ext cx="2731458" cy="4766734"/>
          </a:xfrm>
        </p:spPr>
        <p:txBody>
          <a:bodyPr anchor="t">
            <a:normAutofit/>
          </a:bodyPr>
          <a:lstStyle/>
          <a:p>
            <a:r>
              <a:rPr lang="en-US" sz="3700">
                <a:solidFill>
                  <a:schemeClr val="tx1"/>
                </a:solidFill>
              </a:rPr>
              <a:t>Imperative in BCS</a:t>
            </a:r>
          </a:p>
        </p:txBody>
      </p:sp>
      <p:sp>
        <p:nvSpPr>
          <p:cNvPr id="12" name="Rectangle 11">
            <a:extLst>
              <a:ext uri="{FF2B5EF4-FFF2-40B4-BE49-F238E27FC236}">
                <a16:creationId xmlns:a16="http://schemas.microsoft.com/office/drawing/2014/main" id="{50DDF752-B2A6-49DC-B474-8E1F71AFF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4859" y="0"/>
            <a:ext cx="1438656" cy="6858000"/>
          </a:xfrm>
          <a:prstGeom prst="rect">
            <a:avLst/>
          </a:prstGeom>
          <a:solidFill>
            <a:schemeClr val="bg2">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3" name="Content Placeholder 2">
            <a:extLst>
              <a:ext uri="{FF2B5EF4-FFF2-40B4-BE49-F238E27FC236}">
                <a16:creationId xmlns:a16="http://schemas.microsoft.com/office/drawing/2014/main" id="{284555DA-3456-96E2-82A5-B3698C62A6B8}"/>
              </a:ext>
            </a:extLst>
          </p:cNvPr>
          <p:cNvSpPr>
            <a:spLocks noGrp="1"/>
          </p:cNvSpPr>
          <p:nvPr>
            <p:ph idx="1"/>
          </p:nvPr>
        </p:nvSpPr>
        <p:spPr>
          <a:xfrm>
            <a:off x="643467" y="1447798"/>
            <a:ext cx="6282984" cy="4766735"/>
          </a:xfrm>
        </p:spPr>
        <p:txBody>
          <a:bodyPr anchor="t">
            <a:normAutofit/>
          </a:bodyPr>
          <a:lstStyle/>
          <a:p>
            <a:pPr>
              <a:lnSpc>
                <a:spcPct val="90000"/>
              </a:lnSpc>
            </a:pPr>
            <a:r>
              <a:rPr lang="en-US" dirty="0"/>
              <a:t>Imperatives of this type imply a second person subject (</a:t>
            </a:r>
            <a:r>
              <a:rPr lang="en-US" i="1" dirty="0"/>
              <a:t>you</a:t>
            </a:r>
            <a:r>
              <a:rPr lang="en-US" dirty="0"/>
              <a:t>); some languages like BCS also have first person plural and third person singular imperatives, with the meaning of "let's (do something)" or "let him/her/them (do something)".</a:t>
            </a:r>
          </a:p>
          <a:p>
            <a:pPr>
              <a:lnSpc>
                <a:spcPct val="90000"/>
              </a:lnSpc>
            </a:pPr>
            <a:r>
              <a:rPr lang="en-US" dirty="0"/>
              <a:t>BCS Imperative has 3 forms: </a:t>
            </a:r>
          </a:p>
          <a:p>
            <a:pPr marL="0" indent="0">
              <a:lnSpc>
                <a:spcPct val="90000"/>
              </a:lnSpc>
              <a:buNone/>
            </a:pPr>
            <a:r>
              <a:rPr lang="en-US" dirty="0"/>
              <a:t>1</a:t>
            </a:r>
            <a:r>
              <a:rPr lang="en-US" baseline="30000" dirty="0"/>
              <a:t>st</a:t>
            </a:r>
            <a:r>
              <a:rPr lang="en-US" dirty="0"/>
              <a:t> person plural</a:t>
            </a:r>
          </a:p>
          <a:p>
            <a:pPr marL="0" indent="0">
              <a:lnSpc>
                <a:spcPct val="90000"/>
              </a:lnSpc>
              <a:buNone/>
            </a:pPr>
            <a:r>
              <a:rPr lang="en-US" dirty="0"/>
              <a:t>2</a:t>
            </a:r>
            <a:r>
              <a:rPr lang="en-US" baseline="30000" dirty="0"/>
              <a:t>nd</a:t>
            </a:r>
            <a:r>
              <a:rPr lang="en-US" dirty="0"/>
              <a:t> person singular </a:t>
            </a:r>
          </a:p>
          <a:p>
            <a:pPr marL="0" indent="0">
              <a:lnSpc>
                <a:spcPct val="90000"/>
              </a:lnSpc>
              <a:buNone/>
            </a:pPr>
            <a:r>
              <a:rPr lang="en-US" dirty="0"/>
              <a:t>2</a:t>
            </a:r>
            <a:r>
              <a:rPr lang="en-US" baseline="30000" dirty="0"/>
              <a:t>nd</a:t>
            </a:r>
            <a:r>
              <a:rPr lang="en-US" dirty="0"/>
              <a:t> person plural.</a:t>
            </a:r>
          </a:p>
          <a:p>
            <a:pPr>
              <a:lnSpc>
                <a:spcPct val="90000"/>
              </a:lnSpc>
            </a:pPr>
            <a:r>
              <a:rPr lang="en-US" dirty="0"/>
              <a:t>The first person plural is actually not a command in the strict sense, but rather an invitation to do something along with the speaker (English-let’s….) </a:t>
            </a:r>
          </a:p>
          <a:p>
            <a:pPr>
              <a:lnSpc>
                <a:spcPct val="90000"/>
              </a:lnSpc>
            </a:pPr>
            <a:endParaRPr lang="en-US" dirty="0"/>
          </a:p>
          <a:p>
            <a:pPr>
              <a:lnSpc>
                <a:spcPct val="90000"/>
              </a:lnSpc>
            </a:pPr>
            <a:endParaRPr lang="en-US" dirty="0"/>
          </a:p>
          <a:p>
            <a:pPr>
              <a:lnSpc>
                <a:spcPct val="90000"/>
              </a:lnSpc>
            </a:pPr>
            <a:endParaRPr lang="en-US" dirty="0"/>
          </a:p>
        </p:txBody>
      </p:sp>
    </p:spTree>
    <p:extLst>
      <p:ext uri="{BB962C8B-B14F-4D97-AF65-F5344CB8AC3E}">
        <p14:creationId xmlns:p14="http://schemas.microsoft.com/office/powerpoint/2010/main" val="91203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7"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48" name="Freeform: Shape 47">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653143" y="1645920"/>
            <a:ext cx="3522879" cy="4470821"/>
          </a:xfrm>
        </p:spPr>
        <p:txBody>
          <a:bodyPr vert="horz" lIns="91440" tIns="45720" rIns="91440" bIns="45720" rtlCol="0">
            <a:normAutofit fontScale="90000"/>
          </a:bodyPr>
          <a:lstStyle/>
          <a:p>
            <a:pPr algn="r">
              <a:lnSpc>
                <a:spcPct val="90000"/>
              </a:lnSpc>
            </a:pPr>
            <a:r>
              <a:rPr lang="en-US" cap="all" dirty="0">
                <a:solidFill>
                  <a:srgbClr val="FFFFFF"/>
                </a:solidFill>
              </a:rPr>
              <a:t>Formation of Second person singular (TI)</a:t>
            </a:r>
            <a:br>
              <a:rPr lang="en-US" cap="all" dirty="0">
                <a:solidFill>
                  <a:srgbClr val="FFFFFF"/>
                </a:solidFill>
              </a:rPr>
            </a:br>
            <a:br>
              <a:rPr lang="en-US" cap="all" dirty="0">
                <a:solidFill>
                  <a:srgbClr val="FFFFFF"/>
                </a:solidFill>
              </a:rPr>
            </a:br>
            <a:br>
              <a:rPr lang="en-US" b="0" i="0" kern="1200" dirty="0">
                <a:solidFill>
                  <a:srgbClr val="FFFFFF"/>
                </a:solidFill>
                <a:latin typeface="+mj-lt"/>
                <a:ea typeface="+mj-ea"/>
                <a:cs typeface="+mj-cs"/>
              </a:rPr>
            </a:br>
            <a:endParaRPr lang="en-US" b="0" i="0" kern="1200" dirty="0">
              <a:solidFill>
                <a:srgbClr val="FFFFFF"/>
              </a:solidFill>
              <a:latin typeface="+mj-lt"/>
              <a:ea typeface="+mj-ea"/>
              <a:cs typeface="+mj-cs"/>
            </a:endParaRPr>
          </a:p>
        </p:txBody>
      </p:sp>
      <p:sp>
        <p:nvSpPr>
          <p:cNvPr id="3" name="Content Placeholder 2"/>
          <p:cNvSpPr>
            <a:spLocks noGrp="1"/>
          </p:cNvSpPr>
          <p:nvPr>
            <p:ph idx="1"/>
          </p:nvPr>
        </p:nvSpPr>
        <p:spPr>
          <a:xfrm>
            <a:off x="5204109" y="1645920"/>
            <a:ext cx="5919503" cy="4470821"/>
          </a:xfrm>
        </p:spPr>
        <p:txBody>
          <a:bodyPr vert="horz" lIns="91440" tIns="45720" rIns="91440" bIns="45720" rtlCol="0">
            <a:normAutofit/>
          </a:bodyPr>
          <a:lstStyle/>
          <a:p>
            <a:pPr marL="0" indent="0">
              <a:buNone/>
            </a:pPr>
            <a:r>
              <a:rPr lang="en-US" sz="3600" b="0" i="0" kern="1200" dirty="0">
                <a:latin typeface="+mj-lt"/>
                <a:ea typeface="+mj-ea"/>
                <a:cs typeface="+mj-cs"/>
              </a:rPr>
              <a:t>STEP 1</a:t>
            </a:r>
          </a:p>
          <a:p>
            <a:pPr marL="0" indent="0">
              <a:buNone/>
            </a:pPr>
            <a:r>
              <a:rPr lang="en-US" sz="3600" b="0" i="0" kern="1200" dirty="0">
                <a:latin typeface="+mj-lt"/>
                <a:ea typeface="+mj-ea"/>
                <a:cs typeface="+mj-cs"/>
              </a:rPr>
              <a:t>Start with a 3rd person plural of the present tense!  (</a:t>
            </a:r>
            <a:r>
              <a:rPr lang="en-US" sz="3600" b="0" i="0" kern="1200" dirty="0" err="1">
                <a:latin typeface="+mj-lt"/>
                <a:ea typeface="+mj-ea"/>
                <a:cs typeface="+mj-cs"/>
              </a:rPr>
              <a:t>oni</a:t>
            </a:r>
            <a:r>
              <a:rPr lang="en-US" sz="3600" b="0" i="0" kern="1200" dirty="0">
                <a:latin typeface="+mj-lt"/>
                <a:ea typeface="+mj-ea"/>
                <a:cs typeface="+mj-cs"/>
              </a:rPr>
              <a:t>, one, </a:t>
            </a:r>
            <a:r>
              <a:rPr lang="en-US" sz="3600" b="0" i="0" kern="1200" dirty="0" err="1">
                <a:latin typeface="+mj-lt"/>
                <a:ea typeface="+mj-ea"/>
                <a:cs typeface="+mj-cs"/>
              </a:rPr>
              <a:t>ona</a:t>
            </a:r>
            <a:r>
              <a:rPr lang="en-US" sz="3600" b="0" i="0" kern="1200" dirty="0">
                <a:latin typeface="+mj-lt"/>
                <a:ea typeface="+mj-ea"/>
                <a:cs typeface="+mj-cs"/>
              </a:rPr>
              <a:t>)</a:t>
            </a:r>
            <a:endParaRPr lang="en-US" sz="3600" b="0" i="0" kern="1200" cap="all" dirty="0">
              <a:latin typeface="+mj-lt"/>
              <a:ea typeface="+mj-ea"/>
              <a:cs typeface="+mj-cs"/>
            </a:endParaRPr>
          </a:p>
        </p:txBody>
      </p:sp>
    </p:spTree>
    <p:extLst>
      <p:ext uri="{BB962C8B-B14F-4D97-AF65-F5344CB8AC3E}">
        <p14:creationId xmlns:p14="http://schemas.microsoft.com/office/powerpoint/2010/main" val="421897712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1"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23" name="Freeform: Shape 22">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4A1F122-4B6C-E595-2FF8-D8A1DD44CA04}"/>
              </a:ext>
            </a:extLst>
          </p:cNvPr>
          <p:cNvSpPr>
            <a:spLocks noGrp="1"/>
          </p:cNvSpPr>
          <p:nvPr>
            <p:ph type="title"/>
          </p:nvPr>
        </p:nvSpPr>
        <p:spPr>
          <a:xfrm>
            <a:off x="653143" y="3124200"/>
            <a:ext cx="3614057" cy="2992541"/>
          </a:xfrm>
        </p:spPr>
        <p:txBody>
          <a:bodyPr>
            <a:normAutofit/>
          </a:bodyPr>
          <a:lstStyle/>
          <a:p>
            <a:pPr algn="r"/>
            <a:r>
              <a:rPr lang="en-US" dirty="0">
                <a:solidFill>
                  <a:srgbClr val="FFFFFF"/>
                </a:solidFill>
              </a:rPr>
              <a:t>STEP 2</a:t>
            </a:r>
          </a:p>
        </p:txBody>
      </p:sp>
      <p:sp>
        <p:nvSpPr>
          <p:cNvPr id="3" name="Content Placeholder 2">
            <a:extLst>
              <a:ext uri="{FF2B5EF4-FFF2-40B4-BE49-F238E27FC236}">
                <a16:creationId xmlns:a16="http://schemas.microsoft.com/office/drawing/2014/main" id="{E6E7AA27-2113-E236-92CB-1597FFB5A68E}"/>
              </a:ext>
            </a:extLst>
          </p:cNvPr>
          <p:cNvSpPr>
            <a:spLocks noGrp="1"/>
          </p:cNvSpPr>
          <p:nvPr>
            <p:ph idx="1"/>
          </p:nvPr>
        </p:nvSpPr>
        <p:spPr>
          <a:xfrm>
            <a:off x="5204109" y="1645920"/>
            <a:ext cx="5919503" cy="4470821"/>
          </a:xfrm>
        </p:spPr>
        <p:txBody>
          <a:bodyPr>
            <a:normAutofit lnSpcReduction="10000"/>
          </a:bodyPr>
          <a:lstStyle/>
          <a:p>
            <a:r>
              <a:rPr lang="en-US" b="1" dirty="0"/>
              <a:t>Drop</a:t>
            </a:r>
            <a:r>
              <a:rPr lang="en-US" dirty="0"/>
              <a:t> the final vowel from the 3</a:t>
            </a:r>
            <a:r>
              <a:rPr lang="en-US" baseline="30000" dirty="0"/>
              <a:t>rd</a:t>
            </a:r>
            <a:r>
              <a:rPr lang="en-US" dirty="0"/>
              <a:t> person plural (either </a:t>
            </a:r>
            <a:r>
              <a:rPr lang="en-US" b="1" dirty="0"/>
              <a:t>E</a:t>
            </a:r>
            <a:r>
              <a:rPr lang="en-US" dirty="0"/>
              <a:t> or </a:t>
            </a:r>
            <a:r>
              <a:rPr lang="en-US" b="1" dirty="0"/>
              <a:t>U</a:t>
            </a:r>
            <a:r>
              <a:rPr lang="en-US" dirty="0"/>
              <a:t>)</a:t>
            </a:r>
          </a:p>
          <a:p>
            <a:endParaRPr lang="en-US" b="1" dirty="0"/>
          </a:p>
          <a:p>
            <a:r>
              <a:rPr lang="en-US" b="1" dirty="0"/>
              <a:t>Step 2</a:t>
            </a:r>
            <a:r>
              <a:rPr lang="en-US" dirty="0"/>
              <a:t>:</a:t>
            </a:r>
          </a:p>
          <a:p>
            <a:r>
              <a:rPr lang="sr-Latn-RS" dirty="0"/>
              <a:t>Pišu - piš</a:t>
            </a:r>
            <a:endParaRPr lang="en-US" dirty="0"/>
          </a:p>
          <a:p>
            <a:r>
              <a:rPr lang="sr-Latn-RS" dirty="0"/>
              <a:t>Čitaju- čitaj</a:t>
            </a:r>
            <a:endParaRPr lang="en-US" dirty="0"/>
          </a:p>
          <a:p>
            <a:r>
              <a:rPr lang="sr-Latn-RS" dirty="0"/>
              <a:t>Kupuju- kupuj</a:t>
            </a:r>
            <a:endParaRPr lang="en-US" dirty="0"/>
          </a:p>
          <a:p>
            <a:r>
              <a:rPr lang="sr-Latn-RS" dirty="0"/>
              <a:t>Daju-daj</a:t>
            </a:r>
            <a:endParaRPr lang="en-US" dirty="0"/>
          </a:p>
          <a:p>
            <a:r>
              <a:rPr lang="sr-Latn-RS" dirty="0"/>
              <a:t>Pevaju/</a:t>
            </a:r>
            <a:r>
              <a:rPr lang="sr-Latn-RS" dirty="0" err="1"/>
              <a:t>pjevaju</a:t>
            </a:r>
            <a:r>
              <a:rPr lang="sr-Latn-RS" dirty="0"/>
              <a:t>- pevaj/</a:t>
            </a:r>
            <a:r>
              <a:rPr lang="sr-Latn-RS" dirty="0" err="1"/>
              <a:t>pjevaj</a:t>
            </a:r>
            <a:endParaRPr lang="en-US" dirty="0"/>
          </a:p>
          <a:p>
            <a:r>
              <a:rPr lang="sr-Latn-RS" dirty="0"/>
              <a:t>Misle -</a:t>
            </a:r>
            <a:r>
              <a:rPr lang="sr-Latn-RS" dirty="0" err="1"/>
              <a:t>misl</a:t>
            </a:r>
            <a:endParaRPr lang="en-US" dirty="0"/>
          </a:p>
          <a:p>
            <a:r>
              <a:rPr lang="sr-Latn-RS" dirty="0"/>
              <a:t>Dođu –</a:t>
            </a:r>
            <a:r>
              <a:rPr lang="sr-Latn-RS" dirty="0" err="1"/>
              <a:t>dođ</a:t>
            </a:r>
            <a:endParaRPr lang="en-US" dirty="0"/>
          </a:p>
          <a:p>
            <a:endParaRPr lang="en-US" dirty="0"/>
          </a:p>
        </p:txBody>
      </p:sp>
    </p:spTree>
    <p:extLst>
      <p:ext uri="{BB962C8B-B14F-4D97-AF65-F5344CB8AC3E}">
        <p14:creationId xmlns:p14="http://schemas.microsoft.com/office/powerpoint/2010/main" val="83272475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198</TotalTime>
  <Words>1794</Words>
  <Application>Microsoft Office PowerPoint</Application>
  <PresentationFormat>Widescreen</PresentationFormat>
  <Paragraphs>152</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Century Gothic</vt:lpstr>
      <vt:lpstr>Wingdings 3</vt:lpstr>
      <vt:lpstr>Ion</vt:lpstr>
      <vt:lpstr>Imperativ</vt:lpstr>
      <vt:lpstr>What is imperative?</vt:lpstr>
      <vt:lpstr>Imperative in English</vt:lpstr>
      <vt:lpstr>usage</vt:lpstr>
      <vt:lpstr>Politness </vt:lpstr>
      <vt:lpstr>Usage part 2</vt:lpstr>
      <vt:lpstr>Imperative in BCS</vt:lpstr>
      <vt:lpstr>Formation of Second person singular (TI)   </vt:lpstr>
      <vt:lpstr>STEP 2</vt:lpstr>
      <vt:lpstr>Step 3</vt:lpstr>
      <vt:lpstr>If there is J left after dropping E/U</vt:lpstr>
      <vt:lpstr>Verbs with long vowels </vt:lpstr>
      <vt:lpstr>Verbs  -ĆI</vt:lpstr>
      <vt:lpstr>Exceptions  RECI AND KAŽI </vt:lpstr>
      <vt:lpstr>Forming the First and the Second Person Plural</vt:lpstr>
      <vt:lpstr>Indirect Commands</vt:lpstr>
      <vt:lpstr>Negative Commands</vt:lpstr>
      <vt:lpstr>PRIMERI</vt:lpstr>
      <vt:lpstr>Imperative of biti</vt:lpstr>
      <vt:lpstr>Indirect Command (neka+present)</vt:lpstr>
      <vt:lpstr>The negative command may use either negation of the direct command forms, i.e., ne budi or the following special forms </vt:lpstr>
      <vt:lpstr>PLEASE, MOLIM TE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Imperativ</dc:title>
  <dc:creator>vilinkonjic</dc:creator>
  <cp:lastModifiedBy>Tamara Pavlović</cp:lastModifiedBy>
  <cp:revision>13</cp:revision>
  <dcterms:created xsi:type="dcterms:W3CDTF">2014-03-02T19:12:00Z</dcterms:created>
  <dcterms:modified xsi:type="dcterms:W3CDTF">2024-03-18T18:21:58Z</dcterms:modified>
</cp:coreProperties>
</file>