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0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9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9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5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6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6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5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6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05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698" r:id="rId5"/>
    <p:sldLayoutId id="2147483699" r:id="rId6"/>
    <p:sldLayoutId id="2147483704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50FB6-B68D-C03D-9036-F0FEFC7A8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029325" cy="2855956"/>
          </a:xfrm>
        </p:spPr>
        <p:txBody>
          <a:bodyPr>
            <a:normAutofit/>
          </a:bodyPr>
          <a:lstStyle/>
          <a:p>
            <a:pPr algn="l"/>
            <a:r>
              <a:rPr lang="sr-Latn-RS" sz="8000"/>
              <a:t>Enclitics and Proclitis</a:t>
            </a:r>
            <a:endParaRPr lang="en-US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EF557-8061-9BE3-678F-110D95F85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00525"/>
            <a:ext cx="6029324" cy="1595437"/>
          </a:xfrm>
        </p:spPr>
        <p:txBody>
          <a:bodyPr>
            <a:normAutofit/>
          </a:bodyPr>
          <a:lstStyle/>
          <a:p>
            <a:pPr algn="l"/>
            <a:r>
              <a:rPr lang="sr-Latn-RS" dirty="0"/>
              <a:t>Enklitike i proklitike</a:t>
            </a:r>
            <a:endParaRPr lang="sr-Latn-RS"/>
          </a:p>
          <a:p>
            <a:pPr algn="l"/>
            <a:endParaRPr lang="sr-Latn-RS"/>
          </a:p>
          <a:p>
            <a:pPr algn="l"/>
            <a:r>
              <a:rPr lang="sr-Latn-RS" dirty="0"/>
              <a:t>BCS 202 </a:t>
            </a:r>
            <a:r>
              <a:rPr lang="sr-Latn-RS" dirty="0" err="1"/>
              <a:t>Spring</a:t>
            </a:r>
            <a:r>
              <a:rPr lang="sr-Latn-RS" dirty="0"/>
              <a:t> 2024</a:t>
            </a:r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31A2134F-3ED0-D21F-E9B0-A84F64973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40" r="6714" b="-1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784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134C-0297-A169-30F5-FE278FF1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third</a:t>
            </a:r>
            <a:r>
              <a:rPr lang="sr-Latn-RS" dirty="0"/>
              <a:t> singular </a:t>
            </a:r>
            <a:r>
              <a:rPr lang="sr-Latn-RS" dirty="0" err="1"/>
              <a:t>present</a:t>
            </a:r>
            <a:r>
              <a:rPr lang="sr-Latn-RS" dirty="0"/>
              <a:t> </a:t>
            </a:r>
            <a:r>
              <a:rPr lang="sr-Latn-RS" dirty="0" err="1"/>
              <a:t>form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biti, 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5583E-1A1F-2F4D-E88B-048F67A70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On</a:t>
            </a:r>
            <a:r>
              <a:rPr lang="sr-Latn-RS" dirty="0">
                <a:solidFill>
                  <a:srgbClr val="FF0000"/>
                </a:solidFill>
              </a:rPr>
              <a:t> je </a:t>
            </a:r>
            <a:r>
              <a:rPr lang="sr-Latn-RS" dirty="0"/>
              <a:t>pametan</a:t>
            </a:r>
          </a:p>
          <a:p>
            <a:r>
              <a:rPr lang="sr-Latn-RS" dirty="0"/>
              <a:t>Ona </a:t>
            </a:r>
            <a:r>
              <a:rPr lang="sr-Latn-RS" dirty="0">
                <a:solidFill>
                  <a:srgbClr val="FF0000"/>
                </a:solidFill>
              </a:rPr>
              <a:t>je</a:t>
            </a:r>
            <a:r>
              <a:rPr lang="sr-Latn-RS" dirty="0"/>
              <a:t> vrlo uspešna. </a:t>
            </a:r>
          </a:p>
          <a:p>
            <a:r>
              <a:rPr lang="sr-Latn-RS" dirty="0"/>
              <a:t>Dete </a:t>
            </a:r>
            <a:r>
              <a:rPr lang="sr-Latn-RS" dirty="0">
                <a:solidFill>
                  <a:srgbClr val="FF0000"/>
                </a:solidFill>
              </a:rPr>
              <a:t>je</a:t>
            </a:r>
            <a:r>
              <a:rPr lang="sr-Latn-RS" dirty="0"/>
              <a:t> malo.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1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9148-98E9-3AC7-8AAD-F74AEC93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209B-1733-28FC-1879-2D87CC1A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solidFill>
                  <a:srgbClr val="FF0000"/>
                </a:solidFill>
              </a:rPr>
              <a:t>Li </a:t>
            </a:r>
            <a:r>
              <a:rPr lang="sr-Latn-RS" dirty="0" err="1"/>
              <a:t>has</a:t>
            </a:r>
            <a:r>
              <a:rPr lang="sr-Latn-RS" dirty="0"/>
              <a:t> </a:t>
            </a:r>
            <a:r>
              <a:rPr lang="sr-Latn-RS" dirty="0" err="1"/>
              <a:t>priority</a:t>
            </a:r>
            <a:endParaRPr lang="sr-Latn-RS" dirty="0"/>
          </a:p>
          <a:p>
            <a:r>
              <a:rPr lang="sr-Latn-RS" dirty="0" err="1"/>
              <a:t>Second</a:t>
            </a:r>
            <a:r>
              <a:rPr lang="sr-Latn-RS" dirty="0"/>
              <a:t> place is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sam, ću, bih</a:t>
            </a:r>
          </a:p>
          <a:p>
            <a:r>
              <a:rPr lang="sr-Latn-RS" dirty="0" err="1"/>
              <a:t>Third</a:t>
            </a:r>
            <a:r>
              <a:rPr lang="sr-Latn-RS" dirty="0"/>
              <a:t> place </a:t>
            </a:r>
            <a:r>
              <a:rPr lang="sr-Latn-RS" dirty="0" err="1"/>
              <a:t>for</a:t>
            </a:r>
            <a:r>
              <a:rPr lang="sr-Latn-RS" dirty="0"/>
              <a:t> dativ </a:t>
            </a:r>
            <a:r>
              <a:rPr lang="sr-Latn-RS" dirty="0">
                <a:solidFill>
                  <a:srgbClr val="FF0000"/>
                </a:solidFill>
              </a:rPr>
              <a:t>joj, mu, nam</a:t>
            </a:r>
          </a:p>
          <a:p>
            <a:r>
              <a:rPr lang="sr-Latn-RS" dirty="0" err="1"/>
              <a:t>Forth</a:t>
            </a:r>
            <a:r>
              <a:rPr lang="sr-Latn-RS" dirty="0"/>
              <a:t> place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accusative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ga, je, ih</a:t>
            </a:r>
          </a:p>
          <a:p>
            <a:r>
              <a:rPr lang="sr-Latn-RS" dirty="0" err="1"/>
              <a:t>Fifth</a:t>
            </a:r>
            <a:r>
              <a:rPr lang="sr-Latn-RS" dirty="0"/>
              <a:t> </a:t>
            </a:r>
            <a:r>
              <a:rPr lang="sr-Latn-RS" dirty="0" err="1"/>
              <a:t>postion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se</a:t>
            </a:r>
          </a:p>
          <a:p>
            <a:r>
              <a:rPr lang="sr-Latn-RS" dirty="0" err="1"/>
              <a:t>Sixth</a:t>
            </a:r>
            <a:r>
              <a:rPr lang="sr-Latn-RS" dirty="0"/>
              <a:t> </a:t>
            </a:r>
            <a:r>
              <a:rPr lang="sr-Latn-RS" dirty="0" err="1"/>
              <a:t>postion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verb</a:t>
            </a:r>
            <a:r>
              <a:rPr lang="sr-Latn-RS" dirty="0"/>
              <a:t> </a:t>
            </a:r>
            <a:r>
              <a:rPr lang="sr-Latn-RS" dirty="0" err="1"/>
              <a:t>form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je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CF3F-680D-04E9-A56C-5015109C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AF23-D5A7-BEB1-7DAB-BA9C3AC3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Textbook</a:t>
            </a:r>
            <a:r>
              <a:rPr lang="sr-Latn-RS" dirty="0"/>
              <a:t>, </a:t>
            </a:r>
            <a:r>
              <a:rPr lang="sr-Latn-RS" dirty="0" err="1"/>
              <a:t>Lesson</a:t>
            </a:r>
            <a:r>
              <a:rPr lang="sr-Latn-RS" dirty="0"/>
              <a:t> 14, </a:t>
            </a:r>
            <a:r>
              <a:rPr lang="sr-Latn-RS" dirty="0" err="1"/>
              <a:t>Vježba</a:t>
            </a:r>
            <a:r>
              <a:rPr lang="sr-Latn-RS" dirty="0"/>
              <a:t> 3, </a:t>
            </a:r>
            <a:r>
              <a:rPr lang="sr-Latn-RS" dirty="0" err="1"/>
              <a:t>page</a:t>
            </a:r>
            <a:r>
              <a:rPr lang="sr-Latn-RS" dirty="0"/>
              <a:t> 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0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32FA-9B45-710D-B776-3B7A1966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Šta su </a:t>
            </a:r>
            <a:r>
              <a:rPr lang="sr-Latn-RS" dirty="0" err="1"/>
              <a:t>enkilite</a:t>
            </a:r>
            <a:r>
              <a:rPr lang="sr-Latn-RS" dirty="0"/>
              <a:t> i proklitike?</a:t>
            </a:r>
            <a:br>
              <a:rPr lang="sr-Latn-RS" dirty="0"/>
            </a:br>
            <a:r>
              <a:rPr lang="sr-Latn-RS" dirty="0" err="1"/>
              <a:t>What</a:t>
            </a:r>
            <a:r>
              <a:rPr lang="sr-Latn-RS" dirty="0"/>
              <a:t> are </a:t>
            </a:r>
            <a:r>
              <a:rPr lang="sr-Latn-RS" dirty="0" err="1"/>
              <a:t>enclitics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proclitics</a:t>
            </a:r>
            <a:r>
              <a:rPr lang="sr-Latn-RS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5899-DE03-E253-E235-BF51B093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They</a:t>
            </a:r>
            <a:r>
              <a:rPr lang="sr-Latn-RS" dirty="0"/>
              <a:t> are </a:t>
            </a:r>
            <a:r>
              <a:rPr lang="sr-Latn-RS" dirty="0" err="1"/>
              <a:t>unaccented</a:t>
            </a:r>
            <a:r>
              <a:rPr lang="sr-Latn-RS" dirty="0"/>
              <a:t> </a:t>
            </a:r>
            <a:r>
              <a:rPr lang="sr-Latn-RS" dirty="0" err="1"/>
              <a:t>short</a:t>
            </a:r>
            <a:r>
              <a:rPr lang="sr-Latn-RS" dirty="0"/>
              <a:t> </a:t>
            </a:r>
            <a:r>
              <a:rPr lang="sr-Latn-RS" dirty="0" err="1"/>
              <a:t>forms</a:t>
            </a:r>
            <a:r>
              <a:rPr lang="sr-Latn-RS" dirty="0"/>
              <a:t> </a:t>
            </a:r>
            <a:r>
              <a:rPr lang="sr-Latn-RS" dirty="0" err="1"/>
              <a:t>that</a:t>
            </a:r>
            <a:r>
              <a:rPr lang="sr-Latn-RS" dirty="0"/>
              <a:t> are </a:t>
            </a:r>
            <a:r>
              <a:rPr lang="sr-Latn-RS" dirty="0" err="1"/>
              <a:t>usually</a:t>
            </a:r>
            <a:r>
              <a:rPr lang="sr-Latn-RS" dirty="0"/>
              <a:t> </a:t>
            </a:r>
            <a:r>
              <a:rPr lang="sr-Latn-RS" dirty="0" err="1"/>
              <a:t>joined</a:t>
            </a:r>
            <a:r>
              <a:rPr lang="sr-Latn-RS" dirty="0"/>
              <a:t> in </a:t>
            </a:r>
            <a:r>
              <a:rPr lang="sr-Latn-RS" dirty="0" err="1"/>
              <a:t>pronounciation</a:t>
            </a:r>
            <a:r>
              <a:rPr lang="sr-Latn-RS" dirty="0"/>
              <a:t> </a:t>
            </a:r>
            <a:r>
              <a:rPr lang="sr-Latn-RS" dirty="0" err="1"/>
              <a:t>with</a:t>
            </a:r>
            <a:r>
              <a:rPr lang="sr-Latn-RS" dirty="0"/>
              <a:t> a </a:t>
            </a:r>
            <a:r>
              <a:rPr lang="sr-Latn-RS" dirty="0" err="1"/>
              <a:t>neighboring</a:t>
            </a:r>
            <a:r>
              <a:rPr lang="sr-Latn-RS" dirty="0"/>
              <a:t> </a:t>
            </a:r>
            <a:r>
              <a:rPr lang="sr-Latn-RS" dirty="0" err="1"/>
              <a:t>accented</a:t>
            </a:r>
            <a:r>
              <a:rPr lang="sr-Latn-RS" dirty="0"/>
              <a:t> </a:t>
            </a:r>
            <a:r>
              <a:rPr lang="sr-Latn-RS" dirty="0" err="1"/>
              <a:t>word</a:t>
            </a:r>
            <a:r>
              <a:rPr lang="sr-Latn-RS" dirty="0"/>
              <a:t>. </a:t>
            </a:r>
          </a:p>
          <a:p>
            <a:r>
              <a:rPr lang="sr-Latn-RS" dirty="0" err="1"/>
              <a:t>Proclitics</a:t>
            </a:r>
            <a:r>
              <a:rPr lang="sr-Latn-RS" dirty="0"/>
              <a:t>: </a:t>
            </a:r>
            <a:r>
              <a:rPr lang="sr-Latn-RS" dirty="0" err="1"/>
              <a:t>before</a:t>
            </a:r>
            <a:r>
              <a:rPr lang="sr-Latn-RS" dirty="0"/>
              <a:t> </a:t>
            </a:r>
            <a:r>
              <a:rPr lang="sr-Latn-RS" dirty="0" err="1"/>
              <a:t>accented</a:t>
            </a:r>
            <a:r>
              <a:rPr lang="sr-Latn-RS" dirty="0"/>
              <a:t> </a:t>
            </a:r>
            <a:r>
              <a:rPr lang="sr-Latn-RS" dirty="0" err="1"/>
              <a:t>word</a:t>
            </a:r>
            <a:endParaRPr lang="sr-Latn-RS" dirty="0"/>
          </a:p>
          <a:p>
            <a:r>
              <a:rPr lang="sr-Latn-RS" dirty="0" err="1"/>
              <a:t>Enclitics</a:t>
            </a:r>
            <a:r>
              <a:rPr lang="sr-Latn-RS" dirty="0"/>
              <a:t>: </a:t>
            </a:r>
            <a:r>
              <a:rPr lang="sr-Latn-RS" dirty="0" err="1"/>
              <a:t>after</a:t>
            </a:r>
            <a:r>
              <a:rPr lang="sr-Latn-RS" dirty="0"/>
              <a:t> </a:t>
            </a:r>
            <a:r>
              <a:rPr lang="sr-Latn-RS" dirty="0" err="1"/>
              <a:t>accented</a:t>
            </a:r>
            <a:r>
              <a:rPr lang="sr-Latn-RS" dirty="0"/>
              <a:t> </a:t>
            </a:r>
            <a:r>
              <a:rPr lang="sr-Latn-RS" dirty="0" err="1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7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B016-E83D-BFE1-8576-185657A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Enklitike</a:t>
            </a:r>
            <a:br>
              <a:rPr lang="sr-Latn-RS" dirty="0"/>
            </a:br>
            <a:r>
              <a:rPr lang="sr-Latn-RS" dirty="0" err="1"/>
              <a:t>Enclitics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5DC9-271A-767C-D9D0-323F0CE5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Enclitic words never carry an accent</a:t>
            </a:r>
          </a:p>
          <a:p>
            <a:r>
              <a:rPr lang="en-US" dirty="0"/>
              <a:t>More enclitics forms may occur together in a rigid determined sequence </a:t>
            </a:r>
            <a:endParaRPr lang="sr-Latn-RS" dirty="0"/>
          </a:p>
          <a:p>
            <a:endParaRPr lang="sr-Latn-RS" dirty="0"/>
          </a:p>
          <a:p>
            <a:r>
              <a:rPr lang="sr-Latn-RS" dirty="0" err="1"/>
              <a:t>Example</a:t>
            </a:r>
            <a:r>
              <a:rPr lang="sr-Latn-RS" dirty="0"/>
              <a:t>: li, će, joj….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5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657F2B-526B-325D-44A9-A5D10CE8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Enclitics</a:t>
            </a:r>
            <a:r>
              <a:rPr lang="sr-Latn-RS" dirty="0"/>
              <a:t> </a:t>
            </a:r>
            <a:r>
              <a:rPr lang="sr-Latn-RS" dirty="0" err="1"/>
              <a:t>Forms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A23BB-4AA5-D850-7A2F-F2DA6EEA6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1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48E5-868C-50E9-7A99-1A3CB098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question</a:t>
            </a:r>
            <a:r>
              <a:rPr lang="sr-Latn-RS" dirty="0"/>
              <a:t> </a:t>
            </a:r>
            <a:r>
              <a:rPr lang="sr-Latn-RS" dirty="0" err="1"/>
              <a:t>particle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li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E0C57-16E3-3E98-DABF-EADA598D0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Da </a:t>
            </a:r>
            <a:r>
              <a:rPr lang="sr-Latn-RS" dirty="0">
                <a:solidFill>
                  <a:srgbClr val="FF0000"/>
                </a:solidFill>
              </a:rPr>
              <a:t>li</a:t>
            </a:r>
            <a:r>
              <a:rPr lang="sr-Latn-RS" dirty="0"/>
              <a:t> si jeo?</a:t>
            </a:r>
          </a:p>
          <a:p>
            <a:r>
              <a:rPr lang="sr-Latn-RS" dirty="0"/>
              <a:t>Je</a:t>
            </a:r>
            <a:r>
              <a:rPr lang="sr-Latn-RS" dirty="0">
                <a:solidFill>
                  <a:srgbClr val="FF0000"/>
                </a:solidFill>
              </a:rPr>
              <a:t> li </a:t>
            </a:r>
            <a:r>
              <a:rPr lang="sr-Latn-RS" dirty="0"/>
              <a:t>to ona?</a:t>
            </a:r>
          </a:p>
          <a:p>
            <a:r>
              <a:rPr lang="sr-Latn-RS" dirty="0"/>
              <a:t>Jesi </a:t>
            </a:r>
            <a:r>
              <a:rPr lang="sr-Latn-RS" dirty="0">
                <a:solidFill>
                  <a:srgbClr val="FF0000"/>
                </a:solidFill>
              </a:rPr>
              <a:t>li </a:t>
            </a:r>
            <a:r>
              <a:rPr lang="sr-Latn-RS" dirty="0"/>
              <a:t>išao tamo?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7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AF5E-E412-EDB8-3B84-35265477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Present</a:t>
            </a:r>
            <a:r>
              <a:rPr lang="sr-Latn-RS" dirty="0"/>
              <a:t> </a:t>
            </a:r>
            <a:r>
              <a:rPr lang="sr-Latn-RS" dirty="0" err="1"/>
              <a:t>form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en-US" dirty="0"/>
              <a:t>“helping”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D3EA-CEEB-9C1D-8F19-C99CFD7C6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39961"/>
            <a:ext cx="10668000" cy="3456039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Ću, ćeš, će, ćemo, ćete, će</a:t>
            </a:r>
          </a:p>
          <a:p>
            <a:r>
              <a:rPr lang="sr-Latn-RS" dirty="0"/>
              <a:t>Sam, si, (je), smo, ste, su</a:t>
            </a:r>
          </a:p>
          <a:p>
            <a:r>
              <a:rPr lang="sr-Latn-RS" dirty="0"/>
              <a:t>Bih bi, bi, bismo, biste, bi (</a:t>
            </a:r>
            <a:r>
              <a:rPr lang="sr-Latn-RS" dirty="0" err="1"/>
              <a:t>conditional</a:t>
            </a:r>
            <a:r>
              <a:rPr lang="sr-Latn-RS" dirty="0"/>
              <a:t>)</a:t>
            </a:r>
          </a:p>
          <a:p>
            <a:pPr marL="0" indent="0">
              <a:buNone/>
            </a:pPr>
            <a:endParaRPr lang="sr-Latn-RS" dirty="0"/>
          </a:p>
          <a:p>
            <a:pPr marL="514350" indent="-514350">
              <a:buAutoNum type="arabicPeriod"/>
            </a:pPr>
            <a:r>
              <a:rPr lang="sr-Latn-RS" dirty="0"/>
              <a:t>Ja </a:t>
            </a:r>
            <a:r>
              <a:rPr lang="sr-Latn-RS" dirty="0">
                <a:solidFill>
                  <a:srgbClr val="FF0000"/>
                </a:solidFill>
              </a:rPr>
              <a:t>ću</a:t>
            </a:r>
            <a:r>
              <a:rPr lang="sr-Latn-RS" dirty="0"/>
              <a:t> ići tamo.</a:t>
            </a:r>
          </a:p>
          <a:p>
            <a:pPr marL="514350" indent="-514350">
              <a:buAutoNum type="arabicPeriod"/>
            </a:pPr>
            <a:r>
              <a:rPr lang="sr-Latn-RS" dirty="0"/>
              <a:t>Da li </a:t>
            </a:r>
            <a:r>
              <a:rPr lang="sr-Latn-RS" dirty="0">
                <a:solidFill>
                  <a:srgbClr val="FF0000"/>
                </a:solidFill>
              </a:rPr>
              <a:t>ste </a:t>
            </a:r>
            <a:r>
              <a:rPr lang="sr-Latn-RS" dirty="0"/>
              <a:t>išli tamo?</a:t>
            </a:r>
          </a:p>
          <a:p>
            <a:pPr marL="514350" indent="-514350">
              <a:buAutoNum type="arabicPeriod"/>
            </a:pPr>
            <a:r>
              <a:rPr lang="sr-Latn-RS" dirty="0"/>
              <a:t>On </a:t>
            </a:r>
            <a:r>
              <a:rPr lang="sr-Latn-RS" dirty="0">
                <a:solidFill>
                  <a:srgbClr val="FF0000"/>
                </a:solidFill>
              </a:rPr>
              <a:t>bi </a:t>
            </a:r>
            <a:r>
              <a:rPr lang="sr-Latn-RS" dirty="0"/>
              <a:t>da je otišao tamo.</a:t>
            </a:r>
          </a:p>
        </p:txBody>
      </p:sp>
    </p:spTree>
    <p:extLst>
      <p:ext uri="{BB962C8B-B14F-4D97-AF65-F5344CB8AC3E}">
        <p14:creationId xmlns:p14="http://schemas.microsoft.com/office/powerpoint/2010/main" val="45807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CFD0-CD6B-40A5-5A96-A591FA45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unemphatic</a:t>
            </a:r>
            <a:r>
              <a:rPr lang="sr-Latn-RS" dirty="0"/>
              <a:t> </a:t>
            </a:r>
            <a:r>
              <a:rPr lang="sr-Latn-RS" dirty="0" err="1"/>
              <a:t>forms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personal </a:t>
            </a:r>
            <a:r>
              <a:rPr lang="sr-Latn-RS" dirty="0" err="1"/>
              <a:t>pronouns</a:t>
            </a:r>
            <a:r>
              <a:rPr lang="sr-Latn-RS" dirty="0"/>
              <a:t> in </a:t>
            </a:r>
            <a:r>
              <a:rPr lang="sr-Latn-RS" dirty="0" err="1"/>
              <a:t>the</a:t>
            </a:r>
            <a:r>
              <a:rPr lang="sr-Latn-RS" dirty="0"/>
              <a:t> dative </a:t>
            </a:r>
            <a:r>
              <a:rPr lang="sr-Latn-RS" dirty="0" err="1"/>
              <a:t>case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50ADFE-88BF-367F-CEE3-DE9E36234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391923"/>
              </p:ext>
            </p:extLst>
          </p:nvPr>
        </p:nvGraphicFramePr>
        <p:xfrm>
          <a:off x="762000" y="3048000"/>
          <a:ext cx="10741740" cy="28218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90290">
                  <a:extLst>
                    <a:ext uri="{9D8B030D-6E8A-4147-A177-3AD203B41FA5}">
                      <a16:colId xmlns:a16="http://schemas.microsoft.com/office/drawing/2014/main" val="157883760"/>
                    </a:ext>
                  </a:extLst>
                </a:gridCol>
                <a:gridCol w="1790290">
                  <a:extLst>
                    <a:ext uri="{9D8B030D-6E8A-4147-A177-3AD203B41FA5}">
                      <a16:colId xmlns:a16="http://schemas.microsoft.com/office/drawing/2014/main" val="3492513859"/>
                    </a:ext>
                  </a:extLst>
                </a:gridCol>
                <a:gridCol w="1790290">
                  <a:extLst>
                    <a:ext uri="{9D8B030D-6E8A-4147-A177-3AD203B41FA5}">
                      <a16:colId xmlns:a16="http://schemas.microsoft.com/office/drawing/2014/main" val="2681370305"/>
                    </a:ext>
                  </a:extLst>
                </a:gridCol>
                <a:gridCol w="1790290">
                  <a:extLst>
                    <a:ext uri="{9D8B030D-6E8A-4147-A177-3AD203B41FA5}">
                      <a16:colId xmlns:a16="http://schemas.microsoft.com/office/drawing/2014/main" val="3657124445"/>
                    </a:ext>
                  </a:extLst>
                </a:gridCol>
                <a:gridCol w="1790290">
                  <a:extLst>
                    <a:ext uri="{9D8B030D-6E8A-4147-A177-3AD203B41FA5}">
                      <a16:colId xmlns:a16="http://schemas.microsoft.com/office/drawing/2014/main" val="301579761"/>
                    </a:ext>
                  </a:extLst>
                </a:gridCol>
                <a:gridCol w="1790290">
                  <a:extLst>
                    <a:ext uri="{9D8B030D-6E8A-4147-A177-3AD203B41FA5}">
                      <a16:colId xmlns:a16="http://schemas.microsoft.com/office/drawing/2014/main" val="82439252"/>
                    </a:ext>
                  </a:extLst>
                </a:gridCol>
              </a:tblGrid>
              <a:tr h="705465">
                <a:tc>
                  <a:txBody>
                    <a:bodyPr/>
                    <a:lstStyle/>
                    <a:p>
                      <a:r>
                        <a:rPr lang="sr-Latn-RS" dirty="0"/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Meni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To 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To </a:t>
                      </a:r>
                      <a:r>
                        <a:rPr lang="sr-Latn-RS" dirty="0" err="1"/>
                        <a:t>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44824"/>
                  </a:ext>
                </a:extLst>
              </a:tr>
              <a:tr h="705465">
                <a:tc>
                  <a:txBody>
                    <a:bodyPr/>
                    <a:lstStyle/>
                    <a:p>
                      <a:r>
                        <a:rPr lang="sr-Latn-RS" dirty="0"/>
                        <a:t>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Tebi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To </a:t>
                      </a:r>
                      <a:r>
                        <a:rPr lang="sr-Latn-RS" dirty="0" err="1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To </a:t>
                      </a:r>
                      <a:r>
                        <a:rPr lang="sr-Latn-RS" dirty="0" err="1"/>
                        <a:t>you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43042"/>
                  </a:ext>
                </a:extLst>
              </a:tr>
              <a:tr h="705465">
                <a:tc>
                  <a:txBody>
                    <a:bodyPr/>
                    <a:lstStyle/>
                    <a:p>
                      <a:r>
                        <a:rPr lang="sr-Latn-RS" dirty="0"/>
                        <a:t>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Njemu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To </a:t>
                      </a:r>
                      <a:r>
                        <a:rPr lang="sr-Latn-RS" dirty="0" err="1"/>
                        <a:t>him</a:t>
                      </a:r>
                      <a:r>
                        <a:rPr lang="sr-Latn-RS" dirty="0"/>
                        <a:t>/</a:t>
                      </a:r>
                      <a:r>
                        <a:rPr lang="sr-Latn-RS" dirty="0" err="1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njima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To </a:t>
                      </a:r>
                      <a:r>
                        <a:rPr lang="sr-Latn-RS" dirty="0" err="1"/>
                        <a:t>them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81593"/>
                  </a:ext>
                </a:extLst>
              </a:tr>
              <a:tr h="705465">
                <a:tc>
                  <a:txBody>
                    <a:bodyPr/>
                    <a:lstStyle/>
                    <a:p>
                      <a:r>
                        <a:rPr lang="sr-Latn-RS" dirty="0"/>
                        <a:t>joj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njoj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To </a:t>
                      </a:r>
                      <a:r>
                        <a:rPr lang="sr-Latn-RS" dirty="0" err="1"/>
                        <a:t>her</a:t>
                      </a:r>
                      <a:r>
                        <a:rPr lang="sr-Latn-RS" dirty="0"/>
                        <a:t>, to </a:t>
                      </a:r>
                      <a:r>
                        <a:rPr lang="sr-Latn-RS" dirty="0" err="1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1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4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A765-BDCF-F3FA-D0EB-63FF1AC4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unemphatic</a:t>
            </a:r>
            <a:r>
              <a:rPr lang="sr-Latn-RS" dirty="0"/>
              <a:t> </a:t>
            </a:r>
            <a:r>
              <a:rPr lang="sr-Latn-RS" dirty="0" err="1"/>
              <a:t>form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personal </a:t>
            </a:r>
            <a:r>
              <a:rPr lang="sr-Latn-RS" dirty="0" err="1"/>
              <a:t>pronouns</a:t>
            </a:r>
            <a:r>
              <a:rPr lang="sr-Latn-RS" dirty="0"/>
              <a:t> in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accusative</a:t>
            </a:r>
            <a:r>
              <a:rPr lang="sr-Latn-RS" dirty="0"/>
              <a:t> </a:t>
            </a:r>
            <a:r>
              <a:rPr lang="sr-Latn-RS" dirty="0" err="1"/>
              <a:t>case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ED5366-C1ED-3065-CF4C-999BA163EA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463754"/>
              </p:ext>
            </p:extLst>
          </p:nvPr>
        </p:nvGraphicFramePr>
        <p:xfrm>
          <a:off x="762000" y="3048000"/>
          <a:ext cx="1066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264587959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92157812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9923163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7782958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42267693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791519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mene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err="1"/>
                        <a:t>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6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tebe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err="1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err="1"/>
                        <a:t>You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1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njega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err="1"/>
                        <a:t>Him</a:t>
                      </a:r>
                      <a:r>
                        <a:rPr lang="sr-Latn-RS" dirty="0"/>
                        <a:t>, </a:t>
                      </a:r>
                      <a:r>
                        <a:rPr lang="sr-Latn-RS" dirty="0" err="1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ih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njih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err="1"/>
                        <a:t>Them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7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Ju, 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nju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err="1"/>
                        <a:t>Her</a:t>
                      </a:r>
                      <a:r>
                        <a:rPr lang="sr-Latn-RS" dirty="0"/>
                        <a:t>, </a:t>
                      </a:r>
                      <a:r>
                        <a:rPr lang="sr-Latn-RS" dirty="0" err="1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98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19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DF0-577C-81AE-26A5-38DBE6B0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reflexive</a:t>
            </a:r>
            <a:r>
              <a:rPr lang="sr-Latn-RS" dirty="0"/>
              <a:t> </a:t>
            </a:r>
            <a:r>
              <a:rPr lang="sr-Latn-RS" dirty="0" err="1"/>
              <a:t>form</a:t>
            </a:r>
            <a:r>
              <a:rPr lang="sr-Latn-RS" dirty="0"/>
              <a:t> se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79CEB-1F52-C9D4-3F75-58BDD9D8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Ja </a:t>
            </a:r>
            <a:r>
              <a:rPr lang="sr-Latn-RS" dirty="0">
                <a:solidFill>
                  <a:srgbClr val="FF0000"/>
                </a:solidFill>
              </a:rPr>
              <a:t>se</a:t>
            </a:r>
            <a:r>
              <a:rPr lang="sr-Latn-RS" dirty="0"/>
              <a:t> češljam. </a:t>
            </a:r>
          </a:p>
          <a:p>
            <a:r>
              <a:rPr lang="sr-Latn-RS" dirty="0"/>
              <a:t>Ti </a:t>
            </a:r>
            <a:r>
              <a:rPr lang="sr-Latn-RS" dirty="0">
                <a:solidFill>
                  <a:srgbClr val="FF0000"/>
                </a:solidFill>
              </a:rPr>
              <a:t>se </a:t>
            </a:r>
            <a:r>
              <a:rPr lang="sr-Latn-RS" dirty="0" err="1"/>
              <a:t>obličiš</a:t>
            </a:r>
            <a:r>
              <a:rPr lang="sr-Latn-RS" dirty="0"/>
              <a:t>. </a:t>
            </a:r>
          </a:p>
          <a:p>
            <a:r>
              <a:rPr lang="sr-Latn-RS" dirty="0"/>
              <a:t>Rakija </a:t>
            </a:r>
            <a:r>
              <a:rPr lang="sr-Latn-RS" dirty="0">
                <a:solidFill>
                  <a:srgbClr val="FF0000"/>
                </a:solidFill>
              </a:rPr>
              <a:t>se </a:t>
            </a:r>
            <a:r>
              <a:rPr lang="sr-Latn-RS" dirty="0"/>
              <a:t>pravi od šljive.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635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332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Verdana Pro</vt:lpstr>
      <vt:lpstr>Verdana Pro Cond SemiBold</vt:lpstr>
      <vt:lpstr>TornVTI</vt:lpstr>
      <vt:lpstr>Enclitics and Proclitis</vt:lpstr>
      <vt:lpstr>Šta su enkilite i proklitike? What are enclitics and proclitics?</vt:lpstr>
      <vt:lpstr>Enklitike Enclitics</vt:lpstr>
      <vt:lpstr>Enclitics Forms</vt:lpstr>
      <vt:lpstr>The question particle li</vt:lpstr>
      <vt:lpstr>Present form of “helping” verbs</vt:lpstr>
      <vt:lpstr>The unemphatic forms of personal pronouns in the dative case</vt:lpstr>
      <vt:lpstr>The unemphatic form of personal pronouns in the accusative case</vt:lpstr>
      <vt:lpstr>The reflexive form se </vt:lpstr>
      <vt:lpstr>The third singular present form of biti, je</vt:lpstr>
      <vt:lpstr>Order</vt:lpstr>
      <vt:lpstr>Vežba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Enclitics and Proclitis</dc:title>
  <dc:creator>Tamara Pavlović</dc:creator>
  <cp:lastModifiedBy>Tamara Pavlović</cp:lastModifiedBy>
  <cp:revision>1</cp:revision>
  <dcterms:created xsi:type="dcterms:W3CDTF">2024-01-23T22:01:06Z</dcterms:created>
  <dcterms:modified xsi:type="dcterms:W3CDTF">2024-01-23T23:02:33Z</dcterms:modified>
</cp:coreProperties>
</file>