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9" r:id="rId3"/>
    <p:sldId id="296" r:id="rId4"/>
    <p:sldId id="300" r:id="rId5"/>
    <p:sldId id="297" r:id="rId6"/>
    <p:sldId id="257" r:id="rId7"/>
    <p:sldId id="285" r:id="rId8"/>
    <p:sldId id="259" r:id="rId9"/>
    <p:sldId id="260" r:id="rId10"/>
    <p:sldId id="289" r:id="rId11"/>
    <p:sldId id="298" r:id="rId12"/>
    <p:sldId id="261" r:id="rId13"/>
    <p:sldId id="290" r:id="rId14"/>
    <p:sldId id="263" r:id="rId15"/>
    <p:sldId id="264" r:id="rId16"/>
    <p:sldId id="265" r:id="rId17"/>
    <p:sldId id="266" r:id="rId18"/>
    <p:sldId id="292" r:id="rId19"/>
    <p:sldId id="267" r:id="rId20"/>
    <p:sldId id="293" r:id="rId21"/>
    <p:sldId id="268" r:id="rId22"/>
    <p:sldId id="294" r:id="rId23"/>
    <p:sldId id="269" r:id="rId24"/>
    <p:sldId id="270" r:id="rId25"/>
    <p:sldId id="271" r:id="rId26"/>
    <p:sldId id="295"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B21C80-D16E-4466-8C65-CC69A004E41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F1F877EE-F347-4F46-A235-4BA0A06AB164}">
      <dgm:prSet/>
      <dgm:spPr/>
      <dgm:t>
        <a:bodyPr/>
        <a:lstStyle/>
        <a:p>
          <a:r>
            <a:rPr lang="en-US" dirty="0"/>
            <a:t>Transitive</a:t>
          </a:r>
          <a:r>
            <a:rPr lang="sr-Latn-RS" dirty="0"/>
            <a:t>/prelazni glagoli</a:t>
          </a:r>
          <a:endParaRPr lang="en-US" dirty="0"/>
        </a:p>
      </dgm:t>
    </dgm:pt>
    <dgm:pt modelId="{6D891632-F5F0-4DD5-8AC1-83BD07F80BF2}" type="parTrans" cxnId="{4FFC63C2-BB55-486F-9558-D438D332014E}">
      <dgm:prSet/>
      <dgm:spPr/>
      <dgm:t>
        <a:bodyPr/>
        <a:lstStyle/>
        <a:p>
          <a:endParaRPr lang="en-US"/>
        </a:p>
      </dgm:t>
    </dgm:pt>
    <dgm:pt modelId="{6C243C26-2D66-42A5-8F22-D1CAD4D0E446}" type="sibTrans" cxnId="{4FFC63C2-BB55-486F-9558-D438D332014E}">
      <dgm:prSet/>
      <dgm:spPr/>
      <dgm:t>
        <a:bodyPr/>
        <a:lstStyle/>
        <a:p>
          <a:endParaRPr lang="en-US"/>
        </a:p>
      </dgm:t>
    </dgm:pt>
    <dgm:pt modelId="{DF079F91-2D41-4302-A4FC-B73005B89B53}">
      <dgm:prSet/>
      <dgm:spPr/>
      <dgm:t>
        <a:bodyPr/>
        <a:lstStyle/>
        <a:p>
          <a:r>
            <a:rPr lang="en-US" dirty="0"/>
            <a:t>Intransitive</a:t>
          </a:r>
          <a:r>
            <a:rPr lang="sr-Latn-RS" dirty="0"/>
            <a:t>/neprelazni glagoli</a:t>
          </a:r>
          <a:endParaRPr lang="en-US" dirty="0"/>
        </a:p>
      </dgm:t>
    </dgm:pt>
    <dgm:pt modelId="{B5BB5864-745C-4C89-822D-F3675E976B63}" type="parTrans" cxnId="{36CE486E-4903-4E0F-A095-1AF410236F48}">
      <dgm:prSet/>
      <dgm:spPr/>
      <dgm:t>
        <a:bodyPr/>
        <a:lstStyle/>
        <a:p>
          <a:endParaRPr lang="en-US"/>
        </a:p>
      </dgm:t>
    </dgm:pt>
    <dgm:pt modelId="{D7241587-B799-40D4-BF2E-1A0C513F56C5}" type="sibTrans" cxnId="{36CE486E-4903-4E0F-A095-1AF410236F48}">
      <dgm:prSet/>
      <dgm:spPr/>
      <dgm:t>
        <a:bodyPr/>
        <a:lstStyle/>
        <a:p>
          <a:endParaRPr lang="en-US"/>
        </a:p>
      </dgm:t>
    </dgm:pt>
    <dgm:pt modelId="{C48E42A8-ABA6-4DF4-9E85-9A7A5BFFB594}">
      <dgm:prSet/>
      <dgm:spPr/>
      <dgm:t>
        <a:bodyPr/>
        <a:lstStyle/>
        <a:p>
          <a:r>
            <a:rPr lang="sr-Latn-RS" dirty="0"/>
            <a:t>Ja plačem. I am </a:t>
          </a:r>
          <a:r>
            <a:rPr lang="sr-Latn-RS" dirty="0" err="1"/>
            <a:t>crying</a:t>
          </a:r>
          <a:r>
            <a:rPr lang="sr-Latn-RS" dirty="0"/>
            <a:t>. </a:t>
          </a:r>
          <a:endParaRPr lang="en-US" dirty="0"/>
        </a:p>
      </dgm:t>
    </dgm:pt>
    <dgm:pt modelId="{61DBFE8C-87A7-457A-A611-2233F34ACE39}" type="parTrans" cxnId="{BE4FBF64-69C6-4225-9977-E7BCDD36455A}">
      <dgm:prSet/>
      <dgm:spPr/>
      <dgm:t>
        <a:bodyPr/>
        <a:lstStyle/>
        <a:p>
          <a:endParaRPr lang="en-US"/>
        </a:p>
      </dgm:t>
    </dgm:pt>
    <dgm:pt modelId="{E5C5876C-7300-4631-8727-EFE378F03CA1}" type="sibTrans" cxnId="{BE4FBF64-69C6-4225-9977-E7BCDD36455A}">
      <dgm:prSet/>
      <dgm:spPr/>
      <dgm:t>
        <a:bodyPr/>
        <a:lstStyle/>
        <a:p>
          <a:endParaRPr lang="en-US"/>
        </a:p>
      </dgm:t>
    </dgm:pt>
    <dgm:pt modelId="{BDB3A64B-5ECE-4417-A4F0-1D92A1EF0A33}">
      <dgm:prSet/>
      <dgm:spPr/>
      <dgm:t>
        <a:bodyPr/>
        <a:lstStyle/>
        <a:p>
          <a:r>
            <a:rPr lang="en-US" dirty="0"/>
            <a:t>Reflexive</a:t>
          </a:r>
          <a:r>
            <a:rPr lang="sr-Latn-RS" dirty="0"/>
            <a:t>/povratni glagoli-</a:t>
          </a:r>
          <a:endParaRPr lang="en-US" dirty="0"/>
        </a:p>
      </dgm:t>
    </dgm:pt>
    <dgm:pt modelId="{DC18AEAC-2E69-4F28-8E94-7E022AA741AF}" type="parTrans" cxnId="{B450B107-E312-4CBF-91D8-F64AD93FFAAB}">
      <dgm:prSet/>
      <dgm:spPr/>
      <dgm:t>
        <a:bodyPr/>
        <a:lstStyle/>
        <a:p>
          <a:endParaRPr lang="en-US"/>
        </a:p>
      </dgm:t>
    </dgm:pt>
    <dgm:pt modelId="{19FF5D37-610E-4B95-B55F-9BB316B98789}" type="sibTrans" cxnId="{B450B107-E312-4CBF-91D8-F64AD93FFAAB}">
      <dgm:prSet/>
      <dgm:spPr/>
      <dgm:t>
        <a:bodyPr/>
        <a:lstStyle/>
        <a:p>
          <a:endParaRPr lang="en-US"/>
        </a:p>
      </dgm:t>
    </dgm:pt>
    <dgm:pt modelId="{763EA080-FD3B-4069-883B-D3ADD26949D6}">
      <dgm:prSet/>
      <dgm:spPr/>
      <dgm:t>
        <a:bodyPr/>
        <a:lstStyle/>
        <a:p>
          <a:r>
            <a:rPr lang="en-US"/>
            <a:t>Ja kuvam ru</a:t>
          </a:r>
          <a:r>
            <a:rPr lang="sr-Latn-RS"/>
            <a:t>čak. (I am making lunck). They can have a direct 	object. </a:t>
          </a:r>
          <a:endParaRPr lang="en-US"/>
        </a:p>
      </dgm:t>
    </dgm:pt>
    <dgm:pt modelId="{37759A39-EBE8-40C3-BA97-4C50A52BE3BB}" type="parTrans" cxnId="{36D67439-B98F-4BAD-A6EF-29E9340307FE}">
      <dgm:prSet/>
      <dgm:spPr/>
      <dgm:t>
        <a:bodyPr/>
        <a:lstStyle/>
        <a:p>
          <a:endParaRPr lang="en-US"/>
        </a:p>
      </dgm:t>
    </dgm:pt>
    <dgm:pt modelId="{49508815-4AB3-421C-97E5-F4248A579B69}" type="sibTrans" cxnId="{36D67439-B98F-4BAD-A6EF-29E9340307FE}">
      <dgm:prSet/>
      <dgm:spPr/>
      <dgm:t>
        <a:bodyPr/>
        <a:lstStyle/>
        <a:p>
          <a:endParaRPr lang="en-US"/>
        </a:p>
      </dgm:t>
    </dgm:pt>
    <dgm:pt modelId="{F266EF72-D19E-4E0C-ACB6-794A2F7A7F67}">
      <dgm:prSet/>
      <dgm:spPr/>
      <dgm:t>
        <a:bodyPr/>
        <a:lstStyle/>
        <a:p>
          <a:r>
            <a:rPr lang="sr-Latn-RS"/>
            <a:t>the action leaves the subject and then returns to it. </a:t>
          </a:r>
          <a:endParaRPr lang="en-US" dirty="0"/>
        </a:p>
      </dgm:t>
    </dgm:pt>
    <dgm:pt modelId="{EF0CB5B9-71A3-48A2-9E21-B50CA0168570}" type="parTrans" cxnId="{D287F131-6787-44BF-A98B-641CEE1CA0A9}">
      <dgm:prSet/>
      <dgm:spPr/>
      <dgm:t>
        <a:bodyPr/>
        <a:lstStyle/>
        <a:p>
          <a:endParaRPr lang="en-US"/>
        </a:p>
      </dgm:t>
    </dgm:pt>
    <dgm:pt modelId="{BC0573D6-2AD6-4293-8B11-7741AC597A4B}" type="sibTrans" cxnId="{D287F131-6787-44BF-A98B-641CEE1CA0A9}">
      <dgm:prSet/>
      <dgm:spPr/>
      <dgm:t>
        <a:bodyPr/>
        <a:lstStyle/>
        <a:p>
          <a:endParaRPr lang="en-US"/>
        </a:p>
      </dgm:t>
    </dgm:pt>
    <dgm:pt modelId="{BD084A2D-CA34-4AF5-AF25-BA96B7BA57B4}">
      <dgm:prSet/>
      <dgm:spPr/>
      <dgm:t>
        <a:bodyPr/>
        <a:lstStyle/>
        <a:p>
          <a:r>
            <a:rPr lang="sr-Latn-RS"/>
            <a:t>Often describe the state, the action is not leaveing the subject. </a:t>
          </a:r>
          <a:endParaRPr lang="en-US" dirty="0"/>
        </a:p>
      </dgm:t>
    </dgm:pt>
    <dgm:pt modelId="{C14B8DF0-87D5-4EED-9970-8981E018A6EA}" type="parTrans" cxnId="{3BDF54FB-1676-4101-843E-784509959539}">
      <dgm:prSet/>
      <dgm:spPr/>
      <dgm:t>
        <a:bodyPr/>
        <a:lstStyle/>
        <a:p>
          <a:endParaRPr lang="en-US"/>
        </a:p>
      </dgm:t>
    </dgm:pt>
    <dgm:pt modelId="{5C64E97E-E33B-4280-97A0-99C8F413BC1F}" type="sibTrans" cxnId="{3BDF54FB-1676-4101-843E-784509959539}">
      <dgm:prSet/>
      <dgm:spPr/>
      <dgm:t>
        <a:bodyPr/>
        <a:lstStyle/>
        <a:p>
          <a:endParaRPr lang="en-US"/>
        </a:p>
      </dgm:t>
    </dgm:pt>
    <dgm:pt modelId="{FB72B2AC-0DEF-470D-932A-A1D96A4F6CA4}" type="pres">
      <dgm:prSet presAssocID="{3CB21C80-D16E-4466-8C65-CC69A004E41A}" presName="linear" presStyleCnt="0">
        <dgm:presLayoutVars>
          <dgm:dir/>
          <dgm:animLvl val="lvl"/>
          <dgm:resizeHandles val="exact"/>
        </dgm:presLayoutVars>
      </dgm:prSet>
      <dgm:spPr/>
    </dgm:pt>
    <dgm:pt modelId="{A772A948-C517-45A6-A32E-CE2D4AFFF0B8}" type="pres">
      <dgm:prSet presAssocID="{F1F877EE-F347-4F46-A235-4BA0A06AB164}" presName="parentLin" presStyleCnt="0"/>
      <dgm:spPr/>
    </dgm:pt>
    <dgm:pt modelId="{7485D874-9C2C-4BB6-8E41-FAFFCDDDFB2E}" type="pres">
      <dgm:prSet presAssocID="{F1F877EE-F347-4F46-A235-4BA0A06AB164}" presName="parentLeftMargin" presStyleLbl="node1" presStyleIdx="0" presStyleCnt="3"/>
      <dgm:spPr/>
    </dgm:pt>
    <dgm:pt modelId="{C5CCF129-228F-481E-B745-EE0C47FA4BBF}" type="pres">
      <dgm:prSet presAssocID="{F1F877EE-F347-4F46-A235-4BA0A06AB164}" presName="parentText" presStyleLbl="node1" presStyleIdx="0" presStyleCnt="3">
        <dgm:presLayoutVars>
          <dgm:chMax val="0"/>
          <dgm:bulletEnabled val="1"/>
        </dgm:presLayoutVars>
      </dgm:prSet>
      <dgm:spPr/>
    </dgm:pt>
    <dgm:pt modelId="{E4C745E9-2C7B-4932-845E-CF4DF169893E}" type="pres">
      <dgm:prSet presAssocID="{F1F877EE-F347-4F46-A235-4BA0A06AB164}" presName="negativeSpace" presStyleCnt="0"/>
      <dgm:spPr/>
    </dgm:pt>
    <dgm:pt modelId="{A63E56EF-C797-46B4-91B9-0DDE3F7EEA30}" type="pres">
      <dgm:prSet presAssocID="{F1F877EE-F347-4F46-A235-4BA0A06AB164}" presName="childText" presStyleLbl="conFgAcc1" presStyleIdx="0" presStyleCnt="3">
        <dgm:presLayoutVars>
          <dgm:bulletEnabled val="1"/>
        </dgm:presLayoutVars>
      </dgm:prSet>
      <dgm:spPr/>
    </dgm:pt>
    <dgm:pt modelId="{0B26CADD-3253-4666-8762-1BEF996D2230}" type="pres">
      <dgm:prSet presAssocID="{6C243C26-2D66-42A5-8F22-D1CAD4D0E446}" presName="spaceBetweenRectangles" presStyleCnt="0"/>
      <dgm:spPr/>
    </dgm:pt>
    <dgm:pt modelId="{69D54CE0-0CFA-4731-8795-CE0C179B075E}" type="pres">
      <dgm:prSet presAssocID="{DF079F91-2D41-4302-A4FC-B73005B89B53}" presName="parentLin" presStyleCnt="0"/>
      <dgm:spPr/>
    </dgm:pt>
    <dgm:pt modelId="{C4003BD5-4961-453A-91FC-5DEC12F8E2F7}" type="pres">
      <dgm:prSet presAssocID="{DF079F91-2D41-4302-A4FC-B73005B89B53}" presName="parentLeftMargin" presStyleLbl="node1" presStyleIdx="0" presStyleCnt="3"/>
      <dgm:spPr/>
    </dgm:pt>
    <dgm:pt modelId="{196E8382-D60E-4B28-A177-16F20A5C24BC}" type="pres">
      <dgm:prSet presAssocID="{DF079F91-2D41-4302-A4FC-B73005B89B53}" presName="parentText" presStyleLbl="node1" presStyleIdx="1" presStyleCnt="3">
        <dgm:presLayoutVars>
          <dgm:chMax val="0"/>
          <dgm:bulletEnabled val="1"/>
        </dgm:presLayoutVars>
      </dgm:prSet>
      <dgm:spPr/>
    </dgm:pt>
    <dgm:pt modelId="{D94C465B-073E-433B-8297-37AA7DC8A55E}" type="pres">
      <dgm:prSet presAssocID="{DF079F91-2D41-4302-A4FC-B73005B89B53}" presName="negativeSpace" presStyleCnt="0"/>
      <dgm:spPr/>
    </dgm:pt>
    <dgm:pt modelId="{FCDB12F5-4C91-48F3-899E-B700878CDBA6}" type="pres">
      <dgm:prSet presAssocID="{DF079F91-2D41-4302-A4FC-B73005B89B53}" presName="childText" presStyleLbl="conFgAcc1" presStyleIdx="1" presStyleCnt="3">
        <dgm:presLayoutVars>
          <dgm:bulletEnabled val="1"/>
        </dgm:presLayoutVars>
      </dgm:prSet>
      <dgm:spPr/>
    </dgm:pt>
    <dgm:pt modelId="{5940E377-67EB-4A10-8893-5D81AD5CE934}" type="pres">
      <dgm:prSet presAssocID="{D7241587-B799-40D4-BF2E-1A0C513F56C5}" presName="spaceBetweenRectangles" presStyleCnt="0"/>
      <dgm:spPr/>
    </dgm:pt>
    <dgm:pt modelId="{09B865FE-F80E-45B5-8209-BD002E7EA1C3}" type="pres">
      <dgm:prSet presAssocID="{BDB3A64B-5ECE-4417-A4F0-1D92A1EF0A33}" presName="parentLin" presStyleCnt="0"/>
      <dgm:spPr/>
    </dgm:pt>
    <dgm:pt modelId="{2841C556-0072-47FA-B938-9426EC7F19AC}" type="pres">
      <dgm:prSet presAssocID="{BDB3A64B-5ECE-4417-A4F0-1D92A1EF0A33}" presName="parentLeftMargin" presStyleLbl="node1" presStyleIdx="1" presStyleCnt="3"/>
      <dgm:spPr/>
    </dgm:pt>
    <dgm:pt modelId="{0F064F2E-AFA0-4E60-AF8E-9B2729B03E4B}" type="pres">
      <dgm:prSet presAssocID="{BDB3A64B-5ECE-4417-A4F0-1D92A1EF0A33}" presName="parentText" presStyleLbl="node1" presStyleIdx="2" presStyleCnt="3">
        <dgm:presLayoutVars>
          <dgm:chMax val="0"/>
          <dgm:bulletEnabled val="1"/>
        </dgm:presLayoutVars>
      </dgm:prSet>
      <dgm:spPr/>
    </dgm:pt>
    <dgm:pt modelId="{F0B438F7-8243-4D27-AF7B-88AAB942E18E}" type="pres">
      <dgm:prSet presAssocID="{BDB3A64B-5ECE-4417-A4F0-1D92A1EF0A33}" presName="negativeSpace" presStyleCnt="0"/>
      <dgm:spPr/>
    </dgm:pt>
    <dgm:pt modelId="{D7B70F40-7550-40AA-B32A-8625B5B22DB2}" type="pres">
      <dgm:prSet presAssocID="{BDB3A64B-5ECE-4417-A4F0-1D92A1EF0A33}" presName="childText" presStyleLbl="conFgAcc1" presStyleIdx="2" presStyleCnt="3">
        <dgm:presLayoutVars>
          <dgm:bulletEnabled val="1"/>
        </dgm:presLayoutVars>
      </dgm:prSet>
      <dgm:spPr/>
    </dgm:pt>
  </dgm:ptLst>
  <dgm:cxnLst>
    <dgm:cxn modelId="{B450B107-E312-4CBF-91D8-F64AD93FFAAB}" srcId="{3CB21C80-D16E-4466-8C65-CC69A004E41A}" destId="{BDB3A64B-5ECE-4417-A4F0-1D92A1EF0A33}" srcOrd="2" destOrd="0" parTransId="{DC18AEAC-2E69-4F28-8E94-7E022AA741AF}" sibTransId="{19FF5D37-610E-4B95-B55F-9BB316B98789}"/>
    <dgm:cxn modelId="{F403C916-BE7B-4DA1-B9AE-B730A76810AB}" type="presOf" srcId="{F266EF72-D19E-4E0C-ACB6-794A2F7A7F67}" destId="{D7B70F40-7550-40AA-B32A-8625B5B22DB2}" srcOrd="0" destOrd="0" presId="urn:microsoft.com/office/officeart/2005/8/layout/list1"/>
    <dgm:cxn modelId="{495EB831-ACED-48EB-BC8B-9A755987E94D}" type="presOf" srcId="{BDB3A64B-5ECE-4417-A4F0-1D92A1EF0A33}" destId="{2841C556-0072-47FA-B938-9426EC7F19AC}" srcOrd="0" destOrd="0" presId="urn:microsoft.com/office/officeart/2005/8/layout/list1"/>
    <dgm:cxn modelId="{D287F131-6787-44BF-A98B-641CEE1CA0A9}" srcId="{BDB3A64B-5ECE-4417-A4F0-1D92A1EF0A33}" destId="{F266EF72-D19E-4E0C-ACB6-794A2F7A7F67}" srcOrd="0" destOrd="0" parTransId="{EF0CB5B9-71A3-48A2-9E21-B50CA0168570}" sibTransId="{BC0573D6-2AD6-4293-8B11-7741AC597A4B}"/>
    <dgm:cxn modelId="{CA1C2138-5F24-4B99-9B36-D37ACDA11212}" type="presOf" srcId="{C48E42A8-ABA6-4DF4-9E85-9A7A5BFFB594}" destId="{FCDB12F5-4C91-48F3-899E-B700878CDBA6}" srcOrd="0" destOrd="1" presId="urn:microsoft.com/office/officeart/2005/8/layout/list1"/>
    <dgm:cxn modelId="{36D67439-B98F-4BAD-A6EF-29E9340307FE}" srcId="{F1F877EE-F347-4F46-A235-4BA0A06AB164}" destId="{763EA080-FD3B-4069-883B-D3ADD26949D6}" srcOrd="0" destOrd="0" parTransId="{37759A39-EBE8-40C3-BA97-4C50A52BE3BB}" sibTransId="{49508815-4AB3-421C-97E5-F4248A579B69}"/>
    <dgm:cxn modelId="{456CDA5E-B8B0-4264-AA57-B70F5C154C8C}" type="presOf" srcId="{DF079F91-2D41-4302-A4FC-B73005B89B53}" destId="{196E8382-D60E-4B28-A177-16F20A5C24BC}" srcOrd="1" destOrd="0" presId="urn:microsoft.com/office/officeart/2005/8/layout/list1"/>
    <dgm:cxn modelId="{BE4FBF64-69C6-4225-9977-E7BCDD36455A}" srcId="{DF079F91-2D41-4302-A4FC-B73005B89B53}" destId="{C48E42A8-ABA6-4DF4-9E85-9A7A5BFFB594}" srcOrd="1" destOrd="0" parTransId="{61DBFE8C-87A7-457A-A611-2233F34ACE39}" sibTransId="{E5C5876C-7300-4631-8727-EFE378F03CA1}"/>
    <dgm:cxn modelId="{332E6A4C-CC4F-4CEB-9BB0-24FF1315D666}" type="presOf" srcId="{763EA080-FD3B-4069-883B-D3ADD26949D6}" destId="{A63E56EF-C797-46B4-91B9-0DDE3F7EEA30}" srcOrd="0" destOrd="0" presId="urn:microsoft.com/office/officeart/2005/8/layout/list1"/>
    <dgm:cxn modelId="{E6C3A66C-F75E-4AE6-A9CC-9E02A56FF15F}" type="presOf" srcId="{F1F877EE-F347-4F46-A235-4BA0A06AB164}" destId="{7485D874-9C2C-4BB6-8E41-FAFFCDDDFB2E}" srcOrd="0" destOrd="0" presId="urn:microsoft.com/office/officeart/2005/8/layout/list1"/>
    <dgm:cxn modelId="{52B1414D-5C37-4A7A-9466-1F17D8FF48F0}" type="presOf" srcId="{BDB3A64B-5ECE-4417-A4F0-1D92A1EF0A33}" destId="{0F064F2E-AFA0-4E60-AF8E-9B2729B03E4B}" srcOrd="1" destOrd="0" presId="urn:microsoft.com/office/officeart/2005/8/layout/list1"/>
    <dgm:cxn modelId="{36CE486E-4903-4E0F-A095-1AF410236F48}" srcId="{3CB21C80-D16E-4466-8C65-CC69A004E41A}" destId="{DF079F91-2D41-4302-A4FC-B73005B89B53}" srcOrd="1" destOrd="0" parTransId="{B5BB5864-745C-4C89-822D-F3675E976B63}" sibTransId="{D7241587-B799-40D4-BF2E-1A0C513F56C5}"/>
    <dgm:cxn modelId="{6E0B0A51-6988-4FBD-BFBA-A536DD7DBE71}" type="presOf" srcId="{BD084A2D-CA34-4AF5-AF25-BA96B7BA57B4}" destId="{FCDB12F5-4C91-48F3-899E-B700878CDBA6}" srcOrd="0" destOrd="0" presId="urn:microsoft.com/office/officeart/2005/8/layout/list1"/>
    <dgm:cxn modelId="{B7DFAA59-80AD-46BB-810A-B4C8DFC54015}" type="presOf" srcId="{3CB21C80-D16E-4466-8C65-CC69A004E41A}" destId="{FB72B2AC-0DEF-470D-932A-A1D96A4F6CA4}" srcOrd="0" destOrd="0" presId="urn:microsoft.com/office/officeart/2005/8/layout/list1"/>
    <dgm:cxn modelId="{2E892F7E-BDC2-4BC4-84B4-DF2F7C9243E4}" type="presOf" srcId="{DF079F91-2D41-4302-A4FC-B73005B89B53}" destId="{C4003BD5-4961-453A-91FC-5DEC12F8E2F7}" srcOrd="0" destOrd="0" presId="urn:microsoft.com/office/officeart/2005/8/layout/list1"/>
    <dgm:cxn modelId="{DC760FBD-9799-41E3-B76C-BEE5F67D5D3A}" type="presOf" srcId="{F1F877EE-F347-4F46-A235-4BA0A06AB164}" destId="{C5CCF129-228F-481E-B745-EE0C47FA4BBF}" srcOrd="1" destOrd="0" presId="urn:microsoft.com/office/officeart/2005/8/layout/list1"/>
    <dgm:cxn modelId="{4FFC63C2-BB55-486F-9558-D438D332014E}" srcId="{3CB21C80-D16E-4466-8C65-CC69A004E41A}" destId="{F1F877EE-F347-4F46-A235-4BA0A06AB164}" srcOrd="0" destOrd="0" parTransId="{6D891632-F5F0-4DD5-8AC1-83BD07F80BF2}" sibTransId="{6C243C26-2D66-42A5-8F22-D1CAD4D0E446}"/>
    <dgm:cxn modelId="{3BDF54FB-1676-4101-843E-784509959539}" srcId="{DF079F91-2D41-4302-A4FC-B73005B89B53}" destId="{BD084A2D-CA34-4AF5-AF25-BA96B7BA57B4}" srcOrd="0" destOrd="0" parTransId="{C14B8DF0-87D5-4EED-9970-8981E018A6EA}" sibTransId="{5C64E97E-E33B-4280-97A0-99C8F413BC1F}"/>
    <dgm:cxn modelId="{FBD10E61-3999-4730-8E5C-7C9636F83B8A}" type="presParOf" srcId="{FB72B2AC-0DEF-470D-932A-A1D96A4F6CA4}" destId="{A772A948-C517-45A6-A32E-CE2D4AFFF0B8}" srcOrd="0" destOrd="0" presId="urn:microsoft.com/office/officeart/2005/8/layout/list1"/>
    <dgm:cxn modelId="{19386E0E-0945-4018-BCE8-F03E4ECB1315}" type="presParOf" srcId="{A772A948-C517-45A6-A32E-CE2D4AFFF0B8}" destId="{7485D874-9C2C-4BB6-8E41-FAFFCDDDFB2E}" srcOrd="0" destOrd="0" presId="urn:microsoft.com/office/officeart/2005/8/layout/list1"/>
    <dgm:cxn modelId="{7752160F-11D9-4155-9C04-3EA8FE8B090D}" type="presParOf" srcId="{A772A948-C517-45A6-A32E-CE2D4AFFF0B8}" destId="{C5CCF129-228F-481E-B745-EE0C47FA4BBF}" srcOrd="1" destOrd="0" presId="urn:microsoft.com/office/officeart/2005/8/layout/list1"/>
    <dgm:cxn modelId="{F3D9484F-D7C6-4233-9D0C-02C07E9DC2CE}" type="presParOf" srcId="{FB72B2AC-0DEF-470D-932A-A1D96A4F6CA4}" destId="{E4C745E9-2C7B-4932-845E-CF4DF169893E}" srcOrd="1" destOrd="0" presId="urn:microsoft.com/office/officeart/2005/8/layout/list1"/>
    <dgm:cxn modelId="{8CF0FB77-5BD9-4B47-BF82-95B8C31A1FF6}" type="presParOf" srcId="{FB72B2AC-0DEF-470D-932A-A1D96A4F6CA4}" destId="{A63E56EF-C797-46B4-91B9-0DDE3F7EEA30}" srcOrd="2" destOrd="0" presId="urn:microsoft.com/office/officeart/2005/8/layout/list1"/>
    <dgm:cxn modelId="{A9C62F1A-3CAC-4A14-AE8C-B74FCCB5FE74}" type="presParOf" srcId="{FB72B2AC-0DEF-470D-932A-A1D96A4F6CA4}" destId="{0B26CADD-3253-4666-8762-1BEF996D2230}" srcOrd="3" destOrd="0" presId="urn:microsoft.com/office/officeart/2005/8/layout/list1"/>
    <dgm:cxn modelId="{FFB05C96-93B8-4E3C-B6F0-3514F3E7DD24}" type="presParOf" srcId="{FB72B2AC-0DEF-470D-932A-A1D96A4F6CA4}" destId="{69D54CE0-0CFA-4731-8795-CE0C179B075E}" srcOrd="4" destOrd="0" presId="urn:microsoft.com/office/officeart/2005/8/layout/list1"/>
    <dgm:cxn modelId="{31006736-8BEB-4123-982D-669EC703EAE5}" type="presParOf" srcId="{69D54CE0-0CFA-4731-8795-CE0C179B075E}" destId="{C4003BD5-4961-453A-91FC-5DEC12F8E2F7}" srcOrd="0" destOrd="0" presId="urn:microsoft.com/office/officeart/2005/8/layout/list1"/>
    <dgm:cxn modelId="{7024130E-0C90-4201-B7FD-859FFD731D65}" type="presParOf" srcId="{69D54CE0-0CFA-4731-8795-CE0C179B075E}" destId="{196E8382-D60E-4B28-A177-16F20A5C24BC}" srcOrd="1" destOrd="0" presId="urn:microsoft.com/office/officeart/2005/8/layout/list1"/>
    <dgm:cxn modelId="{ED671C0A-F3E9-4A7A-A13F-3D3C7F142DFC}" type="presParOf" srcId="{FB72B2AC-0DEF-470D-932A-A1D96A4F6CA4}" destId="{D94C465B-073E-433B-8297-37AA7DC8A55E}" srcOrd="5" destOrd="0" presId="urn:microsoft.com/office/officeart/2005/8/layout/list1"/>
    <dgm:cxn modelId="{4E7A698A-D784-4553-858F-114E52F57CBA}" type="presParOf" srcId="{FB72B2AC-0DEF-470D-932A-A1D96A4F6CA4}" destId="{FCDB12F5-4C91-48F3-899E-B700878CDBA6}" srcOrd="6" destOrd="0" presId="urn:microsoft.com/office/officeart/2005/8/layout/list1"/>
    <dgm:cxn modelId="{FCCC8C9E-66E7-49B0-856E-34668829B6FD}" type="presParOf" srcId="{FB72B2AC-0DEF-470D-932A-A1D96A4F6CA4}" destId="{5940E377-67EB-4A10-8893-5D81AD5CE934}" srcOrd="7" destOrd="0" presId="urn:microsoft.com/office/officeart/2005/8/layout/list1"/>
    <dgm:cxn modelId="{3D8CFA0A-3556-4458-BB5C-B36BB4FAD6A9}" type="presParOf" srcId="{FB72B2AC-0DEF-470D-932A-A1D96A4F6CA4}" destId="{09B865FE-F80E-45B5-8209-BD002E7EA1C3}" srcOrd="8" destOrd="0" presId="urn:microsoft.com/office/officeart/2005/8/layout/list1"/>
    <dgm:cxn modelId="{007A86C3-86B2-4B5D-9149-7A4761C12DB2}" type="presParOf" srcId="{09B865FE-F80E-45B5-8209-BD002E7EA1C3}" destId="{2841C556-0072-47FA-B938-9426EC7F19AC}" srcOrd="0" destOrd="0" presId="urn:microsoft.com/office/officeart/2005/8/layout/list1"/>
    <dgm:cxn modelId="{C86A729F-2E58-4318-9D1E-3182921FC39A}" type="presParOf" srcId="{09B865FE-F80E-45B5-8209-BD002E7EA1C3}" destId="{0F064F2E-AFA0-4E60-AF8E-9B2729B03E4B}" srcOrd="1" destOrd="0" presId="urn:microsoft.com/office/officeart/2005/8/layout/list1"/>
    <dgm:cxn modelId="{E35BDA29-37B2-4888-B021-912BDFE5A805}" type="presParOf" srcId="{FB72B2AC-0DEF-470D-932A-A1D96A4F6CA4}" destId="{F0B438F7-8243-4D27-AF7B-88AAB942E18E}" srcOrd="9" destOrd="0" presId="urn:microsoft.com/office/officeart/2005/8/layout/list1"/>
    <dgm:cxn modelId="{014F3057-D347-42E1-BCFC-76AA8F41F486}" type="presParOf" srcId="{FB72B2AC-0DEF-470D-932A-A1D96A4F6CA4}" destId="{D7B70F40-7550-40AA-B32A-8625B5B22DB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631DBF-7223-43CD-82BA-14CA5D619AB2}" type="doc">
      <dgm:prSet loTypeId="urn:microsoft.com/office/officeart/2005/8/layout/vList5" loCatId="list" qsTypeId="urn:microsoft.com/office/officeart/2005/8/quickstyle/simple1" qsCatId="simple" csTypeId="urn:microsoft.com/office/officeart/2005/8/colors/accent4_2" csCatId="accent4"/>
      <dgm:spPr/>
      <dgm:t>
        <a:bodyPr/>
        <a:lstStyle/>
        <a:p>
          <a:endParaRPr lang="en-US"/>
        </a:p>
      </dgm:t>
    </dgm:pt>
    <dgm:pt modelId="{29AC9385-9279-4676-9638-34AD98498673}">
      <dgm:prSet/>
      <dgm:spPr/>
      <dgm:t>
        <a:bodyPr/>
        <a:lstStyle/>
        <a:p>
          <a:r>
            <a:rPr lang="en-US"/>
            <a:t>Real Reflexive Verbs</a:t>
          </a:r>
        </a:p>
      </dgm:t>
    </dgm:pt>
    <dgm:pt modelId="{2B0ED72B-952E-43BF-BA87-D21195A72277}" type="parTrans" cxnId="{3CBA94CE-F693-4B15-A166-B9B1D574118C}">
      <dgm:prSet/>
      <dgm:spPr/>
      <dgm:t>
        <a:bodyPr/>
        <a:lstStyle/>
        <a:p>
          <a:endParaRPr lang="en-US"/>
        </a:p>
      </dgm:t>
    </dgm:pt>
    <dgm:pt modelId="{65FE04F8-60E5-4213-9384-977AEB5BF274}" type="sibTrans" cxnId="{3CBA94CE-F693-4B15-A166-B9B1D574118C}">
      <dgm:prSet/>
      <dgm:spPr/>
      <dgm:t>
        <a:bodyPr/>
        <a:lstStyle/>
        <a:p>
          <a:endParaRPr lang="en-US"/>
        </a:p>
      </dgm:t>
    </dgm:pt>
    <dgm:pt modelId="{8B960E84-9593-4B84-BB02-1999250CB44B}">
      <dgm:prSet/>
      <dgm:spPr/>
      <dgm:t>
        <a:bodyPr/>
        <a:lstStyle/>
        <a:p>
          <a:r>
            <a:rPr lang="en-US"/>
            <a:t>šminkati se, umivati se</a:t>
          </a:r>
        </a:p>
      </dgm:t>
    </dgm:pt>
    <dgm:pt modelId="{65B5C4D9-2362-402F-A385-03F791FB90A8}" type="parTrans" cxnId="{6CB4CA9A-58BA-49BA-A37C-2C417C55C839}">
      <dgm:prSet/>
      <dgm:spPr/>
      <dgm:t>
        <a:bodyPr/>
        <a:lstStyle/>
        <a:p>
          <a:endParaRPr lang="en-US"/>
        </a:p>
      </dgm:t>
    </dgm:pt>
    <dgm:pt modelId="{E1425D3E-E14D-4B99-BF0A-C9FB31D4532C}" type="sibTrans" cxnId="{6CB4CA9A-58BA-49BA-A37C-2C417C55C839}">
      <dgm:prSet/>
      <dgm:spPr/>
      <dgm:t>
        <a:bodyPr/>
        <a:lstStyle/>
        <a:p>
          <a:endParaRPr lang="en-US"/>
        </a:p>
      </dgm:t>
    </dgm:pt>
    <dgm:pt modelId="{57B1D126-7827-4E34-BE95-E668402BDD6F}">
      <dgm:prSet/>
      <dgm:spPr/>
      <dgm:t>
        <a:bodyPr/>
        <a:lstStyle/>
        <a:p>
          <a:r>
            <a:rPr lang="en-US"/>
            <a:t>When you are both the subject of the action and its object </a:t>
          </a:r>
        </a:p>
      </dgm:t>
    </dgm:pt>
    <dgm:pt modelId="{0F92458E-DC32-474B-8CA8-802A1FD8BB81}" type="parTrans" cxnId="{C7DBC6DA-5EC5-4B50-BC1C-38D5FA932DED}">
      <dgm:prSet/>
      <dgm:spPr/>
      <dgm:t>
        <a:bodyPr/>
        <a:lstStyle/>
        <a:p>
          <a:endParaRPr lang="en-US"/>
        </a:p>
      </dgm:t>
    </dgm:pt>
    <dgm:pt modelId="{B48F3557-153B-429E-A4F6-A63CE34316D1}" type="sibTrans" cxnId="{C7DBC6DA-5EC5-4B50-BC1C-38D5FA932DED}">
      <dgm:prSet/>
      <dgm:spPr/>
      <dgm:t>
        <a:bodyPr/>
        <a:lstStyle/>
        <a:p>
          <a:endParaRPr lang="en-US"/>
        </a:p>
      </dgm:t>
    </dgm:pt>
    <dgm:pt modelId="{26812CB5-BD6A-4440-9C85-98013E566565}">
      <dgm:prSet/>
      <dgm:spPr/>
      <dgm:t>
        <a:bodyPr/>
        <a:lstStyle/>
        <a:p>
          <a:r>
            <a:rPr lang="en-US"/>
            <a:t>Reciprocal Reflexive Verbs</a:t>
          </a:r>
        </a:p>
      </dgm:t>
    </dgm:pt>
    <dgm:pt modelId="{78B9DD07-665E-4B0F-82F1-60CE8667C580}" type="parTrans" cxnId="{F34775C5-D8C3-478B-B0C1-58275533B426}">
      <dgm:prSet/>
      <dgm:spPr/>
      <dgm:t>
        <a:bodyPr/>
        <a:lstStyle/>
        <a:p>
          <a:endParaRPr lang="en-US"/>
        </a:p>
      </dgm:t>
    </dgm:pt>
    <dgm:pt modelId="{FD24368B-B35C-4D37-9719-7D93B5305F1B}" type="sibTrans" cxnId="{F34775C5-D8C3-478B-B0C1-58275533B426}">
      <dgm:prSet/>
      <dgm:spPr/>
      <dgm:t>
        <a:bodyPr/>
        <a:lstStyle/>
        <a:p>
          <a:endParaRPr lang="en-US"/>
        </a:p>
      </dgm:t>
    </dgm:pt>
    <dgm:pt modelId="{17EE4841-A580-438F-AEF5-5994DE4A7CC6}">
      <dgm:prSet/>
      <dgm:spPr/>
      <dgm:t>
        <a:bodyPr/>
        <a:lstStyle/>
        <a:p>
          <a:r>
            <a:rPr lang="sr-Latn-RS"/>
            <a:t>Pozdraviti se- to greet each other</a:t>
          </a:r>
          <a:endParaRPr lang="en-US"/>
        </a:p>
      </dgm:t>
    </dgm:pt>
    <dgm:pt modelId="{42E544EF-BC70-4EE0-B27D-76FF94BF58F7}" type="parTrans" cxnId="{AF4486F8-241E-4994-96E0-2BF516892013}">
      <dgm:prSet/>
      <dgm:spPr/>
      <dgm:t>
        <a:bodyPr/>
        <a:lstStyle/>
        <a:p>
          <a:endParaRPr lang="en-US"/>
        </a:p>
      </dgm:t>
    </dgm:pt>
    <dgm:pt modelId="{C366C9A3-8F65-4305-9FB3-B6A9234BA674}" type="sibTrans" cxnId="{AF4486F8-241E-4994-96E0-2BF516892013}">
      <dgm:prSet/>
      <dgm:spPr/>
      <dgm:t>
        <a:bodyPr/>
        <a:lstStyle/>
        <a:p>
          <a:endParaRPr lang="en-US"/>
        </a:p>
      </dgm:t>
    </dgm:pt>
    <dgm:pt modelId="{27CD1A9E-EC2A-43F2-9F0E-8102A541570B}">
      <dgm:prSet/>
      <dgm:spPr/>
      <dgm:t>
        <a:bodyPr/>
        <a:lstStyle/>
        <a:p>
          <a:r>
            <a:rPr lang="sr-Latn-RS"/>
            <a:t>Zagrliti se- to hug each other</a:t>
          </a:r>
          <a:endParaRPr lang="en-US"/>
        </a:p>
      </dgm:t>
    </dgm:pt>
    <dgm:pt modelId="{F8067023-AFEB-4580-A0A8-BC9B2353CF73}" type="parTrans" cxnId="{347913B9-BD54-4618-AF00-526882DC0429}">
      <dgm:prSet/>
      <dgm:spPr/>
      <dgm:t>
        <a:bodyPr/>
        <a:lstStyle/>
        <a:p>
          <a:endParaRPr lang="en-US"/>
        </a:p>
      </dgm:t>
    </dgm:pt>
    <dgm:pt modelId="{8854CE20-53F4-40CF-AA4E-A8A047C14C4E}" type="sibTrans" cxnId="{347913B9-BD54-4618-AF00-526882DC0429}">
      <dgm:prSet/>
      <dgm:spPr/>
      <dgm:t>
        <a:bodyPr/>
        <a:lstStyle/>
        <a:p>
          <a:endParaRPr lang="en-US"/>
        </a:p>
      </dgm:t>
    </dgm:pt>
    <dgm:pt modelId="{8D509225-5BEA-41B6-A37C-9C71A89C1FB8}">
      <dgm:prSet/>
      <dgm:spPr/>
      <dgm:t>
        <a:bodyPr/>
        <a:lstStyle/>
        <a:p>
          <a:r>
            <a:rPr lang="en-US"/>
            <a:t>Irregular Reflexive Verbs</a:t>
          </a:r>
        </a:p>
      </dgm:t>
    </dgm:pt>
    <dgm:pt modelId="{88A91E18-370A-48DD-940A-38601F3D858C}" type="parTrans" cxnId="{02B86D7E-2A8D-471F-8516-5CE5B6F602AA}">
      <dgm:prSet/>
      <dgm:spPr/>
      <dgm:t>
        <a:bodyPr/>
        <a:lstStyle/>
        <a:p>
          <a:endParaRPr lang="en-US"/>
        </a:p>
      </dgm:t>
    </dgm:pt>
    <dgm:pt modelId="{C6CEB1BE-CE4E-437A-A016-FF88F2F334A1}" type="sibTrans" cxnId="{02B86D7E-2A8D-471F-8516-5CE5B6F602AA}">
      <dgm:prSet/>
      <dgm:spPr/>
      <dgm:t>
        <a:bodyPr/>
        <a:lstStyle/>
        <a:p>
          <a:endParaRPr lang="en-US"/>
        </a:p>
      </dgm:t>
    </dgm:pt>
    <dgm:pt modelId="{AFF384C5-30FB-4D14-924D-59EC3192AAC7}">
      <dgm:prSet/>
      <dgm:spPr/>
      <dgm:t>
        <a:bodyPr/>
        <a:lstStyle/>
        <a:p>
          <a:r>
            <a:rPr lang="sr-Latn-RS"/>
            <a:t>Čuditi se- to get suprised </a:t>
          </a:r>
          <a:endParaRPr lang="en-US"/>
        </a:p>
      </dgm:t>
    </dgm:pt>
    <dgm:pt modelId="{3199739D-D916-4D37-BF73-B70B8EE0F97D}" type="parTrans" cxnId="{9C647A39-740B-4315-9715-6534DA782B1F}">
      <dgm:prSet/>
      <dgm:spPr/>
      <dgm:t>
        <a:bodyPr/>
        <a:lstStyle/>
        <a:p>
          <a:endParaRPr lang="en-US"/>
        </a:p>
      </dgm:t>
    </dgm:pt>
    <dgm:pt modelId="{8B291145-D0CC-4FD7-BA45-428DC1C2E359}" type="sibTrans" cxnId="{9C647A39-740B-4315-9715-6534DA782B1F}">
      <dgm:prSet/>
      <dgm:spPr/>
      <dgm:t>
        <a:bodyPr/>
        <a:lstStyle/>
        <a:p>
          <a:endParaRPr lang="en-US"/>
        </a:p>
      </dgm:t>
    </dgm:pt>
    <dgm:pt modelId="{2D4544F0-5595-4316-98C8-8B56785A6945}" type="pres">
      <dgm:prSet presAssocID="{AD631DBF-7223-43CD-82BA-14CA5D619AB2}" presName="Name0" presStyleCnt="0">
        <dgm:presLayoutVars>
          <dgm:dir/>
          <dgm:animLvl val="lvl"/>
          <dgm:resizeHandles val="exact"/>
        </dgm:presLayoutVars>
      </dgm:prSet>
      <dgm:spPr/>
    </dgm:pt>
    <dgm:pt modelId="{19B24362-B814-4EF3-902D-7CF965C2F106}" type="pres">
      <dgm:prSet presAssocID="{29AC9385-9279-4676-9638-34AD98498673}" presName="linNode" presStyleCnt="0"/>
      <dgm:spPr/>
    </dgm:pt>
    <dgm:pt modelId="{2CC6CA38-1A37-4E59-8221-7FF7D133F233}" type="pres">
      <dgm:prSet presAssocID="{29AC9385-9279-4676-9638-34AD98498673}" presName="parentText" presStyleLbl="node1" presStyleIdx="0" presStyleCnt="3">
        <dgm:presLayoutVars>
          <dgm:chMax val="1"/>
          <dgm:bulletEnabled val="1"/>
        </dgm:presLayoutVars>
      </dgm:prSet>
      <dgm:spPr/>
    </dgm:pt>
    <dgm:pt modelId="{952C8A32-C81C-4388-8F1B-9D0219F7BAD8}" type="pres">
      <dgm:prSet presAssocID="{29AC9385-9279-4676-9638-34AD98498673}" presName="descendantText" presStyleLbl="alignAccFollowNode1" presStyleIdx="0" presStyleCnt="3">
        <dgm:presLayoutVars>
          <dgm:bulletEnabled val="1"/>
        </dgm:presLayoutVars>
      </dgm:prSet>
      <dgm:spPr/>
    </dgm:pt>
    <dgm:pt modelId="{17E9E230-1294-4B74-9E9A-B4CA552538C3}" type="pres">
      <dgm:prSet presAssocID="{65FE04F8-60E5-4213-9384-977AEB5BF274}" presName="sp" presStyleCnt="0"/>
      <dgm:spPr/>
    </dgm:pt>
    <dgm:pt modelId="{FAA2D432-A729-43DC-89CD-9B310244566D}" type="pres">
      <dgm:prSet presAssocID="{26812CB5-BD6A-4440-9C85-98013E566565}" presName="linNode" presStyleCnt="0"/>
      <dgm:spPr/>
    </dgm:pt>
    <dgm:pt modelId="{F3B794DB-7885-4E27-9C7D-9FEA8204392C}" type="pres">
      <dgm:prSet presAssocID="{26812CB5-BD6A-4440-9C85-98013E566565}" presName="parentText" presStyleLbl="node1" presStyleIdx="1" presStyleCnt="3">
        <dgm:presLayoutVars>
          <dgm:chMax val="1"/>
          <dgm:bulletEnabled val="1"/>
        </dgm:presLayoutVars>
      </dgm:prSet>
      <dgm:spPr/>
    </dgm:pt>
    <dgm:pt modelId="{C46E39C2-69BB-4163-A60D-33FA3D65E3E0}" type="pres">
      <dgm:prSet presAssocID="{26812CB5-BD6A-4440-9C85-98013E566565}" presName="descendantText" presStyleLbl="alignAccFollowNode1" presStyleIdx="1" presStyleCnt="3">
        <dgm:presLayoutVars>
          <dgm:bulletEnabled val="1"/>
        </dgm:presLayoutVars>
      </dgm:prSet>
      <dgm:spPr/>
    </dgm:pt>
    <dgm:pt modelId="{1D66EA08-1F85-4730-A6C8-CC2A046589DC}" type="pres">
      <dgm:prSet presAssocID="{FD24368B-B35C-4D37-9719-7D93B5305F1B}" presName="sp" presStyleCnt="0"/>
      <dgm:spPr/>
    </dgm:pt>
    <dgm:pt modelId="{819B8A3A-4440-4405-A55D-5C7EF6ABB34B}" type="pres">
      <dgm:prSet presAssocID="{8D509225-5BEA-41B6-A37C-9C71A89C1FB8}" presName="linNode" presStyleCnt="0"/>
      <dgm:spPr/>
    </dgm:pt>
    <dgm:pt modelId="{E2148A54-6463-4097-A01D-516FD4FC3718}" type="pres">
      <dgm:prSet presAssocID="{8D509225-5BEA-41B6-A37C-9C71A89C1FB8}" presName="parentText" presStyleLbl="node1" presStyleIdx="2" presStyleCnt="3">
        <dgm:presLayoutVars>
          <dgm:chMax val="1"/>
          <dgm:bulletEnabled val="1"/>
        </dgm:presLayoutVars>
      </dgm:prSet>
      <dgm:spPr/>
    </dgm:pt>
    <dgm:pt modelId="{16705CC0-5971-4833-B76A-B3DDE1AEB379}" type="pres">
      <dgm:prSet presAssocID="{8D509225-5BEA-41B6-A37C-9C71A89C1FB8}" presName="descendantText" presStyleLbl="alignAccFollowNode1" presStyleIdx="2" presStyleCnt="3">
        <dgm:presLayoutVars>
          <dgm:bulletEnabled val="1"/>
        </dgm:presLayoutVars>
      </dgm:prSet>
      <dgm:spPr/>
    </dgm:pt>
  </dgm:ptLst>
  <dgm:cxnLst>
    <dgm:cxn modelId="{2F884603-CE59-4FC9-A10F-A2166B765082}" type="presOf" srcId="{8D509225-5BEA-41B6-A37C-9C71A89C1FB8}" destId="{E2148A54-6463-4097-A01D-516FD4FC3718}" srcOrd="0" destOrd="0" presId="urn:microsoft.com/office/officeart/2005/8/layout/vList5"/>
    <dgm:cxn modelId="{57320C0D-64AF-4565-B49D-71B061ECD06A}" type="presOf" srcId="{AFF384C5-30FB-4D14-924D-59EC3192AAC7}" destId="{16705CC0-5971-4833-B76A-B3DDE1AEB379}" srcOrd="0" destOrd="0" presId="urn:microsoft.com/office/officeart/2005/8/layout/vList5"/>
    <dgm:cxn modelId="{E68CEA22-6976-48F4-8FC4-E2F4FC6C8D8A}" type="presOf" srcId="{17EE4841-A580-438F-AEF5-5994DE4A7CC6}" destId="{C46E39C2-69BB-4163-A60D-33FA3D65E3E0}" srcOrd="0" destOrd="0" presId="urn:microsoft.com/office/officeart/2005/8/layout/vList5"/>
    <dgm:cxn modelId="{CFE18E29-09EA-4528-8B11-2A15AE9C736E}" type="presOf" srcId="{8B960E84-9593-4B84-BB02-1999250CB44B}" destId="{952C8A32-C81C-4388-8F1B-9D0219F7BAD8}" srcOrd="0" destOrd="0" presId="urn:microsoft.com/office/officeart/2005/8/layout/vList5"/>
    <dgm:cxn modelId="{9C647A39-740B-4315-9715-6534DA782B1F}" srcId="{8D509225-5BEA-41B6-A37C-9C71A89C1FB8}" destId="{AFF384C5-30FB-4D14-924D-59EC3192AAC7}" srcOrd="0" destOrd="0" parTransId="{3199739D-D916-4D37-BF73-B70B8EE0F97D}" sibTransId="{8B291145-D0CC-4FD7-BA45-428DC1C2E359}"/>
    <dgm:cxn modelId="{B2976164-2635-4E46-8947-38BF5A2DA9E5}" type="presOf" srcId="{AD631DBF-7223-43CD-82BA-14CA5D619AB2}" destId="{2D4544F0-5595-4316-98C8-8B56785A6945}" srcOrd="0" destOrd="0" presId="urn:microsoft.com/office/officeart/2005/8/layout/vList5"/>
    <dgm:cxn modelId="{9327B577-B500-4BB2-9369-AEFAD4C49274}" type="presOf" srcId="{26812CB5-BD6A-4440-9C85-98013E566565}" destId="{F3B794DB-7885-4E27-9C7D-9FEA8204392C}" srcOrd="0" destOrd="0" presId="urn:microsoft.com/office/officeart/2005/8/layout/vList5"/>
    <dgm:cxn modelId="{02B86D7E-2A8D-471F-8516-5CE5B6F602AA}" srcId="{AD631DBF-7223-43CD-82BA-14CA5D619AB2}" destId="{8D509225-5BEA-41B6-A37C-9C71A89C1FB8}" srcOrd="2" destOrd="0" parTransId="{88A91E18-370A-48DD-940A-38601F3D858C}" sibTransId="{C6CEB1BE-CE4E-437A-A016-FF88F2F334A1}"/>
    <dgm:cxn modelId="{6CB4CA9A-58BA-49BA-A37C-2C417C55C839}" srcId="{29AC9385-9279-4676-9638-34AD98498673}" destId="{8B960E84-9593-4B84-BB02-1999250CB44B}" srcOrd="0" destOrd="0" parTransId="{65B5C4D9-2362-402F-A385-03F791FB90A8}" sibTransId="{E1425D3E-E14D-4B99-BF0A-C9FB31D4532C}"/>
    <dgm:cxn modelId="{347913B9-BD54-4618-AF00-526882DC0429}" srcId="{26812CB5-BD6A-4440-9C85-98013E566565}" destId="{27CD1A9E-EC2A-43F2-9F0E-8102A541570B}" srcOrd="1" destOrd="0" parTransId="{F8067023-AFEB-4580-A0A8-BC9B2353CF73}" sibTransId="{8854CE20-53F4-40CF-AA4E-A8A047C14C4E}"/>
    <dgm:cxn modelId="{F34775C5-D8C3-478B-B0C1-58275533B426}" srcId="{AD631DBF-7223-43CD-82BA-14CA5D619AB2}" destId="{26812CB5-BD6A-4440-9C85-98013E566565}" srcOrd="1" destOrd="0" parTransId="{78B9DD07-665E-4B0F-82F1-60CE8667C580}" sibTransId="{FD24368B-B35C-4D37-9719-7D93B5305F1B}"/>
    <dgm:cxn modelId="{0B06D7CD-57FD-45B3-B558-E30BE5A7CE16}" type="presOf" srcId="{29AC9385-9279-4676-9638-34AD98498673}" destId="{2CC6CA38-1A37-4E59-8221-7FF7D133F233}" srcOrd="0" destOrd="0" presId="urn:microsoft.com/office/officeart/2005/8/layout/vList5"/>
    <dgm:cxn modelId="{3CBA94CE-F693-4B15-A166-B9B1D574118C}" srcId="{AD631DBF-7223-43CD-82BA-14CA5D619AB2}" destId="{29AC9385-9279-4676-9638-34AD98498673}" srcOrd="0" destOrd="0" parTransId="{2B0ED72B-952E-43BF-BA87-D21195A72277}" sibTransId="{65FE04F8-60E5-4213-9384-977AEB5BF274}"/>
    <dgm:cxn modelId="{089928CF-EAFC-4A75-9CF9-C457DA4D9C7D}" type="presOf" srcId="{57B1D126-7827-4E34-BE95-E668402BDD6F}" destId="{952C8A32-C81C-4388-8F1B-9D0219F7BAD8}" srcOrd="0" destOrd="1" presId="urn:microsoft.com/office/officeart/2005/8/layout/vList5"/>
    <dgm:cxn modelId="{C7DBC6DA-5EC5-4B50-BC1C-38D5FA932DED}" srcId="{29AC9385-9279-4676-9638-34AD98498673}" destId="{57B1D126-7827-4E34-BE95-E668402BDD6F}" srcOrd="1" destOrd="0" parTransId="{0F92458E-DC32-474B-8CA8-802A1FD8BB81}" sibTransId="{B48F3557-153B-429E-A4F6-A63CE34316D1}"/>
    <dgm:cxn modelId="{8BFF2BE5-49EC-42CC-99BB-5B5C438E3C26}" type="presOf" srcId="{27CD1A9E-EC2A-43F2-9F0E-8102A541570B}" destId="{C46E39C2-69BB-4163-A60D-33FA3D65E3E0}" srcOrd="0" destOrd="1" presId="urn:microsoft.com/office/officeart/2005/8/layout/vList5"/>
    <dgm:cxn modelId="{AF4486F8-241E-4994-96E0-2BF516892013}" srcId="{26812CB5-BD6A-4440-9C85-98013E566565}" destId="{17EE4841-A580-438F-AEF5-5994DE4A7CC6}" srcOrd="0" destOrd="0" parTransId="{42E544EF-BC70-4EE0-B27D-76FF94BF58F7}" sibTransId="{C366C9A3-8F65-4305-9FB3-B6A9234BA674}"/>
    <dgm:cxn modelId="{8B70CE32-39C7-427A-BCAA-50173DD12973}" type="presParOf" srcId="{2D4544F0-5595-4316-98C8-8B56785A6945}" destId="{19B24362-B814-4EF3-902D-7CF965C2F106}" srcOrd="0" destOrd="0" presId="urn:microsoft.com/office/officeart/2005/8/layout/vList5"/>
    <dgm:cxn modelId="{495FD47C-8D84-4A46-A4CD-91B19C26E7F7}" type="presParOf" srcId="{19B24362-B814-4EF3-902D-7CF965C2F106}" destId="{2CC6CA38-1A37-4E59-8221-7FF7D133F233}" srcOrd="0" destOrd="0" presId="urn:microsoft.com/office/officeart/2005/8/layout/vList5"/>
    <dgm:cxn modelId="{765D7F6E-16C0-447A-BE1D-495A13191033}" type="presParOf" srcId="{19B24362-B814-4EF3-902D-7CF965C2F106}" destId="{952C8A32-C81C-4388-8F1B-9D0219F7BAD8}" srcOrd="1" destOrd="0" presId="urn:microsoft.com/office/officeart/2005/8/layout/vList5"/>
    <dgm:cxn modelId="{C5CAB5C1-801C-48C9-A2D0-95C260BD0BC0}" type="presParOf" srcId="{2D4544F0-5595-4316-98C8-8B56785A6945}" destId="{17E9E230-1294-4B74-9E9A-B4CA552538C3}" srcOrd="1" destOrd="0" presId="urn:microsoft.com/office/officeart/2005/8/layout/vList5"/>
    <dgm:cxn modelId="{BE20C18F-05B9-41B4-8592-3C3B636A489D}" type="presParOf" srcId="{2D4544F0-5595-4316-98C8-8B56785A6945}" destId="{FAA2D432-A729-43DC-89CD-9B310244566D}" srcOrd="2" destOrd="0" presId="urn:microsoft.com/office/officeart/2005/8/layout/vList5"/>
    <dgm:cxn modelId="{931C3D84-F73D-4476-A03E-B2377323F22C}" type="presParOf" srcId="{FAA2D432-A729-43DC-89CD-9B310244566D}" destId="{F3B794DB-7885-4E27-9C7D-9FEA8204392C}" srcOrd="0" destOrd="0" presId="urn:microsoft.com/office/officeart/2005/8/layout/vList5"/>
    <dgm:cxn modelId="{3F744902-7CF5-4E74-9A57-F3277814744B}" type="presParOf" srcId="{FAA2D432-A729-43DC-89CD-9B310244566D}" destId="{C46E39C2-69BB-4163-A60D-33FA3D65E3E0}" srcOrd="1" destOrd="0" presId="urn:microsoft.com/office/officeart/2005/8/layout/vList5"/>
    <dgm:cxn modelId="{19705289-CDA8-4E76-9042-A53806A24A54}" type="presParOf" srcId="{2D4544F0-5595-4316-98C8-8B56785A6945}" destId="{1D66EA08-1F85-4730-A6C8-CC2A046589DC}" srcOrd="3" destOrd="0" presId="urn:microsoft.com/office/officeart/2005/8/layout/vList5"/>
    <dgm:cxn modelId="{B947BADB-95A6-4391-9B97-15AB6B3F5585}" type="presParOf" srcId="{2D4544F0-5595-4316-98C8-8B56785A6945}" destId="{819B8A3A-4440-4405-A55D-5C7EF6ABB34B}" srcOrd="4" destOrd="0" presId="urn:microsoft.com/office/officeart/2005/8/layout/vList5"/>
    <dgm:cxn modelId="{59A552CB-9F40-419F-AB58-25D1A21BA26B}" type="presParOf" srcId="{819B8A3A-4440-4405-A55D-5C7EF6ABB34B}" destId="{E2148A54-6463-4097-A01D-516FD4FC3718}" srcOrd="0" destOrd="0" presId="urn:microsoft.com/office/officeart/2005/8/layout/vList5"/>
    <dgm:cxn modelId="{709D5335-A76F-48F4-AC6E-DC1EFFD48B35}" type="presParOf" srcId="{819B8A3A-4440-4405-A55D-5C7EF6ABB34B}" destId="{16705CC0-5971-4833-B76A-B3DDE1AEB37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E56EF-C797-46B4-91B9-0DDE3F7EEA30}">
      <dsp:nvSpPr>
        <dsp:cNvPr id="0" name=""/>
        <dsp:cNvSpPr/>
      </dsp:nvSpPr>
      <dsp:spPr>
        <a:xfrm>
          <a:off x="0" y="560181"/>
          <a:ext cx="6367912" cy="1417500"/>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520700" rIns="494221"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Ja kuvam ru</a:t>
          </a:r>
          <a:r>
            <a:rPr lang="sr-Latn-RS" sz="2500" kern="1200"/>
            <a:t>čak. (I am making lunck). They can have a direct 	object. </a:t>
          </a:r>
          <a:endParaRPr lang="en-US" sz="2500" kern="1200"/>
        </a:p>
      </dsp:txBody>
      <dsp:txXfrm>
        <a:off x="0" y="560181"/>
        <a:ext cx="6367912" cy="1417500"/>
      </dsp:txXfrm>
    </dsp:sp>
    <dsp:sp modelId="{C5CCF129-228F-481E-B745-EE0C47FA4BBF}">
      <dsp:nvSpPr>
        <dsp:cNvPr id="0" name=""/>
        <dsp:cNvSpPr/>
      </dsp:nvSpPr>
      <dsp:spPr>
        <a:xfrm>
          <a:off x="318395" y="191181"/>
          <a:ext cx="4457539" cy="7380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1111250">
            <a:lnSpc>
              <a:spcPct val="90000"/>
            </a:lnSpc>
            <a:spcBef>
              <a:spcPct val="0"/>
            </a:spcBef>
            <a:spcAft>
              <a:spcPct val="35000"/>
            </a:spcAft>
            <a:buNone/>
          </a:pPr>
          <a:r>
            <a:rPr lang="en-US" sz="2500" kern="1200" dirty="0"/>
            <a:t>Transitive</a:t>
          </a:r>
          <a:r>
            <a:rPr lang="sr-Latn-RS" sz="2500" kern="1200" dirty="0"/>
            <a:t>/prelazni glagoli</a:t>
          </a:r>
          <a:endParaRPr lang="en-US" sz="2500" kern="1200" dirty="0"/>
        </a:p>
      </dsp:txBody>
      <dsp:txXfrm>
        <a:off x="354421" y="227207"/>
        <a:ext cx="4385487" cy="665948"/>
      </dsp:txXfrm>
    </dsp:sp>
    <dsp:sp modelId="{FCDB12F5-4C91-48F3-899E-B700878CDBA6}">
      <dsp:nvSpPr>
        <dsp:cNvPr id="0" name=""/>
        <dsp:cNvSpPr/>
      </dsp:nvSpPr>
      <dsp:spPr>
        <a:xfrm>
          <a:off x="0" y="2481681"/>
          <a:ext cx="6367912" cy="1811250"/>
        </a:xfrm>
        <a:prstGeom prst="rect">
          <a:avLst/>
        </a:prstGeom>
        <a:solidFill>
          <a:schemeClr val="lt1">
            <a:alpha val="90000"/>
            <a:hueOff val="0"/>
            <a:satOff val="0"/>
            <a:lumOff val="0"/>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520700" rIns="494221" bIns="177800" numCol="1" spcCol="1270" anchor="t" anchorCtr="0">
          <a:noAutofit/>
        </a:bodyPr>
        <a:lstStyle/>
        <a:p>
          <a:pPr marL="228600" lvl="1" indent="-228600" algn="l" defTabSz="1111250">
            <a:lnSpc>
              <a:spcPct val="90000"/>
            </a:lnSpc>
            <a:spcBef>
              <a:spcPct val="0"/>
            </a:spcBef>
            <a:spcAft>
              <a:spcPct val="15000"/>
            </a:spcAft>
            <a:buChar char="•"/>
          </a:pPr>
          <a:r>
            <a:rPr lang="sr-Latn-RS" sz="2500" kern="1200"/>
            <a:t>Often describe the state, the action is not leaveing the subject. </a:t>
          </a:r>
          <a:endParaRPr lang="en-US" sz="2500" kern="1200" dirty="0"/>
        </a:p>
        <a:p>
          <a:pPr marL="228600" lvl="1" indent="-228600" algn="l" defTabSz="1111250">
            <a:lnSpc>
              <a:spcPct val="90000"/>
            </a:lnSpc>
            <a:spcBef>
              <a:spcPct val="0"/>
            </a:spcBef>
            <a:spcAft>
              <a:spcPct val="15000"/>
            </a:spcAft>
            <a:buChar char="•"/>
          </a:pPr>
          <a:r>
            <a:rPr lang="sr-Latn-RS" sz="2500" kern="1200" dirty="0"/>
            <a:t>Ja plačem. I am </a:t>
          </a:r>
          <a:r>
            <a:rPr lang="sr-Latn-RS" sz="2500" kern="1200" dirty="0" err="1"/>
            <a:t>crying</a:t>
          </a:r>
          <a:r>
            <a:rPr lang="sr-Latn-RS" sz="2500" kern="1200" dirty="0"/>
            <a:t>. </a:t>
          </a:r>
          <a:endParaRPr lang="en-US" sz="2500" kern="1200" dirty="0"/>
        </a:p>
      </dsp:txBody>
      <dsp:txXfrm>
        <a:off x="0" y="2481681"/>
        <a:ext cx="6367912" cy="1811250"/>
      </dsp:txXfrm>
    </dsp:sp>
    <dsp:sp modelId="{196E8382-D60E-4B28-A177-16F20A5C24BC}">
      <dsp:nvSpPr>
        <dsp:cNvPr id="0" name=""/>
        <dsp:cNvSpPr/>
      </dsp:nvSpPr>
      <dsp:spPr>
        <a:xfrm>
          <a:off x="318395" y="2112681"/>
          <a:ext cx="4457539" cy="73800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1111250">
            <a:lnSpc>
              <a:spcPct val="90000"/>
            </a:lnSpc>
            <a:spcBef>
              <a:spcPct val="0"/>
            </a:spcBef>
            <a:spcAft>
              <a:spcPct val="35000"/>
            </a:spcAft>
            <a:buNone/>
          </a:pPr>
          <a:r>
            <a:rPr lang="en-US" sz="2500" kern="1200" dirty="0"/>
            <a:t>Intransitive</a:t>
          </a:r>
          <a:r>
            <a:rPr lang="sr-Latn-RS" sz="2500" kern="1200" dirty="0"/>
            <a:t>/neprelazni glagoli</a:t>
          </a:r>
          <a:endParaRPr lang="en-US" sz="2500" kern="1200" dirty="0"/>
        </a:p>
      </dsp:txBody>
      <dsp:txXfrm>
        <a:off x="354421" y="2148707"/>
        <a:ext cx="4385487" cy="665948"/>
      </dsp:txXfrm>
    </dsp:sp>
    <dsp:sp modelId="{D7B70F40-7550-40AA-B32A-8625B5B22DB2}">
      <dsp:nvSpPr>
        <dsp:cNvPr id="0" name=""/>
        <dsp:cNvSpPr/>
      </dsp:nvSpPr>
      <dsp:spPr>
        <a:xfrm>
          <a:off x="0" y="4796931"/>
          <a:ext cx="6367912" cy="1417500"/>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520700" rIns="494221" bIns="177800" numCol="1" spcCol="1270" anchor="t" anchorCtr="0">
          <a:noAutofit/>
        </a:bodyPr>
        <a:lstStyle/>
        <a:p>
          <a:pPr marL="228600" lvl="1" indent="-228600" algn="l" defTabSz="1111250">
            <a:lnSpc>
              <a:spcPct val="90000"/>
            </a:lnSpc>
            <a:spcBef>
              <a:spcPct val="0"/>
            </a:spcBef>
            <a:spcAft>
              <a:spcPct val="15000"/>
            </a:spcAft>
            <a:buChar char="•"/>
          </a:pPr>
          <a:r>
            <a:rPr lang="sr-Latn-RS" sz="2500" kern="1200"/>
            <a:t>the action leaves the subject and then returns to it. </a:t>
          </a:r>
          <a:endParaRPr lang="en-US" sz="2500" kern="1200" dirty="0"/>
        </a:p>
      </dsp:txBody>
      <dsp:txXfrm>
        <a:off x="0" y="4796931"/>
        <a:ext cx="6367912" cy="1417500"/>
      </dsp:txXfrm>
    </dsp:sp>
    <dsp:sp modelId="{0F064F2E-AFA0-4E60-AF8E-9B2729B03E4B}">
      <dsp:nvSpPr>
        <dsp:cNvPr id="0" name=""/>
        <dsp:cNvSpPr/>
      </dsp:nvSpPr>
      <dsp:spPr>
        <a:xfrm>
          <a:off x="318395" y="4427931"/>
          <a:ext cx="4457539" cy="73800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1111250">
            <a:lnSpc>
              <a:spcPct val="90000"/>
            </a:lnSpc>
            <a:spcBef>
              <a:spcPct val="0"/>
            </a:spcBef>
            <a:spcAft>
              <a:spcPct val="35000"/>
            </a:spcAft>
            <a:buNone/>
          </a:pPr>
          <a:r>
            <a:rPr lang="en-US" sz="2500" kern="1200" dirty="0"/>
            <a:t>Reflexive</a:t>
          </a:r>
          <a:r>
            <a:rPr lang="sr-Latn-RS" sz="2500" kern="1200" dirty="0"/>
            <a:t>/povratni glagoli-</a:t>
          </a:r>
          <a:endParaRPr lang="en-US" sz="2500" kern="1200" dirty="0"/>
        </a:p>
      </dsp:txBody>
      <dsp:txXfrm>
        <a:off x="354421" y="4463957"/>
        <a:ext cx="4385487"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C8A32-C81C-4388-8F1B-9D0219F7BAD8}">
      <dsp:nvSpPr>
        <dsp:cNvPr id="0" name=""/>
        <dsp:cNvSpPr/>
      </dsp:nvSpPr>
      <dsp:spPr>
        <a:xfrm rot="5400000">
          <a:off x="3504457" y="-1002449"/>
          <a:ext cx="1651447" cy="4075464"/>
        </a:xfrm>
        <a:prstGeom prst="round2Same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šminkati se, umivati se</a:t>
          </a:r>
        </a:p>
        <a:p>
          <a:pPr marL="228600" lvl="1" indent="-228600" algn="l" defTabSz="1066800">
            <a:lnSpc>
              <a:spcPct val="90000"/>
            </a:lnSpc>
            <a:spcBef>
              <a:spcPct val="0"/>
            </a:spcBef>
            <a:spcAft>
              <a:spcPct val="15000"/>
            </a:spcAft>
            <a:buChar char="•"/>
          </a:pPr>
          <a:r>
            <a:rPr lang="en-US" sz="2400" kern="1200"/>
            <a:t>When you are both the subject of the action and its object </a:t>
          </a:r>
        </a:p>
      </dsp:txBody>
      <dsp:txXfrm rot="-5400000">
        <a:off x="2292449" y="290176"/>
        <a:ext cx="3994847" cy="1490213"/>
      </dsp:txXfrm>
    </dsp:sp>
    <dsp:sp modelId="{2CC6CA38-1A37-4E59-8221-7FF7D133F233}">
      <dsp:nvSpPr>
        <dsp:cNvPr id="0" name=""/>
        <dsp:cNvSpPr/>
      </dsp:nvSpPr>
      <dsp:spPr>
        <a:xfrm>
          <a:off x="0" y="3127"/>
          <a:ext cx="2292448" cy="2064308"/>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Real Reflexive Verbs</a:t>
          </a:r>
        </a:p>
      </dsp:txBody>
      <dsp:txXfrm>
        <a:off x="100771" y="103898"/>
        <a:ext cx="2090906" cy="1862766"/>
      </dsp:txXfrm>
    </dsp:sp>
    <dsp:sp modelId="{C46E39C2-69BB-4163-A60D-33FA3D65E3E0}">
      <dsp:nvSpPr>
        <dsp:cNvPr id="0" name=""/>
        <dsp:cNvSpPr/>
      </dsp:nvSpPr>
      <dsp:spPr>
        <a:xfrm rot="5400000">
          <a:off x="3504457" y="1165074"/>
          <a:ext cx="1651447" cy="4075464"/>
        </a:xfrm>
        <a:prstGeom prst="round2Same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sr-Latn-RS" sz="2400" kern="1200"/>
            <a:t>Pozdraviti se- to greet each other</a:t>
          </a:r>
          <a:endParaRPr lang="en-US" sz="2400" kern="1200"/>
        </a:p>
        <a:p>
          <a:pPr marL="228600" lvl="1" indent="-228600" algn="l" defTabSz="1066800">
            <a:lnSpc>
              <a:spcPct val="90000"/>
            </a:lnSpc>
            <a:spcBef>
              <a:spcPct val="0"/>
            </a:spcBef>
            <a:spcAft>
              <a:spcPct val="15000"/>
            </a:spcAft>
            <a:buChar char="•"/>
          </a:pPr>
          <a:r>
            <a:rPr lang="sr-Latn-RS" sz="2400" kern="1200"/>
            <a:t>Zagrliti se- to hug each other</a:t>
          </a:r>
          <a:endParaRPr lang="en-US" sz="2400" kern="1200"/>
        </a:p>
      </dsp:txBody>
      <dsp:txXfrm rot="-5400000">
        <a:off x="2292449" y="2457700"/>
        <a:ext cx="3994847" cy="1490213"/>
      </dsp:txXfrm>
    </dsp:sp>
    <dsp:sp modelId="{F3B794DB-7885-4E27-9C7D-9FEA8204392C}">
      <dsp:nvSpPr>
        <dsp:cNvPr id="0" name=""/>
        <dsp:cNvSpPr/>
      </dsp:nvSpPr>
      <dsp:spPr>
        <a:xfrm>
          <a:off x="0" y="2170652"/>
          <a:ext cx="2292448" cy="2064308"/>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Reciprocal Reflexive Verbs</a:t>
          </a:r>
        </a:p>
      </dsp:txBody>
      <dsp:txXfrm>
        <a:off x="100771" y="2271423"/>
        <a:ext cx="2090906" cy="1862766"/>
      </dsp:txXfrm>
    </dsp:sp>
    <dsp:sp modelId="{16705CC0-5971-4833-B76A-B3DDE1AEB379}">
      <dsp:nvSpPr>
        <dsp:cNvPr id="0" name=""/>
        <dsp:cNvSpPr/>
      </dsp:nvSpPr>
      <dsp:spPr>
        <a:xfrm rot="5400000">
          <a:off x="3504457" y="3332598"/>
          <a:ext cx="1651447" cy="4075464"/>
        </a:xfrm>
        <a:prstGeom prst="round2Same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sr-Latn-RS" sz="2400" kern="1200"/>
            <a:t>Čuditi se- to get suprised </a:t>
          </a:r>
          <a:endParaRPr lang="en-US" sz="2400" kern="1200"/>
        </a:p>
      </dsp:txBody>
      <dsp:txXfrm rot="-5400000">
        <a:off x="2292449" y="4625224"/>
        <a:ext cx="3994847" cy="1490213"/>
      </dsp:txXfrm>
    </dsp:sp>
    <dsp:sp modelId="{E2148A54-6463-4097-A01D-516FD4FC3718}">
      <dsp:nvSpPr>
        <dsp:cNvPr id="0" name=""/>
        <dsp:cNvSpPr/>
      </dsp:nvSpPr>
      <dsp:spPr>
        <a:xfrm>
          <a:off x="0" y="4338176"/>
          <a:ext cx="2292448" cy="2064308"/>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Irregular Reflexive Verbs</a:t>
          </a:r>
        </a:p>
      </dsp:txBody>
      <dsp:txXfrm>
        <a:off x="100771" y="4438947"/>
        <a:ext cx="2090906" cy="186276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34F6-C49F-6F69-399C-8535ECDEE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776EF8-DA9B-F4EB-F645-0A76B74DD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DE86D-52CA-1D32-66B6-63729104D521}"/>
              </a:ext>
            </a:extLst>
          </p:cNvPr>
          <p:cNvSpPr>
            <a:spLocks noGrp="1"/>
          </p:cNvSpPr>
          <p:nvPr>
            <p:ph type="dt" sz="half" idx="10"/>
          </p:nvPr>
        </p:nvSpPr>
        <p:spPr/>
        <p:txBody>
          <a:bodyPr/>
          <a:lstStyle/>
          <a:p>
            <a:fld id="{C44D5400-9091-4785-B2AA-DDC81613A84A}" type="datetimeFigureOut">
              <a:rPr lang="en-US" smtClean="0"/>
              <a:t>1/23/2024</a:t>
            </a:fld>
            <a:endParaRPr lang="en-US"/>
          </a:p>
        </p:txBody>
      </p:sp>
      <p:sp>
        <p:nvSpPr>
          <p:cNvPr id="5" name="Footer Placeholder 4">
            <a:extLst>
              <a:ext uri="{FF2B5EF4-FFF2-40B4-BE49-F238E27FC236}">
                <a16:creationId xmlns:a16="http://schemas.microsoft.com/office/drawing/2014/main" id="{FCC534F1-7783-4087-D75E-0256F7DD6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DAB5A-FECD-DDDD-86BB-3EC7C9EB1BC3}"/>
              </a:ext>
            </a:extLst>
          </p:cNvPr>
          <p:cNvSpPr>
            <a:spLocks noGrp="1"/>
          </p:cNvSpPr>
          <p:nvPr>
            <p:ph type="sldNum" sz="quarter" idx="12"/>
          </p:nvPr>
        </p:nvSpPr>
        <p:spPr/>
        <p:txBody>
          <a:bodyPr/>
          <a:lstStyle/>
          <a:p>
            <a:fld id="{C05281D3-F01D-4303-8520-818113DF709E}" type="slidenum">
              <a:rPr lang="en-US" smtClean="0"/>
              <a:t>‹#›</a:t>
            </a:fld>
            <a:endParaRPr lang="en-US"/>
          </a:p>
        </p:txBody>
      </p:sp>
    </p:spTree>
    <p:extLst>
      <p:ext uri="{BB962C8B-B14F-4D97-AF65-F5344CB8AC3E}">
        <p14:creationId xmlns:p14="http://schemas.microsoft.com/office/powerpoint/2010/main" val="3940546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C9C2-41F7-414C-8D7E-FC49F01D62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056ED1-199A-D4E1-CF2F-67E451D6E4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342BB-51EF-2C05-D61A-79A9CDF37111}"/>
              </a:ext>
            </a:extLst>
          </p:cNvPr>
          <p:cNvSpPr>
            <a:spLocks noGrp="1"/>
          </p:cNvSpPr>
          <p:nvPr>
            <p:ph type="dt" sz="half" idx="10"/>
          </p:nvPr>
        </p:nvSpPr>
        <p:spPr/>
        <p:txBody>
          <a:bodyPr/>
          <a:lstStyle/>
          <a:p>
            <a:fld id="{C44D5400-9091-4785-B2AA-DDC81613A84A}" type="datetimeFigureOut">
              <a:rPr lang="en-US" smtClean="0"/>
              <a:t>1/23/2024</a:t>
            </a:fld>
            <a:endParaRPr lang="en-US"/>
          </a:p>
        </p:txBody>
      </p:sp>
      <p:sp>
        <p:nvSpPr>
          <p:cNvPr id="5" name="Footer Placeholder 4">
            <a:extLst>
              <a:ext uri="{FF2B5EF4-FFF2-40B4-BE49-F238E27FC236}">
                <a16:creationId xmlns:a16="http://schemas.microsoft.com/office/drawing/2014/main" id="{47010851-35F0-BD7B-29FF-CFBCC6AF8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312AB-29C2-244D-5983-CC410D680101}"/>
              </a:ext>
            </a:extLst>
          </p:cNvPr>
          <p:cNvSpPr>
            <a:spLocks noGrp="1"/>
          </p:cNvSpPr>
          <p:nvPr>
            <p:ph type="sldNum" sz="quarter" idx="12"/>
          </p:nvPr>
        </p:nvSpPr>
        <p:spPr/>
        <p:txBody>
          <a:bodyPr/>
          <a:lstStyle/>
          <a:p>
            <a:fld id="{C05281D3-F01D-4303-8520-818113DF709E}" type="slidenum">
              <a:rPr lang="en-US" smtClean="0"/>
              <a:t>‹#›</a:t>
            </a:fld>
            <a:endParaRPr lang="en-US"/>
          </a:p>
        </p:txBody>
      </p:sp>
    </p:spTree>
    <p:extLst>
      <p:ext uri="{BB962C8B-B14F-4D97-AF65-F5344CB8AC3E}">
        <p14:creationId xmlns:p14="http://schemas.microsoft.com/office/powerpoint/2010/main" val="112786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16797A-34AA-EAF3-0525-3328BEAEA7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756E6-0479-A075-0D10-F71378298D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65893-71CB-DFD0-75FF-8608C93E313F}"/>
              </a:ext>
            </a:extLst>
          </p:cNvPr>
          <p:cNvSpPr>
            <a:spLocks noGrp="1"/>
          </p:cNvSpPr>
          <p:nvPr>
            <p:ph type="dt" sz="half" idx="10"/>
          </p:nvPr>
        </p:nvSpPr>
        <p:spPr/>
        <p:txBody>
          <a:bodyPr/>
          <a:lstStyle/>
          <a:p>
            <a:fld id="{C44D5400-9091-4785-B2AA-DDC81613A84A}" type="datetimeFigureOut">
              <a:rPr lang="en-US" smtClean="0"/>
              <a:t>1/23/2024</a:t>
            </a:fld>
            <a:endParaRPr lang="en-US"/>
          </a:p>
        </p:txBody>
      </p:sp>
      <p:sp>
        <p:nvSpPr>
          <p:cNvPr id="5" name="Footer Placeholder 4">
            <a:extLst>
              <a:ext uri="{FF2B5EF4-FFF2-40B4-BE49-F238E27FC236}">
                <a16:creationId xmlns:a16="http://schemas.microsoft.com/office/drawing/2014/main" id="{7416CE66-8BCF-B868-8BEB-42D5D4032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33B19-FF00-4473-8E45-EB82B24EA53E}"/>
              </a:ext>
            </a:extLst>
          </p:cNvPr>
          <p:cNvSpPr>
            <a:spLocks noGrp="1"/>
          </p:cNvSpPr>
          <p:nvPr>
            <p:ph type="sldNum" sz="quarter" idx="12"/>
          </p:nvPr>
        </p:nvSpPr>
        <p:spPr/>
        <p:txBody>
          <a:bodyPr/>
          <a:lstStyle/>
          <a:p>
            <a:fld id="{C05281D3-F01D-4303-8520-818113DF709E}" type="slidenum">
              <a:rPr lang="en-US" smtClean="0"/>
              <a:t>‹#›</a:t>
            </a:fld>
            <a:endParaRPr lang="en-US"/>
          </a:p>
        </p:txBody>
      </p:sp>
    </p:spTree>
    <p:extLst>
      <p:ext uri="{BB962C8B-B14F-4D97-AF65-F5344CB8AC3E}">
        <p14:creationId xmlns:p14="http://schemas.microsoft.com/office/powerpoint/2010/main" val="4462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9D78-B8DB-A7A8-8FD1-E162E0AFEA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9B500-98C0-7802-414B-B1DBEFAE8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BA815-91E6-0E0C-D174-BAF679F42F1E}"/>
              </a:ext>
            </a:extLst>
          </p:cNvPr>
          <p:cNvSpPr>
            <a:spLocks noGrp="1"/>
          </p:cNvSpPr>
          <p:nvPr>
            <p:ph type="dt" sz="half" idx="10"/>
          </p:nvPr>
        </p:nvSpPr>
        <p:spPr/>
        <p:txBody>
          <a:bodyPr/>
          <a:lstStyle/>
          <a:p>
            <a:fld id="{C44D5400-9091-4785-B2AA-DDC81613A84A}" type="datetimeFigureOut">
              <a:rPr lang="en-US" smtClean="0"/>
              <a:t>1/23/2024</a:t>
            </a:fld>
            <a:endParaRPr lang="en-US"/>
          </a:p>
        </p:txBody>
      </p:sp>
      <p:sp>
        <p:nvSpPr>
          <p:cNvPr id="5" name="Footer Placeholder 4">
            <a:extLst>
              <a:ext uri="{FF2B5EF4-FFF2-40B4-BE49-F238E27FC236}">
                <a16:creationId xmlns:a16="http://schemas.microsoft.com/office/drawing/2014/main" id="{3A4D322B-BDCD-FD35-F3C4-31E08FFD9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BA017-2316-7521-3430-46C45922B549}"/>
              </a:ext>
            </a:extLst>
          </p:cNvPr>
          <p:cNvSpPr>
            <a:spLocks noGrp="1"/>
          </p:cNvSpPr>
          <p:nvPr>
            <p:ph type="sldNum" sz="quarter" idx="12"/>
          </p:nvPr>
        </p:nvSpPr>
        <p:spPr/>
        <p:txBody>
          <a:bodyPr/>
          <a:lstStyle/>
          <a:p>
            <a:fld id="{C05281D3-F01D-4303-8520-818113DF709E}" type="slidenum">
              <a:rPr lang="en-US" smtClean="0"/>
              <a:t>‹#›</a:t>
            </a:fld>
            <a:endParaRPr lang="en-US"/>
          </a:p>
        </p:txBody>
      </p:sp>
    </p:spTree>
    <p:extLst>
      <p:ext uri="{BB962C8B-B14F-4D97-AF65-F5344CB8AC3E}">
        <p14:creationId xmlns:p14="http://schemas.microsoft.com/office/powerpoint/2010/main" val="131081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C0F4-C215-105E-5AEA-CAEBBFD00F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21A1B0-318F-8516-15D4-937381B54D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22237A-C1E9-BA9B-4262-4A44890AB58D}"/>
              </a:ext>
            </a:extLst>
          </p:cNvPr>
          <p:cNvSpPr>
            <a:spLocks noGrp="1"/>
          </p:cNvSpPr>
          <p:nvPr>
            <p:ph type="dt" sz="half" idx="10"/>
          </p:nvPr>
        </p:nvSpPr>
        <p:spPr/>
        <p:txBody>
          <a:bodyPr/>
          <a:lstStyle/>
          <a:p>
            <a:fld id="{C44D5400-9091-4785-B2AA-DDC81613A84A}" type="datetimeFigureOut">
              <a:rPr lang="en-US" smtClean="0"/>
              <a:t>1/23/2024</a:t>
            </a:fld>
            <a:endParaRPr lang="en-US"/>
          </a:p>
        </p:txBody>
      </p:sp>
      <p:sp>
        <p:nvSpPr>
          <p:cNvPr id="5" name="Footer Placeholder 4">
            <a:extLst>
              <a:ext uri="{FF2B5EF4-FFF2-40B4-BE49-F238E27FC236}">
                <a16:creationId xmlns:a16="http://schemas.microsoft.com/office/drawing/2014/main" id="{EF1749F5-71F2-70FF-1F5E-D0405E6B8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86388-4D2B-566B-A543-571241D6576F}"/>
              </a:ext>
            </a:extLst>
          </p:cNvPr>
          <p:cNvSpPr>
            <a:spLocks noGrp="1"/>
          </p:cNvSpPr>
          <p:nvPr>
            <p:ph type="sldNum" sz="quarter" idx="12"/>
          </p:nvPr>
        </p:nvSpPr>
        <p:spPr/>
        <p:txBody>
          <a:bodyPr/>
          <a:lstStyle/>
          <a:p>
            <a:fld id="{C05281D3-F01D-4303-8520-818113DF709E}" type="slidenum">
              <a:rPr lang="en-US" smtClean="0"/>
              <a:t>‹#›</a:t>
            </a:fld>
            <a:endParaRPr lang="en-US"/>
          </a:p>
        </p:txBody>
      </p:sp>
    </p:spTree>
    <p:extLst>
      <p:ext uri="{BB962C8B-B14F-4D97-AF65-F5344CB8AC3E}">
        <p14:creationId xmlns:p14="http://schemas.microsoft.com/office/powerpoint/2010/main" val="296126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C3F4-83B9-2719-87EB-236E598B8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93DCC-B392-67A9-4747-6FBD63410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5AEF6D-428B-585F-B165-2162791AD9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5BEE4C-6016-9F5E-2CB8-020293A2D050}"/>
              </a:ext>
            </a:extLst>
          </p:cNvPr>
          <p:cNvSpPr>
            <a:spLocks noGrp="1"/>
          </p:cNvSpPr>
          <p:nvPr>
            <p:ph type="dt" sz="half" idx="10"/>
          </p:nvPr>
        </p:nvSpPr>
        <p:spPr/>
        <p:txBody>
          <a:bodyPr/>
          <a:lstStyle/>
          <a:p>
            <a:fld id="{C44D5400-9091-4785-B2AA-DDC81613A84A}" type="datetimeFigureOut">
              <a:rPr lang="en-US" smtClean="0"/>
              <a:t>1/23/2024</a:t>
            </a:fld>
            <a:endParaRPr lang="en-US"/>
          </a:p>
        </p:txBody>
      </p:sp>
      <p:sp>
        <p:nvSpPr>
          <p:cNvPr id="6" name="Footer Placeholder 5">
            <a:extLst>
              <a:ext uri="{FF2B5EF4-FFF2-40B4-BE49-F238E27FC236}">
                <a16:creationId xmlns:a16="http://schemas.microsoft.com/office/drawing/2014/main" id="{BD29D789-F4DA-2864-2F56-1CBC145AC2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53A17-6951-A21D-C307-9CA71553DEB7}"/>
              </a:ext>
            </a:extLst>
          </p:cNvPr>
          <p:cNvSpPr>
            <a:spLocks noGrp="1"/>
          </p:cNvSpPr>
          <p:nvPr>
            <p:ph type="sldNum" sz="quarter" idx="12"/>
          </p:nvPr>
        </p:nvSpPr>
        <p:spPr/>
        <p:txBody>
          <a:bodyPr/>
          <a:lstStyle/>
          <a:p>
            <a:fld id="{C05281D3-F01D-4303-8520-818113DF709E}" type="slidenum">
              <a:rPr lang="en-US" smtClean="0"/>
              <a:t>‹#›</a:t>
            </a:fld>
            <a:endParaRPr lang="en-US"/>
          </a:p>
        </p:txBody>
      </p:sp>
    </p:spTree>
    <p:extLst>
      <p:ext uri="{BB962C8B-B14F-4D97-AF65-F5344CB8AC3E}">
        <p14:creationId xmlns:p14="http://schemas.microsoft.com/office/powerpoint/2010/main" val="364665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E45B-FACA-91D4-7886-EE238DA700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F56D5F-B139-8221-2F48-17192FFDA6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D4434D-02BA-3F20-C141-A7F9C673BF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810A27-1F72-2ADB-8745-F9B3E292A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8ACB6-F497-DEA8-1F65-B3D72B9E30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D60C25-2F38-D847-820A-FAD47DB1BB05}"/>
              </a:ext>
            </a:extLst>
          </p:cNvPr>
          <p:cNvSpPr>
            <a:spLocks noGrp="1"/>
          </p:cNvSpPr>
          <p:nvPr>
            <p:ph type="dt" sz="half" idx="10"/>
          </p:nvPr>
        </p:nvSpPr>
        <p:spPr/>
        <p:txBody>
          <a:bodyPr/>
          <a:lstStyle/>
          <a:p>
            <a:fld id="{C44D5400-9091-4785-B2AA-DDC81613A84A}" type="datetimeFigureOut">
              <a:rPr lang="en-US" smtClean="0"/>
              <a:t>1/23/2024</a:t>
            </a:fld>
            <a:endParaRPr lang="en-US"/>
          </a:p>
        </p:txBody>
      </p:sp>
      <p:sp>
        <p:nvSpPr>
          <p:cNvPr id="8" name="Footer Placeholder 7">
            <a:extLst>
              <a:ext uri="{FF2B5EF4-FFF2-40B4-BE49-F238E27FC236}">
                <a16:creationId xmlns:a16="http://schemas.microsoft.com/office/drawing/2014/main" id="{0CEA71B8-1042-A7C6-EBE7-FB5E1D0A2F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5218AF-3BEE-7D99-BD68-20729FF63828}"/>
              </a:ext>
            </a:extLst>
          </p:cNvPr>
          <p:cNvSpPr>
            <a:spLocks noGrp="1"/>
          </p:cNvSpPr>
          <p:nvPr>
            <p:ph type="sldNum" sz="quarter" idx="12"/>
          </p:nvPr>
        </p:nvSpPr>
        <p:spPr/>
        <p:txBody>
          <a:bodyPr/>
          <a:lstStyle/>
          <a:p>
            <a:fld id="{C05281D3-F01D-4303-8520-818113DF709E}" type="slidenum">
              <a:rPr lang="en-US" smtClean="0"/>
              <a:t>‹#›</a:t>
            </a:fld>
            <a:endParaRPr lang="en-US"/>
          </a:p>
        </p:txBody>
      </p:sp>
    </p:spTree>
    <p:extLst>
      <p:ext uri="{BB962C8B-B14F-4D97-AF65-F5344CB8AC3E}">
        <p14:creationId xmlns:p14="http://schemas.microsoft.com/office/powerpoint/2010/main" val="367416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95D7-7CD7-6670-0A20-AAC4BF342E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93FB3D-E3C5-098E-B9E3-3CAAD4B7873E}"/>
              </a:ext>
            </a:extLst>
          </p:cNvPr>
          <p:cNvSpPr>
            <a:spLocks noGrp="1"/>
          </p:cNvSpPr>
          <p:nvPr>
            <p:ph type="dt" sz="half" idx="10"/>
          </p:nvPr>
        </p:nvSpPr>
        <p:spPr/>
        <p:txBody>
          <a:bodyPr/>
          <a:lstStyle/>
          <a:p>
            <a:fld id="{C44D5400-9091-4785-B2AA-DDC81613A84A}" type="datetimeFigureOut">
              <a:rPr lang="en-US" smtClean="0"/>
              <a:t>1/23/2024</a:t>
            </a:fld>
            <a:endParaRPr lang="en-US"/>
          </a:p>
        </p:txBody>
      </p:sp>
      <p:sp>
        <p:nvSpPr>
          <p:cNvPr id="4" name="Footer Placeholder 3">
            <a:extLst>
              <a:ext uri="{FF2B5EF4-FFF2-40B4-BE49-F238E27FC236}">
                <a16:creationId xmlns:a16="http://schemas.microsoft.com/office/drawing/2014/main" id="{83735C39-53E4-D7A8-204E-CB03DD9DB7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A827FE-8933-2161-7830-187BD8B90D9B}"/>
              </a:ext>
            </a:extLst>
          </p:cNvPr>
          <p:cNvSpPr>
            <a:spLocks noGrp="1"/>
          </p:cNvSpPr>
          <p:nvPr>
            <p:ph type="sldNum" sz="quarter" idx="12"/>
          </p:nvPr>
        </p:nvSpPr>
        <p:spPr/>
        <p:txBody>
          <a:bodyPr/>
          <a:lstStyle/>
          <a:p>
            <a:fld id="{C05281D3-F01D-4303-8520-818113DF709E}" type="slidenum">
              <a:rPr lang="en-US" smtClean="0"/>
              <a:t>‹#›</a:t>
            </a:fld>
            <a:endParaRPr lang="en-US"/>
          </a:p>
        </p:txBody>
      </p:sp>
    </p:spTree>
    <p:extLst>
      <p:ext uri="{BB962C8B-B14F-4D97-AF65-F5344CB8AC3E}">
        <p14:creationId xmlns:p14="http://schemas.microsoft.com/office/powerpoint/2010/main" val="2961959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91C87-C1DC-DE4B-DB5E-E6AABF31747A}"/>
              </a:ext>
            </a:extLst>
          </p:cNvPr>
          <p:cNvSpPr>
            <a:spLocks noGrp="1"/>
          </p:cNvSpPr>
          <p:nvPr>
            <p:ph type="dt" sz="half" idx="10"/>
          </p:nvPr>
        </p:nvSpPr>
        <p:spPr/>
        <p:txBody>
          <a:bodyPr/>
          <a:lstStyle/>
          <a:p>
            <a:fld id="{C44D5400-9091-4785-B2AA-DDC81613A84A}" type="datetimeFigureOut">
              <a:rPr lang="en-US" smtClean="0"/>
              <a:t>1/23/2024</a:t>
            </a:fld>
            <a:endParaRPr lang="en-US"/>
          </a:p>
        </p:txBody>
      </p:sp>
      <p:sp>
        <p:nvSpPr>
          <p:cNvPr id="3" name="Footer Placeholder 2">
            <a:extLst>
              <a:ext uri="{FF2B5EF4-FFF2-40B4-BE49-F238E27FC236}">
                <a16:creationId xmlns:a16="http://schemas.microsoft.com/office/drawing/2014/main" id="{1FCCAA00-6E49-4F1E-C3E8-7AD5A98B2C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0DF194-B83C-3154-6952-8253D9ECCFB0}"/>
              </a:ext>
            </a:extLst>
          </p:cNvPr>
          <p:cNvSpPr>
            <a:spLocks noGrp="1"/>
          </p:cNvSpPr>
          <p:nvPr>
            <p:ph type="sldNum" sz="quarter" idx="12"/>
          </p:nvPr>
        </p:nvSpPr>
        <p:spPr/>
        <p:txBody>
          <a:bodyPr/>
          <a:lstStyle/>
          <a:p>
            <a:fld id="{C05281D3-F01D-4303-8520-818113DF709E}" type="slidenum">
              <a:rPr lang="en-US" smtClean="0"/>
              <a:t>‹#›</a:t>
            </a:fld>
            <a:endParaRPr lang="en-US"/>
          </a:p>
        </p:txBody>
      </p:sp>
    </p:spTree>
    <p:extLst>
      <p:ext uri="{BB962C8B-B14F-4D97-AF65-F5344CB8AC3E}">
        <p14:creationId xmlns:p14="http://schemas.microsoft.com/office/powerpoint/2010/main" val="272431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7D86-3C17-CD51-2402-AE67669BC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E0F983-D16E-EC97-187C-2FE40D06A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9AE4F8-15AA-FAA2-D337-C2124F797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32B11-D99B-820D-1D61-E74F7D16353B}"/>
              </a:ext>
            </a:extLst>
          </p:cNvPr>
          <p:cNvSpPr>
            <a:spLocks noGrp="1"/>
          </p:cNvSpPr>
          <p:nvPr>
            <p:ph type="dt" sz="half" idx="10"/>
          </p:nvPr>
        </p:nvSpPr>
        <p:spPr/>
        <p:txBody>
          <a:bodyPr/>
          <a:lstStyle/>
          <a:p>
            <a:fld id="{C44D5400-9091-4785-B2AA-DDC81613A84A}" type="datetimeFigureOut">
              <a:rPr lang="en-US" smtClean="0"/>
              <a:t>1/23/2024</a:t>
            </a:fld>
            <a:endParaRPr lang="en-US"/>
          </a:p>
        </p:txBody>
      </p:sp>
      <p:sp>
        <p:nvSpPr>
          <p:cNvPr id="6" name="Footer Placeholder 5">
            <a:extLst>
              <a:ext uri="{FF2B5EF4-FFF2-40B4-BE49-F238E27FC236}">
                <a16:creationId xmlns:a16="http://schemas.microsoft.com/office/drawing/2014/main" id="{923B2C67-2C42-C4F1-6D23-04726EDFC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9705E-D2EC-E40F-193C-2D25543D46E4}"/>
              </a:ext>
            </a:extLst>
          </p:cNvPr>
          <p:cNvSpPr>
            <a:spLocks noGrp="1"/>
          </p:cNvSpPr>
          <p:nvPr>
            <p:ph type="sldNum" sz="quarter" idx="12"/>
          </p:nvPr>
        </p:nvSpPr>
        <p:spPr/>
        <p:txBody>
          <a:bodyPr/>
          <a:lstStyle/>
          <a:p>
            <a:fld id="{C05281D3-F01D-4303-8520-818113DF709E}" type="slidenum">
              <a:rPr lang="en-US" smtClean="0"/>
              <a:t>‹#›</a:t>
            </a:fld>
            <a:endParaRPr lang="en-US"/>
          </a:p>
        </p:txBody>
      </p:sp>
    </p:spTree>
    <p:extLst>
      <p:ext uri="{BB962C8B-B14F-4D97-AF65-F5344CB8AC3E}">
        <p14:creationId xmlns:p14="http://schemas.microsoft.com/office/powerpoint/2010/main" val="132490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CF56-E505-6EE6-CEB7-EA915C211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07B2A6-1544-1FA8-C4F4-AD3556944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E2ACDC-729C-B251-A4FC-3F034C7EC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50370-96EC-7BD8-DA85-B95E293A1194}"/>
              </a:ext>
            </a:extLst>
          </p:cNvPr>
          <p:cNvSpPr>
            <a:spLocks noGrp="1"/>
          </p:cNvSpPr>
          <p:nvPr>
            <p:ph type="dt" sz="half" idx="10"/>
          </p:nvPr>
        </p:nvSpPr>
        <p:spPr/>
        <p:txBody>
          <a:bodyPr/>
          <a:lstStyle/>
          <a:p>
            <a:fld id="{C44D5400-9091-4785-B2AA-DDC81613A84A}" type="datetimeFigureOut">
              <a:rPr lang="en-US" smtClean="0"/>
              <a:t>1/23/2024</a:t>
            </a:fld>
            <a:endParaRPr lang="en-US"/>
          </a:p>
        </p:txBody>
      </p:sp>
      <p:sp>
        <p:nvSpPr>
          <p:cNvPr id="6" name="Footer Placeholder 5">
            <a:extLst>
              <a:ext uri="{FF2B5EF4-FFF2-40B4-BE49-F238E27FC236}">
                <a16:creationId xmlns:a16="http://schemas.microsoft.com/office/drawing/2014/main" id="{45B1A89D-2F28-B4EE-1E07-A643759BB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411C9-7C58-B91F-9470-A78152B4F378}"/>
              </a:ext>
            </a:extLst>
          </p:cNvPr>
          <p:cNvSpPr>
            <a:spLocks noGrp="1"/>
          </p:cNvSpPr>
          <p:nvPr>
            <p:ph type="sldNum" sz="quarter" idx="12"/>
          </p:nvPr>
        </p:nvSpPr>
        <p:spPr/>
        <p:txBody>
          <a:bodyPr/>
          <a:lstStyle/>
          <a:p>
            <a:fld id="{C05281D3-F01D-4303-8520-818113DF709E}" type="slidenum">
              <a:rPr lang="en-US" smtClean="0"/>
              <a:t>‹#›</a:t>
            </a:fld>
            <a:endParaRPr lang="en-US"/>
          </a:p>
        </p:txBody>
      </p:sp>
    </p:spTree>
    <p:extLst>
      <p:ext uri="{BB962C8B-B14F-4D97-AF65-F5344CB8AC3E}">
        <p14:creationId xmlns:p14="http://schemas.microsoft.com/office/powerpoint/2010/main" val="280753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B894C-2E1C-CC0C-C033-F5F8A82E9F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8414C6-C942-BD30-2745-B05BBD7F21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F4B52-456E-8520-585D-EE57D8BED4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4D5400-9091-4785-B2AA-DDC81613A84A}" type="datetimeFigureOut">
              <a:rPr lang="en-US" smtClean="0"/>
              <a:t>1/23/2024</a:t>
            </a:fld>
            <a:endParaRPr lang="en-US"/>
          </a:p>
        </p:txBody>
      </p:sp>
      <p:sp>
        <p:nvSpPr>
          <p:cNvPr id="5" name="Footer Placeholder 4">
            <a:extLst>
              <a:ext uri="{FF2B5EF4-FFF2-40B4-BE49-F238E27FC236}">
                <a16:creationId xmlns:a16="http://schemas.microsoft.com/office/drawing/2014/main" id="{B6B93F23-ECC9-75E7-8013-C7A2EBABA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EFC317-CB16-1AB5-C9F0-FCF14800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5281D3-F01D-4303-8520-818113DF709E}" type="slidenum">
              <a:rPr lang="en-US" smtClean="0"/>
              <a:t>‹#›</a:t>
            </a:fld>
            <a:endParaRPr lang="en-US"/>
          </a:p>
        </p:txBody>
      </p:sp>
    </p:spTree>
    <p:extLst>
      <p:ext uri="{BB962C8B-B14F-4D97-AF65-F5344CB8AC3E}">
        <p14:creationId xmlns:p14="http://schemas.microsoft.com/office/powerpoint/2010/main" val="1137206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468" y="643467"/>
            <a:ext cx="4620584" cy="4567137"/>
          </a:xfrm>
        </p:spPr>
        <p:txBody>
          <a:bodyPr>
            <a:normAutofit/>
          </a:bodyPr>
          <a:lstStyle/>
          <a:p>
            <a:pPr algn="l"/>
            <a:r>
              <a:rPr lang="en-US" b="1"/>
              <a:t>Reflexive Verbs and Particle </a:t>
            </a:r>
            <a:r>
              <a:rPr lang="en-US" b="1" i="1"/>
              <a:t>se</a:t>
            </a:r>
            <a:r>
              <a:rPr lang="en-US" b="1"/>
              <a:t> in BCS </a:t>
            </a:r>
          </a:p>
        </p:txBody>
      </p:sp>
      <p:sp>
        <p:nvSpPr>
          <p:cNvPr id="3" name="Subtitle 2"/>
          <p:cNvSpPr>
            <a:spLocks noGrp="1"/>
          </p:cNvSpPr>
          <p:nvPr>
            <p:ph type="subTitle" idx="1"/>
          </p:nvPr>
        </p:nvSpPr>
        <p:spPr>
          <a:xfrm>
            <a:off x="643467" y="5277684"/>
            <a:ext cx="4620584" cy="775494"/>
          </a:xfrm>
        </p:spPr>
        <p:txBody>
          <a:bodyPr>
            <a:normAutofit/>
          </a:bodyPr>
          <a:lstStyle/>
          <a:p>
            <a:pPr algn="l">
              <a:lnSpc>
                <a:spcPct val="90000"/>
              </a:lnSpc>
            </a:pPr>
            <a:r>
              <a:rPr lang="en-US" sz="2200" b="1"/>
              <a:t>&amp; Expressing Attitudes/Feelings using Dative Case</a:t>
            </a:r>
          </a:p>
        </p:txBody>
      </p:sp>
      <p:pic>
        <p:nvPicPr>
          <p:cNvPr id="5" name="Picture 4" descr="Complex maths formulae on a blackboard">
            <a:extLst>
              <a:ext uri="{FF2B5EF4-FFF2-40B4-BE49-F238E27FC236}">
                <a16:creationId xmlns:a16="http://schemas.microsoft.com/office/drawing/2014/main" id="{1456C27C-F149-2418-FB04-7B669248F76D}"/>
              </a:ext>
            </a:extLst>
          </p:cNvPr>
          <p:cNvPicPr>
            <a:picLocks noChangeAspect="1"/>
          </p:cNvPicPr>
          <p:nvPr/>
        </p:nvPicPr>
        <p:blipFill rotWithShape="1">
          <a:blip r:embed="rId2"/>
          <a:srcRect l="24666" r="1186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7738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BB3B-6AEE-BF8F-F5A0-50A37FFE411C}"/>
              </a:ext>
            </a:extLst>
          </p:cNvPr>
          <p:cNvSpPr>
            <a:spLocks noGrp="1"/>
          </p:cNvSpPr>
          <p:nvPr>
            <p:ph type="title"/>
          </p:nvPr>
        </p:nvSpPr>
        <p:spPr/>
        <p:txBody>
          <a:bodyPr/>
          <a:lstStyle/>
          <a:p>
            <a:r>
              <a:rPr lang="sr-Latn-RS" dirty="0" err="1"/>
              <a:t>Reciprocal</a:t>
            </a:r>
            <a:r>
              <a:rPr lang="sr-Latn-RS" dirty="0"/>
              <a:t> </a:t>
            </a:r>
            <a:r>
              <a:rPr lang="sr-Latn-RS" dirty="0" err="1"/>
              <a:t>Meaning</a:t>
            </a:r>
            <a:r>
              <a:rPr lang="sr-Latn-RS" dirty="0"/>
              <a:t> </a:t>
            </a:r>
            <a:endParaRPr lang="en-US" dirty="0"/>
          </a:p>
        </p:txBody>
      </p:sp>
      <p:sp>
        <p:nvSpPr>
          <p:cNvPr id="3" name="Content Placeholder 2">
            <a:extLst>
              <a:ext uri="{FF2B5EF4-FFF2-40B4-BE49-F238E27FC236}">
                <a16:creationId xmlns:a16="http://schemas.microsoft.com/office/drawing/2014/main" id="{EAB38438-A416-C03C-A12F-4EAB249B07BC}"/>
              </a:ext>
            </a:extLst>
          </p:cNvPr>
          <p:cNvSpPr>
            <a:spLocks noGrp="1"/>
          </p:cNvSpPr>
          <p:nvPr>
            <p:ph idx="1"/>
          </p:nvPr>
        </p:nvSpPr>
        <p:spPr/>
        <p:txBody>
          <a:bodyPr/>
          <a:lstStyle/>
          <a:p>
            <a:r>
              <a:rPr lang="en-US" dirty="0"/>
              <a:t>Verbs with se can have </a:t>
            </a:r>
            <a:r>
              <a:rPr lang="en-US" b="1" dirty="0">
                <a:solidFill>
                  <a:srgbClr val="FF0000"/>
                </a:solidFill>
              </a:rPr>
              <a:t>reciprocal meaning</a:t>
            </a:r>
            <a:r>
              <a:rPr lang="en-US" dirty="0">
                <a:solidFill>
                  <a:srgbClr val="FF0000"/>
                </a:solidFill>
              </a:rPr>
              <a:t> </a:t>
            </a:r>
            <a:r>
              <a:rPr lang="en-US" dirty="0"/>
              <a:t>as in </a:t>
            </a:r>
            <a:r>
              <a:rPr lang="en-US" dirty="0" err="1"/>
              <a:t>voleti</a:t>
            </a:r>
            <a:r>
              <a:rPr lang="en-US" dirty="0"/>
              <a:t> se/</a:t>
            </a:r>
            <a:r>
              <a:rPr lang="en-US" dirty="0" err="1"/>
              <a:t>voljeti</a:t>
            </a:r>
            <a:r>
              <a:rPr lang="en-US" dirty="0"/>
              <a:t> se: </a:t>
            </a:r>
          </a:p>
          <a:p>
            <a:pPr marL="0" indent="0">
              <a:buNone/>
            </a:pPr>
            <a:r>
              <a:rPr lang="en-US" dirty="0"/>
              <a:t>Oni </a:t>
            </a:r>
            <a:r>
              <a:rPr lang="en-US" dirty="0">
                <a:solidFill>
                  <a:srgbClr val="FF0000"/>
                </a:solidFill>
              </a:rPr>
              <a:t>se</a:t>
            </a:r>
            <a:r>
              <a:rPr lang="en-US" dirty="0"/>
              <a:t> vole. </a:t>
            </a:r>
            <a:r>
              <a:rPr lang="en-US" dirty="0">
                <a:solidFill>
                  <a:srgbClr val="FF0000"/>
                </a:solidFill>
              </a:rPr>
              <a:t>They love each other</a:t>
            </a:r>
            <a:r>
              <a:rPr lang="en-US" dirty="0"/>
              <a:t>. </a:t>
            </a:r>
            <a:endParaRPr lang="sr-Latn-RS" dirty="0"/>
          </a:p>
          <a:p>
            <a:pPr marL="0" indent="0">
              <a:buNone/>
            </a:pPr>
            <a:endParaRPr lang="en-US" dirty="0"/>
          </a:p>
          <a:p>
            <a:r>
              <a:rPr lang="en-US" u="sng" dirty="0"/>
              <a:t>The </a:t>
            </a:r>
            <a:r>
              <a:rPr lang="en-US" i="1" u="sng" dirty="0"/>
              <a:t>se</a:t>
            </a:r>
            <a:r>
              <a:rPr lang="en-US" u="sng" dirty="0"/>
              <a:t> of the reciprocal verb cannot be replaced by </a:t>
            </a:r>
            <a:r>
              <a:rPr lang="en-US" u="sng" dirty="0" err="1"/>
              <a:t>sebe</a:t>
            </a:r>
            <a:r>
              <a:rPr lang="en-US" u="sng" dirty="0"/>
              <a:t> without changing the meaning</a:t>
            </a:r>
            <a:r>
              <a:rPr lang="en-US" dirty="0"/>
              <a:t>:</a:t>
            </a:r>
          </a:p>
          <a:p>
            <a:pPr marL="0" indent="0">
              <a:buNone/>
            </a:pPr>
            <a:r>
              <a:rPr lang="en-US" dirty="0"/>
              <a:t>Oni vole </a:t>
            </a:r>
            <a:r>
              <a:rPr lang="en-US" dirty="0" err="1">
                <a:solidFill>
                  <a:srgbClr val="FF0000"/>
                </a:solidFill>
              </a:rPr>
              <a:t>sebe</a:t>
            </a:r>
            <a:r>
              <a:rPr lang="en-US" dirty="0"/>
              <a:t>. </a:t>
            </a:r>
            <a:r>
              <a:rPr lang="en-US" dirty="0">
                <a:solidFill>
                  <a:srgbClr val="FF0000"/>
                </a:solidFill>
              </a:rPr>
              <a:t>They like themselves </a:t>
            </a:r>
            <a:r>
              <a:rPr lang="en-US" dirty="0"/>
              <a:t>(i.e., they are egotists or narcissists) </a:t>
            </a:r>
          </a:p>
          <a:p>
            <a:endParaRPr lang="en-US" dirty="0"/>
          </a:p>
        </p:txBody>
      </p:sp>
    </p:spTree>
    <p:extLst>
      <p:ext uri="{BB962C8B-B14F-4D97-AF65-F5344CB8AC3E}">
        <p14:creationId xmlns:p14="http://schemas.microsoft.com/office/powerpoint/2010/main" val="19866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C000-4CDC-4FF7-C0B0-5FFD2A2E3EDC}"/>
              </a:ext>
            </a:extLst>
          </p:cNvPr>
          <p:cNvSpPr>
            <a:spLocks noGrp="1"/>
          </p:cNvSpPr>
          <p:nvPr>
            <p:ph type="title"/>
          </p:nvPr>
        </p:nvSpPr>
        <p:spPr/>
        <p:txBody>
          <a:bodyPr/>
          <a:lstStyle/>
          <a:p>
            <a:r>
              <a:rPr lang="sr-Latn-RS" dirty="0" err="1"/>
              <a:t>Reciprocal</a:t>
            </a:r>
            <a:r>
              <a:rPr lang="sr-Latn-RS" dirty="0"/>
              <a:t> </a:t>
            </a:r>
            <a:r>
              <a:rPr lang="sr-Latn-RS" dirty="0" err="1"/>
              <a:t>Meaning</a:t>
            </a:r>
            <a:r>
              <a:rPr lang="sr-Latn-RS" dirty="0"/>
              <a:t> </a:t>
            </a:r>
            <a:r>
              <a:rPr lang="sr-Latn-RS" dirty="0" err="1"/>
              <a:t>Excamples</a:t>
            </a:r>
            <a:endParaRPr lang="en-US" dirty="0"/>
          </a:p>
        </p:txBody>
      </p:sp>
      <p:sp>
        <p:nvSpPr>
          <p:cNvPr id="3" name="Content Placeholder 2">
            <a:extLst>
              <a:ext uri="{FF2B5EF4-FFF2-40B4-BE49-F238E27FC236}">
                <a16:creationId xmlns:a16="http://schemas.microsoft.com/office/drawing/2014/main" id="{A645CA55-5415-BFA5-A1EB-42D875C20501}"/>
              </a:ext>
            </a:extLst>
          </p:cNvPr>
          <p:cNvSpPr>
            <a:spLocks noGrp="1"/>
          </p:cNvSpPr>
          <p:nvPr>
            <p:ph idx="1"/>
          </p:nvPr>
        </p:nvSpPr>
        <p:spPr/>
        <p:txBody>
          <a:bodyPr/>
          <a:lstStyle/>
          <a:p>
            <a:r>
              <a:rPr lang="sr-Latn-RS" dirty="0"/>
              <a:t>Takmičimo se za bolju ocenu. </a:t>
            </a:r>
            <a:r>
              <a:rPr lang="sr-Latn-RS" dirty="0" err="1"/>
              <a:t>We</a:t>
            </a:r>
            <a:r>
              <a:rPr lang="en-US" dirty="0"/>
              <a:t>’re competing for a better mark. (we are competing with each other, preforming action on the subject, us)</a:t>
            </a:r>
          </a:p>
          <a:p>
            <a:r>
              <a:rPr lang="en-US" dirty="0" err="1"/>
              <a:t>Ljubili</a:t>
            </a:r>
            <a:r>
              <a:rPr lang="en-US" dirty="0"/>
              <a:t> </a:t>
            </a:r>
            <a:r>
              <a:rPr lang="en-US" dirty="0" err="1"/>
              <a:t>su</a:t>
            </a:r>
            <a:r>
              <a:rPr lang="en-US" dirty="0"/>
              <a:t> se. They kissed each other. </a:t>
            </a:r>
          </a:p>
          <a:p>
            <a:r>
              <a:rPr lang="en-US" dirty="0"/>
              <a:t>Oni se </a:t>
            </a:r>
            <a:r>
              <a:rPr lang="en-US" dirty="0" err="1"/>
              <a:t>biju</a:t>
            </a:r>
            <a:r>
              <a:rPr lang="en-US" dirty="0"/>
              <a:t>. They are fighting (meaning they are fighting each other)</a:t>
            </a:r>
          </a:p>
        </p:txBody>
      </p:sp>
    </p:spTree>
    <p:extLst>
      <p:ext uri="{BB962C8B-B14F-4D97-AF65-F5344CB8AC3E}">
        <p14:creationId xmlns:p14="http://schemas.microsoft.com/office/powerpoint/2010/main" val="190507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err="1"/>
              <a:t>Make</a:t>
            </a:r>
            <a:r>
              <a:rPr lang="sr-Latn-RS" dirty="0"/>
              <a:t> a </a:t>
            </a:r>
            <a:r>
              <a:rPr lang="sr-Latn-RS" dirty="0" err="1"/>
              <a:t>verb</a:t>
            </a:r>
            <a:r>
              <a:rPr lang="sr-Latn-RS" dirty="0"/>
              <a:t> </a:t>
            </a:r>
            <a:r>
              <a:rPr lang="sr-Latn-RS" dirty="0" err="1"/>
              <a:t>intrasitivive</a:t>
            </a:r>
            <a:endParaRPr lang="en-US" dirty="0"/>
          </a:p>
        </p:txBody>
      </p:sp>
      <p:sp>
        <p:nvSpPr>
          <p:cNvPr id="3" name="Content Placeholder 2"/>
          <p:cNvSpPr>
            <a:spLocks noGrp="1"/>
          </p:cNvSpPr>
          <p:nvPr>
            <p:ph idx="1"/>
          </p:nvPr>
        </p:nvSpPr>
        <p:spPr/>
        <p:txBody>
          <a:bodyPr>
            <a:normAutofit/>
          </a:bodyPr>
          <a:lstStyle/>
          <a:p>
            <a:pPr marL="0" indent="0">
              <a:buNone/>
            </a:pPr>
            <a:r>
              <a:rPr lang="en-US" dirty="0"/>
              <a:t>The most frequent meaning is that which is most difficult to define: in essence, the addition of </a:t>
            </a:r>
            <a:r>
              <a:rPr lang="en-US" i="1" dirty="0"/>
              <a:t>se</a:t>
            </a:r>
            <a:r>
              <a:rPr lang="en-US" dirty="0"/>
              <a:t> to a </a:t>
            </a:r>
            <a:r>
              <a:rPr lang="en-US" dirty="0">
                <a:solidFill>
                  <a:srgbClr val="FF0000"/>
                </a:solidFill>
              </a:rPr>
              <a:t>verb acts to focus more attention on the verbal idea itself.</a:t>
            </a:r>
            <a:r>
              <a:rPr lang="en-US" dirty="0"/>
              <a:t> One way it does this is to </a:t>
            </a:r>
            <a:r>
              <a:rPr lang="en-US" b="1" dirty="0">
                <a:solidFill>
                  <a:srgbClr val="FF0000"/>
                </a:solidFill>
              </a:rPr>
              <a:t>make a verb intransitive</a:t>
            </a:r>
            <a:r>
              <a:rPr lang="en-US" dirty="0"/>
              <a:t>. A transitive verb by definition takes a direct object. Adding </a:t>
            </a:r>
            <a:r>
              <a:rPr lang="en-US" i="1" dirty="0"/>
              <a:t>se</a:t>
            </a:r>
            <a:r>
              <a:rPr lang="en-US" dirty="0"/>
              <a:t> to such a verb makes it intransitive: </a:t>
            </a:r>
            <a:r>
              <a:rPr lang="en-US" dirty="0">
                <a:solidFill>
                  <a:srgbClr val="FF0000"/>
                </a:solidFill>
              </a:rPr>
              <a:t>it deprives it of ability to take a direct object. </a:t>
            </a:r>
          </a:p>
        </p:txBody>
      </p:sp>
    </p:spTree>
    <p:extLst>
      <p:ext uri="{BB962C8B-B14F-4D97-AF65-F5344CB8AC3E}">
        <p14:creationId xmlns:p14="http://schemas.microsoft.com/office/powerpoint/2010/main" val="1034643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7A48-85D0-EFEE-D907-C6A15CC02AEC}"/>
              </a:ext>
            </a:extLst>
          </p:cNvPr>
          <p:cNvSpPr>
            <a:spLocks noGrp="1"/>
          </p:cNvSpPr>
          <p:nvPr>
            <p:ph type="title"/>
          </p:nvPr>
        </p:nvSpPr>
        <p:spPr/>
        <p:txBody>
          <a:bodyPr/>
          <a:lstStyle/>
          <a:p>
            <a:r>
              <a:rPr lang="sr-Latn-RS" dirty="0"/>
              <a:t>Zvati VS Zvati Se</a:t>
            </a:r>
            <a:endParaRPr lang="en-US" dirty="0"/>
          </a:p>
        </p:txBody>
      </p:sp>
      <p:sp>
        <p:nvSpPr>
          <p:cNvPr id="3" name="Content Placeholder 2">
            <a:extLst>
              <a:ext uri="{FF2B5EF4-FFF2-40B4-BE49-F238E27FC236}">
                <a16:creationId xmlns:a16="http://schemas.microsoft.com/office/drawing/2014/main" id="{4E0CBB20-5D6D-6E18-8588-D0C8CD6C5D99}"/>
              </a:ext>
            </a:extLst>
          </p:cNvPr>
          <p:cNvSpPr>
            <a:spLocks noGrp="1"/>
          </p:cNvSpPr>
          <p:nvPr>
            <p:ph idx="1"/>
          </p:nvPr>
        </p:nvSpPr>
        <p:spPr/>
        <p:txBody>
          <a:bodyPr>
            <a:normAutofit fontScale="77500" lnSpcReduction="20000"/>
          </a:bodyPr>
          <a:lstStyle/>
          <a:p>
            <a:r>
              <a:rPr lang="en-US" dirty="0"/>
              <a:t>Verb </a:t>
            </a:r>
            <a:r>
              <a:rPr lang="en-US" b="1" dirty="0" err="1"/>
              <a:t>zvati</a:t>
            </a:r>
            <a:r>
              <a:rPr lang="en-US" dirty="0"/>
              <a:t> to call, invite is transitive verb, requiring a direct object. Usually the object is explicitly stated (if not the speaker has one in mind.) </a:t>
            </a:r>
            <a:endParaRPr lang="sr-Latn-RS" dirty="0"/>
          </a:p>
          <a:p>
            <a:pPr marL="0" indent="0">
              <a:buNone/>
            </a:pPr>
            <a:endParaRPr lang="sr-Latn-RS" dirty="0"/>
          </a:p>
          <a:p>
            <a:pPr marL="0" indent="0">
              <a:buNone/>
            </a:pPr>
            <a:r>
              <a:rPr lang="pl-PL" dirty="0"/>
              <a:t>Majka zove sina svaki dan. </a:t>
            </a:r>
            <a:r>
              <a:rPr lang="en-US" dirty="0"/>
              <a:t>Mother calls (her) son every day.</a:t>
            </a:r>
          </a:p>
          <a:p>
            <a:pPr marL="0" indent="0">
              <a:buNone/>
            </a:pPr>
            <a:r>
              <a:rPr lang="pl-PL" dirty="0"/>
              <a:t>Njegovi prijatelji ga zovu Toma. </a:t>
            </a:r>
            <a:r>
              <a:rPr lang="en-US" dirty="0"/>
              <a:t>His friends call him Toma. (Toma nickname for Tomislav)</a:t>
            </a:r>
            <a:endParaRPr lang="sr-Latn-RS" dirty="0"/>
          </a:p>
          <a:p>
            <a:pPr marL="0" indent="0">
              <a:buNone/>
            </a:pPr>
            <a:endParaRPr lang="sr-Latn-RS" dirty="0"/>
          </a:p>
          <a:p>
            <a:r>
              <a:rPr lang="en-US" dirty="0"/>
              <a:t>The verb </a:t>
            </a:r>
            <a:r>
              <a:rPr lang="en-US" b="1" dirty="0" err="1">
                <a:solidFill>
                  <a:srgbClr val="FF0000"/>
                </a:solidFill>
              </a:rPr>
              <a:t>zvati</a:t>
            </a:r>
            <a:r>
              <a:rPr lang="en-US" b="1" dirty="0">
                <a:solidFill>
                  <a:srgbClr val="FF0000"/>
                </a:solidFill>
              </a:rPr>
              <a:t> se</a:t>
            </a:r>
            <a:r>
              <a:rPr lang="en-US" dirty="0"/>
              <a:t>, by contrast has the particular meaning of identifying someone by name, stating what one is called. </a:t>
            </a:r>
            <a:r>
              <a:rPr lang="en-US" u="sng" dirty="0"/>
              <a:t>It is the </a:t>
            </a:r>
            <a:r>
              <a:rPr lang="en-US" u="sng" dirty="0">
                <a:solidFill>
                  <a:srgbClr val="FF0000"/>
                </a:solidFill>
              </a:rPr>
              <a:t>addition of the particle </a:t>
            </a:r>
            <a:r>
              <a:rPr lang="en-US" i="1" u="sng" dirty="0">
                <a:solidFill>
                  <a:srgbClr val="FF0000"/>
                </a:solidFill>
              </a:rPr>
              <a:t>se</a:t>
            </a:r>
            <a:r>
              <a:rPr lang="en-US" u="sng" dirty="0">
                <a:solidFill>
                  <a:srgbClr val="FF0000"/>
                </a:solidFill>
              </a:rPr>
              <a:t> that affects this change in meaning</a:t>
            </a:r>
            <a:r>
              <a:rPr lang="en-US" dirty="0"/>
              <a:t>. </a:t>
            </a:r>
            <a:endParaRPr lang="sr-Latn-RS" dirty="0"/>
          </a:p>
          <a:p>
            <a:pPr marL="0" indent="0">
              <a:buNone/>
            </a:pPr>
            <a:endParaRPr lang="en-US" dirty="0"/>
          </a:p>
          <a:p>
            <a:pPr marL="0" indent="0">
              <a:buNone/>
            </a:pPr>
            <a:r>
              <a:rPr lang="pl-PL" dirty="0"/>
              <a:t>Ja se zovem Ana, a on Toma. </a:t>
            </a:r>
            <a:r>
              <a:rPr lang="en-US" dirty="0"/>
              <a:t>My name is Ana and his Toma.</a:t>
            </a:r>
          </a:p>
          <a:p>
            <a:pPr marL="0" indent="0">
              <a:buNone/>
            </a:pPr>
            <a:r>
              <a:rPr lang="fr-CA" dirty="0" err="1"/>
              <a:t>Svi</a:t>
            </a:r>
            <a:r>
              <a:rPr lang="fr-CA" dirty="0"/>
              <a:t> </a:t>
            </a:r>
            <a:r>
              <a:rPr lang="fr-CA" dirty="0" err="1"/>
              <a:t>bankari</a:t>
            </a:r>
            <a:r>
              <a:rPr lang="fr-CA" dirty="0"/>
              <a:t> se </a:t>
            </a:r>
            <a:r>
              <a:rPr lang="fr-CA" dirty="0" err="1"/>
              <a:t>zovu</a:t>
            </a:r>
            <a:r>
              <a:rPr lang="fr-CA" dirty="0"/>
              <a:t> Sem. </a:t>
            </a:r>
            <a:r>
              <a:rPr lang="en-US" dirty="0"/>
              <a:t>All bankers are called Sam.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7686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2972"/>
            <a:ext cx="8229600" cy="106362"/>
          </a:xfrm>
        </p:spPr>
        <p:txBody>
          <a:bodyPr>
            <a:normAutofit fontScale="90000"/>
          </a:bodyPr>
          <a:lstStyle/>
          <a:p>
            <a:r>
              <a:rPr lang="sr-Latn-RS" dirty="0" err="1"/>
              <a:t>Makes</a:t>
            </a:r>
            <a:r>
              <a:rPr lang="sr-Latn-RS" dirty="0"/>
              <a:t> </a:t>
            </a:r>
            <a:r>
              <a:rPr lang="sr-Latn-RS" dirty="0" err="1"/>
              <a:t>passive</a:t>
            </a:r>
            <a:r>
              <a:rPr lang="sr-Latn-RS" dirty="0"/>
              <a:t> </a:t>
            </a:r>
            <a:r>
              <a:rPr lang="sr-Latn-RS" dirty="0" err="1"/>
              <a:t>forms</a:t>
            </a:r>
            <a:r>
              <a:rPr lang="en-US" dirty="0"/>
              <a:t>.</a:t>
            </a:r>
          </a:p>
        </p:txBody>
      </p:sp>
      <p:sp>
        <p:nvSpPr>
          <p:cNvPr id="3" name="Content Placeholder 2"/>
          <p:cNvSpPr>
            <a:spLocks noGrp="1"/>
          </p:cNvSpPr>
          <p:nvPr>
            <p:ph idx="1"/>
          </p:nvPr>
        </p:nvSpPr>
        <p:spPr>
          <a:xfrm>
            <a:off x="990600" y="1828800"/>
            <a:ext cx="10515600" cy="3979866"/>
          </a:xfrm>
        </p:spPr>
        <p:txBody>
          <a:bodyPr>
            <a:normAutofit fontScale="70000" lnSpcReduction="20000"/>
          </a:bodyPr>
          <a:lstStyle/>
          <a:p>
            <a:r>
              <a:rPr lang="en-US" dirty="0"/>
              <a:t>Particle </a:t>
            </a:r>
            <a:r>
              <a:rPr lang="en-US" i="1" dirty="0"/>
              <a:t>se</a:t>
            </a:r>
            <a:r>
              <a:rPr lang="en-US" dirty="0"/>
              <a:t> can </a:t>
            </a:r>
            <a:r>
              <a:rPr lang="en-US" b="1" dirty="0">
                <a:solidFill>
                  <a:srgbClr val="FF0000"/>
                </a:solidFill>
              </a:rPr>
              <a:t>make the active verb passive</a:t>
            </a:r>
            <a:r>
              <a:rPr lang="en-US" dirty="0"/>
              <a:t>: </a:t>
            </a:r>
          </a:p>
          <a:p>
            <a:pPr marL="0" indent="0">
              <a:buNone/>
            </a:pPr>
            <a:r>
              <a:rPr lang="en-US" b="1" dirty="0" err="1"/>
              <a:t>Kazati</a:t>
            </a:r>
            <a:r>
              <a:rPr lang="en-US" dirty="0"/>
              <a:t> (active) : </a:t>
            </a:r>
            <a:r>
              <a:rPr lang="sr-Latn-RS" dirty="0"/>
              <a:t>Šta</a:t>
            </a:r>
            <a:r>
              <a:rPr lang="en-US" dirty="0"/>
              <a:t>/</a:t>
            </a:r>
            <a:r>
              <a:rPr lang="en-US" dirty="0" err="1"/>
              <a:t>što</a:t>
            </a:r>
            <a:r>
              <a:rPr lang="sr-Latn-RS" dirty="0"/>
              <a:t> Ana kaže o tome? What Ana says about that?</a:t>
            </a:r>
            <a:endParaRPr lang="en-US" dirty="0"/>
          </a:p>
          <a:p>
            <a:pPr marL="0" indent="0">
              <a:buNone/>
            </a:pPr>
            <a:r>
              <a:rPr lang="sr-Latn-RS" dirty="0"/>
              <a:t>Kaže lepe/ lijepe stvari. She is saying nice </a:t>
            </a:r>
            <a:r>
              <a:rPr lang="sr-Latn-RS" dirty="0" err="1"/>
              <a:t>things</a:t>
            </a:r>
            <a:r>
              <a:rPr lang="sr-Latn-RS" dirty="0"/>
              <a:t>.</a:t>
            </a:r>
          </a:p>
          <a:p>
            <a:pPr marL="0" indent="0">
              <a:buNone/>
            </a:pPr>
            <a:endParaRPr lang="sr-Latn-RS" dirty="0"/>
          </a:p>
          <a:p>
            <a:r>
              <a:rPr lang="sr-Latn-RS" b="1" dirty="0">
                <a:solidFill>
                  <a:srgbClr val="FF0000"/>
                </a:solidFill>
              </a:rPr>
              <a:t>Kaže se</a:t>
            </a:r>
            <a:r>
              <a:rPr lang="sr-Latn-RS" dirty="0">
                <a:solidFill>
                  <a:srgbClr val="FF0000"/>
                </a:solidFill>
              </a:rPr>
              <a:t> </a:t>
            </a:r>
            <a:r>
              <a:rPr lang="sr-Latn-RS" dirty="0"/>
              <a:t>(</a:t>
            </a:r>
            <a:r>
              <a:rPr lang="sr-Latn-RS" dirty="0" err="1"/>
              <a:t>passive:note</a:t>
            </a:r>
            <a:r>
              <a:rPr lang="sr-Latn-RS" dirty="0"/>
              <a:t> </a:t>
            </a:r>
            <a:r>
              <a:rPr lang="sr-Latn-RS" b="1" dirty="0" err="1">
                <a:solidFill>
                  <a:srgbClr val="FF0000"/>
                </a:solidFill>
              </a:rPr>
              <a:t>it</a:t>
            </a:r>
            <a:r>
              <a:rPr lang="sr-Latn-RS" b="1" dirty="0">
                <a:solidFill>
                  <a:srgbClr val="FF0000"/>
                </a:solidFill>
              </a:rPr>
              <a:t> </a:t>
            </a:r>
            <a:r>
              <a:rPr lang="sr-Latn-RS" b="1" dirty="0" err="1">
                <a:solidFill>
                  <a:srgbClr val="FF0000"/>
                </a:solidFill>
              </a:rPr>
              <a:t>affects</a:t>
            </a:r>
            <a:r>
              <a:rPr lang="sr-Latn-RS" b="1" dirty="0">
                <a:solidFill>
                  <a:srgbClr val="FF0000"/>
                </a:solidFill>
              </a:rPr>
              <a:t> </a:t>
            </a:r>
            <a:r>
              <a:rPr lang="sr-Latn-RS" b="1" dirty="0" err="1">
                <a:solidFill>
                  <a:srgbClr val="FF0000"/>
                </a:solidFill>
              </a:rPr>
              <a:t>only</a:t>
            </a:r>
            <a:r>
              <a:rPr lang="sr-Latn-RS" b="1" dirty="0">
                <a:solidFill>
                  <a:srgbClr val="FF0000"/>
                </a:solidFill>
              </a:rPr>
              <a:t> 3 p. singular</a:t>
            </a:r>
            <a:r>
              <a:rPr lang="sr-Latn-RS" dirty="0"/>
              <a:t>)</a:t>
            </a:r>
            <a:endParaRPr lang="en-US" dirty="0"/>
          </a:p>
          <a:p>
            <a:pPr marL="0" indent="0">
              <a:buNone/>
            </a:pPr>
            <a:r>
              <a:rPr lang="sr-Latn-RS" dirty="0"/>
              <a:t> Kako </a:t>
            </a:r>
            <a:r>
              <a:rPr lang="sr-Latn-RS" dirty="0">
                <a:solidFill>
                  <a:srgbClr val="FF0000"/>
                </a:solidFill>
              </a:rPr>
              <a:t>se</a:t>
            </a:r>
            <a:r>
              <a:rPr lang="sr-Latn-RS" dirty="0"/>
              <a:t> na hrvatskom/ bosanskom/ srpskom </a:t>
            </a:r>
            <a:r>
              <a:rPr lang="sr-Latn-RS" dirty="0">
                <a:solidFill>
                  <a:srgbClr val="FF0000"/>
                </a:solidFill>
              </a:rPr>
              <a:t>kaže</a:t>
            </a:r>
            <a:r>
              <a:rPr lang="sr-Latn-RS" dirty="0"/>
              <a:t> </a:t>
            </a:r>
            <a:r>
              <a:rPr lang="sr-Latn-RS" i="1" dirty="0" err="1"/>
              <a:t>flower</a:t>
            </a:r>
            <a:r>
              <a:rPr lang="sr-Latn-RS" dirty="0"/>
              <a:t>?</a:t>
            </a:r>
            <a:endParaRPr lang="en-US" dirty="0"/>
          </a:p>
          <a:p>
            <a:pPr marL="0" indent="0">
              <a:buNone/>
            </a:pPr>
            <a:r>
              <a:rPr lang="sr-Latn-RS" dirty="0"/>
              <a:t> </a:t>
            </a:r>
            <a:r>
              <a:rPr lang="sr-Latn-RS" dirty="0" err="1"/>
              <a:t>How</a:t>
            </a:r>
            <a:r>
              <a:rPr lang="sr-Latn-RS" dirty="0"/>
              <a:t> do </a:t>
            </a:r>
            <a:r>
              <a:rPr lang="sr-Latn-RS" dirty="0" err="1"/>
              <a:t>you</a:t>
            </a:r>
            <a:r>
              <a:rPr lang="sr-Latn-RS" dirty="0"/>
              <a:t> </a:t>
            </a:r>
            <a:r>
              <a:rPr lang="sr-Latn-RS" dirty="0" err="1"/>
              <a:t>say</a:t>
            </a:r>
            <a:r>
              <a:rPr lang="sr-Latn-RS" dirty="0"/>
              <a:t> a </a:t>
            </a:r>
            <a:r>
              <a:rPr lang="sr-Latn-RS" dirty="0" err="1"/>
              <a:t>flower</a:t>
            </a:r>
            <a:r>
              <a:rPr lang="sr-Latn-RS" dirty="0"/>
              <a:t> in BCS?</a:t>
            </a:r>
            <a:endParaRPr lang="en-US" dirty="0"/>
          </a:p>
          <a:p>
            <a:pPr marL="0" indent="0">
              <a:buNone/>
            </a:pPr>
            <a:r>
              <a:rPr lang="sr-Latn-RS" dirty="0"/>
              <a:t> To </a:t>
            </a:r>
            <a:r>
              <a:rPr lang="sr-Latn-RS" dirty="0">
                <a:solidFill>
                  <a:srgbClr val="FF0000"/>
                </a:solidFill>
              </a:rPr>
              <a:t>se</a:t>
            </a:r>
            <a:r>
              <a:rPr lang="sr-Latn-RS" dirty="0"/>
              <a:t> samo tako </a:t>
            </a:r>
            <a:r>
              <a:rPr lang="sr-Latn-RS" dirty="0">
                <a:solidFill>
                  <a:srgbClr val="FF0000"/>
                </a:solidFill>
              </a:rPr>
              <a:t>kaže</a:t>
            </a:r>
            <a:r>
              <a:rPr lang="sr-Latn-RS" dirty="0"/>
              <a:t>, znaš.  </a:t>
            </a:r>
          </a:p>
          <a:p>
            <a:pPr marL="0" indent="0">
              <a:buNone/>
            </a:pPr>
            <a:r>
              <a:rPr lang="sr-Latn-RS" dirty="0"/>
              <a:t> </a:t>
            </a:r>
            <a:r>
              <a:rPr lang="sr-Latn-RS" dirty="0" err="1"/>
              <a:t>That</a:t>
            </a:r>
            <a:r>
              <a:rPr lang="sr-Latn-RS" dirty="0"/>
              <a:t> is </a:t>
            </a:r>
            <a:r>
              <a:rPr lang="sr-Latn-RS" dirty="0" err="1"/>
              <a:t>just</a:t>
            </a:r>
            <a:r>
              <a:rPr lang="sr-Latn-RS" dirty="0"/>
              <a:t> </a:t>
            </a:r>
            <a:r>
              <a:rPr lang="sr-Latn-RS" dirty="0" err="1"/>
              <a:t>how</a:t>
            </a:r>
            <a:r>
              <a:rPr lang="sr-Latn-RS" dirty="0"/>
              <a:t> </a:t>
            </a:r>
            <a:r>
              <a:rPr lang="sr-Latn-RS" dirty="0" err="1"/>
              <a:t>people</a:t>
            </a:r>
            <a:r>
              <a:rPr lang="sr-Latn-RS" dirty="0"/>
              <a:t> talk, </a:t>
            </a:r>
            <a:r>
              <a:rPr lang="sr-Latn-RS" dirty="0" err="1"/>
              <a:t>you</a:t>
            </a:r>
            <a:r>
              <a:rPr lang="sr-Latn-RS" dirty="0"/>
              <a:t> </a:t>
            </a:r>
            <a:r>
              <a:rPr lang="sr-Latn-RS" dirty="0" err="1"/>
              <a:t>know</a:t>
            </a:r>
            <a:r>
              <a:rPr lang="sr-Latn-RS" dirty="0"/>
              <a:t>.</a:t>
            </a:r>
          </a:p>
          <a:p>
            <a:pPr marL="0" indent="0">
              <a:buNone/>
            </a:pPr>
            <a:endParaRPr lang="en-US" dirty="0"/>
          </a:p>
          <a:p>
            <a:r>
              <a:rPr lang="sr-Latn-RS" dirty="0" err="1"/>
              <a:t>Two</a:t>
            </a:r>
            <a:r>
              <a:rPr lang="sr-Latn-RS" dirty="0"/>
              <a:t> </a:t>
            </a:r>
            <a:r>
              <a:rPr lang="sr-Latn-RS" dirty="0" err="1"/>
              <a:t>verbal</a:t>
            </a:r>
            <a:r>
              <a:rPr lang="sr-Latn-RS" dirty="0"/>
              <a:t> </a:t>
            </a:r>
            <a:r>
              <a:rPr lang="sr-Latn-RS" dirty="0" err="1"/>
              <a:t>forms</a:t>
            </a:r>
            <a:r>
              <a:rPr lang="sr-Latn-RS" dirty="0"/>
              <a:t> </a:t>
            </a:r>
            <a:r>
              <a:rPr lang="sr-Latn-RS" i="1" dirty="0"/>
              <a:t>zove se</a:t>
            </a:r>
            <a:r>
              <a:rPr lang="sr-Latn-RS" dirty="0"/>
              <a:t> </a:t>
            </a:r>
            <a:r>
              <a:rPr lang="sr-Latn-RS" dirty="0" err="1"/>
              <a:t>and</a:t>
            </a:r>
            <a:r>
              <a:rPr lang="sr-Latn-RS" dirty="0"/>
              <a:t> </a:t>
            </a:r>
            <a:r>
              <a:rPr lang="sr-Latn-RS" i="1" dirty="0"/>
              <a:t>kaže se</a:t>
            </a:r>
            <a:r>
              <a:rPr lang="sr-Latn-RS" dirty="0"/>
              <a:t> are so </a:t>
            </a:r>
            <a:r>
              <a:rPr lang="sr-Latn-RS" dirty="0" err="1"/>
              <a:t>frequent</a:t>
            </a:r>
            <a:r>
              <a:rPr lang="sr-Latn-RS" dirty="0"/>
              <a:t> in BCS as to be </a:t>
            </a:r>
            <a:r>
              <a:rPr lang="sr-Latn-RS" i="1" dirty="0" err="1"/>
              <a:t>fixed</a:t>
            </a:r>
            <a:r>
              <a:rPr lang="sr-Latn-RS" i="1" dirty="0"/>
              <a:t> </a:t>
            </a:r>
            <a:r>
              <a:rPr lang="sr-Latn-RS" i="1" dirty="0" err="1"/>
              <a:t>expressions</a:t>
            </a:r>
            <a:r>
              <a:rPr lang="sr-Latn-RS" i="1"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60550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914400"/>
            <a:ext cx="8229600" cy="487362"/>
          </a:xfrm>
        </p:spPr>
        <p:txBody>
          <a:bodyPr>
            <a:normAutofit fontScale="90000"/>
          </a:bodyPr>
          <a:lstStyle/>
          <a:p>
            <a:r>
              <a:rPr lang="sr-Latn-RS" dirty="0"/>
              <a:t>Some other examples of this type are: </a:t>
            </a:r>
            <a:br>
              <a:rPr lang="en-US" dirty="0"/>
            </a:br>
            <a:endParaRPr lang="en-US" dirty="0"/>
          </a:p>
        </p:txBody>
      </p:sp>
      <p:sp>
        <p:nvSpPr>
          <p:cNvPr id="3" name="Content Placeholder 2"/>
          <p:cNvSpPr>
            <a:spLocks noGrp="1"/>
          </p:cNvSpPr>
          <p:nvPr>
            <p:ph idx="1"/>
          </p:nvPr>
        </p:nvSpPr>
        <p:spPr>
          <a:xfrm>
            <a:off x="685800" y="1905000"/>
            <a:ext cx="10744200" cy="4800600"/>
          </a:xfrm>
        </p:spPr>
        <p:txBody>
          <a:bodyPr>
            <a:normAutofit lnSpcReduction="10000"/>
          </a:bodyPr>
          <a:lstStyle/>
          <a:p>
            <a:r>
              <a:rPr lang="sr-Latn-RS" dirty="0">
                <a:solidFill>
                  <a:srgbClr val="FF0000"/>
                </a:solidFill>
              </a:rPr>
              <a:t>Voziti </a:t>
            </a:r>
            <a:r>
              <a:rPr lang="sr-Latn-RS" dirty="0"/>
              <a:t>to drive a vehicle+acc : </a:t>
            </a:r>
            <a:endParaRPr lang="en-US" dirty="0"/>
          </a:p>
          <a:p>
            <a:pPr marL="0" indent="0">
              <a:buNone/>
            </a:pPr>
            <a:r>
              <a:rPr lang="sr-Latn-RS" dirty="0"/>
              <a:t>Vozim autobus. I am driving a bus.</a:t>
            </a:r>
            <a:endParaRPr lang="en-US" dirty="0"/>
          </a:p>
          <a:p>
            <a:r>
              <a:rPr lang="sr-Latn-RS" b="1" dirty="0">
                <a:solidFill>
                  <a:srgbClr val="FF0000"/>
                </a:solidFill>
              </a:rPr>
              <a:t>Voziti se </a:t>
            </a:r>
            <a:r>
              <a:rPr lang="sr-Latn-RS" dirty="0"/>
              <a:t>to ride  u+loc or inst:</a:t>
            </a:r>
            <a:endParaRPr lang="en-US" dirty="0"/>
          </a:p>
          <a:p>
            <a:pPr marL="0" indent="0">
              <a:buNone/>
            </a:pPr>
            <a:r>
              <a:rPr lang="sr-Latn-RS" dirty="0"/>
              <a:t>Vozim se u autobusu. I am riding on the bus. </a:t>
            </a:r>
            <a:endParaRPr lang="en-US" dirty="0"/>
          </a:p>
          <a:p>
            <a:pPr marL="0" indent="0">
              <a:buNone/>
            </a:pPr>
            <a:r>
              <a:rPr lang="sr-Latn-RS" dirty="0"/>
              <a:t>Vozim se autobusom. I am riding by bus.</a:t>
            </a:r>
            <a:endParaRPr lang="en-US" dirty="0"/>
          </a:p>
          <a:p>
            <a:r>
              <a:rPr lang="sr-Latn-RS" dirty="0"/>
              <a:t>Vraćati to return +acc:</a:t>
            </a:r>
            <a:endParaRPr lang="en-US" dirty="0"/>
          </a:p>
          <a:p>
            <a:pPr marL="0" indent="0">
              <a:buNone/>
            </a:pPr>
            <a:r>
              <a:rPr lang="sr-Latn-RS" dirty="0"/>
              <a:t>Vraćam knjige u biblioteku</a:t>
            </a:r>
            <a:r>
              <a:rPr lang="en-US" dirty="0"/>
              <a:t>/</a:t>
            </a:r>
            <a:r>
              <a:rPr lang="sr-Latn-RS" dirty="0"/>
              <a:t>knjižnicu. I am returning books to the library.</a:t>
            </a:r>
            <a:endParaRPr lang="en-US" dirty="0"/>
          </a:p>
          <a:p>
            <a:r>
              <a:rPr lang="sr-Latn-RS" b="1" dirty="0">
                <a:solidFill>
                  <a:srgbClr val="FF0000"/>
                </a:solidFill>
              </a:rPr>
              <a:t>Vraćati se  </a:t>
            </a:r>
            <a:r>
              <a:rPr lang="sr-Latn-RS" dirty="0"/>
              <a:t>to come back </a:t>
            </a:r>
            <a:endParaRPr lang="en-US" dirty="0"/>
          </a:p>
          <a:p>
            <a:pPr marL="0" indent="0">
              <a:buNone/>
            </a:pPr>
            <a:r>
              <a:rPr lang="sr-Latn-RS" dirty="0"/>
              <a:t>Vraćam se iz Španije</a:t>
            </a:r>
            <a:r>
              <a:rPr lang="en-US" dirty="0"/>
              <a:t>/</a:t>
            </a:r>
            <a:r>
              <a:rPr lang="en-US" dirty="0" err="1"/>
              <a:t>Španjolske</a:t>
            </a:r>
            <a:r>
              <a:rPr lang="sr-Latn-RS" dirty="0"/>
              <a:t>. I am coming back from Spain.</a:t>
            </a:r>
            <a:endParaRPr lang="en-US" dirty="0"/>
          </a:p>
          <a:p>
            <a:endParaRPr lang="en-US" dirty="0"/>
          </a:p>
        </p:txBody>
      </p:sp>
    </p:spTree>
    <p:extLst>
      <p:ext uri="{BB962C8B-B14F-4D97-AF65-F5344CB8AC3E}">
        <p14:creationId xmlns:p14="http://schemas.microsoft.com/office/powerpoint/2010/main" val="1658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82562"/>
          </a:xfrm>
        </p:spPr>
        <p:txBody>
          <a:bodyPr>
            <a:normAutofit fontScale="90000"/>
          </a:bodyPr>
          <a:lstStyle/>
          <a:p>
            <a:r>
              <a:rPr lang="en-US" dirty="0"/>
              <a:t>.</a:t>
            </a:r>
          </a:p>
        </p:txBody>
      </p:sp>
      <p:sp>
        <p:nvSpPr>
          <p:cNvPr id="3" name="Content Placeholder 2"/>
          <p:cNvSpPr>
            <a:spLocks noGrp="1"/>
          </p:cNvSpPr>
          <p:nvPr>
            <p:ph idx="1"/>
          </p:nvPr>
        </p:nvSpPr>
        <p:spPr>
          <a:xfrm>
            <a:off x="533400" y="1219200"/>
            <a:ext cx="10972800" cy="4739481"/>
          </a:xfrm>
        </p:spPr>
        <p:txBody>
          <a:bodyPr/>
          <a:lstStyle/>
          <a:p>
            <a:r>
              <a:rPr lang="sr-Latn-RS" dirty="0">
                <a:solidFill>
                  <a:srgbClr val="FF0000"/>
                </a:solidFill>
              </a:rPr>
              <a:t>Naljutiti</a:t>
            </a:r>
            <a:r>
              <a:rPr lang="sr-Latn-RS" dirty="0"/>
              <a:t> to anger someone +acc:</a:t>
            </a:r>
            <a:endParaRPr lang="en-US" dirty="0"/>
          </a:p>
          <a:p>
            <a:pPr marL="0" indent="0">
              <a:buNone/>
            </a:pPr>
            <a:r>
              <a:rPr lang="sr-Latn-RS" dirty="0"/>
              <a:t>Unuk je naljutio dedu/djeda. The grandson made his granpa angry.  </a:t>
            </a:r>
            <a:endParaRPr lang="en-US" dirty="0"/>
          </a:p>
          <a:p>
            <a:r>
              <a:rPr lang="sr-Latn-RS" b="1" dirty="0">
                <a:solidFill>
                  <a:srgbClr val="FF0000"/>
                </a:solidFill>
              </a:rPr>
              <a:t>Naljutiti se </a:t>
            </a:r>
            <a:r>
              <a:rPr lang="sr-Latn-RS" dirty="0"/>
              <a:t>to get (become) angry rather than to anger oneself, a true reflexive meaning: </a:t>
            </a:r>
            <a:endParaRPr lang="en-US" dirty="0"/>
          </a:p>
          <a:p>
            <a:pPr marL="0" indent="0">
              <a:buNone/>
            </a:pPr>
            <a:r>
              <a:rPr lang="sr-Latn-RS" dirty="0"/>
              <a:t>Unuk </a:t>
            </a:r>
            <a:r>
              <a:rPr lang="sr-Latn-RS" dirty="0">
                <a:solidFill>
                  <a:srgbClr val="FF0000"/>
                </a:solidFill>
              </a:rPr>
              <a:t>se naljutio </a:t>
            </a:r>
            <a:r>
              <a:rPr lang="sr-Latn-RS" i="1" dirty="0">
                <a:solidFill>
                  <a:srgbClr val="FF0000"/>
                </a:solidFill>
              </a:rPr>
              <a:t>na</a:t>
            </a:r>
            <a:r>
              <a:rPr lang="sr-Latn-RS" dirty="0">
                <a:solidFill>
                  <a:srgbClr val="FF0000"/>
                </a:solidFill>
              </a:rPr>
              <a:t> </a:t>
            </a:r>
            <a:r>
              <a:rPr lang="sr-Latn-RS" dirty="0"/>
              <a:t>dedu/djeda. The grandson got angry with his grandpa.</a:t>
            </a:r>
            <a:endParaRPr lang="en-US" dirty="0"/>
          </a:p>
          <a:p>
            <a:endParaRPr lang="en-US" dirty="0"/>
          </a:p>
        </p:txBody>
      </p:sp>
    </p:spTree>
    <p:extLst>
      <p:ext uri="{BB962C8B-B14F-4D97-AF65-F5344CB8AC3E}">
        <p14:creationId xmlns:p14="http://schemas.microsoft.com/office/powerpoint/2010/main" val="166418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82562"/>
          </a:xfrm>
        </p:spPr>
        <p:txBody>
          <a:bodyPr>
            <a:normAutofit fontScale="90000"/>
          </a:bodyPr>
          <a:lstStyle/>
          <a:p>
            <a:r>
              <a:rPr lang="en-US" dirty="0"/>
              <a:t>.</a:t>
            </a:r>
          </a:p>
        </p:txBody>
      </p:sp>
      <p:sp>
        <p:nvSpPr>
          <p:cNvPr id="3" name="Content Placeholder 2"/>
          <p:cNvSpPr>
            <a:spLocks noGrp="1"/>
          </p:cNvSpPr>
          <p:nvPr>
            <p:ph idx="1"/>
          </p:nvPr>
        </p:nvSpPr>
        <p:spPr>
          <a:xfrm>
            <a:off x="838200" y="914400"/>
            <a:ext cx="10668000" cy="5029200"/>
          </a:xfrm>
        </p:spPr>
        <p:txBody>
          <a:bodyPr>
            <a:normAutofit/>
          </a:bodyPr>
          <a:lstStyle/>
          <a:p>
            <a:r>
              <a:rPr lang="sr-Latn-RS" i="1" dirty="0">
                <a:solidFill>
                  <a:srgbClr val="FF0000"/>
                </a:solidFill>
              </a:rPr>
              <a:t>Se</a:t>
            </a:r>
            <a:r>
              <a:rPr lang="sr-Latn-RS" dirty="0">
                <a:solidFill>
                  <a:srgbClr val="FF0000"/>
                </a:solidFill>
              </a:rPr>
              <a:t> is </a:t>
            </a:r>
            <a:r>
              <a:rPr lang="sr-Latn-RS" b="1" dirty="0">
                <a:solidFill>
                  <a:srgbClr val="FF0000"/>
                </a:solidFill>
              </a:rPr>
              <a:t>frequently</a:t>
            </a:r>
            <a:r>
              <a:rPr lang="sr-Latn-RS" dirty="0">
                <a:solidFill>
                  <a:srgbClr val="FF0000"/>
                </a:solidFill>
              </a:rPr>
              <a:t> found </a:t>
            </a:r>
            <a:r>
              <a:rPr lang="sr-Latn-RS" i="1" dirty="0">
                <a:solidFill>
                  <a:srgbClr val="FF0000"/>
                </a:solidFill>
              </a:rPr>
              <a:t>only with 3rd person singular forms</a:t>
            </a:r>
            <a:r>
              <a:rPr lang="sr-Latn-RS" dirty="0">
                <a:solidFill>
                  <a:srgbClr val="FF0000"/>
                </a:solidFill>
              </a:rPr>
              <a:t> in BCS equivalent of the passive voice or impersonal sentences</a:t>
            </a:r>
            <a:r>
              <a:rPr lang="sr-Latn-RS" dirty="0"/>
              <a:t>. </a:t>
            </a:r>
            <a:endParaRPr lang="en-US" dirty="0"/>
          </a:p>
          <a:p>
            <a:r>
              <a:rPr lang="sr-Latn-RS" dirty="0"/>
              <a:t>Praviti rakiju </a:t>
            </a:r>
            <a:r>
              <a:rPr lang="en-US" dirty="0"/>
              <a:t>-</a:t>
            </a:r>
            <a:r>
              <a:rPr lang="sr-Latn-RS" dirty="0"/>
              <a:t>to make brandy</a:t>
            </a:r>
            <a:r>
              <a:rPr lang="en-US" dirty="0"/>
              <a:t>; </a:t>
            </a:r>
            <a:r>
              <a:rPr lang="sr-Latn-RS" dirty="0"/>
              <a:t> praviti transitive verb, takes a direct object</a:t>
            </a:r>
            <a:endParaRPr lang="en-US" dirty="0"/>
          </a:p>
          <a:p>
            <a:pPr marL="0" indent="0">
              <a:buNone/>
            </a:pPr>
            <a:r>
              <a:rPr lang="en-US" dirty="0" err="1"/>
              <a:t>Irfan</a:t>
            </a:r>
            <a:r>
              <a:rPr lang="sr-Latn-RS" dirty="0"/>
              <a:t> pravi rakiju od šljiva. </a:t>
            </a:r>
            <a:r>
              <a:rPr lang="en-US" dirty="0" err="1"/>
              <a:t>Irfan</a:t>
            </a:r>
            <a:r>
              <a:rPr lang="sr-Latn-RS" dirty="0"/>
              <a:t> makes plum brandy. </a:t>
            </a:r>
            <a:endParaRPr lang="en-US" dirty="0"/>
          </a:p>
          <a:p>
            <a:r>
              <a:rPr lang="sr-Latn-RS" dirty="0"/>
              <a:t>Rakija </a:t>
            </a:r>
            <a:r>
              <a:rPr lang="sr-Latn-RS" dirty="0">
                <a:solidFill>
                  <a:srgbClr val="FF0000"/>
                </a:solidFill>
              </a:rPr>
              <a:t>se pravi </a:t>
            </a:r>
            <a:r>
              <a:rPr lang="sr-Latn-RS" dirty="0"/>
              <a:t>od šljiva. Brandy is made of plums.  (focus is how brandy is made, not who is making it (that is why logical subject is </a:t>
            </a:r>
            <a:r>
              <a:rPr lang="sr-Latn-RS" dirty="0" err="1"/>
              <a:t>omitted</a:t>
            </a:r>
            <a:r>
              <a:rPr lang="sr-Latn-RS" dirty="0"/>
              <a:t>))</a:t>
            </a:r>
            <a:endParaRPr lang="en-US" dirty="0"/>
          </a:p>
        </p:txBody>
      </p:sp>
    </p:spTree>
    <p:extLst>
      <p:ext uri="{BB962C8B-B14F-4D97-AF65-F5344CB8AC3E}">
        <p14:creationId xmlns:p14="http://schemas.microsoft.com/office/powerpoint/2010/main" val="323378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1622FF-99C2-1EAE-8C0E-F9A590FBA4B1}"/>
              </a:ext>
            </a:extLst>
          </p:cNvPr>
          <p:cNvSpPr>
            <a:spLocks noGrp="1"/>
          </p:cNvSpPr>
          <p:nvPr>
            <p:ph idx="1"/>
          </p:nvPr>
        </p:nvSpPr>
        <p:spPr>
          <a:xfrm>
            <a:off x="533400" y="1905000"/>
            <a:ext cx="10972800" cy="4525963"/>
          </a:xfrm>
        </p:spPr>
        <p:txBody>
          <a:bodyPr/>
          <a:lstStyle/>
          <a:p>
            <a:r>
              <a:rPr lang="sr-Latn-RS" dirty="0"/>
              <a:t>Ocenjivati /</a:t>
            </a:r>
            <a:r>
              <a:rPr lang="sr-Latn-RS" dirty="0" err="1"/>
              <a:t>ocjenjivati</a:t>
            </a:r>
            <a:r>
              <a:rPr lang="sr-Latn-RS" dirty="0"/>
              <a:t> studente-to grade </a:t>
            </a:r>
            <a:r>
              <a:rPr lang="sr-Latn-RS" dirty="0" err="1"/>
              <a:t>students</a:t>
            </a:r>
            <a:r>
              <a:rPr lang="sr-Latn-RS" dirty="0"/>
              <a:t>:</a:t>
            </a:r>
          </a:p>
          <a:p>
            <a:pPr marL="0" indent="0">
              <a:buNone/>
            </a:pPr>
            <a:endParaRPr lang="en-US" dirty="0"/>
          </a:p>
          <a:p>
            <a:pPr marL="0" indent="0">
              <a:buNone/>
            </a:pPr>
            <a:r>
              <a:rPr lang="sr-Latn-RS" dirty="0"/>
              <a:t>Na Balkanu </a:t>
            </a:r>
            <a:r>
              <a:rPr lang="sr-Latn-RS" dirty="0">
                <a:solidFill>
                  <a:srgbClr val="FF0000"/>
                </a:solidFill>
              </a:rPr>
              <a:t>se </a:t>
            </a:r>
            <a:r>
              <a:rPr lang="sr-Latn-RS" dirty="0"/>
              <a:t>studenti strogo </a:t>
            </a:r>
            <a:r>
              <a:rPr lang="sr-Latn-RS" dirty="0">
                <a:solidFill>
                  <a:srgbClr val="FF0000"/>
                </a:solidFill>
              </a:rPr>
              <a:t>ocenjuju/</a:t>
            </a:r>
            <a:r>
              <a:rPr lang="sr-Latn-RS" dirty="0" err="1">
                <a:solidFill>
                  <a:srgbClr val="FF0000"/>
                </a:solidFill>
              </a:rPr>
              <a:t>ocjenjuju</a:t>
            </a:r>
            <a:r>
              <a:rPr lang="sr-Latn-RS" dirty="0"/>
              <a:t>.</a:t>
            </a:r>
            <a:endParaRPr lang="en-US" dirty="0"/>
          </a:p>
          <a:p>
            <a:pPr marL="0" indent="0">
              <a:buNone/>
            </a:pPr>
            <a:r>
              <a:rPr lang="sr-Latn-RS" dirty="0"/>
              <a:t>In </a:t>
            </a:r>
            <a:r>
              <a:rPr lang="sr-Latn-RS" dirty="0" err="1"/>
              <a:t>the</a:t>
            </a:r>
            <a:r>
              <a:rPr lang="sr-Latn-RS" dirty="0"/>
              <a:t> </a:t>
            </a:r>
            <a:r>
              <a:rPr lang="sr-Latn-RS" dirty="0" err="1"/>
              <a:t>Balkans</a:t>
            </a:r>
            <a:r>
              <a:rPr lang="sr-Latn-RS" dirty="0"/>
              <a:t> </a:t>
            </a:r>
            <a:r>
              <a:rPr lang="sr-Latn-RS" dirty="0" err="1"/>
              <a:t>the</a:t>
            </a:r>
            <a:r>
              <a:rPr lang="sr-Latn-RS" dirty="0"/>
              <a:t> </a:t>
            </a:r>
            <a:r>
              <a:rPr lang="sr-Latn-RS" dirty="0" err="1"/>
              <a:t>students</a:t>
            </a:r>
            <a:r>
              <a:rPr lang="sr-Latn-RS" dirty="0"/>
              <a:t> are </a:t>
            </a:r>
            <a:r>
              <a:rPr lang="sr-Latn-RS" dirty="0" err="1"/>
              <a:t>graded</a:t>
            </a:r>
            <a:r>
              <a:rPr lang="sr-Latn-RS" dirty="0"/>
              <a:t> </a:t>
            </a:r>
            <a:r>
              <a:rPr lang="sr-Latn-RS" dirty="0" err="1"/>
              <a:t>strictly</a:t>
            </a:r>
            <a:r>
              <a:rPr lang="sr-Latn-RS" dirty="0"/>
              <a:t>.</a:t>
            </a:r>
            <a:endParaRPr lang="en-US" dirty="0"/>
          </a:p>
          <a:p>
            <a:endParaRPr lang="en-US" dirty="0"/>
          </a:p>
        </p:txBody>
      </p:sp>
    </p:spTree>
    <p:extLst>
      <p:ext uri="{BB962C8B-B14F-4D97-AF65-F5344CB8AC3E}">
        <p14:creationId xmlns:p14="http://schemas.microsoft.com/office/powerpoint/2010/main" val="310512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82562"/>
          </a:xfrm>
        </p:spPr>
        <p:txBody>
          <a:bodyPr>
            <a:normAutofit fontScale="90000"/>
          </a:bodyPr>
          <a:lstStyle/>
          <a:p>
            <a:r>
              <a:rPr lang="en-US" dirty="0"/>
              <a:t>.</a:t>
            </a:r>
          </a:p>
        </p:txBody>
      </p:sp>
      <p:sp>
        <p:nvSpPr>
          <p:cNvPr id="3" name="Content Placeholder 2"/>
          <p:cNvSpPr>
            <a:spLocks noGrp="1"/>
          </p:cNvSpPr>
          <p:nvPr>
            <p:ph idx="1"/>
          </p:nvPr>
        </p:nvSpPr>
        <p:spPr>
          <a:xfrm>
            <a:off x="838200" y="762000"/>
            <a:ext cx="10287000" cy="5090319"/>
          </a:xfrm>
        </p:spPr>
        <p:txBody>
          <a:bodyPr>
            <a:normAutofit/>
          </a:bodyPr>
          <a:lstStyle/>
          <a:p>
            <a:r>
              <a:rPr lang="sr-Latn-RS" dirty="0"/>
              <a:t>Saditi cveće/ cvijeće -to plant flowers: </a:t>
            </a:r>
            <a:endParaRPr lang="en-US" dirty="0"/>
          </a:p>
          <a:p>
            <a:pPr marL="0" indent="0">
              <a:buNone/>
            </a:pPr>
            <a:r>
              <a:rPr lang="sr-Latn-RS" dirty="0"/>
              <a:t>Cveće/ cvijeće </a:t>
            </a:r>
            <a:r>
              <a:rPr lang="sr-Latn-RS" dirty="0">
                <a:solidFill>
                  <a:srgbClr val="FF0000"/>
                </a:solidFill>
              </a:rPr>
              <a:t>se sadi </a:t>
            </a:r>
            <a:r>
              <a:rPr lang="sr-Latn-RS" dirty="0"/>
              <a:t>na proleće/ proljeće.</a:t>
            </a:r>
            <a:endParaRPr lang="en-US" dirty="0"/>
          </a:p>
          <a:p>
            <a:r>
              <a:rPr lang="sr-Latn-RS" dirty="0"/>
              <a:t>Govoriti bosanski/ hrvatski/srpski </a:t>
            </a:r>
            <a:endParaRPr lang="en-US" dirty="0"/>
          </a:p>
          <a:p>
            <a:pPr marL="0" indent="0">
              <a:buNone/>
            </a:pPr>
            <a:r>
              <a:rPr lang="sr-Latn-RS" dirty="0"/>
              <a:t>Ovde/ovdje </a:t>
            </a:r>
            <a:r>
              <a:rPr lang="sr-Latn-RS" dirty="0">
                <a:solidFill>
                  <a:srgbClr val="FF0000"/>
                </a:solidFill>
              </a:rPr>
              <a:t>se govori </a:t>
            </a:r>
            <a:r>
              <a:rPr lang="sr-Latn-RS" dirty="0"/>
              <a:t>bosanski/ hrvatski/ srpski. BCS is spoken here. </a:t>
            </a:r>
            <a:endParaRPr lang="en-US" dirty="0"/>
          </a:p>
          <a:p>
            <a:r>
              <a:rPr lang="sr-Latn-RS" dirty="0"/>
              <a:t>Kupovati karte- to buy tickets:</a:t>
            </a:r>
            <a:endParaRPr lang="en-US" dirty="0"/>
          </a:p>
          <a:p>
            <a:pPr marL="0" indent="0">
              <a:buNone/>
            </a:pPr>
            <a:r>
              <a:rPr lang="sr-Latn-RS" dirty="0"/>
              <a:t>Karte </a:t>
            </a:r>
            <a:r>
              <a:rPr lang="sr-Latn-RS" dirty="0">
                <a:solidFill>
                  <a:srgbClr val="FF0000"/>
                </a:solidFill>
              </a:rPr>
              <a:t>se kupuju </a:t>
            </a:r>
            <a:r>
              <a:rPr lang="sr-Latn-RS" dirty="0"/>
              <a:t>na autobuskoj stanici</a:t>
            </a:r>
            <a:r>
              <a:rPr lang="en-US" dirty="0"/>
              <a:t>/</a:t>
            </a:r>
            <a:r>
              <a:rPr lang="en-US" dirty="0" err="1"/>
              <a:t>autobusnom</a:t>
            </a:r>
            <a:r>
              <a:rPr lang="en-US" dirty="0"/>
              <a:t> </a:t>
            </a:r>
            <a:r>
              <a:rPr lang="en-US" dirty="0" err="1"/>
              <a:t>stajali</a:t>
            </a:r>
            <a:r>
              <a:rPr lang="sr-Latn-RS" dirty="0"/>
              <a:t>štu. The tickets are purchased at the bus station. </a:t>
            </a:r>
            <a:endParaRPr lang="en-US" dirty="0"/>
          </a:p>
        </p:txBody>
      </p:sp>
    </p:spTree>
    <p:extLst>
      <p:ext uri="{BB962C8B-B14F-4D97-AF65-F5344CB8AC3E}">
        <p14:creationId xmlns:p14="http://schemas.microsoft.com/office/powerpoint/2010/main" val="272705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0"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4" name="Freeform: Shape 2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D179DC49-388C-3237-51EF-53BDA980A444}"/>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Types of Verbs</a:t>
            </a:r>
          </a:p>
        </p:txBody>
      </p:sp>
      <p:graphicFrame>
        <p:nvGraphicFramePr>
          <p:cNvPr id="5" name="Content Placeholder 2">
            <a:extLst>
              <a:ext uri="{FF2B5EF4-FFF2-40B4-BE49-F238E27FC236}">
                <a16:creationId xmlns:a16="http://schemas.microsoft.com/office/drawing/2014/main" id="{E85074E0-E2F8-88FC-BDD9-8FF8BAD56CCC}"/>
              </a:ext>
            </a:extLst>
          </p:cNvPr>
          <p:cNvGraphicFramePr>
            <a:graphicFrameLocks noGrp="1"/>
          </p:cNvGraphicFramePr>
          <p:nvPr>
            <p:ph idx="1"/>
            <p:extLst>
              <p:ext uri="{D42A27DB-BD31-4B8C-83A1-F6EECF244321}">
                <p14:modId xmlns:p14="http://schemas.microsoft.com/office/powerpoint/2010/main" val="3006371863"/>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265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15DD5-D93C-4627-6772-BE96EF0AA09E}"/>
              </a:ext>
            </a:extLst>
          </p:cNvPr>
          <p:cNvSpPr>
            <a:spLocks noGrp="1"/>
          </p:cNvSpPr>
          <p:nvPr>
            <p:ph idx="1"/>
          </p:nvPr>
        </p:nvSpPr>
        <p:spPr/>
        <p:txBody>
          <a:bodyPr/>
          <a:lstStyle/>
          <a:p>
            <a:r>
              <a:rPr lang="sr-Latn-RS" dirty="0"/>
              <a:t>Jesti lubenicu- to </a:t>
            </a:r>
            <a:r>
              <a:rPr lang="sr-Latn-RS" dirty="0" err="1"/>
              <a:t>eat</a:t>
            </a:r>
            <a:r>
              <a:rPr lang="sr-Latn-RS" dirty="0"/>
              <a:t> </a:t>
            </a:r>
            <a:r>
              <a:rPr lang="sr-Latn-RS" dirty="0" err="1"/>
              <a:t>watermelon</a:t>
            </a:r>
            <a:endParaRPr lang="en-US" dirty="0"/>
          </a:p>
          <a:p>
            <a:pPr marL="0" indent="0">
              <a:buNone/>
            </a:pPr>
            <a:r>
              <a:rPr lang="sr-Latn-RS" dirty="0"/>
              <a:t>Lubenica </a:t>
            </a:r>
            <a:r>
              <a:rPr lang="sr-Latn-RS" dirty="0">
                <a:solidFill>
                  <a:srgbClr val="FF0000"/>
                </a:solidFill>
              </a:rPr>
              <a:t>se</a:t>
            </a:r>
            <a:r>
              <a:rPr lang="sr-Latn-RS" dirty="0"/>
              <a:t> ovako </a:t>
            </a:r>
            <a:r>
              <a:rPr lang="sr-Latn-RS" dirty="0">
                <a:solidFill>
                  <a:srgbClr val="FF0000"/>
                </a:solidFill>
              </a:rPr>
              <a:t>jede</a:t>
            </a:r>
            <a:r>
              <a:rPr lang="sr-Latn-RS" dirty="0"/>
              <a:t> .</a:t>
            </a:r>
            <a:r>
              <a:rPr lang="sr-Latn-RS" dirty="0" err="1"/>
              <a:t>Watermelon</a:t>
            </a:r>
            <a:r>
              <a:rPr lang="sr-Latn-RS" dirty="0"/>
              <a:t> is </a:t>
            </a:r>
            <a:r>
              <a:rPr lang="sr-Latn-RS" dirty="0" err="1"/>
              <a:t>eaten</a:t>
            </a:r>
            <a:r>
              <a:rPr lang="sr-Latn-RS" dirty="0"/>
              <a:t> in </a:t>
            </a:r>
            <a:r>
              <a:rPr lang="sr-Latn-RS" dirty="0" err="1"/>
              <a:t>this</a:t>
            </a:r>
            <a:r>
              <a:rPr lang="sr-Latn-RS" dirty="0"/>
              <a:t> </a:t>
            </a:r>
            <a:r>
              <a:rPr lang="sr-Latn-RS" dirty="0" err="1"/>
              <a:t>way</a:t>
            </a:r>
            <a:r>
              <a:rPr lang="sr-Latn-RS" dirty="0"/>
              <a:t>/ </a:t>
            </a:r>
            <a:r>
              <a:rPr lang="sr-Latn-RS" dirty="0" err="1"/>
              <a:t>like</a:t>
            </a:r>
            <a:r>
              <a:rPr lang="sr-Latn-RS" dirty="0"/>
              <a:t> </a:t>
            </a:r>
            <a:r>
              <a:rPr lang="sr-Latn-RS" dirty="0" err="1"/>
              <a:t>this</a:t>
            </a:r>
            <a:r>
              <a:rPr lang="sr-Latn-RS" dirty="0"/>
              <a:t>.</a:t>
            </a:r>
            <a:endParaRPr lang="en-US" dirty="0"/>
          </a:p>
          <a:p>
            <a:r>
              <a:rPr lang="sr-Latn-RS" dirty="0"/>
              <a:t>Primati studente -to </a:t>
            </a:r>
            <a:r>
              <a:rPr lang="sr-Latn-RS" dirty="0" err="1"/>
              <a:t>accept</a:t>
            </a:r>
            <a:r>
              <a:rPr lang="sr-Latn-RS" dirty="0"/>
              <a:t> (</a:t>
            </a:r>
            <a:r>
              <a:rPr lang="sr-Latn-RS" dirty="0" err="1"/>
              <a:t>enroll</a:t>
            </a:r>
            <a:r>
              <a:rPr lang="sr-Latn-RS" dirty="0"/>
              <a:t>) </a:t>
            </a:r>
            <a:r>
              <a:rPr lang="sr-Latn-RS" dirty="0" err="1"/>
              <a:t>students</a:t>
            </a:r>
            <a:r>
              <a:rPr lang="sr-Latn-RS" dirty="0"/>
              <a:t> </a:t>
            </a:r>
            <a:endParaRPr lang="en-US" dirty="0"/>
          </a:p>
          <a:p>
            <a:pPr marL="0" indent="0">
              <a:buNone/>
            </a:pPr>
            <a:r>
              <a:rPr lang="sr-Latn-RS" dirty="0"/>
              <a:t>Novi studenti </a:t>
            </a:r>
            <a:r>
              <a:rPr lang="sr-Latn-RS" dirty="0">
                <a:solidFill>
                  <a:srgbClr val="FF0000"/>
                </a:solidFill>
              </a:rPr>
              <a:t>se primaju </a:t>
            </a:r>
            <a:r>
              <a:rPr lang="sr-Latn-RS" dirty="0"/>
              <a:t>od 1. juna</a:t>
            </a:r>
            <a:r>
              <a:rPr lang="en-US" dirty="0"/>
              <a:t>/</a:t>
            </a:r>
            <a:r>
              <a:rPr lang="sr-Latn-RS" dirty="0"/>
              <a:t>lipnja do 15 septembra</a:t>
            </a:r>
            <a:r>
              <a:rPr lang="en-US" dirty="0"/>
              <a:t>/</a:t>
            </a:r>
            <a:r>
              <a:rPr lang="sr-Latn-RS" dirty="0"/>
              <a:t>rujna. New </a:t>
            </a:r>
            <a:r>
              <a:rPr lang="sr-Latn-RS" dirty="0" err="1"/>
              <a:t>students</a:t>
            </a:r>
            <a:r>
              <a:rPr lang="sr-Latn-RS" dirty="0"/>
              <a:t> are </a:t>
            </a:r>
            <a:r>
              <a:rPr lang="sr-Latn-RS" dirty="0" err="1"/>
              <a:t>accepted</a:t>
            </a:r>
            <a:r>
              <a:rPr lang="sr-Latn-RS" dirty="0"/>
              <a:t> (</a:t>
            </a:r>
            <a:r>
              <a:rPr lang="sr-Latn-RS" dirty="0" err="1"/>
              <a:t>enrolled</a:t>
            </a:r>
            <a:r>
              <a:rPr lang="sr-Latn-RS" dirty="0"/>
              <a:t>) from June 1 to </a:t>
            </a:r>
            <a:r>
              <a:rPr lang="sr-Latn-RS" dirty="0" err="1"/>
              <a:t>September</a:t>
            </a:r>
            <a:r>
              <a:rPr lang="sr-Latn-RS" dirty="0"/>
              <a:t> 15. </a:t>
            </a:r>
            <a:endParaRPr lang="en-US" dirty="0"/>
          </a:p>
          <a:p>
            <a:endParaRPr lang="en-US" dirty="0"/>
          </a:p>
        </p:txBody>
      </p:sp>
    </p:spTree>
    <p:extLst>
      <p:ext uri="{BB962C8B-B14F-4D97-AF65-F5344CB8AC3E}">
        <p14:creationId xmlns:p14="http://schemas.microsoft.com/office/powerpoint/2010/main" val="3247547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914400"/>
            <a:ext cx="8229600" cy="639762"/>
          </a:xfrm>
        </p:spPr>
        <p:txBody>
          <a:bodyPr>
            <a:normAutofit fontScale="90000"/>
          </a:bodyPr>
          <a:lstStyle/>
          <a:p>
            <a:r>
              <a:rPr lang="sr-Latn-RS" dirty="0"/>
              <a:t>Impresonal sen</a:t>
            </a:r>
            <a:r>
              <a:rPr lang="en-US" dirty="0" err="1"/>
              <a:t>tences</a:t>
            </a:r>
            <a:r>
              <a:rPr lang="en-US" dirty="0"/>
              <a:t> with se </a:t>
            </a:r>
            <a:br>
              <a:rPr lang="en-US" dirty="0"/>
            </a:br>
            <a:endParaRPr lang="en-US" dirty="0"/>
          </a:p>
        </p:txBody>
      </p:sp>
      <p:sp>
        <p:nvSpPr>
          <p:cNvPr id="3" name="Content Placeholder 2"/>
          <p:cNvSpPr>
            <a:spLocks noGrp="1"/>
          </p:cNvSpPr>
          <p:nvPr>
            <p:ph idx="1"/>
          </p:nvPr>
        </p:nvSpPr>
        <p:spPr>
          <a:xfrm>
            <a:off x="533400" y="1828800"/>
            <a:ext cx="11277600" cy="4800600"/>
          </a:xfrm>
        </p:spPr>
        <p:txBody>
          <a:bodyPr>
            <a:normAutofit/>
          </a:bodyPr>
          <a:lstStyle/>
          <a:p>
            <a:r>
              <a:rPr lang="en-US" dirty="0"/>
              <a:t>There are several types of impersonal sentences in </a:t>
            </a:r>
            <a:r>
              <a:rPr lang="en-US" dirty="0">
                <a:solidFill>
                  <a:srgbClr val="FF0000"/>
                </a:solidFill>
              </a:rPr>
              <a:t>which 3</a:t>
            </a:r>
            <a:r>
              <a:rPr lang="en-US" baseline="30000" dirty="0">
                <a:solidFill>
                  <a:srgbClr val="FF0000"/>
                </a:solidFill>
              </a:rPr>
              <a:t>rd</a:t>
            </a:r>
            <a:r>
              <a:rPr lang="en-US" dirty="0">
                <a:solidFill>
                  <a:srgbClr val="FF0000"/>
                </a:solidFill>
              </a:rPr>
              <a:t> person singular (no plural) of both transitive and intransitive verbs</a:t>
            </a:r>
            <a:r>
              <a:rPr lang="en-US" dirty="0"/>
              <a:t> (with or without se)</a:t>
            </a:r>
            <a:r>
              <a:rPr lang="sr-Latn-RS" dirty="0"/>
              <a:t> can be used accompanied by </a:t>
            </a:r>
            <a:r>
              <a:rPr lang="sr-Latn-RS" i="1" dirty="0"/>
              <a:t>se</a:t>
            </a:r>
            <a:r>
              <a:rPr lang="sr-Latn-RS" dirty="0"/>
              <a:t> to express </a:t>
            </a:r>
            <a:r>
              <a:rPr lang="sr-Latn-RS" b="1" dirty="0">
                <a:solidFill>
                  <a:srgbClr val="FF0000"/>
                </a:solidFill>
              </a:rPr>
              <a:t>general statements</a:t>
            </a:r>
            <a:r>
              <a:rPr lang="sr-Latn-RS" dirty="0">
                <a:solidFill>
                  <a:srgbClr val="FF0000"/>
                </a:solidFill>
              </a:rPr>
              <a:t> </a:t>
            </a:r>
            <a:r>
              <a:rPr lang="sr-Latn-RS" dirty="0"/>
              <a:t>in which the subject is not present. The English equivalents have as subjects either a noun or pronoun, or indefinite pronoun </a:t>
            </a:r>
            <a:r>
              <a:rPr lang="sr-Latn-RS" b="1" dirty="0">
                <a:solidFill>
                  <a:srgbClr val="FF0000"/>
                </a:solidFill>
              </a:rPr>
              <a:t>one</a:t>
            </a:r>
            <a:r>
              <a:rPr lang="sr-Latn-RS" dirty="0"/>
              <a:t>. They may also be expressed in the passive voice with it in which it has no antecedent.</a:t>
            </a:r>
            <a:endParaRPr lang="en-US" dirty="0"/>
          </a:p>
          <a:p>
            <a:r>
              <a:rPr lang="sr-Latn-RS" dirty="0">
                <a:solidFill>
                  <a:srgbClr val="FF0000"/>
                </a:solidFill>
              </a:rPr>
              <a:t>Govori se</a:t>
            </a:r>
            <a:r>
              <a:rPr lang="sr-Latn-RS" dirty="0"/>
              <a:t>... It is said or people say...</a:t>
            </a:r>
            <a:endParaRPr lang="en-US" dirty="0"/>
          </a:p>
          <a:p>
            <a:pPr marL="0" indent="0">
              <a:buNone/>
            </a:pPr>
            <a:endParaRPr lang="en-US" dirty="0"/>
          </a:p>
        </p:txBody>
      </p:sp>
    </p:spTree>
    <p:extLst>
      <p:ext uri="{BB962C8B-B14F-4D97-AF65-F5344CB8AC3E}">
        <p14:creationId xmlns:p14="http://schemas.microsoft.com/office/powerpoint/2010/main" val="2649548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83D6-C135-C682-28BB-B68E12231B77}"/>
              </a:ext>
            </a:extLst>
          </p:cNvPr>
          <p:cNvSpPr>
            <a:spLocks noGrp="1"/>
          </p:cNvSpPr>
          <p:nvPr>
            <p:ph type="title"/>
          </p:nvPr>
        </p:nvSpPr>
        <p:spPr/>
        <p:txBody>
          <a:bodyPr/>
          <a:lstStyle/>
          <a:p>
            <a:r>
              <a:rPr lang="sr-Latn-RS" dirty="0"/>
              <a:t>Još primera</a:t>
            </a:r>
            <a:endParaRPr lang="en-US" dirty="0"/>
          </a:p>
        </p:txBody>
      </p:sp>
      <p:sp>
        <p:nvSpPr>
          <p:cNvPr id="3" name="Content Placeholder 2">
            <a:extLst>
              <a:ext uri="{FF2B5EF4-FFF2-40B4-BE49-F238E27FC236}">
                <a16:creationId xmlns:a16="http://schemas.microsoft.com/office/drawing/2014/main" id="{2DD68972-DF3E-9D06-A85E-FAD7D64D1141}"/>
              </a:ext>
            </a:extLst>
          </p:cNvPr>
          <p:cNvSpPr>
            <a:spLocks noGrp="1"/>
          </p:cNvSpPr>
          <p:nvPr>
            <p:ph idx="1"/>
          </p:nvPr>
        </p:nvSpPr>
        <p:spPr/>
        <p:txBody>
          <a:bodyPr/>
          <a:lstStyle/>
          <a:p>
            <a:pPr marL="0" indent="0">
              <a:buNone/>
            </a:pPr>
            <a:r>
              <a:rPr lang="sr-Latn-RS" dirty="0"/>
              <a:t>Ovde/</a:t>
            </a:r>
            <a:r>
              <a:rPr lang="sr-Latn-RS" dirty="0" err="1"/>
              <a:t>ovdje</a:t>
            </a:r>
            <a:r>
              <a:rPr lang="sr-Latn-RS" dirty="0"/>
              <a:t> </a:t>
            </a:r>
            <a:r>
              <a:rPr lang="sr-Latn-RS" dirty="0">
                <a:solidFill>
                  <a:srgbClr val="FF0000"/>
                </a:solidFill>
              </a:rPr>
              <a:t>se</a:t>
            </a:r>
            <a:r>
              <a:rPr lang="sr-Latn-RS" dirty="0"/>
              <a:t> malo </a:t>
            </a:r>
            <a:r>
              <a:rPr lang="sr-Latn-RS" dirty="0">
                <a:solidFill>
                  <a:srgbClr val="FF0000"/>
                </a:solidFill>
              </a:rPr>
              <a:t>radi</a:t>
            </a:r>
            <a:r>
              <a:rPr lang="sr-Latn-RS" dirty="0"/>
              <a:t>, a mnogo priča. Here </a:t>
            </a:r>
            <a:r>
              <a:rPr lang="sr-Latn-RS" dirty="0" err="1"/>
              <a:t>little</a:t>
            </a:r>
            <a:r>
              <a:rPr lang="sr-Latn-RS" dirty="0"/>
              <a:t> is done but </a:t>
            </a:r>
            <a:r>
              <a:rPr lang="sr-Latn-RS" dirty="0" err="1"/>
              <a:t>much</a:t>
            </a:r>
            <a:r>
              <a:rPr lang="sr-Latn-RS" dirty="0"/>
              <a:t> talk is </a:t>
            </a:r>
            <a:r>
              <a:rPr lang="sr-Latn-RS" dirty="0" err="1"/>
              <a:t>heard</a:t>
            </a:r>
            <a:r>
              <a:rPr lang="sr-Latn-RS" dirty="0"/>
              <a:t>.</a:t>
            </a:r>
            <a:endParaRPr lang="en-US" dirty="0"/>
          </a:p>
          <a:p>
            <a:pPr marL="0" indent="0">
              <a:buNone/>
            </a:pPr>
            <a:r>
              <a:rPr lang="sr-Latn-RS" dirty="0"/>
              <a:t>U ovom restoranu </a:t>
            </a:r>
            <a:r>
              <a:rPr lang="sr-Latn-RS" dirty="0">
                <a:solidFill>
                  <a:srgbClr val="FF0000"/>
                </a:solidFill>
              </a:rPr>
              <a:t>se</a:t>
            </a:r>
            <a:r>
              <a:rPr lang="sr-Latn-RS" dirty="0"/>
              <a:t> dobro </a:t>
            </a:r>
            <a:r>
              <a:rPr lang="sr-Latn-RS" dirty="0">
                <a:solidFill>
                  <a:srgbClr val="FF0000"/>
                </a:solidFill>
              </a:rPr>
              <a:t>jede</a:t>
            </a:r>
            <a:r>
              <a:rPr lang="sr-Latn-RS" dirty="0"/>
              <a:t>. One </a:t>
            </a:r>
            <a:r>
              <a:rPr lang="sr-Latn-RS" dirty="0" err="1"/>
              <a:t>eats</a:t>
            </a:r>
            <a:r>
              <a:rPr lang="sr-Latn-RS" dirty="0"/>
              <a:t> </a:t>
            </a:r>
            <a:r>
              <a:rPr lang="sr-Latn-RS" dirty="0" err="1"/>
              <a:t>well</a:t>
            </a:r>
            <a:r>
              <a:rPr lang="sr-Latn-RS" dirty="0"/>
              <a:t> in </a:t>
            </a:r>
            <a:r>
              <a:rPr lang="sr-Latn-RS" dirty="0" err="1"/>
              <a:t>this</a:t>
            </a:r>
            <a:r>
              <a:rPr lang="sr-Latn-RS" dirty="0"/>
              <a:t> </a:t>
            </a:r>
            <a:r>
              <a:rPr lang="sr-Latn-RS" dirty="0" err="1"/>
              <a:t>restaurant</a:t>
            </a:r>
            <a:r>
              <a:rPr lang="sr-Latn-RS" dirty="0"/>
              <a:t>. </a:t>
            </a:r>
            <a:endParaRPr lang="en-US" dirty="0"/>
          </a:p>
          <a:p>
            <a:pPr marL="0" indent="0">
              <a:buNone/>
            </a:pPr>
            <a:r>
              <a:rPr lang="sr-Latn-RS" dirty="0"/>
              <a:t>Odavde </a:t>
            </a:r>
            <a:r>
              <a:rPr lang="sr-Latn-RS" dirty="0">
                <a:solidFill>
                  <a:srgbClr val="FF0000"/>
                </a:solidFill>
              </a:rPr>
              <a:t>se</a:t>
            </a:r>
            <a:r>
              <a:rPr lang="sr-Latn-RS" dirty="0"/>
              <a:t> dobro </a:t>
            </a:r>
            <a:r>
              <a:rPr lang="sr-Latn-RS" dirty="0">
                <a:solidFill>
                  <a:srgbClr val="FF0000"/>
                </a:solidFill>
              </a:rPr>
              <a:t>vidi</a:t>
            </a:r>
            <a:r>
              <a:rPr lang="sr-Latn-RS" dirty="0"/>
              <a:t>. One </a:t>
            </a:r>
            <a:r>
              <a:rPr lang="sr-Latn-RS" dirty="0" err="1"/>
              <a:t>can</a:t>
            </a:r>
            <a:r>
              <a:rPr lang="sr-Latn-RS" dirty="0"/>
              <a:t> </a:t>
            </a:r>
            <a:r>
              <a:rPr lang="sr-Latn-RS" dirty="0" err="1"/>
              <a:t>see</a:t>
            </a:r>
            <a:r>
              <a:rPr lang="sr-Latn-RS" dirty="0"/>
              <a:t> </a:t>
            </a:r>
            <a:r>
              <a:rPr lang="sr-Latn-RS" dirty="0" err="1"/>
              <a:t>well</a:t>
            </a:r>
            <a:r>
              <a:rPr lang="sr-Latn-RS" dirty="0"/>
              <a:t> from here. </a:t>
            </a:r>
            <a:endParaRPr lang="en-US" dirty="0"/>
          </a:p>
          <a:p>
            <a:endParaRPr lang="en-US" dirty="0"/>
          </a:p>
        </p:txBody>
      </p:sp>
    </p:spTree>
    <p:extLst>
      <p:ext uri="{BB962C8B-B14F-4D97-AF65-F5344CB8AC3E}">
        <p14:creationId xmlns:p14="http://schemas.microsoft.com/office/powerpoint/2010/main" val="1057039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82562"/>
          </a:xfrm>
        </p:spPr>
        <p:txBody>
          <a:bodyPr>
            <a:normAutofit fontScale="90000"/>
          </a:bodyPr>
          <a:lstStyle/>
          <a:p>
            <a:r>
              <a:rPr lang="en-US" dirty="0"/>
              <a:t>.</a:t>
            </a:r>
          </a:p>
        </p:txBody>
      </p:sp>
      <p:sp>
        <p:nvSpPr>
          <p:cNvPr id="3" name="Content Placeholder 2"/>
          <p:cNvSpPr>
            <a:spLocks noGrp="1"/>
          </p:cNvSpPr>
          <p:nvPr>
            <p:ph idx="1"/>
          </p:nvPr>
        </p:nvSpPr>
        <p:spPr>
          <a:xfrm>
            <a:off x="914400" y="381000"/>
            <a:ext cx="10515600" cy="6324600"/>
          </a:xfrm>
        </p:spPr>
        <p:txBody>
          <a:bodyPr/>
          <a:lstStyle/>
          <a:p>
            <a:r>
              <a:rPr lang="sr-Latn-RS" dirty="0">
                <a:solidFill>
                  <a:srgbClr val="FF0000"/>
                </a:solidFill>
              </a:rPr>
              <a:t>Oblači se</a:t>
            </a:r>
            <a:r>
              <a:rPr lang="sr-Latn-RS" dirty="0"/>
              <a:t>. It is getting clowdy. Oblačiti se means to get cloudy and to dress up. The difference is in accent in present tense:  Obl</a:t>
            </a:r>
            <a:r>
              <a:rPr lang="sr-Latn-RS" b="1" dirty="0"/>
              <a:t>a</a:t>
            </a:r>
            <a:r>
              <a:rPr lang="sr-Latn-RS" dirty="0"/>
              <a:t>či se  (long </a:t>
            </a:r>
            <a:r>
              <a:rPr lang="sr-Latn-RS" b="1" i="1" dirty="0"/>
              <a:t>a</a:t>
            </a:r>
            <a:r>
              <a:rPr lang="sr-Latn-RS" dirty="0"/>
              <a:t> means He/she is dressing up) </a:t>
            </a:r>
            <a:r>
              <a:rPr lang="sr-Latn-RS" b="1" i="1" dirty="0"/>
              <a:t>O</a:t>
            </a:r>
            <a:r>
              <a:rPr lang="sr-Latn-RS" dirty="0"/>
              <a:t>blači se (stress on </a:t>
            </a:r>
            <a:r>
              <a:rPr lang="sr-Latn-RS" b="1" i="1" dirty="0"/>
              <a:t>O</a:t>
            </a:r>
            <a:r>
              <a:rPr lang="sr-Latn-RS" dirty="0"/>
              <a:t>: it is getting cloudy)</a:t>
            </a:r>
            <a:endParaRPr lang="en-US" dirty="0"/>
          </a:p>
          <a:p>
            <a:r>
              <a:rPr lang="sr-Latn-RS" b="1" dirty="0">
                <a:solidFill>
                  <a:srgbClr val="FF0000"/>
                </a:solidFill>
              </a:rPr>
              <a:t>Note</a:t>
            </a:r>
            <a:r>
              <a:rPr lang="sr-Latn-RS" dirty="0">
                <a:solidFill>
                  <a:srgbClr val="FF0000"/>
                </a:solidFill>
              </a:rPr>
              <a:t> </a:t>
            </a:r>
            <a:r>
              <a:rPr lang="sr-Latn-RS" dirty="0"/>
              <a:t>that these sente</a:t>
            </a:r>
            <a:r>
              <a:rPr lang="en-US" dirty="0"/>
              <a:t>n</a:t>
            </a:r>
            <a:r>
              <a:rPr lang="sr-Latn-RS" dirty="0"/>
              <a:t>ces have the </a:t>
            </a:r>
            <a:r>
              <a:rPr lang="sr-Latn-RS" b="1" dirty="0">
                <a:solidFill>
                  <a:srgbClr val="FF0000"/>
                </a:solidFill>
              </a:rPr>
              <a:t>neuter form of the participle in past tense</a:t>
            </a:r>
            <a:r>
              <a:rPr lang="sr-Latn-RS" dirty="0">
                <a:solidFill>
                  <a:srgbClr val="FF0000"/>
                </a:solidFill>
              </a:rPr>
              <a:t>, since there is no subject to agree with</a:t>
            </a:r>
            <a:r>
              <a:rPr lang="sr-Latn-RS" dirty="0"/>
              <a:t>. </a:t>
            </a:r>
            <a:endParaRPr lang="en-US" dirty="0"/>
          </a:p>
          <a:p>
            <a:pPr marL="0" indent="0">
              <a:buNone/>
            </a:pPr>
            <a:r>
              <a:rPr lang="sr-Latn-RS" dirty="0">
                <a:solidFill>
                  <a:srgbClr val="FF0000"/>
                </a:solidFill>
              </a:rPr>
              <a:t>Govorilo se, mislilo se..</a:t>
            </a:r>
            <a:r>
              <a:rPr lang="sr-Latn-RS" dirty="0"/>
              <a:t> People talked about, thought about ...</a:t>
            </a:r>
            <a:endParaRPr lang="en-US" dirty="0"/>
          </a:p>
          <a:p>
            <a:pPr marL="0" indent="0">
              <a:buNone/>
            </a:pPr>
            <a:r>
              <a:rPr lang="sr-Latn-RS" dirty="0"/>
              <a:t>Ovde/ovdje </a:t>
            </a:r>
            <a:r>
              <a:rPr lang="sr-Latn-RS" dirty="0">
                <a:solidFill>
                  <a:srgbClr val="FF0000"/>
                </a:solidFill>
              </a:rPr>
              <a:t>se</a:t>
            </a:r>
            <a:r>
              <a:rPr lang="sr-Latn-RS" dirty="0"/>
              <a:t> malo </a:t>
            </a:r>
            <a:r>
              <a:rPr lang="sr-Latn-RS" dirty="0">
                <a:solidFill>
                  <a:srgbClr val="FF0000"/>
                </a:solidFill>
              </a:rPr>
              <a:t>radilo</a:t>
            </a:r>
            <a:r>
              <a:rPr lang="sr-Latn-RS" dirty="0"/>
              <a:t>, a mnogo</a:t>
            </a:r>
            <a:r>
              <a:rPr lang="en-US" dirty="0"/>
              <a:t> </a:t>
            </a:r>
            <a:r>
              <a:rPr lang="en-US" dirty="0">
                <a:solidFill>
                  <a:srgbClr val="FF0000"/>
                </a:solidFill>
              </a:rPr>
              <a:t>(se)</a:t>
            </a:r>
            <a:r>
              <a:rPr lang="sr-Latn-RS" dirty="0">
                <a:solidFill>
                  <a:srgbClr val="FF0000"/>
                </a:solidFill>
              </a:rPr>
              <a:t>pričalo</a:t>
            </a:r>
            <a:r>
              <a:rPr lang="sr-Latn-RS" dirty="0"/>
              <a:t>. Here little work but much talking was done.</a:t>
            </a:r>
            <a:endParaRPr lang="en-US" dirty="0"/>
          </a:p>
          <a:p>
            <a:endParaRPr lang="en-US" dirty="0"/>
          </a:p>
        </p:txBody>
      </p:sp>
    </p:spTree>
    <p:extLst>
      <p:ext uri="{BB962C8B-B14F-4D97-AF65-F5344CB8AC3E}">
        <p14:creationId xmlns:p14="http://schemas.microsoft.com/office/powerpoint/2010/main" val="474401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639762"/>
          </a:xfrm>
        </p:spPr>
        <p:txBody>
          <a:bodyPr>
            <a:normAutofit fontScale="90000"/>
          </a:bodyPr>
          <a:lstStyle/>
          <a:p>
            <a:r>
              <a:rPr lang="sr-Latn-RS" dirty="0"/>
              <a:t>Verbs: meaning to like smth</a:t>
            </a:r>
            <a:br>
              <a:rPr lang="en-US" dirty="0"/>
            </a:br>
            <a:endParaRPr lang="en-US" dirty="0"/>
          </a:p>
        </p:txBody>
      </p:sp>
      <p:sp>
        <p:nvSpPr>
          <p:cNvPr id="3" name="Content Placeholder 2"/>
          <p:cNvSpPr>
            <a:spLocks noGrp="1"/>
          </p:cNvSpPr>
          <p:nvPr>
            <p:ph idx="1"/>
          </p:nvPr>
        </p:nvSpPr>
        <p:spPr>
          <a:xfrm>
            <a:off x="762000" y="1524000"/>
            <a:ext cx="10972800" cy="5029200"/>
          </a:xfrm>
        </p:spPr>
        <p:txBody>
          <a:bodyPr/>
          <a:lstStyle/>
          <a:p>
            <a:r>
              <a:rPr lang="sr-Latn-RS" dirty="0"/>
              <a:t>In English verbs like and love take direct objects. By contrast most </a:t>
            </a:r>
            <a:r>
              <a:rPr lang="sr-Latn-RS" dirty="0">
                <a:solidFill>
                  <a:srgbClr val="FF0000"/>
                </a:solidFill>
              </a:rPr>
              <a:t>BCS verbs take dative case</a:t>
            </a:r>
            <a:r>
              <a:rPr lang="sr-Latn-RS" dirty="0"/>
              <a:t>. The one which does not take dative is voleti/ voljeti which is followed either by infinitive or da+present tense or a noun/ pronoun in the accusative case.</a:t>
            </a:r>
            <a:endParaRPr lang="en-US" dirty="0"/>
          </a:p>
          <a:p>
            <a:pPr marL="0" indent="0">
              <a:buNone/>
            </a:pPr>
            <a:r>
              <a:rPr lang="sr-Latn-RS" dirty="0"/>
              <a:t>Jako volim da putujem/putovati.  I really like to travel.</a:t>
            </a:r>
            <a:endParaRPr lang="en-US" dirty="0"/>
          </a:p>
          <a:p>
            <a:pPr marL="0" indent="0">
              <a:buNone/>
            </a:pPr>
            <a:r>
              <a:rPr lang="sr-Latn-RS" dirty="0"/>
              <a:t>Volim pse, ali ne volim mačke. I like dogs, but I do not like cats. </a:t>
            </a:r>
            <a:endParaRPr lang="en-US" dirty="0"/>
          </a:p>
          <a:p>
            <a:pPr marL="0" indent="0">
              <a:buNone/>
            </a:pPr>
            <a:r>
              <a:rPr lang="sr-Latn-RS" dirty="0"/>
              <a:t>Volim ga puno. I love him a lot. </a:t>
            </a:r>
            <a:endParaRPr lang="en-US" dirty="0"/>
          </a:p>
          <a:p>
            <a:endParaRPr lang="en-US" dirty="0"/>
          </a:p>
        </p:txBody>
      </p:sp>
    </p:spTree>
    <p:extLst>
      <p:ext uri="{BB962C8B-B14F-4D97-AF65-F5344CB8AC3E}">
        <p14:creationId xmlns:p14="http://schemas.microsoft.com/office/powerpoint/2010/main" val="3107358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6362"/>
          </a:xfrm>
        </p:spPr>
        <p:txBody>
          <a:bodyPr>
            <a:normAutofit fontScale="90000"/>
          </a:bodyPr>
          <a:lstStyle/>
          <a:p>
            <a:r>
              <a:rPr lang="en-US" dirty="0"/>
              <a:t>.</a:t>
            </a:r>
          </a:p>
        </p:txBody>
      </p:sp>
      <p:sp>
        <p:nvSpPr>
          <p:cNvPr id="3" name="Content Placeholder 2"/>
          <p:cNvSpPr>
            <a:spLocks noGrp="1"/>
          </p:cNvSpPr>
          <p:nvPr>
            <p:ph idx="1"/>
          </p:nvPr>
        </p:nvSpPr>
        <p:spPr>
          <a:xfrm>
            <a:off x="1981200" y="228600"/>
            <a:ext cx="8229600" cy="6248400"/>
          </a:xfrm>
        </p:spPr>
        <p:txBody>
          <a:bodyPr>
            <a:normAutofit/>
          </a:bodyPr>
          <a:lstStyle/>
          <a:p>
            <a:r>
              <a:rPr lang="sr-Latn-RS" dirty="0">
                <a:solidFill>
                  <a:srgbClr val="FF0000"/>
                </a:solidFill>
              </a:rPr>
              <a:t>There is a difference between to like and to love in BCS. You can love a person, people, animals, music, literature, history. </a:t>
            </a:r>
            <a:r>
              <a:rPr lang="sr-Latn-RS" b="1" u="sng" dirty="0">
                <a:solidFill>
                  <a:srgbClr val="FF0000"/>
                </a:solidFill>
              </a:rPr>
              <a:t>Remember</a:t>
            </a:r>
            <a:r>
              <a:rPr lang="sr-Latn-RS" dirty="0">
                <a:solidFill>
                  <a:srgbClr val="FF0000"/>
                </a:solidFill>
              </a:rPr>
              <a:t> you cannot love a blouse, shoes, jacket, bag, etc. (prosaic things/objects!!!)  Instead of the verb </a:t>
            </a:r>
            <a:r>
              <a:rPr lang="sr-Latn-RS" i="1" dirty="0">
                <a:solidFill>
                  <a:srgbClr val="FF0000"/>
                </a:solidFill>
              </a:rPr>
              <a:t>to love</a:t>
            </a:r>
            <a:r>
              <a:rPr lang="sr-Latn-RS" dirty="0">
                <a:solidFill>
                  <a:srgbClr val="FF0000"/>
                </a:solidFill>
              </a:rPr>
              <a:t>, </a:t>
            </a:r>
            <a:r>
              <a:rPr lang="sr-Latn-RS" b="1" i="1" dirty="0">
                <a:solidFill>
                  <a:srgbClr val="FF0000"/>
                </a:solidFill>
              </a:rPr>
              <a:t>to like</a:t>
            </a:r>
            <a:r>
              <a:rPr lang="sr-Latn-RS" dirty="0">
                <a:solidFill>
                  <a:srgbClr val="FF0000"/>
                </a:solidFill>
              </a:rPr>
              <a:t> is used: sviđati se /dopadati se: </a:t>
            </a:r>
            <a:endParaRPr lang="en-US" dirty="0">
              <a:solidFill>
                <a:srgbClr val="FF0000"/>
              </a:solidFill>
            </a:endParaRPr>
          </a:p>
          <a:p>
            <a:endParaRPr lang="en-US" dirty="0"/>
          </a:p>
        </p:txBody>
      </p:sp>
    </p:spTree>
    <p:extLst>
      <p:ext uri="{BB962C8B-B14F-4D97-AF65-F5344CB8AC3E}">
        <p14:creationId xmlns:p14="http://schemas.microsoft.com/office/powerpoint/2010/main" val="3259409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3D3B6-62BF-9D18-8BA5-4E325DD51B4B}"/>
              </a:ext>
            </a:extLst>
          </p:cNvPr>
          <p:cNvSpPr>
            <a:spLocks noGrp="1"/>
          </p:cNvSpPr>
          <p:nvPr>
            <p:ph idx="1"/>
          </p:nvPr>
        </p:nvSpPr>
        <p:spPr/>
        <p:txBody>
          <a:bodyPr/>
          <a:lstStyle/>
          <a:p>
            <a:r>
              <a:rPr lang="sr-Latn-RS" dirty="0"/>
              <a:t>In </a:t>
            </a:r>
            <a:r>
              <a:rPr lang="sr-Latn-RS" u="sng" dirty="0">
                <a:solidFill>
                  <a:srgbClr val="FF0000"/>
                </a:solidFill>
              </a:rPr>
              <a:t>BCS </a:t>
            </a:r>
            <a:r>
              <a:rPr lang="sr-Latn-RS" b="1" u="sng" dirty="0" err="1">
                <a:solidFill>
                  <a:srgbClr val="FF0000"/>
                </a:solidFill>
              </a:rPr>
              <a:t>the</a:t>
            </a:r>
            <a:r>
              <a:rPr lang="sr-Latn-RS" b="1" u="sng" dirty="0">
                <a:solidFill>
                  <a:srgbClr val="FF0000"/>
                </a:solidFill>
              </a:rPr>
              <a:t> one </a:t>
            </a:r>
            <a:r>
              <a:rPr lang="sr-Latn-RS" b="1" u="sng" dirty="0" err="1">
                <a:solidFill>
                  <a:srgbClr val="FF0000"/>
                </a:solidFill>
              </a:rPr>
              <a:t>doing</a:t>
            </a:r>
            <a:r>
              <a:rPr lang="sr-Latn-RS" b="1" u="sng" dirty="0">
                <a:solidFill>
                  <a:srgbClr val="FF0000"/>
                </a:solidFill>
              </a:rPr>
              <a:t> </a:t>
            </a:r>
            <a:r>
              <a:rPr lang="sr-Latn-RS" b="1" u="sng" dirty="0" err="1">
                <a:solidFill>
                  <a:srgbClr val="FF0000"/>
                </a:solidFill>
              </a:rPr>
              <a:t>the</a:t>
            </a:r>
            <a:r>
              <a:rPr lang="sr-Latn-RS" b="1" u="sng" dirty="0">
                <a:solidFill>
                  <a:srgbClr val="FF0000"/>
                </a:solidFill>
              </a:rPr>
              <a:t> </a:t>
            </a:r>
            <a:r>
              <a:rPr lang="sr-Latn-RS" b="1" u="sng" dirty="0" err="1">
                <a:solidFill>
                  <a:srgbClr val="FF0000"/>
                </a:solidFill>
              </a:rPr>
              <a:t>liking</a:t>
            </a:r>
            <a:r>
              <a:rPr lang="sr-Latn-RS" b="1" u="sng" dirty="0">
                <a:solidFill>
                  <a:srgbClr val="FF0000"/>
                </a:solidFill>
              </a:rPr>
              <a:t> is </a:t>
            </a:r>
            <a:r>
              <a:rPr lang="sr-Latn-RS" b="1" u="sng" dirty="0" err="1">
                <a:solidFill>
                  <a:srgbClr val="FF0000"/>
                </a:solidFill>
              </a:rPr>
              <a:t>expressed</a:t>
            </a:r>
            <a:r>
              <a:rPr lang="sr-Latn-RS" b="1" u="sng" dirty="0">
                <a:solidFill>
                  <a:srgbClr val="FF0000"/>
                </a:solidFill>
              </a:rPr>
              <a:t> in </a:t>
            </a:r>
            <a:r>
              <a:rPr lang="sr-Latn-RS" b="1" u="sng" dirty="0" err="1">
                <a:solidFill>
                  <a:srgbClr val="FF0000"/>
                </a:solidFill>
              </a:rPr>
              <a:t>the</a:t>
            </a:r>
            <a:r>
              <a:rPr lang="sr-Latn-RS" b="1" u="sng" dirty="0">
                <a:solidFill>
                  <a:srgbClr val="FF0000"/>
                </a:solidFill>
              </a:rPr>
              <a:t> dative </a:t>
            </a:r>
            <a:r>
              <a:rPr lang="sr-Latn-RS" b="1" u="sng" dirty="0" err="1">
                <a:solidFill>
                  <a:srgbClr val="FF0000"/>
                </a:solidFill>
              </a:rPr>
              <a:t>case</a:t>
            </a:r>
            <a:r>
              <a:rPr lang="sr-Latn-RS" u="sng" dirty="0">
                <a:solidFill>
                  <a:srgbClr val="FF0000"/>
                </a:solidFill>
              </a:rPr>
              <a:t>, </a:t>
            </a:r>
            <a:r>
              <a:rPr lang="sr-Latn-RS" u="sng" dirty="0" err="1">
                <a:solidFill>
                  <a:srgbClr val="FF0000"/>
                </a:solidFill>
              </a:rPr>
              <a:t>and</a:t>
            </a:r>
            <a:r>
              <a:rPr lang="sr-Latn-RS" u="sng" dirty="0">
                <a:solidFill>
                  <a:srgbClr val="FF0000"/>
                </a:solidFill>
              </a:rPr>
              <a:t> </a:t>
            </a:r>
            <a:r>
              <a:rPr lang="sr-Latn-RS" b="1" u="sng" dirty="0" err="1">
                <a:solidFill>
                  <a:srgbClr val="FF0000"/>
                </a:solidFill>
              </a:rPr>
              <a:t>that</a:t>
            </a:r>
            <a:r>
              <a:rPr lang="sr-Latn-RS" b="1" u="sng" dirty="0">
                <a:solidFill>
                  <a:srgbClr val="FF0000"/>
                </a:solidFill>
              </a:rPr>
              <a:t> </a:t>
            </a:r>
            <a:r>
              <a:rPr lang="sr-Latn-RS" b="1" u="sng" dirty="0" err="1">
                <a:solidFill>
                  <a:srgbClr val="FF0000"/>
                </a:solidFill>
              </a:rPr>
              <a:t>which</a:t>
            </a:r>
            <a:r>
              <a:rPr lang="sr-Latn-RS" b="1" u="sng" dirty="0">
                <a:solidFill>
                  <a:srgbClr val="FF0000"/>
                </a:solidFill>
              </a:rPr>
              <a:t> is </a:t>
            </a:r>
            <a:r>
              <a:rPr lang="sr-Latn-RS" b="1" u="sng" dirty="0" err="1">
                <a:solidFill>
                  <a:srgbClr val="FF0000"/>
                </a:solidFill>
              </a:rPr>
              <a:t>liked</a:t>
            </a:r>
            <a:r>
              <a:rPr lang="sr-Latn-RS" b="1" u="sng" dirty="0">
                <a:solidFill>
                  <a:srgbClr val="FF0000"/>
                </a:solidFill>
              </a:rPr>
              <a:t> is </a:t>
            </a:r>
            <a:r>
              <a:rPr lang="sr-Latn-RS" b="1" u="sng" dirty="0" err="1">
                <a:solidFill>
                  <a:srgbClr val="FF0000"/>
                </a:solidFill>
              </a:rPr>
              <a:t>expressed</a:t>
            </a:r>
            <a:r>
              <a:rPr lang="sr-Latn-RS" b="1" u="sng" dirty="0">
                <a:solidFill>
                  <a:srgbClr val="FF0000"/>
                </a:solidFill>
              </a:rPr>
              <a:t> in </a:t>
            </a:r>
            <a:r>
              <a:rPr lang="sr-Latn-RS" b="1" u="sng" dirty="0" err="1">
                <a:solidFill>
                  <a:srgbClr val="FF0000"/>
                </a:solidFill>
              </a:rPr>
              <a:t>the</a:t>
            </a:r>
            <a:r>
              <a:rPr lang="sr-Latn-RS" b="1" u="sng" dirty="0">
                <a:solidFill>
                  <a:srgbClr val="FF0000"/>
                </a:solidFill>
              </a:rPr>
              <a:t> nominative </a:t>
            </a:r>
            <a:r>
              <a:rPr lang="sr-Latn-RS" b="1" u="sng" dirty="0" err="1">
                <a:solidFill>
                  <a:srgbClr val="FF0000"/>
                </a:solidFill>
              </a:rPr>
              <a:t>case</a:t>
            </a:r>
            <a:r>
              <a:rPr lang="sr-Latn-RS" dirty="0"/>
              <a:t>. To </a:t>
            </a:r>
            <a:r>
              <a:rPr lang="sr-Latn-RS" dirty="0" err="1"/>
              <a:t>say</a:t>
            </a:r>
            <a:r>
              <a:rPr lang="sr-Latn-RS" dirty="0"/>
              <a:t> </a:t>
            </a:r>
            <a:r>
              <a:rPr lang="sr-Latn-RS" i="1" dirty="0"/>
              <a:t>John </a:t>
            </a:r>
            <a:r>
              <a:rPr lang="sr-Latn-RS" i="1" dirty="0" err="1"/>
              <a:t>likes</a:t>
            </a:r>
            <a:r>
              <a:rPr lang="sr-Latn-RS" i="1" dirty="0"/>
              <a:t> </a:t>
            </a:r>
            <a:r>
              <a:rPr lang="sr-Latn-RS" i="1" dirty="0" err="1"/>
              <a:t>cookies</a:t>
            </a:r>
            <a:r>
              <a:rPr lang="sr-Latn-RS" dirty="0"/>
              <a:t> one </a:t>
            </a:r>
            <a:r>
              <a:rPr lang="sr-Latn-RS" dirty="0" err="1"/>
              <a:t>must</a:t>
            </a:r>
            <a:r>
              <a:rPr lang="sr-Latn-RS" dirty="0"/>
              <a:t> </a:t>
            </a:r>
            <a:r>
              <a:rPr lang="sr-Latn-RS" dirty="0" err="1"/>
              <a:t>construct</a:t>
            </a:r>
            <a:r>
              <a:rPr lang="sr-Latn-RS" dirty="0"/>
              <a:t> a sentence on </a:t>
            </a:r>
            <a:r>
              <a:rPr lang="sr-Latn-RS" dirty="0" err="1"/>
              <a:t>the</a:t>
            </a:r>
            <a:r>
              <a:rPr lang="sr-Latn-RS" dirty="0"/>
              <a:t> model </a:t>
            </a:r>
            <a:r>
              <a:rPr lang="sr-Latn-RS" b="1" i="1" u="sng" dirty="0" err="1">
                <a:solidFill>
                  <a:srgbClr val="FF0000"/>
                </a:solidFill>
              </a:rPr>
              <a:t>Cookies</a:t>
            </a:r>
            <a:r>
              <a:rPr lang="sr-Latn-RS" b="1" i="1" u="sng" dirty="0">
                <a:solidFill>
                  <a:srgbClr val="FF0000"/>
                </a:solidFill>
              </a:rPr>
              <a:t> are </a:t>
            </a:r>
            <a:r>
              <a:rPr lang="sr-Latn-RS" b="1" i="1" u="sng" dirty="0" err="1">
                <a:solidFill>
                  <a:srgbClr val="FF0000"/>
                </a:solidFill>
              </a:rPr>
              <a:t>pleasing</a:t>
            </a:r>
            <a:r>
              <a:rPr lang="sr-Latn-RS" b="1" i="1" u="sng" dirty="0">
                <a:solidFill>
                  <a:srgbClr val="FF0000"/>
                </a:solidFill>
              </a:rPr>
              <a:t> to John</a:t>
            </a:r>
            <a:r>
              <a:rPr lang="sr-Latn-RS" dirty="0">
                <a:solidFill>
                  <a:srgbClr val="FF0000"/>
                </a:solidFill>
              </a:rPr>
              <a:t> </a:t>
            </a:r>
            <a:r>
              <a:rPr lang="sr-Latn-RS" dirty="0"/>
              <a:t>to </a:t>
            </a:r>
            <a:r>
              <a:rPr lang="sr-Latn-RS" dirty="0" err="1"/>
              <a:t>make</a:t>
            </a:r>
            <a:r>
              <a:rPr lang="sr-Latn-RS" dirty="0"/>
              <a:t> </a:t>
            </a:r>
            <a:r>
              <a:rPr lang="sr-Latn-RS" dirty="0" err="1"/>
              <a:t>proper</a:t>
            </a:r>
            <a:r>
              <a:rPr lang="sr-Latn-RS" dirty="0"/>
              <a:t> BCS sentence. </a:t>
            </a:r>
            <a:endParaRPr lang="en-US" dirty="0"/>
          </a:p>
          <a:p>
            <a:r>
              <a:rPr lang="sr-Latn-RS" dirty="0" err="1"/>
              <a:t>The</a:t>
            </a:r>
            <a:r>
              <a:rPr lang="sr-Latn-RS" dirty="0"/>
              <a:t> dative </a:t>
            </a:r>
            <a:r>
              <a:rPr lang="sr-Latn-RS" dirty="0" err="1"/>
              <a:t>noun</a:t>
            </a:r>
            <a:r>
              <a:rPr lang="sr-Latn-RS" dirty="0"/>
              <a:t>/ </a:t>
            </a:r>
            <a:r>
              <a:rPr lang="sr-Latn-RS" dirty="0" err="1"/>
              <a:t>pronoun</a:t>
            </a:r>
            <a:r>
              <a:rPr lang="sr-Latn-RS" dirty="0"/>
              <a:t> (</a:t>
            </a:r>
            <a:r>
              <a:rPr lang="sr-Latn-RS" dirty="0" err="1"/>
              <a:t>only</a:t>
            </a:r>
            <a:r>
              <a:rPr lang="sr-Latn-RS" dirty="0"/>
              <a:t> </a:t>
            </a:r>
            <a:r>
              <a:rPr lang="sr-Latn-RS" dirty="0" err="1"/>
              <a:t>short</a:t>
            </a:r>
            <a:r>
              <a:rPr lang="sr-Latn-RS" dirty="0"/>
              <a:t> </a:t>
            </a:r>
            <a:r>
              <a:rPr lang="sr-Latn-RS" dirty="0" err="1"/>
              <a:t>form</a:t>
            </a:r>
            <a:r>
              <a:rPr lang="sr-Latn-RS" dirty="0"/>
              <a:t>) </a:t>
            </a:r>
            <a:r>
              <a:rPr lang="sr-Latn-RS" dirty="0" err="1"/>
              <a:t>must</a:t>
            </a:r>
            <a:r>
              <a:rPr lang="sr-Latn-RS" dirty="0"/>
              <a:t> </a:t>
            </a:r>
            <a:r>
              <a:rPr lang="sr-Latn-RS" dirty="0" err="1"/>
              <a:t>precede</a:t>
            </a:r>
            <a:r>
              <a:rPr lang="sr-Latn-RS" dirty="0"/>
              <a:t> </a:t>
            </a:r>
            <a:r>
              <a:rPr lang="sr-Latn-RS" i="1" dirty="0"/>
              <a:t>se</a:t>
            </a:r>
            <a:r>
              <a:rPr lang="sr-Latn-RS" dirty="0"/>
              <a:t> </a:t>
            </a:r>
            <a:r>
              <a:rPr lang="sr-Latn-RS" dirty="0" err="1"/>
              <a:t>directly</a:t>
            </a:r>
            <a:r>
              <a:rPr lang="sr-Latn-RS" dirty="0"/>
              <a:t> (</a:t>
            </a:r>
            <a:r>
              <a:rPr lang="sr-Latn-RS" dirty="0" err="1"/>
              <a:t>long</a:t>
            </a:r>
            <a:r>
              <a:rPr lang="sr-Latn-RS" dirty="0"/>
              <a:t> </a:t>
            </a:r>
            <a:r>
              <a:rPr lang="sr-Latn-RS" dirty="0" err="1"/>
              <a:t>forms</a:t>
            </a:r>
            <a:r>
              <a:rPr lang="sr-Latn-RS" dirty="0"/>
              <a:t> </a:t>
            </a:r>
            <a:r>
              <a:rPr lang="sr-Latn-RS" dirty="0" err="1"/>
              <a:t>come</a:t>
            </a:r>
            <a:r>
              <a:rPr lang="sr-Latn-RS" dirty="0"/>
              <a:t> </a:t>
            </a:r>
            <a:r>
              <a:rPr lang="sr-Latn-RS" dirty="0" err="1"/>
              <a:t>after</a:t>
            </a:r>
            <a:r>
              <a:rPr lang="sr-Latn-RS" dirty="0"/>
              <a:t> se </a:t>
            </a:r>
            <a:r>
              <a:rPr lang="sr-Latn-RS" dirty="0" err="1"/>
              <a:t>and</a:t>
            </a:r>
            <a:r>
              <a:rPr lang="sr-Latn-RS" dirty="0"/>
              <a:t> </a:t>
            </a:r>
            <a:r>
              <a:rPr lang="sr-Latn-RS" dirty="0" err="1"/>
              <a:t>the</a:t>
            </a:r>
            <a:r>
              <a:rPr lang="sr-Latn-RS" dirty="0"/>
              <a:t> </a:t>
            </a:r>
            <a:r>
              <a:rPr lang="sr-Latn-RS" dirty="0" err="1"/>
              <a:t>main</a:t>
            </a:r>
            <a:r>
              <a:rPr lang="sr-Latn-RS" dirty="0"/>
              <a:t> </a:t>
            </a:r>
            <a:r>
              <a:rPr lang="sr-Latn-RS" dirty="0" err="1"/>
              <a:t>verb</a:t>
            </a:r>
            <a:r>
              <a:rPr lang="sr-Latn-RS" dirty="0"/>
              <a:t>)</a:t>
            </a:r>
            <a:endParaRPr lang="en-US" dirty="0"/>
          </a:p>
          <a:p>
            <a:endParaRPr lang="en-US" dirty="0"/>
          </a:p>
        </p:txBody>
      </p:sp>
    </p:spTree>
    <p:extLst>
      <p:ext uri="{BB962C8B-B14F-4D97-AF65-F5344CB8AC3E}">
        <p14:creationId xmlns:p14="http://schemas.microsoft.com/office/powerpoint/2010/main" val="1490544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258762"/>
          </a:xfrm>
        </p:spPr>
        <p:txBody>
          <a:bodyPr>
            <a:normAutofit fontScale="90000"/>
          </a:bodyPr>
          <a:lstStyle/>
          <a:p>
            <a:r>
              <a:rPr lang="en-US" dirty="0"/>
              <a:t>.</a:t>
            </a:r>
          </a:p>
        </p:txBody>
      </p:sp>
      <p:sp>
        <p:nvSpPr>
          <p:cNvPr id="3" name="Content Placeholder 2"/>
          <p:cNvSpPr>
            <a:spLocks noGrp="1"/>
          </p:cNvSpPr>
          <p:nvPr>
            <p:ph idx="1"/>
          </p:nvPr>
        </p:nvSpPr>
        <p:spPr>
          <a:xfrm>
            <a:off x="609600" y="1600200"/>
            <a:ext cx="10972800" cy="4724400"/>
          </a:xfrm>
        </p:spPr>
        <p:txBody>
          <a:bodyPr/>
          <a:lstStyle/>
          <a:p>
            <a:pPr marL="0" indent="0">
              <a:buNone/>
            </a:pPr>
            <a:r>
              <a:rPr lang="sr-Latn-RS" dirty="0"/>
              <a:t>Kako </a:t>
            </a:r>
            <a:r>
              <a:rPr lang="sr-Latn-RS" b="1" dirty="0">
                <a:solidFill>
                  <a:srgbClr val="FF0000"/>
                </a:solidFill>
              </a:rPr>
              <a:t>ti</a:t>
            </a:r>
            <a:r>
              <a:rPr lang="sr-Latn-RS" dirty="0"/>
              <a:t> se sviđa/dopada </a:t>
            </a:r>
            <a:r>
              <a:rPr lang="sr-Latn-RS" u="sng" dirty="0">
                <a:solidFill>
                  <a:srgbClr val="FF0000"/>
                </a:solidFill>
              </a:rPr>
              <a:t>moj novi auto</a:t>
            </a:r>
            <a:r>
              <a:rPr lang="sr-Latn-RS" dirty="0"/>
              <a:t>? How do you like my new car?  </a:t>
            </a:r>
            <a:endParaRPr lang="en-US" dirty="0"/>
          </a:p>
          <a:p>
            <a:pPr marL="0" indent="0">
              <a:buNone/>
            </a:pPr>
            <a:r>
              <a:rPr lang="sr-Latn-RS" dirty="0"/>
              <a:t>Kako se </a:t>
            </a:r>
            <a:r>
              <a:rPr lang="sr-Latn-RS" b="1" dirty="0">
                <a:solidFill>
                  <a:srgbClr val="FF0000"/>
                </a:solidFill>
              </a:rPr>
              <a:t>tebi</a:t>
            </a:r>
            <a:r>
              <a:rPr lang="sr-Latn-RS" dirty="0"/>
              <a:t> sviđa/dopada </a:t>
            </a:r>
            <a:r>
              <a:rPr lang="sr-Latn-RS" u="sng" dirty="0">
                <a:solidFill>
                  <a:srgbClr val="FF0000"/>
                </a:solidFill>
              </a:rPr>
              <a:t>moj novi auto</a:t>
            </a:r>
            <a:r>
              <a:rPr lang="sr-Latn-RS" dirty="0"/>
              <a:t>?</a:t>
            </a:r>
            <a:endParaRPr lang="en-US" dirty="0"/>
          </a:p>
          <a:p>
            <a:pPr marL="0" indent="0">
              <a:buNone/>
            </a:pPr>
            <a:r>
              <a:rPr lang="sr-Latn-RS" dirty="0"/>
              <a:t>Mnogo </a:t>
            </a:r>
            <a:r>
              <a:rPr lang="sr-Latn-RS" b="1" dirty="0">
                <a:solidFill>
                  <a:srgbClr val="FF0000"/>
                </a:solidFill>
              </a:rPr>
              <a:t>mi</a:t>
            </a:r>
            <a:r>
              <a:rPr lang="sr-Latn-RS" dirty="0"/>
              <a:t> se sviđa/ dopada.  I like it a lot.  </a:t>
            </a:r>
            <a:endParaRPr lang="en-US" dirty="0"/>
          </a:p>
          <a:p>
            <a:pPr marL="0" indent="0">
              <a:buNone/>
            </a:pPr>
            <a:r>
              <a:rPr lang="sr-Latn-RS" b="1" dirty="0">
                <a:solidFill>
                  <a:srgbClr val="FF0000"/>
                </a:solidFill>
              </a:rPr>
              <a:t>Ani</a:t>
            </a:r>
            <a:r>
              <a:rPr lang="sr-Latn-RS" dirty="0">
                <a:solidFill>
                  <a:srgbClr val="FF0000"/>
                </a:solidFill>
              </a:rPr>
              <a:t> </a:t>
            </a:r>
            <a:r>
              <a:rPr lang="sr-Latn-RS" dirty="0"/>
              <a:t>se ne sviđaju/dopadaju </a:t>
            </a:r>
            <a:r>
              <a:rPr lang="sr-Latn-RS" u="sng" dirty="0">
                <a:solidFill>
                  <a:srgbClr val="FF0000"/>
                </a:solidFill>
              </a:rPr>
              <a:t>slatkiši</a:t>
            </a:r>
            <a:r>
              <a:rPr lang="sr-Latn-RS" dirty="0"/>
              <a:t>. Ana does not like sweets. </a:t>
            </a:r>
            <a:endParaRPr lang="en-US" dirty="0"/>
          </a:p>
          <a:p>
            <a:pPr marL="0" indent="0">
              <a:buNone/>
            </a:pPr>
            <a:r>
              <a:rPr lang="sr-Latn-RS" dirty="0"/>
              <a:t>Sviđa </a:t>
            </a:r>
            <a:r>
              <a:rPr lang="sr-Latn-RS" b="1" dirty="0">
                <a:solidFill>
                  <a:srgbClr val="FF0000"/>
                </a:solidFill>
              </a:rPr>
              <a:t>mi</a:t>
            </a:r>
            <a:r>
              <a:rPr lang="sr-Latn-RS" dirty="0"/>
              <a:t> se </a:t>
            </a:r>
            <a:r>
              <a:rPr lang="sr-Latn-RS" u="sng" dirty="0">
                <a:solidFill>
                  <a:srgbClr val="FF0000"/>
                </a:solidFill>
              </a:rPr>
              <a:t>taj</a:t>
            </a:r>
            <a:r>
              <a:rPr lang="sr-Latn-RS" dirty="0">
                <a:solidFill>
                  <a:srgbClr val="FF0000"/>
                </a:solidFill>
              </a:rPr>
              <a:t> </a:t>
            </a:r>
            <a:r>
              <a:rPr lang="sr-Latn-RS" u="sng" dirty="0">
                <a:solidFill>
                  <a:srgbClr val="FF0000"/>
                </a:solidFill>
              </a:rPr>
              <a:t>momak</a:t>
            </a:r>
            <a:r>
              <a:rPr lang="sr-Latn-RS" dirty="0"/>
              <a:t>. I like that guy.</a:t>
            </a:r>
            <a:endParaRPr lang="en-US" dirty="0"/>
          </a:p>
        </p:txBody>
      </p:sp>
    </p:spTree>
    <p:extLst>
      <p:ext uri="{BB962C8B-B14F-4D97-AF65-F5344CB8AC3E}">
        <p14:creationId xmlns:p14="http://schemas.microsoft.com/office/powerpoint/2010/main" val="3997101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0"/>
            <a:ext cx="8229600" cy="639762"/>
          </a:xfrm>
        </p:spPr>
        <p:txBody>
          <a:bodyPr>
            <a:noAutofit/>
          </a:bodyPr>
          <a:lstStyle/>
          <a:p>
            <a:r>
              <a:rPr lang="sr-Latn-RS" sz="3600" dirty="0"/>
              <a:t>Subjectless sentences and the dative case: </a:t>
            </a:r>
            <a:br>
              <a:rPr lang="en-US" sz="3600" dirty="0"/>
            </a:br>
            <a:endParaRPr lang="en-US" sz="3600" dirty="0"/>
          </a:p>
        </p:txBody>
      </p:sp>
      <p:sp>
        <p:nvSpPr>
          <p:cNvPr id="3" name="Content Placeholder 2"/>
          <p:cNvSpPr>
            <a:spLocks noGrp="1"/>
          </p:cNvSpPr>
          <p:nvPr>
            <p:ph idx="1"/>
          </p:nvPr>
        </p:nvSpPr>
        <p:spPr>
          <a:xfrm>
            <a:off x="1066800" y="1600200"/>
            <a:ext cx="9982200" cy="4876800"/>
          </a:xfrm>
        </p:spPr>
        <p:txBody>
          <a:bodyPr>
            <a:normAutofit/>
          </a:bodyPr>
          <a:lstStyle/>
          <a:p>
            <a:r>
              <a:rPr lang="sr-Latn-RS" b="1" dirty="0">
                <a:solidFill>
                  <a:srgbClr val="FF0000"/>
                </a:solidFill>
              </a:rPr>
              <a:t>Subjectless sentences</a:t>
            </a:r>
            <a:r>
              <a:rPr lang="sr-Latn-RS" dirty="0">
                <a:solidFill>
                  <a:srgbClr val="FF0000"/>
                </a:solidFill>
              </a:rPr>
              <a:t> </a:t>
            </a:r>
            <a:r>
              <a:rPr lang="sr-Latn-RS" dirty="0"/>
              <a:t>often </a:t>
            </a:r>
            <a:r>
              <a:rPr lang="sr-Latn-RS" b="1" dirty="0">
                <a:solidFill>
                  <a:srgbClr val="FF0000"/>
                </a:solidFill>
              </a:rPr>
              <a:t>identify states</a:t>
            </a:r>
            <a:r>
              <a:rPr lang="sr-Latn-RS" dirty="0"/>
              <a:t>. If they include dative forms referring to human beings the meaning is that the humans in question are affected somehow by that state. In English, the person in question is expressed as the subject of the sentence the person either is or feels a particular way. </a:t>
            </a:r>
            <a:r>
              <a:rPr lang="sr-Latn-RS" b="1" dirty="0"/>
              <a:t>BCS</a:t>
            </a:r>
            <a:r>
              <a:rPr lang="sr-Latn-RS" dirty="0"/>
              <a:t> grammar, by contrast, </a:t>
            </a:r>
            <a:r>
              <a:rPr lang="sr-Latn-RS" b="1" dirty="0">
                <a:solidFill>
                  <a:srgbClr val="FF0000"/>
                </a:solidFill>
              </a:rPr>
              <a:t>ascribes the state in question to the person</a:t>
            </a:r>
            <a:r>
              <a:rPr lang="sr-Latn-RS" dirty="0">
                <a:solidFill>
                  <a:srgbClr val="FF0000"/>
                </a:solidFill>
              </a:rPr>
              <a:t>, </a:t>
            </a:r>
            <a:r>
              <a:rPr lang="sr-Latn-RS" b="1" dirty="0">
                <a:solidFill>
                  <a:srgbClr val="FF0000"/>
                </a:solidFill>
              </a:rPr>
              <a:t>expressing the person in dative case</a:t>
            </a:r>
            <a:r>
              <a:rPr lang="sr-Latn-RS" dirty="0">
                <a:solidFill>
                  <a:srgbClr val="FF0000"/>
                </a:solidFill>
              </a:rPr>
              <a:t>. </a:t>
            </a:r>
            <a:r>
              <a:rPr lang="sr-Latn-RS" dirty="0"/>
              <a:t>This formula is the same regardless of whether it is a general statement or specific state ascribed to a particular person.</a:t>
            </a:r>
            <a:endParaRPr lang="en-US" dirty="0"/>
          </a:p>
          <a:p>
            <a:endParaRPr lang="en-US" dirty="0"/>
          </a:p>
        </p:txBody>
      </p:sp>
    </p:spTree>
    <p:extLst>
      <p:ext uri="{BB962C8B-B14F-4D97-AF65-F5344CB8AC3E}">
        <p14:creationId xmlns:p14="http://schemas.microsoft.com/office/powerpoint/2010/main" val="3042870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6362"/>
          </a:xfrm>
        </p:spPr>
        <p:txBody>
          <a:bodyPr>
            <a:normAutofit fontScale="90000"/>
          </a:bodyPr>
          <a:lstStyle/>
          <a:p>
            <a:r>
              <a:rPr lang="en-US" dirty="0"/>
              <a:t>.</a:t>
            </a:r>
          </a:p>
        </p:txBody>
      </p:sp>
      <p:sp>
        <p:nvSpPr>
          <p:cNvPr id="3" name="Content Placeholder 2"/>
          <p:cNvSpPr>
            <a:spLocks noGrp="1"/>
          </p:cNvSpPr>
          <p:nvPr>
            <p:ph idx="1"/>
          </p:nvPr>
        </p:nvSpPr>
        <p:spPr>
          <a:xfrm>
            <a:off x="762000" y="304800"/>
            <a:ext cx="10744200" cy="6324600"/>
          </a:xfrm>
        </p:spPr>
        <p:txBody>
          <a:bodyPr>
            <a:normAutofit/>
          </a:bodyPr>
          <a:lstStyle/>
          <a:p>
            <a:pPr marL="0" indent="0">
              <a:buNone/>
            </a:pPr>
            <a:r>
              <a:rPr lang="sr-Latn-RS" dirty="0">
                <a:solidFill>
                  <a:srgbClr val="FF0000"/>
                </a:solidFill>
              </a:rPr>
              <a:t>General:</a:t>
            </a:r>
            <a:r>
              <a:rPr lang="sr-Latn-RS" dirty="0"/>
              <a:t> Toplo je ovde/ovdje u sobi. It is warm here in this room.</a:t>
            </a:r>
            <a:endParaRPr lang="en-US" dirty="0"/>
          </a:p>
          <a:p>
            <a:pPr marL="0" indent="0">
              <a:buNone/>
            </a:pPr>
            <a:r>
              <a:rPr lang="sr-Latn-RS" dirty="0">
                <a:solidFill>
                  <a:srgbClr val="FF0000"/>
                </a:solidFill>
              </a:rPr>
              <a:t>Specific</a:t>
            </a:r>
            <a:r>
              <a:rPr lang="sr-Latn-RS" dirty="0"/>
              <a:t>: </a:t>
            </a:r>
            <a:r>
              <a:rPr lang="sr-Latn-RS" b="1" dirty="0"/>
              <a:t>Meni</a:t>
            </a:r>
            <a:r>
              <a:rPr lang="sr-Latn-RS" dirty="0"/>
              <a:t> je u ovoj sobi toplo. I am warm in this room.  </a:t>
            </a:r>
            <a:endParaRPr lang="en-US" dirty="0"/>
          </a:p>
          <a:p>
            <a:pPr marL="0" indent="0">
              <a:buNone/>
            </a:pPr>
            <a:r>
              <a:rPr lang="sr-Latn-RS" dirty="0"/>
              <a:t>G: Teško je u početku.  It is hard at the outset.</a:t>
            </a:r>
            <a:endParaRPr lang="en-US" dirty="0"/>
          </a:p>
          <a:p>
            <a:pPr marL="0" indent="0">
              <a:buNone/>
            </a:pPr>
            <a:r>
              <a:rPr lang="sr-Latn-RS" dirty="0"/>
              <a:t>S: </a:t>
            </a:r>
            <a:r>
              <a:rPr lang="sr-Latn-RS" b="1" dirty="0">
                <a:solidFill>
                  <a:srgbClr val="FF0000"/>
                </a:solidFill>
              </a:rPr>
              <a:t>Meni</a:t>
            </a:r>
            <a:r>
              <a:rPr lang="sr-Latn-RS" dirty="0">
                <a:solidFill>
                  <a:srgbClr val="FF0000"/>
                </a:solidFill>
              </a:rPr>
              <a:t> </a:t>
            </a:r>
            <a:r>
              <a:rPr lang="sr-Latn-RS" dirty="0"/>
              <a:t>je uvek/ uvijek teško u početku. It is always hard for me at the beginning.</a:t>
            </a:r>
            <a:endParaRPr lang="en-US" dirty="0"/>
          </a:p>
          <a:p>
            <a:pPr marL="0" indent="0">
              <a:buNone/>
            </a:pPr>
            <a:r>
              <a:rPr lang="sr-Latn-RS" dirty="0"/>
              <a:t>G: Ovde/ovdje je dosadno. It is boring here.</a:t>
            </a:r>
            <a:endParaRPr lang="en-US" dirty="0"/>
          </a:p>
          <a:p>
            <a:pPr marL="0" indent="0">
              <a:buNone/>
            </a:pPr>
            <a:r>
              <a:rPr lang="sr-Latn-RS" dirty="0"/>
              <a:t>S: </a:t>
            </a:r>
            <a:r>
              <a:rPr lang="sr-Latn-RS" b="1" dirty="0">
                <a:solidFill>
                  <a:srgbClr val="FF0000"/>
                </a:solidFill>
              </a:rPr>
              <a:t>Njima</a:t>
            </a:r>
            <a:r>
              <a:rPr lang="sr-Latn-RS" dirty="0"/>
              <a:t> je ovde/ovdje dosadno. They are bored here.</a:t>
            </a:r>
            <a:endParaRPr lang="en-US" dirty="0"/>
          </a:p>
          <a:p>
            <a:pPr marL="0" indent="0">
              <a:buNone/>
            </a:pPr>
            <a:r>
              <a:rPr lang="sr-Latn-RS" dirty="0"/>
              <a:t>G: Kako je? Dobro je. How is it going? Fine.</a:t>
            </a:r>
            <a:endParaRPr lang="en-US" dirty="0"/>
          </a:p>
          <a:p>
            <a:pPr marL="0" indent="0">
              <a:buNone/>
            </a:pPr>
            <a:r>
              <a:rPr lang="sr-Latn-RS" dirty="0"/>
              <a:t>S: Kako </a:t>
            </a:r>
            <a:r>
              <a:rPr lang="sr-Latn-RS" b="1" dirty="0">
                <a:solidFill>
                  <a:srgbClr val="FF0000"/>
                </a:solidFill>
              </a:rPr>
              <a:t>ti</a:t>
            </a:r>
            <a:r>
              <a:rPr lang="sr-Latn-RS" dirty="0">
                <a:solidFill>
                  <a:srgbClr val="FF0000"/>
                </a:solidFill>
              </a:rPr>
              <a:t> </a:t>
            </a:r>
            <a:r>
              <a:rPr lang="sr-Latn-RS" dirty="0"/>
              <a:t>je? Dobro </a:t>
            </a:r>
            <a:r>
              <a:rPr lang="sr-Latn-RS" b="1" dirty="0">
                <a:solidFill>
                  <a:srgbClr val="FF0000"/>
                </a:solidFill>
              </a:rPr>
              <a:t>mi</a:t>
            </a:r>
            <a:r>
              <a:rPr lang="sr-Latn-RS" dirty="0"/>
              <a:t> je. How are you? I am fine/I am O.K.</a:t>
            </a:r>
            <a:endParaRPr lang="en-US" dirty="0"/>
          </a:p>
          <a:p>
            <a:pPr marL="0" indent="0">
              <a:buNone/>
            </a:pPr>
            <a:r>
              <a:rPr lang="sr-Latn-RS" dirty="0"/>
              <a:t>S: Kako </a:t>
            </a:r>
            <a:r>
              <a:rPr lang="sr-Latn-RS" b="1" dirty="0">
                <a:solidFill>
                  <a:srgbClr val="FF0000"/>
                </a:solidFill>
              </a:rPr>
              <a:t>mu</a:t>
            </a:r>
            <a:r>
              <a:rPr lang="sr-Latn-RS" dirty="0"/>
              <a:t> je? Grozno </a:t>
            </a:r>
            <a:r>
              <a:rPr lang="sr-Latn-RS" b="1" dirty="0">
                <a:solidFill>
                  <a:srgbClr val="FF0000"/>
                </a:solidFill>
              </a:rPr>
              <a:t>mu</a:t>
            </a:r>
            <a:r>
              <a:rPr lang="sr-Latn-RS" dirty="0"/>
              <a:t> je. How is he? He feels awful.</a:t>
            </a:r>
            <a:endParaRPr lang="en-US" dirty="0"/>
          </a:p>
          <a:p>
            <a:endParaRPr lang="en-US" dirty="0"/>
          </a:p>
        </p:txBody>
      </p:sp>
    </p:spTree>
    <p:extLst>
      <p:ext uri="{BB962C8B-B14F-4D97-AF65-F5344CB8AC3E}">
        <p14:creationId xmlns:p14="http://schemas.microsoft.com/office/powerpoint/2010/main" val="39950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3DC0D7-DBF6-6C3A-54DD-5D88F61338A1}"/>
              </a:ext>
            </a:extLst>
          </p:cNvPr>
          <p:cNvSpPr>
            <a:spLocks noGrp="1"/>
          </p:cNvSpPr>
          <p:nvPr>
            <p:ph type="title"/>
          </p:nvPr>
        </p:nvSpPr>
        <p:spPr>
          <a:xfrm>
            <a:off x="5526156" y="365125"/>
            <a:ext cx="5827643" cy="1433433"/>
          </a:xfrm>
        </p:spPr>
        <p:txBody>
          <a:bodyPr anchor="b">
            <a:normAutofit/>
          </a:bodyPr>
          <a:lstStyle/>
          <a:p>
            <a:r>
              <a:rPr lang="sr-Latn-RS" dirty="0" err="1"/>
              <a:t>Reflexive</a:t>
            </a:r>
            <a:r>
              <a:rPr lang="sr-Latn-RS" dirty="0"/>
              <a:t> </a:t>
            </a:r>
            <a:r>
              <a:rPr lang="sr-Latn-RS" dirty="0" err="1"/>
              <a:t>verbs</a:t>
            </a:r>
            <a:endParaRPr lang="en-US" dirty="0"/>
          </a:p>
        </p:txBody>
      </p:sp>
      <p:pic>
        <p:nvPicPr>
          <p:cNvPr id="7" name="Graphic 6" descr="Arrow: Straight">
            <a:extLst>
              <a:ext uri="{FF2B5EF4-FFF2-40B4-BE49-F238E27FC236}">
                <a16:creationId xmlns:a16="http://schemas.microsoft.com/office/drawing/2014/main" id="{462D27A0-2DEB-68F9-777F-22A0E908D7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717" y="2782956"/>
            <a:ext cx="3449030" cy="3449030"/>
          </a:xfrm>
          <a:prstGeom prst="rect">
            <a:avLst/>
          </a:prstGeom>
        </p:spPr>
      </p:pic>
      <p:sp>
        <p:nvSpPr>
          <p:cNvPr id="3" name="Content Placeholder 2">
            <a:extLst>
              <a:ext uri="{FF2B5EF4-FFF2-40B4-BE49-F238E27FC236}">
                <a16:creationId xmlns:a16="http://schemas.microsoft.com/office/drawing/2014/main" id="{33AFB6F2-DDBC-0C5D-6A31-3820C5A54BEF}"/>
              </a:ext>
            </a:extLst>
          </p:cNvPr>
          <p:cNvSpPr>
            <a:spLocks noGrp="1"/>
          </p:cNvSpPr>
          <p:nvPr>
            <p:ph idx="1"/>
          </p:nvPr>
        </p:nvSpPr>
        <p:spPr>
          <a:xfrm>
            <a:off x="5105400" y="2055813"/>
            <a:ext cx="6248400" cy="4437062"/>
          </a:xfrm>
        </p:spPr>
        <p:txBody>
          <a:bodyPr anchor="t">
            <a:normAutofit/>
          </a:bodyPr>
          <a:lstStyle/>
          <a:p>
            <a:r>
              <a:rPr lang="en-US" dirty="0"/>
              <a:t>Transitive verbs (those that can be followed by the accusative case without a preposition, with a direct object) may reflect the action back on the doer by the use of reflexive particle se, oneself. </a:t>
            </a:r>
          </a:p>
        </p:txBody>
      </p:sp>
    </p:spTree>
    <p:extLst>
      <p:ext uri="{BB962C8B-B14F-4D97-AF65-F5344CB8AC3E}">
        <p14:creationId xmlns:p14="http://schemas.microsoft.com/office/powerpoint/2010/main" val="3934774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6362"/>
          </a:xfrm>
        </p:spPr>
        <p:txBody>
          <a:bodyPr>
            <a:normAutofit fontScale="90000"/>
          </a:bodyPr>
          <a:lstStyle/>
          <a:p>
            <a:r>
              <a:rPr lang="en-US" dirty="0"/>
              <a:t>.</a:t>
            </a:r>
          </a:p>
        </p:txBody>
      </p:sp>
      <p:sp>
        <p:nvSpPr>
          <p:cNvPr id="3" name="Content Placeholder 2"/>
          <p:cNvSpPr>
            <a:spLocks noGrp="1"/>
          </p:cNvSpPr>
          <p:nvPr>
            <p:ph idx="1"/>
          </p:nvPr>
        </p:nvSpPr>
        <p:spPr>
          <a:xfrm>
            <a:off x="1981200" y="304800"/>
            <a:ext cx="8229600" cy="6400800"/>
          </a:xfrm>
        </p:spPr>
        <p:txBody>
          <a:bodyPr/>
          <a:lstStyle/>
          <a:p>
            <a:r>
              <a:rPr lang="sr-Latn-RS" dirty="0"/>
              <a:t>If you find yourself being in a state of sorry or being pleased or indiferent the same model is followed:</a:t>
            </a:r>
            <a:endParaRPr lang="en-US" dirty="0"/>
          </a:p>
          <a:p>
            <a:pPr marL="0" indent="0">
              <a:buNone/>
            </a:pPr>
            <a:r>
              <a:rPr lang="sr-Latn-RS" dirty="0"/>
              <a:t>Žao </a:t>
            </a:r>
            <a:r>
              <a:rPr lang="sr-Latn-RS" b="1" dirty="0">
                <a:solidFill>
                  <a:srgbClr val="FF0000"/>
                </a:solidFill>
              </a:rPr>
              <a:t>mi</a:t>
            </a:r>
            <a:r>
              <a:rPr lang="sr-Latn-RS" dirty="0"/>
              <a:t> je da to čujem. I am sorry to hear that.</a:t>
            </a:r>
            <a:endParaRPr lang="en-US" dirty="0"/>
          </a:p>
          <a:p>
            <a:pPr marL="0" indent="0">
              <a:buNone/>
            </a:pPr>
            <a:r>
              <a:rPr lang="sr-Latn-RS" dirty="0"/>
              <a:t>Drago </a:t>
            </a:r>
            <a:r>
              <a:rPr lang="sr-Latn-RS" b="1" dirty="0">
                <a:solidFill>
                  <a:srgbClr val="FF0000"/>
                </a:solidFill>
              </a:rPr>
              <a:t>mi</a:t>
            </a:r>
            <a:r>
              <a:rPr lang="sr-Latn-RS" dirty="0"/>
              <a:t> je da te vidim. I am glad to see you.</a:t>
            </a:r>
            <a:endParaRPr lang="en-US" dirty="0"/>
          </a:p>
          <a:p>
            <a:pPr marL="0" indent="0">
              <a:buNone/>
            </a:pPr>
            <a:r>
              <a:rPr lang="sr-Latn-RS" b="1" dirty="0">
                <a:solidFill>
                  <a:srgbClr val="FF0000"/>
                </a:solidFill>
              </a:rPr>
              <a:t>Nama</a:t>
            </a:r>
            <a:r>
              <a:rPr lang="sr-Latn-RS" dirty="0">
                <a:solidFill>
                  <a:srgbClr val="FF0000"/>
                </a:solidFill>
              </a:rPr>
              <a:t> </a:t>
            </a:r>
            <a:r>
              <a:rPr lang="sr-Latn-RS" dirty="0"/>
              <a:t>je drago</a:t>
            </a:r>
            <a:r>
              <a:rPr lang="sr-Latn-RS" b="1" dirty="0"/>
              <a:t> </a:t>
            </a:r>
            <a:r>
              <a:rPr lang="sr-Latn-RS" dirty="0"/>
              <a:t>da vas vidimo. We are pleased to see you.  </a:t>
            </a:r>
            <a:endParaRPr lang="en-US" dirty="0"/>
          </a:p>
          <a:p>
            <a:pPr marL="0" indent="0">
              <a:buNone/>
            </a:pPr>
            <a:r>
              <a:rPr lang="sr-Latn-RS" dirty="0"/>
              <a:t>Svejedno </a:t>
            </a:r>
            <a:r>
              <a:rPr lang="sr-Latn-RS" b="1" dirty="0">
                <a:solidFill>
                  <a:srgbClr val="FF0000"/>
                </a:solidFill>
              </a:rPr>
              <a:t>mi</a:t>
            </a:r>
            <a:r>
              <a:rPr lang="sr-Latn-RS" b="1" dirty="0"/>
              <a:t> </a:t>
            </a:r>
            <a:r>
              <a:rPr lang="sr-Latn-RS" dirty="0"/>
              <a:t>je. or </a:t>
            </a:r>
            <a:r>
              <a:rPr lang="sr-Latn-RS" b="1" dirty="0">
                <a:solidFill>
                  <a:srgbClr val="FF0000"/>
                </a:solidFill>
              </a:rPr>
              <a:t>Meni</a:t>
            </a:r>
            <a:r>
              <a:rPr lang="sr-Latn-RS" dirty="0">
                <a:solidFill>
                  <a:srgbClr val="FF0000"/>
                </a:solidFill>
              </a:rPr>
              <a:t> </a:t>
            </a:r>
            <a:r>
              <a:rPr lang="sr-Latn-RS" dirty="0"/>
              <a:t>je svejedno. I do not care. It is all the same to me. </a:t>
            </a:r>
            <a:endParaRPr lang="en-US" dirty="0"/>
          </a:p>
          <a:p>
            <a:pPr marL="0" indent="0">
              <a:buNone/>
            </a:pPr>
            <a:r>
              <a:rPr lang="sr-Latn-RS" dirty="0"/>
              <a:t>Svejedno </a:t>
            </a:r>
            <a:r>
              <a:rPr lang="sr-Latn-RS" b="1" dirty="0">
                <a:solidFill>
                  <a:srgbClr val="FF0000"/>
                </a:solidFill>
              </a:rPr>
              <a:t>nam</a:t>
            </a:r>
            <a:r>
              <a:rPr lang="sr-Latn-RS" dirty="0"/>
              <a:t> je. We do not care. It is all the same to us.</a:t>
            </a:r>
            <a:endParaRPr lang="en-US" dirty="0"/>
          </a:p>
          <a:p>
            <a:endParaRPr lang="en-US" dirty="0"/>
          </a:p>
        </p:txBody>
      </p:sp>
    </p:spTree>
    <p:extLst>
      <p:ext uri="{BB962C8B-B14F-4D97-AF65-F5344CB8AC3E}">
        <p14:creationId xmlns:p14="http://schemas.microsoft.com/office/powerpoint/2010/main" val="1163465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6362"/>
          </a:xfrm>
        </p:spPr>
        <p:txBody>
          <a:bodyPr>
            <a:normAutofit fontScale="90000"/>
          </a:bodyPr>
          <a:lstStyle/>
          <a:p>
            <a:r>
              <a:rPr lang="en-US" dirty="0"/>
              <a:t>.</a:t>
            </a:r>
          </a:p>
        </p:txBody>
      </p:sp>
      <p:sp>
        <p:nvSpPr>
          <p:cNvPr id="3" name="Content Placeholder 2"/>
          <p:cNvSpPr>
            <a:spLocks noGrp="1"/>
          </p:cNvSpPr>
          <p:nvPr>
            <p:ph idx="1"/>
          </p:nvPr>
        </p:nvSpPr>
        <p:spPr>
          <a:xfrm>
            <a:off x="1981200" y="304800"/>
            <a:ext cx="8229600" cy="6400800"/>
          </a:xfrm>
        </p:spPr>
        <p:txBody>
          <a:bodyPr>
            <a:normAutofit/>
          </a:bodyPr>
          <a:lstStyle/>
          <a:p>
            <a:r>
              <a:rPr lang="sr-Latn-RS" dirty="0"/>
              <a:t>Verb </a:t>
            </a:r>
            <a:r>
              <a:rPr lang="sr-Latn-RS" b="1" dirty="0">
                <a:solidFill>
                  <a:srgbClr val="FF0000"/>
                </a:solidFill>
              </a:rPr>
              <a:t>činiti se</a:t>
            </a:r>
            <a:r>
              <a:rPr lang="sr-Latn-RS" dirty="0">
                <a:solidFill>
                  <a:srgbClr val="FF0000"/>
                </a:solidFill>
              </a:rPr>
              <a:t> -to seem </a:t>
            </a:r>
            <a:r>
              <a:rPr lang="sr-Latn-RS" dirty="0"/>
              <a:t>can be used in subjectless sentences. The person to whom somehing seems a certain way is </a:t>
            </a:r>
            <a:r>
              <a:rPr lang="sr-Latn-RS" b="1" dirty="0">
                <a:solidFill>
                  <a:srgbClr val="FF0000"/>
                </a:solidFill>
              </a:rPr>
              <a:t>expressed in the dative</a:t>
            </a:r>
            <a:r>
              <a:rPr lang="sr-Latn-RS" dirty="0"/>
              <a:t>. One should avoid literal English translations of the form </a:t>
            </a:r>
            <a:r>
              <a:rPr lang="sr-Latn-RS" i="1" dirty="0"/>
              <a:t>it seems to me</a:t>
            </a:r>
            <a:r>
              <a:rPr lang="sr-Latn-RS" dirty="0"/>
              <a:t>. </a:t>
            </a:r>
            <a:r>
              <a:rPr lang="sr-Latn-RS" dirty="0">
                <a:solidFill>
                  <a:srgbClr val="FF0000"/>
                </a:solidFill>
              </a:rPr>
              <a:t>BCS senten</a:t>
            </a:r>
            <a:r>
              <a:rPr lang="en-US" dirty="0">
                <a:solidFill>
                  <a:srgbClr val="FF0000"/>
                </a:solidFill>
              </a:rPr>
              <a:t>c</a:t>
            </a:r>
            <a:r>
              <a:rPr lang="sr-Latn-RS" dirty="0">
                <a:solidFill>
                  <a:srgbClr val="FF0000"/>
                </a:solidFill>
              </a:rPr>
              <a:t>e beginning with </a:t>
            </a:r>
            <a:r>
              <a:rPr lang="sr-Latn-RS" b="1" dirty="0">
                <a:solidFill>
                  <a:srgbClr val="FF0000"/>
                </a:solidFill>
              </a:rPr>
              <a:t>čini mi se</a:t>
            </a:r>
            <a:r>
              <a:rPr lang="sr-Latn-RS" dirty="0">
                <a:solidFill>
                  <a:srgbClr val="FF0000"/>
                </a:solidFill>
              </a:rPr>
              <a:t> should be translated </a:t>
            </a:r>
            <a:r>
              <a:rPr lang="sr-Latn-RS" b="1" dirty="0">
                <a:solidFill>
                  <a:srgbClr val="FF0000"/>
                </a:solidFill>
              </a:rPr>
              <a:t>I think</a:t>
            </a:r>
            <a:r>
              <a:rPr lang="sr-Latn-RS" dirty="0"/>
              <a:t>, since in BCS this construction actually conveys a greater real-world involvement of the human being in question in the particular state or situation:</a:t>
            </a:r>
            <a:endParaRPr lang="en-US" dirty="0"/>
          </a:p>
          <a:p>
            <a:pPr marL="0" indent="0">
              <a:buNone/>
            </a:pPr>
            <a:r>
              <a:rPr lang="sr-Latn-RS" dirty="0"/>
              <a:t>Čini </a:t>
            </a:r>
            <a:r>
              <a:rPr lang="sr-Latn-RS" b="1" dirty="0">
                <a:solidFill>
                  <a:srgbClr val="FF0000"/>
                </a:solidFill>
              </a:rPr>
              <a:t>mi</a:t>
            </a:r>
            <a:r>
              <a:rPr lang="sr-Latn-RS" dirty="0">
                <a:solidFill>
                  <a:srgbClr val="FF0000"/>
                </a:solidFill>
              </a:rPr>
              <a:t> </a:t>
            </a:r>
            <a:r>
              <a:rPr lang="sr-Latn-RS" dirty="0"/>
              <a:t>se da je sad sve u redu. I think everything is o.k. now.</a:t>
            </a:r>
            <a:endParaRPr lang="en-US" dirty="0"/>
          </a:p>
          <a:p>
            <a:pPr marL="0" indent="0">
              <a:buNone/>
            </a:pPr>
            <a:r>
              <a:rPr lang="sr-Latn-RS" dirty="0"/>
              <a:t>Čini </a:t>
            </a:r>
            <a:r>
              <a:rPr lang="sr-Latn-RS" b="1" dirty="0">
                <a:solidFill>
                  <a:srgbClr val="FF0000"/>
                </a:solidFill>
              </a:rPr>
              <a:t>mu</a:t>
            </a:r>
            <a:r>
              <a:rPr lang="sr-Latn-RS" dirty="0"/>
              <a:t> se da ništa ne zna. He thinks he does not know anything.</a:t>
            </a:r>
            <a:endParaRPr lang="en-US" dirty="0"/>
          </a:p>
          <a:p>
            <a:pPr marL="0" indent="0">
              <a:buNone/>
            </a:pPr>
            <a:r>
              <a:rPr lang="sr-Latn-RS" dirty="0"/>
              <a:t>Čini </a:t>
            </a:r>
            <a:r>
              <a:rPr lang="sr-Latn-RS" b="1" dirty="0">
                <a:solidFill>
                  <a:srgbClr val="FF0000"/>
                </a:solidFill>
              </a:rPr>
              <a:t>mi</a:t>
            </a:r>
            <a:r>
              <a:rPr lang="sr-Latn-RS" dirty="0"/>
              <a:t> se da nešto čujem. I think I hear something. </a:t>
            </a:r>
            <a:endParaRPr lang="en-US" dirty="0"/>
          </a:p>
          <a:p>
            <a:pPr marL="0" indent="0">
              <a:buNone/>
            </a:pPr>
            <a:r>
              <a:rPr lang="sr-Latn-RS" dirty="0"/>
              <a:t>I </a:t>
            </a:r>
            <a:r>
              <a:rPr lang="sr-Latn-RS" b="1" dirty="0">
                <a:solidFill>
                  <a:srgbClr val="FF0000"/>
                </a:solidFill>
              </a:rPr>
              <a:t>meni</a:t>
            </a:r>
            <a:r>
              <a:rPr lang="sr-Latn-RS" dirty="0"/>
              <a:t> se tako čini. I think so</a:t>
            </a:r>
            <a:r>
              <a:rPr lang="en-US" dirty="0"/>
              <a:t>,</a:t>
            </a:r>
            <a:r>
              <a:rPr lang="sr-Latn-RS" dirty="0"/>
              <a:t> too. </a:t>
            </a:r>
            <a:endParaRPr lang="en-US" dirty="0"/>
          </a:p>
          <a:p>
            <a:endParaRPr lang="en-US" dirty="0"/>
          </a:p>
        </p:txBody>
      </p:sp>
    </p:spTree>
    <p:extLst>
      <p:ext uri="{BB962C8B-B14F-4D97-AF65-F5344CB8AC3E}">
        <p14:creationId xmlns:p14="http://schemas.microsoft.com/office/powerpoint/2010/main" val="318435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r>
              <a:rPr lang="en-US" dirty="0"/>
              <a:t>***</a:t>
            </a:r>
          </a:p>
        </p:txBody>
      </p:sp>
      <p:sp>
        <p:nvSpPr>
          <p:cNvPr id="3" name="Content Placeholder 2"/>
          <p:cNvSpPr>
            <a:spLocks noGrp="1"/>
          </p:cNvSpPr>
          <p:nvPr>
            <p:ph idx="1"/>
          </p:nvPr>
        </p:nvSpPr>
        <p:spPr>
          <a:xfrm>
            <a:off x="1981200" y="533400"/>
            <a:ext cx="8229600" cy="6172200"/>
          </a:xfrm>
        </p:spPr>
        <p:txBody>
          <a:bodyPr>
            <a:normAutofit/>
          </a:bodyPr>
          <a:lstStyle/>
          <a:p>
            <a:r>
              <a:rPr lang="sr-Latn-RS" dirty="0"/>
              <a:t>To get back to reflexive verbs again. Here </a:t>
            </a:r>
            <a:r>
              <a:rPr lang="en-US" dirty="0"/>
              <a:t>are </a:t>
            </a:r>
            <a:r>
              <a:rPr lang="sr-Latn-RS" dirty="0"/>
              <a:t>4 groups of verbs that should help you understand the basic meanings of reflexive verbs and their nonreflexive equivalents:   </a:t>
            </a:r>
            <a:endParaRPr lang="en-US" dirty="0"/>
          </a:p>
          <a:p>
            <a:r>
              <a:rPr lang="sr-Latn-RS" b="1" dirty="0">
                <a:solidFill>
                  <a:srgbClr val="FF0000"/>
                </a:solidFill>
              </a:rPr>
              <a:t>Group 1: Verbs that are only reflexive</a:t>
            </a:r>
            <a:r>
              <a:rPr lang="sr-Latn-RS" dirty="0">
                <a:solidFill>
                  <a:srgbClr val="FF0000"/>
                </a:solidFill>
              </a:rPr>
              <a:t> </a:t>
            </a:r>
            <a:r>
              <a:rPr lang="sr-Latn-RS" dirty="0"/>
              <a:t>(they don’t have reflexive-less partner):</a:t>
            </a:r>
            <a:endParaRPr lang="en-US" dirty="0"/>
          </a:p>
          <a:p>
            <a:r>
              <a:rPr lang="sr-Latn-RS" dirty="0"/>
              <a:t>Dešavati se:to happen </a:t>
            </a:r>
            <a:endParaRPr lang="en-US" dirty="0"/>
          </a:p>
          <a:p>
            <a:pPr marL="0" indent="0">
              <a:buNone/>
            </a:pPr>
            <a:r>
              <a:rPr lang="sr-Latn-RS" dirty="0"/>
              <a:t>Šta</a:t>
            </a:r>
            <a:r>
              <a:rPr lang="en-US" dirty="0"/>
              <a:t>/</a:t>
            </a:r>
            <a:r>
              <a:rPr lang="en-US" dirty="0" err="1"/>
              <a:t>što</a:t>
            </a:r>
            <a:r>
              <a:rPr lang="sr-Latn-RS" dirty="0"/>
              <a:t> se dešava? What is happening/going on?</a:t>
            </a:r>
            <a:endParaRPr lang="en-US" dirty="0"/>
          </a:p>
          <a:p>
            <a:r>
              <a:rPr lang="sr-Latn-RS" dirty="0"/>
              <a:t>Sviđati se/ dopadati se: to be pleasing, to like </a:t>
            </a:r>
            <a:endParaRPr lang="en-US" dirty="0"/>
          </a:p>
          <a:p>
            <a:pPr marL="0" indent="0">
              <a:buNone/>
            </a:pPr>
            <a:r>
              <a:rPr lang="sr-Latn-RS" dirty="0"/>
              <a:t>Sviđa mi se ova zemlja. I like this country.</a:t>
            </a:r>
            <a:endParaRPr lang="en-US" dirty="0"/>
          </a:p>
          <a:p>
            <a:r>
              <a:rPr lang="sr-Latn-RS" dirty="0"/>
              <a:t>Sastojati se: to be composed of/to consist of   </a:t>
            </a:r>
            <a:endParaRPr lang="en-US" dirty="0"/>
          </a:p>
          <a:p>
            <a:pPr marL="0" indent="0">
              <a:buNone/>
            </a:pPr>
            <a:r>
              <a:rPr lang="sr-Latn-RS" dirty="0"/>
              <a:t>Ova knjiga se sastoji iz osam poglavlja. This book has/ contains/ is composed of 8 chapters. </a:t>
            </a:r>
            <a:endParaRPr lang="en-US" dirty="0"/>
          </a:p>
        </p:txBody>
      </p:sp>
    </p:spTree>
    <p:extLst>
      <p:ext uri="{BB962C8B-B14F-4D97-AF65-F5344CB8AC3E}">
        <p14:creationId xmlns:p14="http://schemas.microsoft.com/office/powerpoint/2010/main" val="2146454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t>Group 1</a:t>
            </a:r>
          </a:p>
        </p:txBody>
      </p:sp>
      <p:sp>
        <p:nvSpPr>
          <p:cNvPr id="3" name="Content Placeholder 2"/>
          <p:cNvSpPr>
            <a:spLocks noGrp="1"/>
          </p:cNvSpPr>
          <p:nvPr>
            <p:ph idx="1"/>
          </p:nvPr>
        </p:nvSpPr>
        <p:spPr>
          <a:xfrm>
            <a:off x="1981200" y="838200"/>
            <a:ext cx="8229600" cy="5867400"/>
          </a:xfrm>
        </p:spPr>
        <p:txBody>
          <a:bodyPr/>
          <a:lstStyle/>
          <a:p>
            <a:pPr marL="0" indent="0">
              <a:buNone/>
            </a:pPr>
            <a:r>
              <a:rPr lang="sr-Latn-RS" dirty="0"/>
              <a:t>Bojati se: to be afraid of </a:t>
            </a:r>
            <a:endParaRPr lang="en-US" dirty="0"/>
          </a:p>
          <a:p>
            <a:pPr marL="0" indent="0">
              <a:buNone/>
            </a:pPr>
            <a:r>
              <a:rPr lang="sr-Latn-RS" dirty="0"/>
              <a:t>Bojim se mraka. I am afraid of darkness. </a:t>
            </a:r>
            <a:endParaRPr lang="en-US" dirty="0"/>
          </a:p>
          <a:p>
            <a:pPr marL="0" indent="0">
              <a:buNone/>
            </a:pPr>
            <a:r>
              <a:rPr lang="sr-Latn-RS" dirty="0"/>
              <a:t>Bojim se zla. I am afraid of evil. </a:t>
            </a:r>
            <a:endParaRPr lang="en-US" dirty="0"/>
          </a:p>
          <a:p>
            <a:pPr marL="0" indent="0">
              <a:buNone/>
            </a:pPr>
            <a:r>
              <a:rPr lang="sr-Latn-RS" dirty="0"/>
              <a:t>Ne bojimo se bolesti. We are not afraid of illness. </a:t>
            </a:r>
            <a:endParaRPr lang="en-US" dirty="0"/>
          </a:p>
          <a:p>
            <a:endParaRPr lang="en-US" dirty="0"/>
          </a:p>
        </p:txBody>
      </p:sp>
    </p:spTree>
    <p:extLst>
      <p:ext uri="{BB962C8B-B14F-4D97-AF65-F5344CB8AC3E}">
        <p14:creationId xmlns:p14="http://schemas.microsoft.com/office/powerpoint/2010/main" val="261818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a:t>Group 2</a:t>
            </a:r>
          </a:p>
        </p:txBody>
      </p:sp>
      <p:sp>
        <p:nvSpPr>
          <p:cNvPr id="3" name="Content Placeholder 2"/>
          <p:cNvSpPr>
            <a:spLocks noGrp="1"/>
          </p:cNvSpPr>
          <p:nvPr>
            <p:ph idx="1"/>
          </p:nvPr>
        </p:nvSpPr>
        <p:spPr>
          <a:xfrm>
            <a:off x="1981200" y="762000"/>
            <a:ext cx="8229600" cy="5867400"/>
          </a:xfrm>
        </p:spPr>
        <p:txBody>
          <a:bodyPr>
            <a:normAutofit lnSpcReduction="10000"/>
          </a:bodyPr>
          <a:lstStyle/>
          <a:p>
            <a:r>
              <a:rPr lang="sr-Latn-RS" dirty="0"/>
              <a:t>Verbs that do exist in </a:t>
            </a:r>
            <a:r>
              <a:rPr lang="sr-Latn-RS" b="1" dirty="0">
                <a:solidFill>
                  <a:srgbClr val="FF0000"/>
                </a:solidFill>
              </a:rPr>
              <a:t>one meaning without </a:t>
            </a:r>
            <a:r>
              <a:rPr lang="sr-Latn-RS" b="1" i="1" dirty="0">
                <a:solidFill>
                  <a:srgbClr val="FF0000"/>
                </a:solidFill>
              </a:rPr>
              <a:t>se</a:t>
            </a:r>
            <a:r>
              <a:rPr lang="sr-Latn-RS" dirty="0">
                <a:solidFill>
                  <a:srgbClr val="FF0000"/>
                </a:solidFill>
              </a:rPr>
              <a:t>, but in a </a:t>
            </a:r>
            <a:r>
              <a:rPr lang="sr-Latn-RS" b="1" dirty="0">
                <a:solidFill>
                  <a:srgbClr val="FF0000"/>
                </a:solidFill>
              </a:rPr>
              <a:t>completely different meaning with </a:t>
            </a:r>
            <a:r>
              <a:rPr lang="sr-Latn-RS" b="1" i="1" dirty="0">
                <a:solidFill>
                  <a:srgbClr val="FF0000"/>
                </a:solidFill>
              </a:rPr>
              <a:t>se</a:t>
            </a:r>
            <a:endParaRPr lang="en-US" dirty="0">
              <a:solidFill>
                <a:srgbClr val="FF0000"/>
              </a:solidFill>
            </a:endParaRPr>
          </a:p>
          <a:p>
            <a:r>
              <a:rPr lang="sr-Latn-RS" dirty="0"/>
              <a:t>Čini se (3 person sg only) it seems  </a:t>
            </a:r>
            <a:endParaRPr lang="en-US" dirty="0"/>
          </a:p>
          <a:p>
            <a:pPr marL="0" indent="0">
              <a:buNone/>
            </a:pPr>
            <a:r>
              <a:rPr lang="sr-Latn-RS" dirty="0"/>
              <a:t>Čini se da je pao mrak</a:t>
            </a:r>
            <a:r>
              <a:rPr lang="en-US" dirty="0"/>
              <a:t>-</a:t>
            </a:r>
            <a:r>
              <a:rPr lang="sr-Latn-RS" dirty="0"/>
              <a:t> It seems that it is getting dark.</a:t>
            </a:r>
            <a:endParaRPr lang="en-US" dirty="0"/>
          </a:p>
          <a:p>
            <a:r>
              <a:rPr lang="sr-Latn-RS" dirty="0"/>
              <a:t>Činiti:  to make, to do </a:t>
            </a:r>
            <a:endParaRPr lang="en-US" dirty="0"/>
          </a:p>
          <a:p>
            <a:pPr marL="0" indent="0">
              <a:buNone/>
            </a:pPr>
            <a:r>
              <a:rPr lang="sr-Latn-RS" dirty="0"/>
              <a:t>Činim sve za tebe.  I do everything for you   </a:t>
            </a:r>
            <a:endParaRPr lang="en-US" dirty="0"/>
          </a:p>
          <a:p>
            <a:r>
              <a:rPr lang="sr-Latn-RS" dirty="0"/>
              <a:t>Radi se </a:t>
            </a:r>
            <a:r>
              <a:rPr lang="en-US" dirty="0"/>
              <a:t>o../</a:t>
            </a:r>
            <a:r>
              <a:rPr lang="sr-Latn-RS" dirty="0"/>
              <a:t>(3 person sg only): it is a matter of , it is about...</a:t>
            </a:r>
            <a:endParaRPr lang="en-US" dirty="0"/>
          </a:p>
          <a:p>
            <a:pPr marL="0" indent="0">
              <a:buNone/>
            </a:pPr>
            <a:r>
              <a:rPr lang="sr-Latn-RS" dirty="0"/>
              <a:t>Radi se o teškoj situaciji. It is a matter of a difficult situation. </a:t>
            </a:r>
            <a:endParaRPr lang="en-US" dirty="0"/>
          </a:p>
          <a:p>
            <a:r>
              <a:rPr lang="sr-Latn-RS" dirty="0"/>
              <a:t>( if you speak Russian, the equivalent is </a:t>
            </a:r>
            <a:r>
              <a:rPr lang="ru-RU" dirty="0"/>
              <a:t>речь идёт о </a:t>
            </a:r>
            <a:r>
              <a:rPr lang="en-US" dirty="0"/>
              <a:t>…)</a:t>
            </a:r>
          </a:p>
          <a:p>
            <a:endParaRPr lang="en-US" dirty="0"/>
          </a:p>
        </p:txBody>
      </p:sp>
    </p:spTree>
    <p:extLst>
      <p:ext uri="{BB962C8B-B14F-4D97-AF65-F5344CB8AC3E}">
        <p14:creationId xmlns:p14="http://schemas.microsoft.com/office/powerpoint/2010/main" val="2492922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2</a:t>
            </a:r>
          </a:p>
        </p:txBody>
      </p:sp>
      <p:sp>
        <p:nvSpPr>
          <p:cNvPr id="3" name="Content Placeholder 2"/>
          <p:cNvSpPr>
            <a:spLocks noGrp="1"/>
          </p:cNvSpPr>
          <p:nvPr>
            <p:ph idx="1"/>
          </p:nvPr>
        </p:nvSpPr>
        <p:spPr/>
        <p:txBody>
          <a:bodyPr>
            <a:normAutofit/>
          </a:bodyPr>
          <a:lstStyle/>
          <a:p>
            <a:r>
              <a:rPr lang="pl-PL" dirty="0"/>
              <a:t>Raditi: to do, to work </a:t>
            </a:r>
            <a:endParaRPr lang="en-US" dirty="0"/>
          </a:p>
          <a:p>
            <a:pPr marL="0" indent="0">
              <a:buNone/>
            </a:pPr>
            <a:r>
              <a:rPr lang="pl-PL" dirty="0"/>
              <a:t>Radim po ceo/cijeli dan. </a:t>
            </a:r>
            <a:r>
              <a:rPr lang="en-US" dirty="0"/>
              <a:t>I work all day. </a:t>
            </a:r>
          </a:p>
          <a:p>
            <a:r>
              <a:rPr lang="en-US" dirty="0" err="1"/>
              <a:t>Nalaziti</a:t>
            </a:r>
            <a:r>
              <a:rPr lang="en-US" dirty="0"/>
              <a:t> se: to be located </a:t>
            </a:r>
          </a:p>
          <a:p>
            <a:pPr marL="0" indent="0">
              <a:buNone/>
            </a:pPr>
            <a:r>
              <a:rPr lang="pl-PL" dirty="0"/>
              <a:t>Knjiga se nalazi na stolu. </a:t>
            </a:r>
            <a:r>
              <a:rPr lang="en-US" dirty="0"/>
              <a:t>The book is (located) on the table.</a:t>
            </a:r>
          </a:p>
          <a:p>
            <a:r>
              <a:rPr lang="pl-PL" dirty="0"/>
              <a:t>Nalaziti: to find</a:t>
            </a:r>
            <a:endParaRPr lang="en-US" dirty="0"/>
          </a:p>
          <a:p>
            <a:pPr marL="0" indent="0">
              <a:buNone/>
            </a:pPr>
            <a:r>
              <a:rPr lang="pl-PL" dirty="0"/>
              <a:t>Nalazio sam mnogo zanimljivih biljaka u </a:t>
            </a:r>
            <a:r>
              <a:rPr lang="sr-Latn-RS" dirty="0"/>
              <a:t>toj šumi. I found many interesting plants in that forest.</a:t>
            </a:r>
            <a:endParaRPr lang="en-US" dirty="0"/>
          </a:p>
          <a:p>
            <a:endParaRPr lang="en-US" dirty="0"/>
          </a:p>
        </p:txBody>
      </p:sp>
    </p:spTree>
    <p:extLst>
      <p:ext uri="{BB962C8B-B14F-4D97-AF65-F5344CB8AC3E}">
        <p14:creationId xmlns:p14="http://schemas.microsoft.com/office/powerpoint/2010/main" val="1066282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dirty="0"/>
              <a:t>Group 3 </a:t>
            </a:r>
          </a:p>
        </p:txBody>
      </p:sp>
      <p:sp>
        <p:nvSpPr>
          <p:cNvPr id="3" name="Content Placeholder 2"/>
          <p:cNvSpPr>
            <a:spLocks noGrp="1"/>
          </p:cNvSpPr>
          <p:nvPr>
            <p:ph idx="1"/>
          </p:nvPr>
        </p:nvSpPr>
        <p:spPr>
          <a:xfrm>
            <a:off x="1981200" y="762000"/>
            <a:ext cx="8229600" cy="6096000"/>
          </a:xfrm>
        </p:spPr>
        <p:txBody>
          <a:bodyPr/>
          <a:lstStyle/>
          <a:p>
            <a:r>
              <a:rPr lang="en-US" b="1" dirty="0">
                <a:solidFill>
                  <a:srgbClr val="FF0000"/>
                </a:solidFill>
              </a:rPr>
              <a:t>adding </a:t>
            </a:r>
            <a:r>
              <a:rPr lang="en-US" b="1" i="1" dirty="0">
                <a:solidFill>
                  <a:srgbClr val="FF0000"/>
                </a:solidFill>
              </a:rPr>
              <a:t>se</a:t>
            </a:r>
            <a:r>
              <a:rPr lang="en-US" b="1" dirty="0">
                <a:solidFill>
                  <a:srgbClr val="FF0000"/>
                </a:solidFill>
              </a:rPr>
              <a:t> makes verb intransitive or passive</a:t>
            </a:r>
            <a:r>
              <a:rPr lang="en-US" dirty="0">
                <a:solidFill>
                  <a:srgbClr val="FF0000"/>
                </a:solidFill>
              </a:rPr>
              <a:t> </a:t>
            </a:r>
            <a:r>
              <a:rPr lang="en-US" dirty="0"/>
              <a:t>general </a:t>
            </a:r>
            <a:r>
              <a:rPr lang="en-US" b="1" dirty="0">
                <a:solidFill>
                  <a:srgbClr val="FF0000"/>
                </a:solidFill>
              </a:rPr>
              <a:t>meaning</a:t>
            </a:r>
            <a:r>
              <a:rPr lang="en-US" dirty="0"/>
              <a:t> of both verbs </a:t>
            </a:r>
            <a:r>
              <a:rPr lang="en-US" b="1" dirty="0">
                <a:solidFill>
                  <a:srgbClr val="FF0000"/>
                </a:solidFill>
              </a:rPr>
              <a:t>is preserved</a:t>
            </a:r>
            <a:r>
              <a:rPr lang="en-US" b="1" dirty="0"/>
              <a:t>:</a:t>
            </a:r>
            <a:r>
              <a:rPr lang="en-US" dirty="0"/>
              <a:t>  </a:t>
            </a:r>
          </a:p>
          <a:p>
            <a:r>
              <a:rPr lang="fr-CA" dirty="0" err="1"/>
              <a:t>Jede</a:t>
            </a:r>
            <a:r>
              <a:rPr lang="fr-CA" dirty="0"/>
              <a:t> se /</a:t>
            </a:r>
            <a:r>
              <a:rPr lang="fr-CA" dirty="0" err="1"/>
              <a:t>jedu</a:t>
            </a:r>
            <a:r>
              <a:rPr lang="fr-CA" dirty="0"/>
              <a:t> se</a:t>
            </a:r>
            <a:endParaRPr lang="en-US" dirty="0"/>
          </a:p>
          <a:p>
            <a:pPr marL="0" indent="0">
              <a:buNone/>
            </a:pPr>
            <a:r>
              <a:rPr lang="sr-Latn-RS" dirty="0"/>
              <a:t>Ovako se jede banana. This is how one should eat a banana.</a:t>
            </a:r>
            <a:endParaRPr lang="en-US" dirty="0"/>
          </a:p>
          <a:p>
            <a:pPr marL="0" indent="0">
              <a:buNone/>
            </a:pPr>
            <a:r>
              <a:rPr lang="sr-Latn-RS" dirty="0"/>
              <a:t>Da li znaš gde/gdje se ne jedu jagode? Do you happen to know where strawberries are not eaten? </a:t>
            </a:r>
            <a:endParaRPr lang="en-US" dirty="0"/>
          </a:p>
          <a:p>
            <a:r>
              <a:rPr lang="sr-Latn-RS" dirty="0"/>
              <a:t>Jesti: to eat </a:t>
            </a:r>
            <a:endParaRPr lang="en-US" dirty="0"/>
          </a:p>
          <a:p>
            <a:pPr marL="0" indent="0">
              <a:buNone/>
            </a:pPr>
            <a:r>
              <a:rPr lang="sr-Latn-RS" dirty="0"/>
              <a:t>Jedem sendvič sa šunkom svaki dan. I eat ham sandwich every day.</a:t>
            </a:r>
            <a:endParaRPr lang="en-US" dirty="0"/>
          </a:p>
          <a:p>
            <a:endParaRPr lang="en-US" dirty="0"/>
          </a:p>
        </p:txBody>
      </p:sp>
    </p:spTree>
    <p:extLst>
      <p:ext uri="{BB962C8B-B14F-4D97-AF65-F5344CB8AC3E}">
        <p14:creationId xmlns:p14="http://schemas.microsoft.com/office/powerpoint/2010/main" val="3630296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3</a:t>
            </a:r>
          </a:p>
        </p:txBody>
      </p:sp>
      <p:sp>
        <p:nvSpPr>
          <p:cNvPr id="3" name="Content Placeholder 2"/>
          <p:cNvSpPr>
            <a:spLocks noGrp="1"/>
          </p:cNvSpPr>
          <p:nvPr>
            <p:ph idx="1"/>
          </p:nvPr>
        </p:nvSpPr>
        <p:spPr/>
        <p:txBody>
          <a:bodyPr/>
          <a:lstStyle/>
          <a:p>
            <a:r>
              <a:rPr lang="sr-Latn-RS" dirty="0"/>
              <a:t>Sluša se : to be listened to (if a course at the univers</a:t>
            </a:r>
            <a:r>
              <a:rPr lang="en-US" dirty="0" err="1"/>
              <a:t>i</a:t>
            </a:r>
            <a:r>
              <a:rPr lang="sr-Latn-RS" dirty="0"/>
              <a:t>ty then translate to take course! Slušati kurs)</a:t>
            </a:r>
            <a:endParaRPr lang="en-US" dirty="0"/>
          </a:p>
          <a:p>
            <a:pPr marL="0" indent="0">
              <a:buNone/>
            </a:pPr>
            <a:r>
              <a:rPr lang="sr-Latn-RS" dirty="0"/>
              <a:t>Kakva se muzika</a:t>
            </a:r>
            <a:r>
              <a:rPr lang="en-US" dirty="0"/>
              <a:t>/</a:t>
            </a:r>
            <a:r>
              <a:rPr lang="en-US" dirty="0" err="1"/>
              <a:t>glazba</a:t>
            </a:r>
            <a:r>
              <a:rPr lang="en-US" dirty="0"/>
              <a:t> </a:t>
            </a:r>
            <a:r>
              <a:rPr lang="sr-Latn-RS" dirty="0"/>
              <a:t>sluša na Balkanu</a:t>
            </a:r>
            <a:r>
              <a:rPr lang="en-US" dirty="0"/>
              <a:t>?</a:t>
            </a:r>
            <a:r>
              <a:rPr lang="sr-Latn-RS" dirty="0"/>
              <a:t> What kind of music (lit. is listened) popular in the Balkans?</a:t>
            </a:r>
            <a:endParaRPr lang="en-US" dirty="0"/>
          </a:p>
          <a:p>
            <a:endParaRPr lang="en-US" dirty="0"/>
          </a:p>
        </p:txBody>
      </p:sp>
    </p:spTree>
    <p:extLst>
      <p:ext uri="{BB962C8B-B14F-4D97-AF65-F5344CB8AC3E}">
        <p14:creationId xmlns:p14="http://schemas.microsoft.com/office/powerpoint/2010/main" val="340331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sr-Latn-RS" sz="3200" dirty="0"/>
              <a:t>Some more examples for group 3 and 4:</a:t>
            </a:r>
            <a:br>
              <a:rPr lang="en-US" sz="3200" dirty="0"/>
            </a:br>
            <a:endParaRPr lang="en-US" sz="3200" dirty="0"/>
          </a:p>
        </p:txBody>
      </p:sp>
      <p:sp>
        <p:nvSpPr>
          <p:cNvPr id="3" name="Content Placeholder 2"/>
          <p:cNvSpPr>
            <a:spLocks noGrp="1"/>
          </p:cNvSpPr>
          <p:nvPr>
            <p:ph idx="1"/>
          </p:nvPr>
        </p:nvSpPr>
        <p:spPr>
          <a:xfrm>
            <a:off x="1981200" y="609600"/>
            <a:ext cx="8229600" cy="6096000"/>
          </a:xfrm>
        </p:spPr>
        <p:txBody>
          <a:bodyPr>
            <a:normAutofit/>
          </a:bodyPr>
          <a:lstStyle/>
          <a:p>
            <a:r>
              <a:rPr lang="sr-Latn-RS" dirty="0"/>
              <a:t>Group 3 </a:t>
            </a:r>
            <a:r>
              <a:rPr lang="en-US" dirty="0"/>
              <a:t>:</a:t>
            </a:r>
          </a:p>
          <a:p>
            <a:r>
              <a:rPr lang="sr-Latn-RS" dirty="0"/>
              <a:t>active </a:t>
            </a:r>
            <a:r>
              <a:rPr lang="en-US" dirty="0"/>
              <a:t>meaning- </a:t>
            </a:r>
            <a:r>
              <a:rPr lang="en-US" dirty="0" err="1"/>
              <a:t>slušati</a:t>
            </a:r>
            <a:r>
              <a:rPr lang="en-US" dirty="0"/>
              <a:t> /to listen to take (courses):</a:t>
            </a:r>
          </a:p>
          <a:p>
            <a:pPr marL="0" indent="0">
              <a:buNone/>
            </a:pPr>
            <a:r>
              <a:rPr lang="pl-PL" dirty="0"/>
              <a:t>Svaki student sluša 4 </a:t>
            </a:r>
            <a:r>
              <a:rPr lang="en-US" dirty="0" err="1"/>
              <a:t>kursa</a:t>
            </a:r>
            <a:r>
              <a:rPr lang="pl-PL" dirty="0"/>
              <a:t> po semestru. </a:t>
            </a:r>
            <a:r>
              <a:rPr lang="en-US" dirty="0"/>
              <a:t>Every student takes 4 courses per semester. </a:t>
            </a:r>
          </a:p>
          <a:p>
            <a:r>
              <a:rPr lang="en-US" dirty="0"/>
              <a:t>passive meaning:</a:t>
            </a:r>
          </a:p>
          <a:p>
            <a:pPr marL="0" indent="0">
              <a:buNone/>
            </a:pPr>
            <a:r>
              <a:rPr lang="en-US" dirty="0" err="1"/>
              <a:t>Kursevi</a:t>
            </a:r>
            <a:r>
              <a:rPr lang="en-US" dirty="0"/>
              <a:t> se </a:t>
            </a:r>
            <a:r>
              <a:rPr lang="en-US" dirty="0" err="1"/>
              <a:t>slušaju</a:t>
            </a:r>
            <a:r>
              <a:rPr lang="en-US" dirty="0"/>
              <a:t> 4 </a:t>
            </a:r>
            <a:r>
              <a:rPr lang="en-US" dirty="0" err="1"/>
              <a:t>godine</a:t>
            </a:r>
            <a:r>
              <a:rPr lang="en-US" dirty="0"/>
              <a:t>. Courses are taken for 4 years.</a:t>
            </a:r>
          </a:p>
          <a:p>
            <a:pPr marL="0" indent="0">
              <a:buNone/>
            </a:pPr>
            <a:r>
              <a:rPr lang="de-DE" dirty="0"/>
              <a:t>Moram da jedem meso redovno/redovito. </a:t>
            </a:r>
            <a:r>
              <a:rPr lang="en-US" dirty="0"/>
              <a:t>I have to eat meat regularly.</a:t>
            </a:r>
          </a:p>
          <a:p>
            <a:pPr marL="0" indent="0">
              <a:buNone/>
            </a:pPr>
            <a:r>
              <a:rPr lang="pl-PL" dirty="0"/>
              <a:t>A</a:t>
            </a:r>
            <a:r>
              <a:rPr lang="en-US" dirty="0"/>
              <a:t>,</a:t>
            </a:r>
            <a:r>
              <a:rPr lang="pl-PL" dirty="0"/>
              <a:t> ja kažem da se meso ne mora jesti. </a:t>
            </a:r>
            <a:r>
              <a:rPr lang="en-US" dirty="0"/>
              <a:t>And I say that meat need not be eaten. </a:t>
            </a:r>
          </a:p>
          <a:p>
            <a:endParaRPr lang="en-US" dirty="0"/>
          </a:p>
        </p:txBody>
      </p:sp>
    </p:spTree>
    <p:extLst>
      <p:ext uri="{BB962C8B-B14F-4D97-AF65-F5344CB8AC3E}">
        <p14:creationId xmlns:p14="http://schemas.microsoft.com/office/powerpoint/2010/main" val="4092043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258762"/>
          </a:xfrm>
        </p:spPr>
        <p:txBody>
          <a:bodyPr>
            <a:normAutofit fontScale="90000"/>
          </a:bodyPr>
          <a:lstStyle/>
          <a:p>
            <a:r>
              <a:rPr lang="en-US" dirty="0"/>
              <a:t>.</a:t>
            </a:r>
          </a:p>
        </p:txBody>
      </p:sp>
      <p:sp>
        <p:nvSpPr>
          <p:cNvPr id="3" name="Content Placeholder 2"/>
          <p:cNvSpPr>
            <a:spLocks noGrp="1"/>
          </p:cNvSpPr>
          <p:nvPr>
            <p:ph idx="1"/>
          </p:nvPr>
        </p:nvSpPr>
        <p:spPr>
          <a:xfrm>
            <a:off x="1981200" y="381000"/>
            <a:ext cx="8229600" cy="6324600"/>
          </a:xfrm>
        </p:spPr>
        <p:txBody>
          <a:bodyPr/>
          <a:lstStyle/>
          <a:p>
            <a:r>
              <a:rPr lang="en-US" dirty="0"/>
              <a:t>Group 4: </a:t>
            </a:r>
          </a:p>
          <a:p>
            <a:pPr marL="0" indent="0">
              <a:buNone/>
            </a:pPr>
            <a:r>
              <a:rPr lang="en-US" dirty="0"/>
              <a:t>-</a:t>
            </a:r>
            <a:r>
              <a:rPr lang="en-US" dirty="0" err="1"/>
              <a:t>Mediha</a:t>
            </a:r>
            <a:r>
              <a:rPr lang="en-US" dirty="0"/>
              <a:t> </a:t>
            </a:r>
            <a:r>
              <a:rPr lang="en-US" dirty="0" err="1"/>
              <a:t>svako</a:t>
            </a:r>
            <a:r>
              <a:rPr lang="en-US" dirty="0"/>
              <a:t> </a:t>
            </a:r>
            <a:r>
              <a:rPr lang="en-US" dirty="0" err="1"/>
              <a:t>jutro</a:t>
            </a:r>
            <a:r>
              <a:rPr lang="en-US" dirty="0"/>
              <a:t> </a:t>
            </a:r>
            <a:r>
              <a:rPr lang="en-US" dirty="0" err="1"/>
              <a:t>zove</a:t>
            </a:r>
            <a:r>
              <a:rPr lang="en-US" dirty="0"/>
              <a:t> </a:t>
            </a:r>
            <a:r>
              <a:rPr lang="en-US" dirty="0" err="1"/>
              <a:t>svog</a:t>
            </a:r>
            <a:r>
              <a:rPr lang="en-US" dirty="0"/>
              <a:t> </a:t>
            </a:r>
            <a:r>
              <a:rPr lang="en-US" dirty="0" err="1"/>
              <a:t>momka</a:t>
            </a:r>
            <a:r>
              <a:rPr lang="en-US" dirty="0"/>
              <a:t>. </a:t>
            </a:r>
            <a:r>
              <a:rPr lang="en-US" dirty="0" err="1"/>
              <a:t>Mediha</a:t>
            </a:r>
            <a:r>
              <a:rPr lang="en-US" dirty="0"/>
              <a:t> calls her boyfriend every morning. </a:t>
            </a:r>
          </a:p>
          <a:p>
            <a:pPr marL="0" indent="0">
              <a:buNone/>
            </a:pPr>
            <a:r>
              <a:rPr lang="en-US" dirty="0"/>
              <a:t>-</a:t>
            </a:r>
            <a:r>
              <a:rPr lang="en-US" dirty="0" err="1"/>
              <a:t>Ona</a:t>
            </a:r>
            <a:r>
              <a:rPr lang="en-US" dirty="0"/>
              <a:t> se </a:t>
            </a:r>
            <a:r>
              <a:rPr lang="en-US" dirty="0" err="1"/>
              <a:t>zove</a:t>
            </a:r>
            <a:r>
              <a:rPr lang="en-US" dirty="0"/>
              <a:t> </a:t>
            </a:r>
            <a:r>
              <a:rPr lang="en-US" dirty="0" err="1"/>
              <a:t>Jovana</a:t>
            </a:r>
            <a:r>
              <a:rPr lang="en-US" dirty="0"/>
              <a:t>. Her name is </a:t>
            </a:r>
            <a:r>
              <a:rPr lang="en-US" dirty="0" err="1"/>
              <a:t>Jovana</a:t>
            </a:r>
            <a:r>
              <a:rPr lang="en-US" dirty="0"/>
              <a:t>.</a:t>
            </a:r>
          </a:p>
          <a:p>
            <a:pPr marL="0" indent="0">
              <a:buNone/>
            </a:pPr>
            <a:r>
              <a:rPr lang="en-US" dirty="0"/>
              <a:t>-</a:t>
            </a:r>
            <a:r>
              <a:rPr lang="pl-PL" dirty="0"/>
              <a:t>Svaki put ga teško nalazimo. </a:t>
            </a:r>
            <a:r>
              <a:rPr lang="en-US" dirty="0"/>
              <a:t>We always have a hard time finding it. </a:t>
            </a:r>
          </a:p>
          <a:p>
            <a:pPr marL="0" indent="0">
              <a:buNone/>
            </a:pPr>
            <a:r>
              <a:rPr lang="en-US" dirty="0"/>
              <a:t>-</a:t>
            </a:r>
            <a:r>
              <a:rPr lang="pl-PL" dirty="0"/>
              <a:t>Gde/gdje se nalazi banka?  </a:t>
            </a:r>
            <a:r>
              <a:rPr lang="en-US" dirty="0"/>
              <a:t>Where is the bank? (where is it located)?         </a:t>
            </a:r>
          </a:p>
          <a:p>
            <a:pPr marL="0" indent="0">
              <a:buNone/>
            </a:pPr>
            <a:endParaRPr lang="en-US" dirty="0"/>
          </a:p>
        </p:txBody>
      </p:sp>
    </p:spTree>
    <p:extLst>
      <p:ext uri="{BB962C8B-B14F-4D97-AF65-F5344CB8AC3E}">
        <p14:creationId xmlns:p14="http://schemas.microsoft.com/office/powerpoint/2010/main" val="418336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4B4C6530-8B6F-A597-8EDC-20F14199E33E}"/>
              </a:ext>
            </a:extLst>
          </p:cNvPr>
          <p:cNvSpPr>
            <a:spLocks noGrp="1"/>
          </p:cNvSpPr>
          <p:nvPr>
            <p:ph type="title"/>
          </p:nvPr>
        </p:nvSpPr>
        <p:spPr>
          <a:xfrm>
            <a:off x="786385" y="841248"/>
            <a:ext cx="3515244" cy="5340097"/>
          </a:xfrm>
        </p:spPr>
        <p:txBody>
          <a:bodyPr anchor="ctr">
            <a:normAutofit/>
          </a:bodyPr>
          <a:lstStyle/>
          <a:p>
            <a:r>
              <a:rPr lang="en-US" sz="4800" dirty="0">
                <a:solidFill>
                  <a:schemeClr val="bg1"/>
                </a:solidFill>
              </a:rPr>
              <a:t>Types of Reflexive Verbs</a:t>
            </a:r>
          </a:p>
        </p:txBody>
      </p:sp>
      <p:graphicFrame>
        <p:nvGraphicFramePr>
          <p:cNvPr id="5" name="Content Placeholder 2">
            <a:extLst>
              <a:ext uri="{FF2B5EF4-FFF2-40B4-BE49-F238E27FC236}">
                <a16:creationId xmlns:a16="http://schemas.microsoft.com/office/drawing/2014/main" id="{B4D8EB58-4E21-07DB-2FC3-812D1CB3293D}"/>
              </a:ext>
            </a:extLst>
          </p:cNvPr>
          <p:cNvGraphicFramePr>
            <a:graphicFrameLocks noGrp="1"/>
          </p:cNvGraphicFramePr>
          <p:nvPr>
            <p:ph idx="1"/>
            <p:extLst>
              <p:ext uri="{D42A27DB-BD31-4B8C-83A1-F6EECF244321}">
                <p14:modId xmlns:p14="http://schemas.microsoft.com/office/powerpoint/2010/main" val="8773215"/>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940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4064-5868-8B60-3A00-53DD30DC7306}"/>
              </a:ext>
            </a:extLst>
          </p:cNvPr>
          <p:cNvSpPr>
            <a:spLocks noGrp="1"/>
          </p:cNvSpPr>
          <p:nvPr>
            <p:ph type="title"/>
          </p:nvPr>
        </p:nvSpPr>
        <p:spPr/>
        <p:txBody>
          <a:bodyPr/>
          <a:lstStyle/>
          <a:p>
            <a:r>
              <a:rPr lang="sr-Latn-RS" dirty="0" err="1"/>
              <a:t>Example</a:t>
            </a:r>
            <a:endParaRPr lang="en-US" dirty="0"/>
          </a:p>
        </p:txBody>
      </p:sp>
      <p:graphicFrame>
        <p:nvGraphicFramePr>
          <p:cNvPr id="4" name="Content Placeholder 3">
            <a:extLst>
              <a:ext uri="{FF2B5EF4-FFF2-40B4-BE49-F238E27FC236}">
                <a16:creationId xmlns:a16="http://schemas.microsoft.com/office/drawing/2014/main" id="{A92A630E-4939-0087-3DF3-3A3F652C9229}"/>
              </a:ext>
            </a:extLst>
          </p:cNvPr>
          <p:cNvGraphicFramePr>
            <a:graphicFrameLocks noGrp="1"/>
          </p:cNvGraphicFramePr>
          <p:nvPr>
            <p:ph idx="1"/>
            <p:extLst>
              <p:ext uri="{D42A27DB-BD31-4B8C-83A1-F6EECF244321}">
                <p14:modId xmlns:p14="http://schemas.microsoft.com/office/powerpoint/2010/main" val="956717533"/>
              </p:ext>
            </p:extLst>
          </p:nvPr>
        </p:nvGraphicFramePr>
        <p:xfrm>
          <a:off x="838200" y="1825624"/>
          <a:ext cx="10515600" cy="4575176"/>
        </p:xfrm>
        <a:graphic>
          <a:graphicData uri="http://schemas.openxmlformats.org/drawingml/2006/table">
            <a:tbl>
              <a:tblPr firstRow="1" bandRow="1">
                <a:tableStyleId>{C083E6E3-FA7D-4D7B-A595-EF9225AFEA82}</a:tableStyleId>
              </a:tblPr>
              <a:tblGrid>
                <a:gridCol w="5257800">
                  <a:extLst>
                    <a:ext uri="{9D8B030D-6E8A-4147-A177-3AD203B41FA5}">
                      <a16:colId xmlns:a16="http://schemas.microsoft.com/office/drawing/2014/main" val="683906793"/>
                    </a:ext>
                  </a:extLst>
                </a:gridCol>
                <a:gridCol w="5257800">
                  <a:extLst>
                    <a:ext uri="{9D8B030D-6E8A-4147-A177-3AD203B41FA5}">
                      <a16:colId xmlns:a16="http://schemas.microsoft.com/office/drawing/2014/main" val="2884875508"/>
                    </a:ext>
                  </a:extLst>
                </a:gridCol>
              </a:tblGrid>
              <a:tr h="1143794">
                <a:tc>
                  <a:txBody>
                    <a:bodyPr/>
                    <a:lstStyle/>
                    <a:p>
                      <a:r>
                        <a:rPr lang="sr-Latn-RS" sz="2800" dirty="0"/>
                        <a:t>Berberin brije </a:t>
                      </a:r>
                      <a:r>
                        <a:rPr lang="sr-Latn-RS" sz="2800" dirty="0">
                          <a:solidFill>
                            <a:srgbClr val="FF0000"/>
                          </a:solidFill>
                        </a:rPr>
                        <a:t>vojnika. </a:t>
                      </a:r>
                      <a:endParaRPr lang="en-US" sz="2800" dirty="0">
                        <a:solidFill>
                          <a:srgbClr val="FF0000"/>
                        </a:solidFill>
                      </a:endParaRPr>
                    </a:p>
                  </a:txBody>
                  <a:tcPr/>
                </a:tc>
                <a:tc>
                  <a:txBody>
                    <a:bodyPr/>
                    <a:lstStyle/>
                    <a:p>
                      <a:r>
                        <a:rPr lang="en-US" sz="2800" noProof="0" dirty="0"/>
                        <a:t>The barber is shaving the soldier. </a:t>
                      </a:r>
                    </a:p>
                  </a:txBody>
                  <a:tcPr/>
                </a:tc>
                <a:extLst>
                  <a:ext uri="{0D108BD9-81ED-4DB2-BD59-A6C34878D82A}">
                    <a16:rowId xmlns:a16="http://schemas.microsoft.com/office/drawing/2014/main" val="3914267332"/>
                  </a:ext>
                </a:extLst>
              </a:tr>
              <a:tr h="1143794">
                <a:tc>
                  <a:txBody>
                    <a:bodyPr/>
                    <a:lstStyle/>
                    <a:p>
                      <a:r>
                        <a:rPr lang="sr-Latn-RS" sz="2800" dirty="0"/>
                        <a:t>Berberin brije </a:t>
                      </a:r>
                      <a:r>
                        <a:rPr lang="sr-Latn-RS" sz="2800" dirty="0">
                          <a:solidFill>
                            <a:srgbClr val="FF0000"/>
                          </a:solidFill>
                        </a:rPr>
                        <a:t>sebe.</a:t>
                      </a:r>
                      <a:endParaRPr lang="en-US" sz="2800" dirty="0">
                        <a:solidFill>
                          <a:srgbClr val="FF0000"/>
                        </a:solidFill>
                      </a:endParaRPr>
                    </a:p>
                  </a:txBody>
                  <a:tcPr/>
                </a:tc>
                <a:tc>
                  <a:txBody>
                    <a:bodyPr/>
                    <a:lstStyle/>
                    <a:p>
                      <a:r>
                        <a:rPr lang="en-US" sz="2800" noProof="0" dirty="0"/>
                        <a:t>The barber is shaving himself. </a:t>
                      </a:r>
                    </a:p>
                  </a:txBody>
                  <a:tcPr/>
                </a:tc>
                <a:extLst>
                  <a:ext uri="{0D108BD9-81ED-4DB2-BD59-A6C34878D82A}">
                    <a16:rowId xmlns:a16="http://schemas.microsoft.com/office/drawing/2014/main" val="2232644569"/>
                  </a:ext>
                </a:extLst>
              </a:tr>
              <a:tr h="1143794">
                <a:tc>
                  <a:txBody>
                    <a:bodyPr/>
                    <a:lstStyle/>
                    <a:p>
                      <a:r>
                        <a:rPr lang="sr-Latn-RS" sz="2800" dirty="0"/>
                        <a:t>Berberin </a:t>
                      </a:r>
                      <a:r>
                        <a:rPr lang="sr-Latn-RS" sz="2800" dirty="0">
                          <a:solidFill>
                            <a:srgbClr val="FF0000"/>
                          </a:solidFill>
                        </a:rPr>
                        <a:t>se</a:t>
                      </a:r>
                      <a:r>
                        <a:rPr lang="sr-Latn-RS" sz="2800" dirty="0"/>
                        <a:t> brije.</a:t>
                      </a:r>
                      <a:endParaRPr lang="en-US" sz="2800" dirty="0"/>
                    </a:p>
                  </a:txBody>
                  <a:tcPr/>
                </a:tc>
                <a:tc>
                  <a:txBody>
                    <a:bodyPr/>
                    <a:lstStyle/>
                    <a:p>
                      <a:r>
                        <a:rPr lang="en-US" sz="2800" noProof="0" dirty="0"/>
                        <a:t>The barber is shaving himself. </a:t>
                      </a:r>
                    </a:p>
                  </a:txBody>
                  <a:tcPr/>
                </a:tc>
                <a:extLst>
                  <a:ext uri="{0D108BD9-81ED-4DB2-BD59-A6C34878D82A}">
                    <a16:rowId xmlns:a16="http://schemas.microsoft.com/office/drawing/2014/main" val="2393919745"/>
                  </a:ext>
                </a:extLst>
              </a:tr>
              <a:tr h="1143794">
                <a:tc>
                  <a:txBody>
                    <a:bodyPr/>
                    <a:lstStyle/>
                    <a:p>
                      <a:r>
                        <a:rPr lang="sr-Latn-RS" sz="2800" dirty="0"/>
                        <a:t>Vojnik </a:t>
                      </a:r>
                      <a:r>
                        <a:rPr lang="sr-Latn-RS" sz="2800" dirty="0">
                          <a:solidFill>
                            <a:srgbClr val="FF0000"/>
                          </a:solidFill>
                        </a:rPr>
                        <a:t>se</a:t>
                      </a:r>
                      <a:r>
                        <a:rPr lang="sr-Latn-RS" sz="2800" dirty="0"/>
                        <a:t> brije.</a:t>
                      </a:r>
                      <a:endParaRPr lang="en-US" sz="2800" dirty="0"/>
                    </a:p>
                  </a:txBody>
                  <a:tcPr/>
                </a:tc>
                <a:tc>
                  <a:txBody>
                    <a:bodyPr/>
                    <a:lstStyle/>
                    <a:p>
                      <a:r>
                        <a:rPr lang="en-US" sz="2800" noProof="0" dirty="0"/>
                        <a:t>The soldier is shaving (himself). </a:t>
                      </a:r>
                    </a:p>
                  </a:txBody>
                  <a:tcPr/>
                </a:tc>
                <a:extLst>
                  <a:ext uri="{0D108BD9-81ED-4DB2-BD59-A6C34878D82A}">
                    <a16:rowId xmlns:a16="http://schemas.microsoft.com/office/drawing/2014/main" val="1403712228"/>
                  </a:ext>
                </a:extLst>
              </a:tr>
            </a:tbl>
          </a:graphicData>
        </a:graphic>
      </p:graphicFrame>
    </p:spTree>
    <p:extLst>
      <p:ext uri="{BB962C8B-B14F-4D97-AF65-F5344CB8AC3E}">
        <p14:creationId xmlns:p14="http://schemas.microsoft.com/office/powerpoint/2010/main" val="223661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5251316" cy="1807305"/>
          </a:xfrm>
        </p:spPr>
        <p:txBody>
          <a:bodyPr>
            <a:normAutofit/>
          </a:bodyPr>
          <a:lstStyle/>
          <a:p>
            <a:r>
              <a:rPr lang="en-US" dirty="0"/>
              <a:t>.</a:t>
            </a:r>
          </a:p>
        </p:txBody>
      </p:sp>
      <p:sp>
        <p:nvSpPr>
          <p:cNvPr id="3" name="Content Placeholder 2"/>
          <p:cNvSpPr>
            <a:spLocks noGrp="1"/>
          </p:cNvSpPr>
          <p:nvPr>
            <p:ph idx="1"/>
          </p:nvPr>
        </p:nvSpPr>
        <p:spPr>
          <a:xfrm>
            <a:off x="838200" y="1447800"/>
            <a:ext cx="5264285" cy="4729163"/>
          </a:xfrm>
        </p:spPr>
        <p:txBody>
          <a:bodyPr>
            <a:normAutofit/>
          </a:bodyPr>
          <a:lstStyle/>
          <a:p>
            <a:pPr marL="0" indent="0">
              <a:buNone/>
            </a:pPr>
            <a:r>
              <a:rPr lang="en-US" sz="2000" b="1" dirty="0"/>
              <a:t>            Reflexive Pronoun </a:t>
            </a:r>
            <a:r>
              <a:rPr lang="en-US" sz="2000" b="1" i="1" dirty="0" err="1"/>
              <a:t>sebe</a:t>
            </a:r>
            <a:r>
              <a:rPr lang="en-US" sz="2000" b="1" i="1" dirty="0"/>
              <a:t>, se</a:t>
            </a:r>
          </a:p>
          <a:p>
            <a:pPr marL="0" indent="0">
              <a:buNone/>
            </a:pPr>
            <a:endParaRPr lang="sr-Latn-RS" sz="2000" dirty="0"/>
          </a:p>
          <a:p>
            <a:pPr marL="0" indent="0">
              <a:buNone/>
            </a:pPr>
            <a:endParaRPr lang="sr-Latn-RS" sz="2000" dirty="0"/>
          </a:p>
          <a:p>
            <a:pPr marL="0" indent="0">
              <a:buNone/>
            </a:pPr>
            <a:r>
              <a:rPr lang="en-US" sz="2000" dirty="0"/>
              <a:t>The forms </a:t>
            </a:r>
            <a:r>
              <a:rPr lang="en-US" sz="2000" b="1" i="1" dirty="0" err="1"/>
              <a:t>sebe</a:t>
            </a:r>
            <a:r>
              <a:rPr lang="en-US" sz="2000" b="1" i="1" dirty="0"/>
              <a:t>, se</a:t>
            </a:r>
            <a:r>
              <a:rPr lang="en-US" sz="2000" dirty="0"/>
              <a:t> are the accusative and genitive case of the BCS reflexive pronoun whose English equivalents are ‘oneself, myself, himself, herself, etc.’</a:t>
            </a:r>
            <a:endParaRPr lang="sr-Latn-RS" sz="2000" dirty="0"/>
          </a:p>
          <a:p>
            <a:pPr marL="0" indent="0">
              <a:buNone/>
            </a:pPr>
            <a:r>
              <a:rPr lang="en-US" sz="2000" dirty="0"/>
              <a:t> </a:t>
            </a:r>
            <a:r>
              <a:rPr lang="en-US" sz="2000" i="1" dirty="0" err="1"/>
              <a:t>Sebe</a:t>
            </a:r>
            <a:r>
              <a:rPr lang="en-US" sz="2000" i="1" dirty="0"/>
              <a:t>, se</a:t>
            </a:r>
            <a:r>
              <a:rPr lang="en-US" sz="2000" dirty="0"/>
              <a:t> have no nominative forms, but exist only in reference to the subject of the sentence. They cannot themselves be the subject. </a:t>
            </a:r>
          </a:p>
          <a:p>
            <a:pPr marL="0" indent="0">
              <a:buNone/>
            </a:pPr>
            <a:endParaRPr lang="en-US" sz="2000" dirty="0"/>
          </a:p>
        </p:txBody>
      </p:sp>
      <p:pic>
        <p:nvPicPr>
          <p:cNvPr id="5" name="Picture 4" descr="Hands catching rainbow light">
            <a:extLst>
              <a:ext uri="{FF2B5EF4-FFF2-40B4-BE49-F238E27FC236}">
                <a16:creationId xmlns:a16="http://schemas.microsoft.com/office/drawing/2014/main" id="{DBCF5683-EA44-C00A-E269-0C6EE0DB33C5}"/>
              </a:ext>
            </a:extLst>
          </p:cNvPr>
          <p:cNvPicPr>
            <a:picLocks noChangeAspect="1"/>
          </p:cNvPicPr>
          <p:nvPr/>
        </p:nvPicPr>
        <p:blipFill rotWithShape="1">
          <a:blip r:embed="rId2"/>
          <a:srcRect l="13810" r="2250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32139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9F86-ED78-AC34-273E-D8E9982D4C7D}"/>
              </a:ext>
            </a:extLst>
          </p:cNvPr>
          <p:cNvSpPr>
            <a:spLocks noGrp="1"/>
          </p:cNvSpPr>
          <p:nvPr>
            <p:ph type="title"/>
          </p:nvPr>
        </p:nvSpPr>
        <p:spPr/>
        <p:txBody>
          <a:bodyPr/>
          <a:lstStyle/>
          <a:p>
            <a:r>
              <a:rPr lang="sr-Latn-RS" dirty="0"/>
              <a:t>Primeri</a:t>
            </a:r>
            <a:endParaRPr lang="en-US" dirty="0"/>
          </a:p>
        </p:txBody>
      </p:sp>
      <p:sp>
        <p:nvSpPr>
          <p:cNvPr id="3" name="Content Placeholder 2">
            <a:extLst>
              <a:ext uri="{FF2B5EF4-FFF2-40B4-BE49-F238E27FC236}">
                <a16:creationId xmlns:a16="http://schemas.microsoft.com/office/drawing/2014/main" id="{F5C3C5C9-4F5C-C426-2950-42972FD4DEED}"/>
              </a:ext>
            </a:extLst>
          </p:cNvPr>
          <p:cNvSpPr>
            <a:spLocks noGrp="1"/>
          </p:cNvSpPr>
          <p:nvPr>
            <p:ph idx="1"/>
          </p:nvPr>
        </p:nvSpPr>
        <p:spPr/>
        <p:txBody>
          <a:bodyPr/>
          <a:lstStyle/>
          <a:p>
            <a:pPr marL="0" indent="0">
              <a:buNone/>
            </a:pPr>
            <a:r>
              <a:rPr lang="pl-PL" dirty="0"/>
              <a:t>Milan je video</a:t>
            </a:r>
            <a:r>
              <a:rPr lang="en-US" dirty="0"/>
              <a:t>/</a:t>
            </a:r>
            <a:r>
              <a:rPr lang="en-US" dirty="0" err="1"/>
              <a:t>vidio</a:t>
            </a:r>
            <a:r>
              <a:rPr lang="pl-PL" dirty="0"/>
              <a:t> </a:t>
            </a:r>
            <a:r>
              <a:rPr lang="pl-PL" dirty="0">
                <a:solidFill>
                  <a:srgbClr val="FF0000"/>
                </a:solidFill>
              </a:rPr>
              <a:t>sebe (acc.)</a:t>
            </a:r>
            <a:r>
              <a:rPr lang="pl-PL" dirty="0"/>
              <a:t> u ogledalu</a:t>
            </a:r>
            <a:r>
              <a:rPr lang="en-US" dirty="0"/>
              <a:t>/</a:t>
            </a:r>
            <a:r>
              <a:rPr lang="en-US" dirty="0" err="1"/>
              <a:t>zrcalu</a:t>
            </a:r>
            <a:r>
              <a:rPr lang="pl-PL" dirty="0"/>
              <a:t>. </a:t>
            </a:r>
          </a:p>
          <a:p>
            <a:pPr marL="0" indent="0">
              <a:buNone/>
            </a:pPr>
            <a:r>
              <a:rPr lang="en-US" dirty="0"/>
              <a:t>Milan saw himself in the mirror. </a:t>
            </a:r>
            <a:endParaRPr lang="sr-Latn-RS" dirty="0"/>
          </a:p>
          <a:p>
            <a:pPr marL="0" indent="0">
              <a:buNone/>
            </a:pPr>
            <a:endParaRPr lang="en-US" dirty="0"/>
          </a:p>
          <a:p>
            <a:pPr marL="0" indent="0">
              <a:buNone/>
            </a:pPr>
            <a:r>
              <a:rPr lang="en-US" dirty="0"/>
              <a:t>Milan </a:t>
            </a:r>
            <a:r>
              <a:rPr lang="en-US" dirty="0">
                <a:solidFill>
                  <a:srgbClr val="FF0000"/>
                </a:solidFill>
              </a:rPr>
              <a:t>se (acc.)</a:t>
            </a:r>
            <a:r>
              <a:rPr lang="en-US" dirty="0"/>
              <a:t> video/</a:t>
            </a:r>
            <a:r>
              <a:rPr lang="en-US" dirty="0" err="1"/>
              <a:t>vidio</a:t>
            </a:r>
            <a:r>
              <a:rPr lang="en-US" dirty="0"/>
              <a:t> u </a:t>
            </a:r>
            <a:r>
              <a:rPr lang="en-US" dirty="0" err="1"/>
              <a:t>ogledalu</a:t>
            </a:r>
            <a:r>
              <a:rPr lang="en-US" dirty="0"/>
              <a:t>/</a:t>
            </a:r>
            <a:r>
              <a:rPr lang="en-US" dirty="0" err="1"/>
              <a:t>zrcalu</a:t>
            </a:r>
            <a:r>
              <a:rPr lang="en-US" dirty="0"/>
              <a:t>. </a:t>
            </a:r>
            <a:endParaRPr lang="sr-Latn-RS" dirty="0"/>
          </a:p>
          <a:p>
            <a:pPr marL="0" indent="0">
              <a:buNone/>
            </a:pPr>
            <a:r>
              <a:rPr lang="en-US" dirty="0"/>
              <a:t>Milan saw himself in the mirror.</a:t>
            </a:r>
          </a:p>
          <a:p>
            <a:endParaRPr lang="en-US" dirty="0"/>
          </a:p>
        </p:txBody>
      </p:sp>
    </p:spTree>
    <p:extLst>
      <p:ext uri="{BB962C8B-B14F-4D97-AF65-F5344CB8AC3E}">
        <p14:creationId xmlns:p14="http://schemas.microsoft.com/office/powerpoint/2010/main" val="91566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6362"/>
          </a:xfrm>
        </p:spPr>
        <p:txBody>
          <a:bodyPr>
            <a:normAutofit fontScale="90000"/>
          </a:bodyPr>
          <a:lstStyle/>
          <a:p>
            <a:r>
              <a:rPr lang="en-US" dirty="0"/>
              <a:t>.</a:t>
            </a:r>
          </a:p>
        </p:txBody>
      </p:sp>
      <p:sp>
        <p:nvSpPr>
          <p:cNvPr id="3" name="Content Placeholder 2"/>
          <p:cNvSpPr>
            <a:spLocks noGrp="1"/>
          </p:cNvSpPr>
          <p:nvPr>
            <p:ph idx="1"/>
          </p:nvPr>
        </p:nvSpPr>
        <p:spPr>
          <a:xfrm>
            <a:off x="381000" y="493295"/>
            <a:ext cx="11430000" cy="6400800"/>
          </a:xfrm>
        </p:spPr>
        <p:txBody>
          <a:bodyPr>
            <a:normAutofit/>
          </a:bodyPr>
          <a:lstStyle/>
          <a:p>
            <a:pPr marL="0" indent="0">
              <a:buNone/>
            </a:pPr>
            <a:r>
              <a:rPr lang="en-US" dirty="0"/>
              <a:t>Note that </a:t>
            </a:r>
            <a:r>
              <a:rPr lang="en-US" b="1" dirty="0">
                <a:solidFill>
                  <a:srgbClr val="FF0000"/>
                </a:solidFill>
              </a:rPr>
              <a:t>after the prepositions only the stressed form “</a:t>
            </a:r>
            <a:r>
              <a:rPr lang="en-US" b="1" dirty="0" err="1">
                <a:solidFill>
                  <a:srgbClr val="FF0000"/>
                </a:solidFill>
              </a:rPr>
              <a:t>sebe</a:t>
            </a:r>
            <a:r>
              <a:rPr lang="en-US" b="1" dirty="0">
                <a:solidFill>
                  <a:srgbClr val="FF0000"/>
                </a:solidFill>
              </a:rPr>
              <a:t>” is used</a:t>
            </a:r>
            <a:r>
              <a:rPr lang="en-US" dirty="0"/>
              <a:t>. </a:t>
            </a:r>
            <a:endParaRPr lang="sr-Latn-RS" dirty="0"/>
          </a:p>
          <a:p>
            <a:pPr marL="0" indent="0">
              <a:buNone/>
            </a:pPr>
            <a:endParaRPr lang="en-US" dirty="0"/>
          </a:p>
          <a:p>
            <a:pPr marL="0" indent="0">
              <a:buNone/>
            </a:pPr>
            <a:r>
              <a:rPr lang="pl-PL" dirty="0"/>
              <a:t>Ona se ljuti </a:t>
            </a:r>
            <a:r>
              <a:rPr lang="pl-PL" dirty="0">
                <a:solidFill>
                  <a:srgbClr val="FF0000"/>
                </a:solidFill>
              </a:rPr>
              <a:t>na sebe</a:t>
            </a:r>
            <a:r>
              <a:rPr lang="pl-PL" dirty="0"/>
              <a:t>, a ne na tebe. </a:t>
            </a:r>
          </a:p>
          <a:p>
            <a:pPr marL="0" indent="0">
              <a:buNone/>
            </a:pPr>
            <a:r>
              <a:rPr lang="en-US" dirty="0"/>
              <a:t>She is angry at herself and not at you. </a:t>
            </a:r>
          </a:p>
          <a:p>
            <a:pPr marL="0" indent="0">
              <a:buNone/>
            </a:pPr>
            <a:endParaRPr lang="sr-Latn-RS" dirty="0"/>
          </a:p>
          <a:p>
            <a:r>
              <a:rPr lang="en-US" dirty="0"/>
              <a:t>Verbs such as </a:t>
            </a:r>
            <a:r>
              <a:rPr lang="en-US" dirty="0" err="1"/>
              <a:t>videti</a:t>
            </a:r>
            <a:r>
              <a:rPr lang="en-US" dirty="0"/>
              <a:t>/</a:t>
            </a:r>
            <a:r>
              <a:rPr lang="en-US" dirty="0" err="1"/>
              <a:t>vidjeti</a:t>
            </a:r>
            <a:r>
              <a:rPr lang="en-US" dirty="0"/>
              <a:t> se, </a:t>
            </a:r>
            <a:r>
              <a:rPr lang="en-US" dirty="0" err="1"/>
              <a:t>brijati</a:t>
            </a:r>
            <a:r>
              <a:rPr lang="en-US" dirty="0"/>
              <a:t> se, </a:t>
            </a:r>
            <a:r>
              <a:rPr lang="sr-Latn-RS" dirty="0"/>
              <a:t>češljati se, prati se (to wash, bathe), kupati se, tuširati se (to take shower), umivati se (to wash one’s face), are </a:t>
            </a:r>
            <a:r>
              <a:rPr lang="sr-Latn-RS" b="1" dirty="0">
                <a:solidFill>
                  <a:srgbClr val="FF0000"/>
                </a:solidFill>
              </a:rPr>
              <a:t>the</a:t>
            </a:r>
            <a:r>
              <a:rPr lang="sr-Latn-RS" dirty="0">
                <a:solidFill>
                  <a:srgbClr val="FF0000"/>
                </a:solidFill>
              </a:rPr>
              <a:t> </a:t>
            </a:r>
            <a:r>
              <a:rPr lang="sr-Latn-RS" b="1" dirty="0">
                <a:solidFill>
                  <a:srgbClr val="FF0000"/>
                </a:solidFill>
              </a:rPr>
              <a:t>real reflexive verbs</a:t>
            </a:r>
            <a:r>
              <a:rPr lang="sr-Latn-RS" dirty="0">
                <a:solidFill>
                  <a:srgbClr val="FF0000"/>
                </a:solidFill>
              </a:rPr>
              <a:t> </a:t>
            </a:r>
            <a:r>
              <a:rPr lang="sr-Latn-RS" dirty="0"/>
              <a:t>because </a:t>
            </a:r>
            <a:r>
              <a:rPr lang="en-US" dirty="0">
                <a:solidFill>
                  <a:srgbClr val="FF0000"/>
                </a:solidFill>
              </a:rPr>
              <a:t>“</a:t>
            </a:r>
            <a:r>
              <a:rPr lang="sr-Latn-RS" i="1" dirty="0">
                <a:solidFill>
                  <a:srgbClr val="FF0000"/>
                </a:solidFill>
              </a:rPr>
              <a:t>sebe</a:t>
            </a:r>
            <a:r>
              <a:rPr lang="en-US" i="1" dirty="0">
                <a:solidFill>
                  <a:srgbClr val="FF0000"/>
                </a:solidFill>
              </a:rPr>
              <a:t>”</a:t>
            </a:r>
            <a:r>
              <a:rPr lang="sr-Latn-RS" dirty="0">
                <a:solidFill>
                  <a:srgbClr val="FF0000"/>
                </a:solidFill>
              </a:rPr>
              <a:t> and </a:t>
            </a:r>
            <a:r>
              <a:rPr lang="en-US" dirty="0">
                <a:solidFill>
                  <a:srgbClr val="FF0000"/>
                </a:solidFill>
              </a:rPr>
              <a:t>“</a:t>
            </a:r>
            <a:r>
              <a:rPr lang="sr-Latn-RS" i="1" dirty="0">
                <a:solidFill>
                  <a:srgbClr val="FF0000"/>
                </a:solidFill>
              </a:rPr>
              <a:t>se</a:t>
            </a:r>
            <a:r>
              <a:rPr lang="en-US" i="1" dirty="0">
                <a:solidFill>
                  <a:srgbClr val="FF0000"/>
                </a:solidFill>
              </a:rPr>
              <a:t>”</a:t>
            </a:r>
            <a:r>
              <a:rPr lang="sr-Latn-RS" dirty="0">
                <a:solidFill>
                  <a:srgbClr val="FF0000"/>
                </a:solidFill>
              </a:rPr>
              <a:t> are interchangable without affecting the meaning</a:t>
            </a:r>
            <a:r>
              <a:rPr lang="sr-Latn-RS" dirty="0"/>
              <a:t>. </a:t>
            </a:r>
          </a:p>
          <a:p>
            <a:endParaRPr lang="sr-Latn-RS" dirty="0"/>
          </a:p>
          <a:p>
            <a:r>
              <a:rPr lang="sr-Latn-RS" dirty="0"/>
              <a:t>To put it simple, in sentences with </a:t>
            </a:r>
            <a:r>
              <a:rPr lang="sr-Latn-RS" b="1" u="sng" dirty="0">
                <a:solidFill>
                  <a:srgbClr val="FF0000"/>
                </a:solidFill>
              </a:rPr>
              <a:t>real reflexive verbs, the subject performs the action on himself, herself</a:t>
            </a:r>
            <a:r>
              <a:rPr lang="sr-Latn-RS" dirty="0"/>
              <a:t>. There can be no direct objects used in conjuction with se. </a:t>
            </a:r>
            <a:r>
              <a:rPr lang="sr-Latn-RS" dirty="0" err="1"/>
              <a:t>Because</a:t>
            </a:r>
            <a:r>
              <a:rPr lang="sr-Latn-RS" dirty="0"/>
              <a:t> se is </a:t>
            </a:r>
            <a:r>
              <a:rPr lang="sr-Latn-RS" dirty="0" err="1"/>
              <a:t>direct</a:t>
            </a:r>
            <a:r>
              <a:rPr lang="sr-Latn-RS" dirty="0"/>
              <a:t> </a:t>
            </a:r>
            <a:r>
              <a:rPr lang="sr-Latn-RS" dirty="0" err="1"/>
              <a:t>object</a:t>
            </a:r>
            <a:r>
              <a:rPr lang="sr-Latn-RS" dirty="0"/>
              <a:t>. </a:t>
            </a:r>
            <a:endParaRPr lang="en-US" dirty="0"/>
          </a:p>
          <a:p>
            <a:endParaRPr lang="en-US" dirty="0"/>
          </a:p>
        </p:txBody>
      </p:sp>
    </p:spTree>
    <p:extLst>
      <p:ext uri="{BB962C8B-B14F-4D97-AF65-F5344CB8AC3E}">
        <p14:creationId xmlns:p14="http://schemas.microsoft.com/office/powerpoint/2010/main" val="278804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143000"/>
            <a:ext cx="8229600" cy="639762"/>
          </a:xfrm>
        </p:spPr>
        <p:txBody>
          <a:bodyPr>
            <a:normAutofit fontScale="90000"/>
          </a:bodyPr>
          <a:lstStyle/>
          <a:p>
            <a:r>
              <a:rPr lang="sr-Latn-RS" b="1" dirty="0"/>
              <a:t>Other meanings and functions:</a:t>
            </a:r>
            <a:endParaRPr lang="en-US" dirty="0"/>
          </a:p>
        </p:txBody>
      </p:sp>
      <p:sp>
        <p:nvSpPr>
          <p:cNvPr id="3" name="Content Placeholder 2"/>
          <p:cNvSpPr>
            <a:spLocks noGrp="1"/>
          </p:cNvSpPr>
          <p:nvPr>
            <p:ph idx="1"/>
          </p:nvPr>
        </p:nvSpPr>
        <p:spPr>
          <a:xfrm>
            <a:off x="1981200" y="2514600"/>
            <a:ext cx="8077200" cy="4038600"/>
          </a:xfrm>
        </p:spPr>
        <p:txBody>
          <a:bodyPr>
            <a:normAutofit/>
          </a:bodyPr>
          <a:lstStyle/>
          <a:p>
            <a:r>
              <a:rPr lang="en-US" dirty="0"/>
              <a:t>A significant number of BCS verbs include the particle </a:t>
            </a:r>
            <a:r>
              <a:rPr lang="en-US" i="1" dirty="0">
                <a:solidFill>
                  <a:srgbClr val="FF0000"/>
                </a:solidFill>
              </a:rPr>
              <a:t>se</a:t>
            </a:r>
            <a:r>
              <a:rPr lang="en-US" dirty="0">
                <a:solidFill>
                  <a:srgbClr val="FF0000"/>
                </a:solidFill>
              </a:rPr>
              <a:t> as part of their meaning</a:t>
            </a:r>
            <a:r>
              <a:rPr lang="en-US" dirty="0"/>
              <a:t>. This particle must accompany any conjugated form of the verb in question. The full range of meanings covered by se-verbs is broad. </a:t>
            </a:r>
          </a:p>
          <a:p>
            <a:endParaRPr lang="en-US" dirty="0"/>
          </a:p>
        </p:txBody>
      </p:sp>
    </p:spTree>
    <p:extLst>
      <p:ext uri="{BB962C8B-B14F-4D97-AF65-F5344CB8AC3E}">
        <p14:creationId xmlns:p14="http://schemas.microsoft.com/office/powerpoint/2010/main" val="200074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4541</TotalTime>
  <Words>3040</Words>
  <Application>Microsoft Office PowerPoint</Application>
  <PresentationFormat>Widescreen</PresentationFormat>
  <Paragraphs>229</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Aptos</vt:lpstr>
      <vt:lpstr>Aptos Display</vt:lpstr>
      <vt:lpstr>Arial</vt:lpstr>
      <vt:lpstr>Office Theme</vt:lpstr>
      <vt:lpstr>Reflexive Verbs and Particle se in BCS </vt:lpstr>
      <vt:lpstr>Types of Verbs</vt:lpstr>
      <vt:lpstr>Reflexive verbs</vt:lpstr>
      <vt:lpstr>Types of Reflexive Verbs</vt:lpstr>
      <vt:lpstr>Example</vt:lpstr>
      <vt:lpstr>.</vt:lpstr>
      <vt:lpstr>Primeri</vt:lpstr>
      <vt:lpstr>.</vt:lpstr>
      <vt:lpstr>Other meanings and functions:</vt:lpstr>
      <vt:lpstr>Reciprocal Meaning </vt:lpstr>
      <vt:lpstr>Reciprocal Meaning Excamples</vt:lpstr>
      <vt:lpstr>Make a verb intrasitivive</vt:lpstr>
      <vt:lpstr>Zvati VS Zvati Se</vt:lpstr>
      <vt:lpstr>Makes passive forms.</vt:lpstr>
      <vt:lpstr>Some other examples of this type are:  </vt:lpstr>
      <vt:lpstr>.</vt:lpstr>
      <vt:lpstr>.</vt:lpstr>
      <vt:lpstr>PowerPoint Presentation</vt:lpstr>
      <vt:lpstr>.</vt:lpstr>
      <vt:lpstr>PowerPoint Presentation</vt:lpstr>
      <vt:lpstr>Impresonal sentences with se  </vt:lpstr>
      <vt:lpstr>Još primera</vt:lpstr>
      <vt:lpstr>.</vt:lpstr>
      <vt:lpstr>Verbs: meaning to like smth </vt:lpstr>
      <vt:lpstr>.</vt:lpstr>
      <vt:lpstr>PowerPoint Presentation</vt:lpstr>
      <vt:lpstr>.</vt:lpstr>
      <vt:lpstr>Subjectless sentences and the dative case:  </vt:lpstr>
      <vt:lpstr>.</vt:lpstr>
      <vt:lpstr>.</vt:lpstr>
      <vt:lpstr>.</vt:lpstr>
      <vt:lpstr>***</vt:lpstr>
      <vt:lpstr>Group 1</vt:lpstr>
      <vt:lpstr>Group 2</vt:lpstr>
      <vt:lpstr>Group 2</vt:lpstr>
      <vt:lpstr>Group 3 </vt:lpstr>
      <vt:lpstr>Group 3</vt:lpstr>
      <vt:lpstr>Some more examples for group 3 and 4: </vt:lpstr>
      <vt:lpst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vilinkonjic</dc:creator>
  <cp:lastModifiedBy>Tamara Pavlović</cp:lastModifiedBy>
  <cp:revision>16</cp:revision>
  <dcterms:created xsi:type="dcterms:W3CDTF">2014-03-20T12:49:31Z</dcterms:created>
  <dcterms:modified xsi:type="dcterms:W3CDTF">2024-01-23T23:43:26Z</dcterms:modified>
</cp:coreProperties>
</file>