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7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3AD43-5915-9AF6-2876-996C1430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en-US"/>
              <a:t>Aspects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B23F4-3146-AF14-F385-34CF3D92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en-US"/>
              <a:t>Glagolski vid svr</a:t>
            </a:r>
            <a:r>
              <a:rPr lang="sr-Latn-RS"/>
              <a:t>šeni i nesvršeni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7B37EA-AB7C-ECA6-ACD6-05099F9C9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6" r="28509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7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30E43-E67E-B7E6-7E39-250CD9E2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0" i="0" dirty="0">
                <a:effectLst/>
              </a:rPr>
              <a:t>b) Unfinished or continuous action: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1052-5244-27A6-9F4D-EB179914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b="1" i="0" dirty="0" err="1">
                <a:effectLst/>
              </a:rPr>
              <a:t>Stiv</a:t>
            </a:r>
            <a:r>
              <a:rPr lang="en-US" b="1" i="0" dirty="0">
                <a:effectLst/>
              </a:rPr>
              <a:t> je </a:t>
            </a:r>
            <a:r>
              <a:rPr lang="en-US" b="1" i="0" dirty="0" err="1">
                <a:effectLst/>
              </a:rPr>
              <a:t>gledao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televizor</a:t>
            </a:r>
            <a:r>
              <a:rPr lang="en-US" b="1" i="0" dirty="0">
                <a:effectLst/>
              </a:rPr>
              <a:t>. </a:t>
            </a:r>
            <a:r>
              <a:rPr lang="en-US" b="0" i="1" dirty="0">
                <a:effectLst/>
              </a:rPr>
              <a:t>Steve was watching television.</a:t>
            </a:r>
            <a:endParaRPr lang="sr-Latn-RS" b="0" i="1" dirty="0">
              <a:effectLst/>
            </a:endParaRPr>
          </a:p>
          <a:p>
            <a:r>
              <a:rPr lang="en-US" b="1" i="0" dirty="0">
                <a:effectLst/>
              </a:rPr>
              <a:t>Maja </a:t>
            </a:r>
            <a:r>
              <a:rPr lang="en-US" b="1" i="0" dirty="0" err="1">
                <a:effectLst/>
              </a:rPr>
              <a:t>će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cele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godine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raditi</a:t>
            </a:r>
            <a:r>
              <a:rPr lang="en-US" b="1" i="0" dirty="0">
                <a:effectLst/>
              </a:rPr>
              <a:t> u </a:t>
            </a:r>
            <a:r>
              <a:rPr lang="en-US" b="1" i="0" dirty="0" err="1">
                <a:effectLst/>
              </a:rPr>
              <a:t>kancelariji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Maja will be working in the </a:t>
            </a:r>
            <a:r>
              <a:rPr lang="en-US" b="0" i="1" dirty="0" err="1">
                <a:effectLst/>
              </a:rPr>
              <a:t>ofce</a:t>
            </a:r>
            <a:r>
              <a:rPr lang="en-US" b="0" i="1" dirty="0">
                <a:effectLst/>
              </a:rPr>
              <a:t> the whole</a:t>
            </a:r>
            <a:br>
              <a:rPr lang="en-US" b="0" i="1" dirty="0">
                <a:effectLst/>
              </a:rPr>
            </a:br>
            <a:r>
              <a:rPr lang="en-US" b="0" i="1" dirty="0">
                <a:effectLst/>
              </a:rPr>
              <a:t>year.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5DEAFC-3443-3B74-7E2A-1FD3DB66F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9" r="29627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978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567960-1CEF-4B4F-86D1-C6F4F5F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13B2B-530E-BD7D-BD7D-4EC6F6ED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50" y="650075"/>
            <a:ext cx="8643653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/>
              <a:t>c) Emphasis on the process of an action: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CC0A-8805-CA13-1BB1-562B2AC9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173" y="2424223"/>
            <a:ext cx="8643653" cy="681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effectLst/>
              </a:rPr>
              <a:t>On </a:t>
            </a:r>
            <a:r>
              <a:rPr lang="en-US" b="1" i="0" dirty="0" err="1">
                <a:effectLst/>
              </a:rPr>
              <a:t>voli</a:t>
            </a:r>
            <a:r>
              <a:rPr lang="en-US" b="1" i="0" dirty="0">
                <a:effectLst/>
              </a:rPr>
              <a:t> da </a:t>
            </a:r>
            <a:r>
              <a:rPr lang="en-US" b="1" i="0" dirty="0" err="1">
                <a:effectLst/>
              </a:rPr>
              <a:t>gleda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televizor</a:t>
            </a:r>
            <a:r>
              <a:rPr lang="en-US" b="1" i="0" dirty="0">
                <a:effectLst/>
              </a:rPr>
              <a:t>. </a:t>
            </a:r>
            <a:r>
              <a:rPr lang="en-US" b="0" i="1" dirty="0">
                <a:effectLst/>
              </a:rPr>
              <a:t>He loves to watch/watching television</a:t>
            </a:r>
            <a:r>
              <a:rPr lang="en-US" b="0" i="0" dirty="0">
                <a:effectLst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4C13-E261-4684-8FE3-BFCEAEC1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345" y="3434819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25B-1BED-4D5D-BD6A-81D65EA6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78380" y="3429000"/>
            <a:ext cx="522218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37CF16-50B0-44FA-82AF-AD747B73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7"/>
            <a:ext cx="3503659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76D9FFB1-E3DB-49AD-9B14-6343A0E4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74600" y="3428997"/>
            <a:ext cx="3429002" cy="3429003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3620" y="3429000"/>
            <a:ext cx="348387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CB82CE-E10B-46D8-AD75-C36AD0DA9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7863564" y="4266005"/>
            <a:ext cx="3429000" cy="175498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34675C-241B-444A-8EA1-83DAE0C59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1446-495F-1ED8-3F19-062A2A67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d) After certain verbs: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7B35-13EA-B506-4FA3-56BCFA8E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After the verb </a:t>
            </a:r>
            <a:r>
              <a:rPr lang="en-US" b="1" i="0" dirty="0" err="1">
                <a:effectLst/>
              </a:rPr>
              <a:t>počinjati</a:t>
            </a:r>
            <a:r>
              <a:rPr lang="en-US" b="1" i="0" dirty="0">
                <a:effectLst/>
              </a:rPr>
              <a:t> </a:t>
            </a:r>
            <a:r>
              <a:rPr lang="en-US" b="0" i="1" dirty="0">
                <a:effectLst/>
              </a:rPr>
              <a:t>to begin</a:t>
            </a:r>
            <a:r>
              <a:rPr lang="en-US" b="0" i="0" dirty="0">
                <a:effectLst/>
              </a:rPr>
              <a:t>, </a:t>
            </a:r>
            <a:r>
              <a:rPr lang="en-US" b="1" i="0" dirty="0" err="1">
                <a:effectLst/>
              </a:rPr>
              <a:t>završavati</a:t>
            </a:r>
            <a:r>
              <a:rPr lang="en-US" b="1" i="0" dirty="0">
                <a:effectLst/>
              </a:rPr>
              <a:t> </a:t>
            </a:r>
            <a:r>
              <a:rPr lang="en-US" b="0" i="1" dirty="0">
                <a:effectLst/>
              </a:rPr>
              <a:t>to finish</a:t>
            </a:r>
            <a:r>
              <a:rPr lang="en-US" b="1" i="1" dirty="0">
                <a:effectLst/>
              </a:rPr>
              <a:t>, </a:t>
            </a:r>
            <a:r>
              <a:rPr lang="en-US" b="1" i="0" dirty="0" err="1">
                <a:effectLst/>
              </a:rPr>
              <a:t>produžavati</a:t>
            </a:r>
            <a:r>
              <a:rPr lang="en-US" b="1" i="0" dirty="0">
                <a:effectLst/>
              </a:rPr>
              <a:t> </a:t>
            </a:r>
            <a:r>
              <a:rPr lang="en-US" b="0" i="1" dirty="0">
                <a:effectLst/>
              </a:rPr>
              <a:t>to continue </a:t>
            </a:r>
            <a:r>
              <a:rPr lang="en-US" b="0" i="0" dirty="0">
                <a:effectLst/>
              </a:rPr>
              <a:t>the imperfective</a:t>
            </a:r>
            <a:r>
              <a:rPr lang="sr-Latn-RS" b="0" i="0" dirty="0">
                <a:effectLst/>
              </a:rPr>
              <a:t> </a:t>
            </a:r>
            <a:r>
              <a:rPr lang="en-US" b="0" i="0" dirty="0">
                <a:effectLst/>
              </a:rPr>
              <a:t>infinitive is always</a:t>
            </a:r>
            <a:r>
              <a:rPr lang="sr-Latn-RS" b="0" i="0" dirty="0">
                <a:effectLst/>
              </a:rPr>
              <a:t> </a:t>
            </a:r>
            <a:r>
              <a:rPr lang="en-US" b="0" i="0" dirty="0">
                <a:effectLst/>
              </a:rPr>
              <a:t>used: </a:t>
            </a:r>
            <a:r>
              <a:rPr lang="en-US" b="1" i="0" dirty="0">
                <a:effectLst/>
              </a:rPr>
              <a:t>Maja </a:t>
            </a:r>
            <a:r>
              <a:rPr lang="en-US" b="1" i="0" dirty="0" err="1">
                <a:effectLst/>
              </a:rPr>
              <a:t>počinje</a:t>
            </a:r>
            <a:r>
              <a:rPr lang="en-US" b="1" i="0" dirty="0">
                <a:effectLst/>
              </a:rPr>
              <a:t> da </a:t>
            </a:r>
            <a:r>
              <a:rPr lang="en-US" b="1" i="0" dirty="0" err="1">
                <a:effectLst/>
              </a:rPr>
              <a:t>sprema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dokumenta</a:t>
            </a:r>
            <a:r>
              <a:rPr lang="en-US" b="1" i="0" dirty="0">
                <a:effectLst/>
              </a:rPr>
              <a:t> za </a:t>
            </a:r>
            <a:r>
              <a:rPr lang="en-US" b="1" i="0" dirty="0" err="1">
                <a:effectLst/>
              </a:rPr>
              <a:t>sastanak</a:t>
            </a:r>
            <a:r>
              <a:rPr lang="en-US" b="1" i="0" dirty="0">
                <a:effectLst/>
              </a:rPr>
              <a:t>. </a:t>
            </a:r>
            <a:r>
              <a:rPr lang="en-US" b="0" i="1" dirty="0">
                <a:effectLst/>
              </a:rPr>
              <a:t>Maja is beginning to</a:t>
            </a:r>
            <a:r>
              <a:rPr lang="sr-Latn-RS" b="0" i="1" dirty="0">
                <a:effectLst/>
              </a:rPr>
              <a:t> </a:t>
            </a:r>
            <a:r>
              <a:rPr lang="en-US" b="0" i="1" dirty="0">
                <a:effectLst/>
              </a:rPr>
              <a:t>prepare documents for the meeting.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99D6F7-6EFB-702C-B662-A510D3A5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84417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Use of different aspects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AA729-4CCE-3B1E-0580-751A6CA0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8" y="4902489"/>
            <a:ext cx="4272646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Perfective aspect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0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453E-BF3D-F742-F258-870EB740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0" i="0" dirty="0">
                <a:effectLst/>
              </a:rPr>
              <a:t>a) Single actions with the emphasis on completion or result: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1475-F1D8-3898-BC35-D67EFC50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i="0" dirty="0">
                <a:effectLst/>
              </a:rPr>
              <a:t>Maja je </a:t>
            </a:r>
            <a:r>
              <a:rPr lang="en-US" sz="1700" b="1" i="0" dirty="0" err="1">
                <a:effectLst/>
              </a:rPr>
              <a:t>pročitala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potrebna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dokumenta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1" dirty="0">
                <a:effectLst/>
              </a:rPr>
              <a:t>Maja has read the necessary documents.</a:t>
            </a:r>
            <a:br>
              <a:rPr lang="en-US" sz="1700" b="0" i="1" dirty="0">
                <a:effectLst/>
              </a:rPr>
            </a:br>
            <a:r>
              <a:rPr lang="en-US" sz="1700" b="0" i="0" dirty="0">
                <a:effectLst/>
              </a:rPr>
              <a:t>Note: this could also mean </a:t>
            </a:r>
            <a:r>
              <a:rPr lang="en-US" sz="1700" b="0" i="1" dirty="0">
                <a:effectLst/>
              </a:rPr>
              <a:t>Maja had read the necessary documents</a:t>
            </a:r>
            <a:r>
              <a:rPr lang="en-US" sz="1700" b="0" i="0" dirty="0">
                <a:effectLst/>
              </a:rPr>
              <a:t>, dependent on the context, as there</a:t>
            </a:r>
            <a:r>
              <a:rPr lang="sr-Latn-RS" sz="1700" dirty="0"/>
              <a:t> </a:t>
            </a:r>
            <a:r>
              <a:rPr lang="en-US" sz="1700" b="0" i="0" dirty="0">
                <a:effectLst/>
              </a:rPr>
              <a:t>is</a:t>
            </a:r>
            <a:r>
              <a:rPr lang="sr-Latn-RS" sz="1700" dirty="0"/>
              <a:t> </a:t>
            </a:r>
            <a:r>
              <a:rPr lang="en-US" sz="1700" b="0" i="0" dirty="0">
                <a:effectLst/>
              </a:rPr>
              <a:t>no pluperfect past in </a:t>
            </a:r>
            <a:r>
              <a:rPr lang="sr-Latn-RS" sz="1700" b="0" i="0" dirty="0">
                <a:effectLst/>
              </a:rPr>
              <a:t>BCS</a:t>
            </a:r>
            <a:r>
              <a:rPr lang="en-US" sz="1700" b="0" i="0" dirty="0">
                <a:effectLst/>
              </a:rPr>
              <a:t>.</a:t>
            </a:r>
            <a:endParaRPr lang="sr-Latn-RS" sz="1700" dirty="0"/>
          </a:p>
          <a:p>
            <a:pPr marL="0" indent="0">
              <a:lnSpc>
                <a:spcPct val="110000"/>
              </a:lnSpc>
              <a:buNone/>
            </a:pPr>
            <a:br>
              <a:rPr lang="en-US" sz="1700" b="0" i="0" dirty="0">
                <a:effectLst/>
              </a:rPr>
            </a:br>
            <a:r>
              <a:rPr lang="en-US" sz="1700" b="1" i="0" dirty="0">
                <a:effectLst/>
              </a:rPr>
              <a:t>Sutra </a:t>
            </a:r>
            <a:r>
              <a:rPr lang="en-US" sz="1700" b="1" i="0" dirty="0" err="1">
                <a:effectLst/>
              </a:rPr>
              <a:t>će</a:t>
            </a:r>
            <a:r>
              <a:rPr lang="en-US" sz="1700" b="1" i="0" dirty="0">
                <a:effectLst/>
              </a:rPr>
              <a:t> Maja </a:t>
            </a:r>
            <a:r>
              <a:rPr lang="en-US" sz="1700" b="1" i="0" dirty="0" err="1">
                <a:effectLst/>
              </a:rPr>
              <a:t>dati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poklon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Stivu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1" dirty="0">
                <a:effectLst/>
              </a:rPr>
              <a:t>Tomorrow Maja will give a present to Steve</a:t>
            </a:r>
            <a:r>
              <a:rPr lang="en-US" sz="1700" b="0" i="0" dirty="0">
                <a:effectLst/>
              </a:rPr>
              <a:t>.</a:t>
            </a:r>
            <a:br>
              <a:rPr lang="en-US" sz="1700" b="0" i="0" dirty="0">
                <a:effectLst/>
              </a:rPr>
            </a:br>
            <a:r>
              <a:rPr lang="en-US" sz="1700" b="1" i="0" dirty="0">
                <a:effectLst/>
              </a:rPr>
              <a:t>Ja </a:t>
            </a:r>
            <a:r>
              <a:rPr lang="en-US" sz="1700" b="1" i="0" dirty="0" err="1">
                <a:effectLst/>
              </a:rPr>
              <a:t>hoću</a:t>
            </a:r>
            <a:r>
              <a:rPr lang="en-US" sz="1700" b="1" i="0" dirty="0">
                <a:effectLst/>
              </a:rPr>
              <a:t> da </a:t>
            </a:r>
            <a:r>
              <a:rPr lang="en-US" sz="1700" b="1" i="0" dirty="0" err="1">
                <a:effectLst/>
              </a:rPr>
              <a:t>pročitam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ovu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knjigu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1" dirty="0">
                <a:effectLst/>
              </a:rPr>
              <a:t>I want to read (finish reading/read to the end) this book.</a:t>
            </a:r>
            <a:r>
              <a:rPr lang="en-US" sz="1700" dirty="0"/>
              <a:t> 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6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567960-1CEF-4B4F-86D1-C6F4F5F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033B-ADCE-2E4D-B2F6-10FA6D92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50" y="650075"/>
            <a:ext cx="8643653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i="0" dirty="0"/>
              <a:t>b) A series of actions, each one completed before the next one starts: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0E69-A329-2347-EC66-62A36FCC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243" y="2260600"/>
            <a:ext cx="8643653" cy="681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effectLst/>
              </a:rPr>
              <a:t>Ja </a:t>
            </a:r>
            <a:r>
              <a:rPr lang="en-US" b="1" i="0" dirty="0" err="1">
                <a:effectLst/>
              </a:rPr>
              <a:t>sam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ustala</a:t>
            </a:r>
            <a:r>
              <a:rPr lang="en-US" b="1" i="0" dirty="0">
                <a:effectLst/>
              </a:rPr>
              <a:t>, </a:t>
            </a:r>
            <a:r>
              <a:rPr lang="en-US" b="1" i="0" dirty="0" err="1">
                <a:effectLst/>
              </a:rPr>
              <a:t>istuširala</a:t>
            </a:r>
            <a:r>
              <a:rPr lang="en-US" b="1" i="0" dirty="0">
                <a:effectLst/>
              </a:rPr>
              <a:t> se </a:t>
            </a:r>
            <a:r>
              <a:rPr lang="en-US" b="1" i="0" dirty="0" err="1">
                <a:effectLst/>
              </a:rPr>
              <a:t>i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obukla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I got up, took a shower and dressed.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4C13-E261-4684-8FE3-BFCEAEC1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345" y="3434819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25B-1BED-4D5D-BD6A-81D65EA6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78380" y="3429000"/>
            <a:ext cx="522218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37CF16-50B0-44FA-82AF-AD747B73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7"/>
            <a:ext cx="3503659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76D9FFB1-E3DB-49AD-9B14-6343A0E4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74600" y="3428997"/>
            <a:ext cx="3429002" cy="3429003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3620" y="3429000"/>
            <a:ext cx="348387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CB82CE-E10B-46D8-AD75-C36AD0DA9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7863564" y="4266005"/>
            <a:ext cx="3429000" cy="175498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34675C-241B-444A-8EA1-83DAE0C59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4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08123-3995-8335-262C-8B071E74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c) The start of an action: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4E-E971-B857-0C6E-E3391E4B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Certain verbs e.g. ‘</a:t>
            </a:r>
            <a:r>
              <a:rPr lang="en-US" b="1" i="0" dirty="0" err="1">
                <a:effectLst/>
              </a:rPr>
              <a:t>igrati</a:t>
            </a:r>
            <a:r>
              <a:rPr lang="en-US" b="1" i="0" dirty="0">
                <a:effectLst/>
              </a:rPr>
              <a:t>’ </a:t>
            </a:r>
            <a:r>
              <a:rPr lang="en-US" b="0" i="1" dirty="0">
                <a:effectLst/>
              </a:rPr>
              <a:t>to play</a:t>
            </a:r>
            <a:r>
              <a:rPr lang="en-US" b="0" i="0" dirty="0">
                <a:effectLst/>
              </a:rPr>
              <a:t>, have a perfective formed with the prefix </a:t>
            </a:r>
            <a:r>
              <a:rPr lang="en-US" b="1" i="0" dirty="0">
                <a:effectLst/>
              </a:rPr>
              <a:t>za-</a:t>
            </a:r>
            <a:r>
              <a:rPr lang="en-US" b="0" i="0" dirty="0">
                <a:effectLst/>
              </a:rPr>
              <a:t>, which</a:t>
            </a:r>
            <a:r>
              <a:rPr lang="sr-Latn-RS" b="0" i="0" dirty="0">
                <a:effectLst/>
              </a:rPr>
              <a:t> </a:t>
            </a:r>
            <a:r>
              <a:rPr lang="en-US" b="0" i="0" dirty="0">
                <a:effectLst/>
              </a:rPr>
              <a:t>is only used to</a:t>
            </a:r>
            <a:r>
              <a:rPr lang="sr-Latn-RS" b="0" i="0" dirty="0">
                <a:effectLst/>
              </a:rPr>
              <a:t> </a:t>
            </a:r>
            <a:r>
              <a:rPr lang="en-US" b="0" i="0" dirty="0">
                <a:effectLst/>
              </a:rPr>
              <a:t>convey the sense of initiating the action: </a:t>
            </a:r>
            <a:r>
              <a:rPr lang="en-US" b="1" i="0" dirty="0">
                <a:effectLst/>
              </a:rPr>
              <a:t>on je </a:t>
            </a:r>
            <a:r>
              <a:rPr lang="en-US" b="1" i="0" dirty="0" err="1">
                <a:effectLst/>
              </a:rPr>
              <a:t>zaigrao</a:t>
            </a:r>
            <a:r>
              <a:rPr lang="en-US" b="1" i="0" dirty="0">
                <a:effectLst/>
              </a:rPr>
              <a:t> </a:t>
            </a:r>
            <a:r>
              <a:rPr lang="en-US" b="0" i="1" dirty="0">
                <a:effectLst/>
              </a:rPr>
              <a:t>he started to</a:t>
            </a:r>
            <a:r>
              <a:rPr lang="sr-Latn-RS" b="0" i="1" dirty="0">
                <a:effectLst/>
              </a:rPr>
              <a:t> </a:t>
            </a:r>
            <a:r>
              <a:rPr lang="en-US" b="0" i="1" dirty="0">
                <a:effectLst/>
              </a:rPr>
              <a:t>play.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1FF9-3BED-C089-CEA0-2F210DFD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0" i="0" dirty="0">
                <a:effectLst/>
              </a:rPr>
              <a:t>b) An action performed for a limited period of time: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2C49-8088-AED0-F49B-C03D03F8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Many verbs e.g. </a:t>
            </a:r>
            <a:r>
              <a:rPr lang="en-US" b="1" i="0" err="1">
                <a:effectLst/>
              </a:rPr>
              <a:t>gledati</a:t>
            </a:r>
            <a:r>
              <a:rPr lang="en-US" b="1" i="0">
                <a:effectLst/>
              </a:rPr>
              <a:t>, </a:t>
            </a:r>
            <a:r>
              <a:rPr lang="en-US" b="1" i="0" err="1">
                <a:effectLst/>
              </a:rPr>
              <a:t>piti</a:t>
            </a:r>
            <a:r>
              <a:rPr lang="en-US" b="1" i="0">
                <a:effectLst/>
              </a:rPr>
              <a:t>, </a:t>
            </a:r>
            <a:r>
              <a:rPr lang="en-US" b="1" i="0" err="1">
                <a:effectLst/>
              </a:rPr>
              <a:t>jesti</a:t>
            </a:r>
            <a:r>
              <a:rPr lang="en-US" b="1" i="0">
                <a:effectLst/>
              </a:rPr>
              <a:t>, </a:t>
            </a:r>
            <a:r>
              <a:rPr lang="en-US" b="0" i="0">
                <a:effectLst/>
              </a:rPr>
              <a:t>have perfective formed with the prefix </a:t>
            </a:r>
            <a:r>
              <a:rPr lang="en-US" b="1" i="0">
                <a:effectLst/>
              </a:rPr>
              <a:t>po- </a:t>
            </a:r>
            <a:r>
              <a:rPr lang="en-US" b="0" i="0">
                <a:effectLst/>
              </a:rPr>
              <a:t>,which gives the</a:t>
            </a:r>
            <a:r>
              <a:rPr lang="sr-Latn-RS" b="0" i="0">
                <a:effectLst/>
              </a:rPr>
              <a:t> </a:t>
            </a:r>
            <a:r>
              <a:rPr lang="en-US" b="0" i="0">
                <a:effectLst/>
              </a:rPr>
              <a:t>meaning to do (something) for a while so </a:t>
            </a:r>
            <a:r>
              <a:rPr lang="en-US" b="1" i="0" err="1">
                <a:effectLst/>
              </a:rPr>
              <a:t>pogledati</a:t>
            </a:r>
            <a:r>
              <a:rPr lang="en-US" b="1" i="0">
                <a:effectLst/>
              </a:rPr>
              <a:t>, </a:t>
            </a:r>
            <a:r>
              <a:rPr lang="en-US" b="1" i="0" err="1">
                <a:effectLst/>
              </a:rPr>
              <a:t>popiti</a:t>
            </a:r>
            <a:r>
              <a:rPr lang="en-US" b="1" i="0">
                <a:effectLst/>
              </a:rPr>
              <a:t>, </a:t>
            </a:r>
            <a:r>
              <a:rPr lang="en-US" b="1" i="0" err="1">
                <a:effectLst/>
              </a:rPr>
              <a:t>pojesti</a:t>
            </a:r>
            <a:r>
              <a:rPr lang="sr-Latn-RS" b="1"/>
              <a:t> </a:t>
            </a:r>
            <a:r>
              <a:rPr lang="en-US" b="0" i="0">
                <a:effectLst/>
              </a:rPr>
              <a:t>correspond to English </a:t>
            </a:r>
            <a:r>
              <a:rPr lang="en-US" b="0" i="1">
                <a:effectLst/>
              </a:rPr>
              <a:t>to have a look, to have a drink, to have something to eat.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8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377C-0E4B-5280-5DA8-8C9F6CE5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242021"/>
                </a:solidFill>
                <a:effectLst/>
                <a:latin typeface="TimesNewRomanPS-BoldItalicMT"/>
              </a:rPr>
              <a:t>Use the correct aspect of the verbs: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47F7-D02A-3E24-EED2-6CBE8C86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</a:rPr>
              <a:t>1. Svetlana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obično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.........................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oko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pola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sedam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tog dana .................. u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osam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 (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ustajati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ustati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</a:t>
            </a:r>
            <a:endParaRPr lang="sr-Latn-RS" sz="1800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2.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Svakog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jutra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ona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......................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doručak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kafu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tog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jutra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nije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......</a:t>
            </a:r>
            <a:r>
              <a:rPr lang="sr-Latn-R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.............</a:t>
            </a:r>
            <a:r>
              <a:rPr lang="sr-Latn-R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doručak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nije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kafu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 (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spremati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spremiti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piti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popiti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</a:t>
            </a:r>
            <a:endParaRPr lang="sr-Latn-RS" sz="1800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3. Ona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obično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....................... novine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je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kasnila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nije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imala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vremena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..... novine. (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kupovati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kupiti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E72-9888-D633-E471-E37F223C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Part</a:t>
            </a:r>
            <a:r>
              <a:rPr lang="sr-Latn-RS" dirty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D6CC-892B-DAC2-8AE5-EE8E6B9E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9685888" cy="3430559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</a:rPr>
              <a:t>4. Svetlana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nikada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ne ............................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je tog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jutra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..........................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posao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kasniti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zakasniti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</a:t>
            </a:r>
            <a:endParaRPr lang="sr-Latn-RS" sz="1800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5. Ona ...................... u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agenciji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do 4.30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ali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je u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petak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...................... do 7.30. (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ostajati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ostati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</a:t>
            </a:r>
            <a:endParaRPr lang="sr-Latn-RS" sz="1800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6. Zoran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Svetlana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će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........................ film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zato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što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oni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vole da ....................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filmove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 (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gledati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/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pogledati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6D03-E295-519B-B0D5-FDCEFCC3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4970-3027-6682-B1AD-227E89B4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</a:rPr>
              <a:t>Each English infinitive has two equivalents in Serbian. 'To read' can be translated either by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or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1" i="0" dirty="0" err="1">
                <a:solidFill>
                  <a:srgbClr val="242021"/>
                </a:solidFill>
                <a:effectLst/>
              </a:rPr>
              <a:t>pročitati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.</a:t>
            </a:r>
            <a:r>
              <a:rPr lang="en-US" dirty="0"/>
              <a:t> </a:t>
            </a:r>
            <a:endParaRPr lang="sr-Latn-RS" dirty="0"/>
          </a:p>
          <a:p>
            <a:r>
              <a:rPr lang="en-US" sz="1800" b="1" i="0" dirty="0" err="1">
                <a:solidFill>
                  <a:srgbClr val="242021"/>
                </a:solidFill>
                <a:effectLst/>
              </a:rPr>
              <a:t>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is called the imperfective infinitive or the infinitive of the imperfective aspect. From the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imperfective infinitive you can form the present tense, the imperfective past and the imperfective future:</a:t>
            </a:r>
            <a:r>
              <a:rPr lang="en-US" dirty="0"/>
              <a:t> 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en-US" sz="1800" b="1" i="0" dirty="0" err="1">
                <a:solidFill>
                  <a:srgbClr val="242021"/>
                </a:solidFill>
                <a:effectLst/>
              </a:rPr>
              <a:t>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present tense: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čitam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čitaš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etc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past tense: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čitao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čitala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čitalo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čitali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etc.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future tense: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čitaću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čitaćeš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čitaće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etc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80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CDC0-161A-D186-CA2B-927D4A3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Pročitati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1B78-1845-656A-C9C0-AC0AE064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i="0" dirty="0" err="1">
                <a:solidFill>
                  <a:srgbClr val="242021"/>
                </a:solidFill>
                <a:effectLst/>
              </a:rPr>
              <a:t>Pročitati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is called the perfective infinitive or the infinitive of the perfective aspect. From the perfective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infinitive you can form the perfective past and the perfective future and use the verb in the present tense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form only together with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auxilary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verbs:</a:t>
            </a:r>
            <a:endParaRPr lang="sr-Latn-RS" sz="1800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1" i="0" dirty="0" err="1">
                <a:solidFill>
                  <a:srgbClr val="242021"/>
                </a:solidFill>
                <a:effectLst/>
              </a:rPr>
              <a:t>Pročitati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present tense 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- On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želi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da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pročita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He wants to read it.</a:t>
            </a:r>
            <a:br>
              <a:rPr lang="en-US" sz="1800" b="0" i="1" dirty="0">
                <a:solidFill>
                  <a:srgbClr val="242021"/>
                </a:solidFill>
                <a:effectLst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</a:rPr>
              <a:t>- On je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pročitao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He read, has read, had </a:t>
            </a:r>
            <a:r>
              <a:rPr lang="en-US" sz="1800" b="0" i="1" dirty="0" err="1">
                <a:solidFill>
                  <a:srgbClr val="242021"/>
                </a:solidFill>
                <a:effectLst/>
              </a:rPr>
              <a:t>read,etc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.</a:t>
            </a:r>
            <a:br>
              <a:rPr lang="en-US" sz="1800" b="0" i="1" dirty="0">
                <a:solidFill>
                  <a:srgbClr val="242021"/>
                </a:solidFill>
                <a:effectLst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</a:rPr>
              <a:t>- On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će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1" i="0" dirty="0" err="1">
                <a:solidFill>
                  <a:srgbClr val="242021"/>
                </a:solidFill>
                <a:effectLst/>
              </a:rPr>
              <a:t>pročitati</a:t>
            </a:r>
            <a:r>
              <a:rPr lang="en-US" sz="1800" b="1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He will read.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7972-8D2B-34AB-3293-A9D6CD9F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r>
              <a:rPr lang="sr-Latn-RS" dirty="0"/>
              <a:t> in </a:t>
            </a:r>
            <a:r>
              <a:rPr lang="sr-Latn-RS" dirty="0" err="1"/>
              <a:t>verbs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7827-7A40-6397-780F-FABE62C0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sz="1800" b="0" i="0" dirty="0">
              <a:solidFill>
                <a:srgbClr val="242021"/>
              </a:solidFill>
              <a:effectLst/>
              <a:latin typeface="TimesNewRomanPSMT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</a:rPr>
              <a:t>The two verbs are usually very similar. The two most common ways in which perfective verbs differ from</a:t>
            </a:r>
            <a:r>
              <a:rPr lang="sr-Latn-R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their imperfective partners are</a:t>
            </a:r>
            <a:r>
              <a:rPr lang="sr-Latn-RS" dirty="0">
                <a:solidFill>
                  <a:srgbClr val="242021"/>
                </a:solidFill>
              </a:rPr>
              <a:t>:</a:t>
            </a:r>
          </a:p>
          <a:p>
            <a:pPr marL="0" indent="0">
              <a:buNone/>
            </a:pP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(a) by the addition of a prefix or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(b) by internal modification.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6BC5-4E03-6349-6B66-91C54FC6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0"/>
              <a:t>Some common perfective pairs with prefixes</a:t>
            </a:r>
            <a:br>
              <a:rPr lang="en-US" sz="2400"/>
            </a:br>
            <a:endParaRPr lang="en-US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31275-977F-CB8B-47AC-4CFE7DEBF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39251"/>
              </p:ext>
            </p:extLst>
          </p:nvPr>
        </p:nvGraphicFramePr>
        <p:xfrm>
          <a:off x="4458644" y="914199"/>
          <a:ext cx="6616770" cy="4975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8385">
                  <a:extLst>
                    <a:ext uri="{9D8B030D-6E8A-4147-A177-3AD203B41FA5}">
                      <a16:colId xmlns:a16="http://schemas.microsoft.com/office/drawing/2014/main" val="2024643049"/>
                    </a:ext>
                  </a:extLst>
                </a:gridCol>
                <a:gridCol w="3308385">
                  <a:extLst>
                    <a:ext uri="{9D8B030D-6E8A-4147-A177-3AD203B41FA5}">
                      <a16:colId xmlns:a16="http://schemas.microsoft.com/office/drawing/2014/main" val="1387973397"/>
                    </a:ext>
                  </a:extLst>
                </a:gridCol>
              </a:tblGrid>
              <a:tr h="4975810">
                <a:tc>
                  <a:txBody>
                    <a:bodyPr/>
                    <a:lstStyle/>
                    <a:p>
                      <a:r>
                        <a:rPr lang="it-IT" sz="2800" b="0" i="1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Imperfective</a:t>
                      </a:r>
                      <a:br>
                        <a:rPr lang="it-IT" sz="2800" b="0" i="1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pisati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gledati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raditi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čitati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jesti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šetati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znati</a:t>
                      </a:r>
                      <a:b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učiti</a:t>
                      </a:r>
                      <a:endParaRPr lang="it-IT" sz="2800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97755" marR="297755" marT="297755" marB="29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i="1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Perfective</a:t>
                      </a:r>
                      <a:br>
                        <a:rPr lang="it-IT" sz="2800" b="0" i="1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popiti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napisati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pogledati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uraditi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pročitati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pojesti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prošetati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saznati</a:t>
                      </a:r>
                      <a:b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it-IT" sz="2800" b="0" i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naučiti</a:t>
                      </a:r>
                      <a:endParaRPr lang="it-IT" sz="2800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97755" marR="297755" marT="297755" marB="297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259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240C6C6-7045-5D69-085B-FAC4051B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033A7-188D-0DA4-1EDB-19978B4F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1500" i="0"/>
            </a:br>
            <a:r>
              <a:rPr lang="en-US" sz="1500" i="0"/>
              <a:t>Some common imperfective/perfective pairs which differ as a result of internal modification</a:t>
            </a:r>
            <a:endParaRPr lang="en-US" sz="15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2FEB98-B173-04DD-93DD-86A0A1AEE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61849"/>
              </p:ext>
            </p:extLst>
          </p:nvPr>
        </p:nvGraphicFramePr>
        <p:xfrm>
          <a:off x="4398097" y="1305346"/>
          <a:ext cx="6737863" cy="4193516"/>
        </p:xfrm>
        <a:graphic>
          <a:graphicData uri="http://schemas.openxmlformats.org/drawingml/2006/table">
            <a:tbl>
              <a:tblPr/>
              <a:tblGrid>
                <a:gridCol w="3541821">
                  <a:extLst>
                    <a:ext uri="{9D8B030D-6E8A-4147-A177-3AD203B41FA5}">
                      <a16:colId xmlns:a16="http://schemas.microsoft.com/office/drawing/2014/main" val="3590754861"/>
                    </a:ext>
                  </a:extLst>
                </a:gridCol>
                <a:gridCol w="3196042">
                  <a:extLst>
                    <a:ext uri="{9D8B030D-6E8A-4147-A177-3AD203B41FA5}">
                      <a16:colId xmlns:a16="http://schemas.microsoft.com/office/drawing/2014/main" val="320113559"/>
                    </a:ext>
                  </a:extLst>
                </a:gridCol>
              </a:tblGrid>
              <a:tr h="419351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1" u="none" strike="noStrike">
                          <a:solidFill>
                            <a:srgbClr val="242021"/>
                          </a:solidFill>
                          <a:effectLst/>
                          <a:latin typeface="TimesNewRomanPS-ItalicMT"/>
                        </a:rPr>
                        <a:t>Imperfective</a:t>
                      </a:r>
                      <a:br>
                        <a:rPr lang="en-US" sz="2600" b="0" i="1" u="none" strike="noStrike">
                          <a:solidFill>
                            <a:srgbClr val="242021"/>
                          </a:solidFill>
                          <a:effectLst/>
                          <a:latin typeface="TimesNewRomanPS-Italic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spremati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počinjati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završavati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kupovati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prodavati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davati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pozivati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posećivati</a:t>
                      </a:r>
                      <a:b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ustajati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509" marR="212509" marT="106255" marB="10625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600" b="0" i="1" u="none" strike="noStrike">
                          <a:solidFill>
                            <a:srgbClr val="242021"/>
                          </a:solidFill>
                          <a:effectLst/>
                          <a:latin typeface="TimesNewRomanPS-ItalicMT"/>
                        </a:rPr>
                        <a:t>Perfective</a:t>
                      </a:r>
                      <a:br>
                        <a:rPr lang="it-IT" sz="2600" b="0" i="1" u="none" strike="noStrike">
                          <a:solidFill>
                            <a:srgbClr val="242021"/>
                          </a:solidFill>
                          <a:effectLst/>
                          <a:latin typeface="TimesNewRomanPS-Italic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spremiti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početi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završiti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kupiti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prodati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dati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pozvati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posetiti</a:t>
                      </a:r>
                      <a:b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it-IT" sz="2600" b="0" i="0" u="none" strike="noStrike">
                          <a:solidFill>
                            <a:srgbClr val="242021"/>
                          </a:solidFill>
                          <a:effectLst/>
                          <a:latin typeface="TimesNewRomanPSMT"/>
                        </a:rPr>
                        <a:t>ustati</a:t>
                      </a:r>
                      <a:endParaRPr lang="it-IT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509" marR="212509" marT="106255" marB="10625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5405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51736BC-7139-D4D1-BB0D-7EB4F15B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0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C0ABE-E457-50FE-6770-67295E91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84417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/>
              <a:t>Note that some verbs don’t have both aspects: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6389-AF59-A776-2652-AB048AD6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4272646" cy="985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0" i="0">
                <a:effectLst/>
              </a:rPr>
              <a:t>Doručkovati, ručati, večerati....</a:t>
            </a:r>
            <a:br>
              <a:rPr lang="en-US" b="0" i="0">
                <a:effectLst/>
              </a:rPr>
            </a:br>
            <a:r>
              <a:rPr lang="en-US" b="0" i="0">
                <a:effectLst/>
              </a:rPr>
              <a:t>Videti, reći, kazati, ići....</a:t>
            </a:r>
            <a:r>
              <a:rPr lang="en-US" dirty="0"/>
              <a:t> </a:t>
            </a:r>
            <a:br>
              <a:rPr lang="en-US" dirty="0"/>
            </a:b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8E6BB-4915-4268-28C5-F010B44E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84417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Use of different aspects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4C0D3-1A4C-FE8A-65AA-811C82A5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8" y="4902489"/>
            <a:ext cx="4272646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i="0">
                <a:solidFill>
                  <a:schemeClr val="tx1"/>
                </a:solidFill>
                <a:effectLst/>
              </a:rPr>
              <a:t>Imperfective aspect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60E51-E67F-5238-5D44-3092B078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0" i="0">
                <a:effectLst/>
              </a:rPr>
              <a:t>a) Habitual or repeated action:</a:t>
            </a:r>
            <a:r>
              <a:rPr lang="en-US" sz="3000"/>
              <a:t> </a:t>
            </a:r>
            <a:br>
              <a:rPr lang="en-US" sz="3000"/>
            </a:br>
            <a:br>
              <a:rPr lang="en-US" sz="3000"/>
            </a:b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8453-799D-05E4-54DE-B4215BC9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427316"/>
            <a:ext cx="6397165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 err="1">
                <a:effectLst/>
              </a:rPr>
              <a:t>Gledala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sam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televizor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svakog</a:t>
            </a:r>
            <a:r>
              <a:rPr lang="en-US" b="1" i="0" dirty="0">
                <a:effectLst/>
              </a:rPr>
              <a:t> dana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I watched/used to watch television every day.</a:t>
            </a:r>
            <a:br>
              <a:rPr lang="en-US" b="0" i="1" dirty="0">
                <a:effectLst/>
              </a:rPr>
            </a:br>
            <a:r>
              <a:rPr lang="en-US" b="1" i="0" dirty="0">
                <a:effectLst/>
              </a:rPr>
              <a:t>Maja </a:t>
            </a:r>
            <a:r>
              <a:rPr lang="en-US" b="1" i="0" dirty="0" err="1">
                <a:effectLst/>
              </a:rPr>
              <a:t>će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često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putovati</a:t>
            </a:r>
            <a:r>
              <a:rPr lang="en-US" b="1" i="0" dirty="0">
                <a:effectLst/>
              </a:rPr>
              <a:t> u </a:t>
            </a:r>
            <a:r>
              <a:rPr lang="en-US" b="1" i="0" dirty="0" err="1">
                <a:effectLst/>
              </a:rPr>
              <a:t>Niš</a:t>
            </a:r>
            <a:r>
              <a:rPr lang="en-US" b="1" i="0" dirty="0">
                <a:effectLst/>
              </a:rPr>
              <a:t>. </a:t>
            </a:r>
            <a:r>
              <a:rPr lang="en-US" b="0" i="1" dirty="0">
                <a:effectLst/>
              </a:rPr>
              <a:t>Maja will often travel/will be traveling to Nis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A1FD4-D43B-5B99-9985-B4157B7A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" r="-3" b="-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54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66B346"/>
      </a:accent1>
      <a:accent2>
        <a:srgbClr val="8CAD39"/>
      </a:accent2>
      <a:accent3>
        <a:srgbClr val="AFA145"/>
      </a:accent3>
      <a:accent4>
        <a:srgbClr val="B1713B"/>
      </a:accent4>
      <a:accent5>
        <a:srgbClr val="C3514D"/>
      </a:accent5>
      <a:accent6>
        <a:srgbClr val="B13B67"/>
      </a:accent6>
      <a:hlink>
        <a:srgbClr val="BF5A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939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TimesNewRomanPS-BoldItalicMT</vt:lpstr>
      <vt:lpstr>TimesNewRomanPS-ItalicMT</vt:lpstr>
      <vt:lpstr>TimesNewRomanPSMT</vt:lpstr>
      <vt:lpstr>Arial</vt:lpstr>
      <vt:lpstr>Avenir Next LT Pro</vt:lpstr>
      <vt:lpstr>Avenir Next LT Pro Light</vt:lpstr>
      <vt:lpstr>BlocksVTI</vt:lpstr>
      <vt:lpstr>Aspects </vt:lpstr>
      <vt:lpstr>Example</vt:lpstr>
      <vt:lpstr>Pročitati</vt:lpstr>
      <vt:lpstr>Difference in verbs </vt:lpstr>
      <vt:lpstr>Some common perfective pairs with prefixes </vt:lpstr>
      <vt:lpstr> Some common imperfective/perfective pairs which differ as a result of internal modification</vt:lpstr>
      <vt:lpstr>Note that some verbs don’t have both aspects: </vt:lpstr>
      <vt:lpstr>Use of different aspects</vt:lpstr>
      <vt:lpstr>a) Habitual or repeated action:   </vt:lpstr>
      <vt:lpstr>b) Unfinished or continuous action:  </vt:lpstr>
      <vt:lpstr>c) Emphasis on the process of an action: </vt:lpstr>
      <vt:lpstr>d) After certain verbs:  </vt:lpstr>
      <vt:lpstr>Use of different aspects</vt:lpstr>
      <vt:lpstr>a) Single actions with the emphasis on completion or result:  </vt:lpstr>
      <vt:lpstr>b) A series of actions, each one completed before the next one starts: </vt:lpstr>
      <vt:lpstr>c) The start of an action: </vt:lpstr>
      <vt:lpstr>b) An action performed for a limited period of time:  </vt:lpstr>
      <vt:lpstr>Use the correct aspect of the verbs: </vt:lpstr>
      <vt:lpstr>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Aspects </dc:title>
  <dc:creator>Tamara Pavlović</dc:creator>
  <cp:lastModifiedBy>Tamara Pavlović</cp:lastModifiedBy>
  <cp:revision>1</cp:revision>
  <dcterms:created xsi:type="dcterms:W3CDTF">2024-03-27T16:05:17Z</dcterms:created>
  <dcterms:modified xsi:type="dcterms:W3CDTF">2024-04-01T16:41:00Z</dcterms:modified>
</cp:coreProperties>
</file>