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91" r:id="rId34"/>
    <p:sldId id="289"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2/20/2024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557016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5293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5253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4741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269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411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7797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2832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516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42361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15364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2/20/2024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124945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6000" dirty="0"/>
              <a:t>Conditional Mood</a:t>
            </a:r>
          </a:p>
        </p:txBody>
      </p:sp>
      <p:sp>
        <p:nvSpPr>
          <p:cNvPr id="3" name="Subtitle 2"/>
          <p:cNvSpPr>
            <a:spLocks noGrp="1"/>
          </p:cNvSpPr>
          <p:nvPr>
            <p:ph type="subTitle" idx="1"/>
          </p:nvPr>
        </p:nvSpPr>
        <p:spPr>
          <a:xfrm>
            <a:off x="5978915" y="4876803"/>
            <a:ext cx="5364936" cy="909848"/>
          </a:xfrm>
        </p:spPr>
        <p:txBody>
          <a:bodyPr vert="horz" lIns="91440" tIns="45720" rIns="91440" bIns="45720" rtlCol="0" anchor="t">
            <a:normAutofit/>
          </a:bodyPr>
          <a:lstStyle/>
          <a:p>
            <a:pPr>
              <a:lnSpc>
                <a:spcPct val="90000"/>
              </a:lnSpc>
            </a:pPr>
            <a:r>
              <a:rPr lang="en-US" sz="1400" dirty="0" err="1"/>
              <a:t>Potencijal</a:t>
            </a:r>
            <a:r>
              <a:rPr lang="en-US" sz="1400" dirty="0"/>
              <a:t>: </a:t>
            </a:r>
            <a:r>
              <a:rPr lang="en-US" sz="1400" dirty="0" err="1"/>
              <a:t>Glagolski</a:t>
            </a:r>
            <a:r>
              <a:rPr lang="en-US" sz="1400" dirty="0"/>
              <a:t> </a:t>
            </a:r>
            <a:r>
              <a:rPr lang="en-US" sz="1400" dirty="0" err="1"/>
              <a:t>oblik</a:t>
            </a:r>
            <a:endParaRPr lang="en-US" sz="1400" dirty="0"/>
          </a:p>
          <a:p>
            <a:pPr>
              <a:lnSpc>
                <a:spcPct val="90000"/>
              </a:lnSpc>
            </a:pPr>
            <a:endParaRPr lang="en-US" sz="1400"/>
          </a:p>
          <a:p>
            <a:pPr>
              <a:lnSpc>
                <a:spcPct val="90000"/>
              </a:lnSpc>
            </a:pPr>
            <a:r>
              <a:rPr lang="en-US" sz="1400" dirty="0"/>
              <a:t>BCS 202, SP 2024</a:t>
            </a:r>
          </a:p>
        </p:txBody>
      </p:sp>
      <p:pic>
        <p:nvPicPr>
          <p:cNvPr id="4" name="Picture 3" descr="An illusion of swirling lines in black and white">
            <a:extLst>
              <a:ext uri="{FF2B5EF4-FFF2-40B4-BE49-F238E27FC236}">
                <a16:creationId xmlns:a16="http://schemas.microsoft.com/office/drawing/2014/main" id="{85D149D9-B512-26E6-13B6-645C18AFF5EC}"/>
              </a:ext>
            </a:extLst>
          </p:cNvPr>
          <p:cNvPicPr>
            <a:picLocks noChangeAspect="1"/>
          </p:cNvPicPr>
          <p:nvPr/>
        </p:nvPicPr>
        <p:blipFill rotWithShape="1">
          <a:blip r:embed="rId2"/>
          <a:srcRect l="25574" r="23741" b="-3"/>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8EB1-C942-3B1D-A6AA-8B7C5322ED96}"/>
              </a:ext>
            </a:extLst>
          </p:cNvPr>
          <p:cNvSpPr>
            <a:spLocks noGrp="1"/>
          </p:cNvSpPr>
          <p:nvPr>
            <p:ph type="title"/>
          </p:nvPr>
        </p:nvSpPr>
        <p:spPr/>
        <p:txBody>
          <a:bodyPr/>
          <a:lstStyle/>
          <a:p>
            <a:r>
              <a:rPr lang="en-US" sz="3600" dirty="0"/>
              <a:t>Speaker fully believes the thing is going to happen. However, this sentences are not always grammatically conditional, we use different verb forms. </a:t>
            </a:r>
            <a:br>
              <a:rPr lang="en-US" sz="3600" dirty="0"/>
            </a:br>
            <a:br>
              <a:rPr lang="en-US" sz="3600" dirty="0"/>
            </a:br>
            <a:r>
              <a:rPr lang="en-US" sz="3600" dirty="0"/>
              <a:t>Formula: If A (Any tense, except future) THEN B (any tense but conditional mood)</a:t>
            </a:r>
          </a:p>
        </p:txBody>
      </p:sp>
      <p:sp>
        <p:nvSpPr>
          <p:cNvPr id="3" name="Text Placeholder 2">
            <a:extLst>
              <a:ext uri="{FF2B5EF4-FFF2-40B4-BE49-F238E27FC236}">
                <a16:creationId xmlns:a16="http://schemas.microsoft.com/office/drawing/2014/main" id="{86FECC36-E2A4-685F-79C5-A6B5AC55A759}"/>
              </a:ext>
            </a:extLst>
          </p:cNvPr>
          <p:cNvSpPr>
            <a:spLocks noGrp="1"/>
          </p:cNvSpPr>
          <p:nvPr>
            <p:ph type="body" idx="1"/>
          </p:nvPr>
        </p:nvSpPr>
        <p:spPr/>
        <p:txBody>
          <a:bodyPr/>
          <a:lstStyle/>
          <a:p>
            <a:r>
              <a:rPr lang="en-US" sz="3600" dirty="0">
                <a:latin typeface="Sitka Banner"/>
              </a:rPr>
              <a:t>Real- the stated result is fully expected</a:t>
            </a:r>
            <a:endParaRPr lang="en-US" dirty="0"/>
          </a:p>
        </p:txBody>
      </p:sp>
    </p:spTree>
    <p:extLst>
      <p:ext uri="{BB962C8B-B14F-4D97-AF65-F5344CB8AC3E}">
        <p14:creationId xmlns:p14="http://schemas.microsoft.com/office/powerpoint/2010/main" val="252567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2FF-47FF-4844-498E-0633CD50B9B5}"/>
              </a:ext>
            </a:extLst>
          </p:cNvPr>
          <p:cNvSpPr>
            <a:spLocks noGrp="1"/>
          </p:cNvSpPr>
          <p:nvPr>
            <p:ph type="title"/>
          </p:nvPr>
        </p:nvSpPr>
        <p:spPr/>
        <p:txBody>
          <a:bodyPr>
            <a:normAutofit fontScale="90000"/>
          </a:bodyPr>
          <a:lstStyle/>
          <a:p>
            <a:r>
              <a:rPr lang="en-US" dirty="0"/>
              <a:t>AKO - if</a:t>
            </a:r>
            <a:br>
              <a:rPr lang="en-US" dirty="0"/>
            </a:br>
            <a:r>
              <a:rPr lang="en-US" dirty="0"/>
              <a:t>KAD (short of KADA) - when</a:t>
            </a:r>
            <a:br>
              <a:rPr lang="en-US" dirty="0"/>
            </a:br>
            <a:r>
              <a:rPr lang="en-US" dirty="0"/>
              <a:t>Li (question particle)</a:t>
            </a:r>
            <a:br>
              <a:rPr lang="en-US" dirty="0"/>
            </a:br>
            <a:r>
              <a:rPr lang="en-US" dirty="0" err="1"/>
              <a:t>Ukoliko</a:t>
            </a:r>
            <a:r>
              <a:rPr lang="en-US" dirty="0"/>
              <a:t> - if </a:t>
            </a:r>
            <a:br>
              <a:rPr lang="en-US" dirty="0"/>
            </a:br>
            <a:r>
              <a:rPr lang="en-US" dirty="0" err="1"/>
              <a:t>Ukoliko</a:t>
            </a:r>
            <a:r>
              <a:rPr lang="en-US" dirty="0"/>
              <a:t> ne - unless</a:t>
            </a:r>
            <a:br>
              <a:rPr lang="en-US" dirty="0"/>
            </a:br>
            <a:endParaRPr lang="en-US" dirty="0"/>
          </a:p>
        </p:txBody>
      </p:sp>
      <p:sp>
        <p:nvSpPr>
          <p:cNvPr id="3" name="Text Placeholder 2">
            <a:extLst>
              <a:ext uri="{FF2B5EF4-FFF2-40B4-BE49-F238E27FC236}">
                <a16:creationId xmlns:a16="http://schemas.microsoft.com/office/drawing/2014/main" id="{21D9951D-3A5E-9C69-29E5-F1BB5DD6E465}"/>
              </a:ext>
            </a:extLst>
          </p:cNvPr>
          <p:cNvSpPr>
            <a:spLocks noGrp="1"/>
          </p:cNvSpPr>
          <p:nvPr>
            <p:ph type="body" idx="1"/>
          </p:nvPr>
        </p:nvSpPr>
        <p:spPr/>
        <p:txBody>
          <a:bodyPr/>
          <a:lstStyle/>
          <a:p>
            <a:r>
              <a:rPr lang="en-US" dirty="0"/>
              <a:t>Conjugations that use real conditional</a:t>
            </a:r>
          </a:p>
        </p:txBody>
      </p:sp>
    </p:spTree>
    <p:extLst>
      <p:ext uri="{BB962C8B-B14F-4D97-AF65-F5344CB8AC3E}">
        <p14:creationId xmlns:p14="http://schemas.microsoft.com/office/powerpoint/2010/main" val="149150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F813-B499-A4C3-9BA9-F1063E658DD8}"/>
              </a:ext>
            </a:extLst>
          </p:cNvPr>
          <p:cNvSpPr>
            <a:spLocks noGrp="1"/>
          </p:cNvSpPr>
          <p:nvPr>
            <p:ph type="title"/>
          </p:nvPr>
        </p:nvSpPr>
        <p:spPr/>
        <p:txBody>
          <a:bodyPr>
            <a:normAutofit/>
          </a:bodyPr>
          <a:lstStyle/>
          <a:p>
            <a:r>
              <a:rPr lang="en-US" sz="2400" dirty="0"/>
              <a:t>Ako _________ (</a:t>
            </a:r>
            <a:r>
              <a:rPr lang="en-US" sz="2400" dirty="0" err="1"/>
              <a:t>padati</a:t>
            </a:r>
            <a:r>
              <a:rPr lang="en-US" sz="2400" dirty="0"/>
              <a:t> conditional mood) </a:t>
            </a:r>
            <a:r>
              <a:rPr lang="en-US" sz="2400" dirty="0" err="1"/>
              <a:t>kiša</a:t>
            </a:r>
            <a:r>
              <a:rPr lang="en-US" sz="2400" dirty="0"/>
              <a:t>, </a:t>
            </a:r>
            <a:r>
              <a:rPr lang="en-US" sz="2400" dirty="0" err="1"/>
              <a:t>onda</a:t>
            </a:r>
            <a:r>
              <a:rPr lang="en-US" sz="2400" dirty="0"/>
              <a:t> ________ (ne </a:t>
            </a:r>
            <a:r>
              <a:rPr lang="en-US" sz="2400" dirty="0" err="1"/>
              <a:t>ići</a:t>
            </a:r>
            <a:r>
              <a:rPr lang="en-US" sz="2400" dirty="0"/>
              <a:t> future).</a:t>
            </a:r>
            <a:br>
              <a:rPr lang="en-US" sz="2400" dirty="0"/>
            </a:br>
            <a:r>
              <a:rPr lang="en-US" sz="2400" dirty="0"/>
              <a:t>Ako _________ (conditional </a:t>
            </a:r>
            <a:r>
              <a:rPr lang="en-US" sz="2400" dirty="0" err="1"/>
              <a:t>doći</a:t>
            </a:r>
            <a:r>
              <a:rPr lang="en-US" sz="2400" dirty="0"/>
              <a:t>), _________ (conditional </a:t>
            </a:r>
            <a:r>
              <a:rPr lang="en-US" sz="2400" dirty="0" err="1"/>
              <a:t>smoriti</a:t>
            </a:r>
            <a:r>
              <a:rPr lang="en-US" sz="2400" dirty="0"/>
              <a:t> se).</a:t>
            </a:r>
            <a:br>
              <a:rPr lang="en-US" sz="2400" dirty="0"/>
            </a:br>
            <a:br>
              <a:rPr lang="en-US" sz="2400" dirty="0"/>
            </a:br>
            <a:r>
              <a:rPr lang="en-US" sz="2200" dirty="0"/>
              <a:t>Kad ___________ (</a:t>
            </a:r>
            <a:r>
              <a:rPr lang="en-US" sz="2200" dirty="0" err="1"/>
              <a:t>conditonal</a:t>
            </a:r>
            <a:r>
              <a:rPr lang="en-US" sz="2200" dirty="0"/>
              <a:t> </a:t>
            </a:r>
            <a:r>
              <a:rPr lang="en-US" sz="2200" dirty="0" err="1"/>
              <a:t>završti</a:t>
            </a:r>
            <a:r>
              <a:rPr lang="en-US" sz="2200" dirty="0"/>
              <a:t>) </a:t>
            </a:r>
            <a:r>
              <a:rPr lang="en-US" sz="2200" dirty="0" err="1"/>
              <a:t>studije</a:t>
            </a:r>
            <a:r>
              <a:rPr lang="en-US" sz="2200" dirty="0"/>
              <a:t>, _________ (future </a:t>
            </a:r>
            <a:r>
              <a:rPr lang="en-US" sz="2200" dirty="0" err="1"/>
              <a:t>postati</a:t>
            </a:r>
            <a:r>
              <a:rPr lang="en-US" sz="2200" dirty="0"/>
              <a:t>) </a:t>
            </a:r>
            <a:r>
              <a:rPr lang="en-US" sz="2200" dirty="0" err="1"/>
              <a:t>nastavnik</a:t>
            </a:r>
            <a:r>
              <a:rPr lang="en-US" sz="2200" dirty="0"/>
              <a:t>. </a:t>
            </a:r>
            <a:br>
              <a:rPr lang="en-US" sz="2200" dirty="0"/>
            </a:br>
            <a:r>
              <a:rPr lang="en-US" sz="2200" dirty="0"/>
              <a:t>Kad ___________ (</a:t>
            </a:r>
            <a:r>
              <a:rPr lang="en-US" sz="2200" dirty="0" err="1"/>
              <a:t>prezent</a:t>
            </a:r>
            <a:r>
              <a:rPr lang="en-US" sz="2200" dirty="0"/>
              <a:t> </a:t>
            </a:r>
            <a:r>
              <a:rPr lang="en-US" sz="2200" dirty="0" err="1"/>
              <a:t>doći</a:t>
            </a:r>
            <a:r>
              <a:rPr lang="en-US" sz="2200" dirty="0"/>
              <a:t>) </a:t>
            </a:r>
            <a:r>
              <a:rPr lang="en-US" sz="2200" dirty="0" err="1"/>
              <a:t>iz</a:t>
            </a:r>
            <a:r>
              <a:rPr lang="en-US" sz="2200" dirty="0"/>
              <a:t> </a:t>
            </a:r>
            <a:r>
              <a:rPr lang="en-US" sz="2200" dirty="0" err="1"/>
              <a:t>Amerike</a:t>
            </a:r>
            <a:r>
              <a:rPr lang="en-US" sz="2200" dirty="0"/>
              <a:t>, ____________ (future </a:t>
            </a:r>
            <a:r>
              <a:rPr lang="en-US" sz="2200" dirty="0" err="1"/>
              <a:t>razgovarati</a:t>
            </a:r>
            <a:r>
              <a:rPr lang="en-US" sz="2200" dirty="0"/>
              <a:t>). </a:t>
            </a:r>
            <a:br>
              <a:rPr lang="en-US" sz="2200" dirty="0"/>
            </a:br>
            <a:br>
              <a:rPr lang="en-US" sz="2200" dirty="0"/>
            </a:br>
            <a:r>
              <a:rPr lang="en-US" sz="2200" dirty="0"/>
              <a:t>.</a:t>
            </a:r>
            <a:br>
              <a:rPr lang="en-US" sz="2400" dirty="0"/>
            </a:br>
            <a:br>
              <a:rPr lang="en-US" sz="2400" dirty="0"/>
            </a:br>
            <a:endParaRPr lang="en-US" sz="2400" dirty="0"/>
          </a:p>
        </p:txBody>
      </p:sp>
      <p:sp>
        <p:nvSpPr>
          <p:cNvPr id="3" name="Text Placeholder 2">
            <a:extLst>
              <a:ext uri="{FF2B5EF4-FFF2-40B4-BE49-F238E27FC236}">
                <a16:creationId xmlns:a16="http://schemas.microsoft.com/office/drawing/2014/main" id="{1562F647-2AE3-3248-778A-C38285AFB2E9}"/>
              </a:ext>
            </a:extLst>
          </p:cNvPr>
          <p:cNvSpPr>
            <a:spLocks noGrp="1"/>
          </p:cNvSpPr>
          <p:nvPr>
            <p:ph type="body" idx="1"/>
          </p:nvPr>
        </p:nvSpPr>
        <p:spPr/>
        <p:txBody>
          <a:bodyPr/>
          <a:lstStyle/>
          <a:p>
            <a:r>
              <a:rPr lang="en-US" dirty="0"/>
              <a:t>Fill the blanks with proper form PART 1</a:t>
            </a:r>
          </a:p>
        </p:txBody>
      </p:sp>
    </p:spTree>
    <p:extLst>
      <p:ext uri="{BB962C8B-B14F-4D97-AF65-F5344CB8AC3E}">
        <p14:creationId xmlns:p14="http://schemas.microsoft.com/office/powerpoint/2010/main" val="220634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D071-D60B-7AFA-7DFC-1355CE0B882A}"/>
              </a:ext>
            </a:extLst>
          </p:cNvPr>
          <p:cNvSpPr>
            <a:spLocks noGrp="1"/>
          </p:cNvSpPr>
          <p:nvPr>
            <p:ph type="title"/>
          </p:nvPr>
        </p:nvSpPr>
        <p:spPr/>
        <p:txBody>
          <a:bodyPr>
            <a:normAutofit fontScale="90000"/>
          </a:bodyPr>
          <a:lstStyle/>
          <a:p>
            <a:r>
              <a:rPr lang="en-US" sz="2000" dirty="0"/>
              <a:t>_________ (present </a:t>
            </a:r>
            <a:r>
              <a:rPr lang="en-US" sz="2000" dirty="0" err="1"/>
              <a:t>kupiti</a:t>
            </a:r>
            <a:r>
              <a:rPr lang="en-US" sz="2000" dirty="0"/>
              <a:t>)</a:t>
            </a:r>
            <a:r>
              <a:rPr lang="en-US" sz="2000" dirty="0">
                <a:solidFill>
                  <a:srgbClr val="FF0000"/>
                </a:solidFill>
              </a:rPr>
              <a:t> li</a:t>
            </a:r>
            <a:r>
              <a:rPr lang="en-US" sz="2000" dirty="0"/>
              <a:t> </a:t>
            </a:r>
            <a:r>
              <a:rPr lang="en-US" sz="2000" dirty="0" err="1"/>
              <a:t>novi</a:t>
            </a:r>
            <a:r>
              <a:rPr lang="en-US" sz="2000" dirty="0"/>
              <a:t> auto, _____________ (future </a:t>
            </a:r>
            <a:r>
              <a:rPr lang="en-US" sz="2000" dirty="0" err="1"/>
              <a:t>bankrotirati</a:t>
            </a:r>
            <a:r>
              <a:rPr lang="en-US" sz="2000" dirty="0"/>
              <a:t>).</a:t>
            </a:r>
            <a:br>
              <a:rPr lang="en-US" sz="2000" dirty="0"/>
            </a:br>
            <a:br>
              <a:rPr lang="en-US" sz="2000" dirty="0"/>
            </a:br>
            <a:r>
              <a:rPr lang="en-US" sz="2000" dirty="0"/>
              <a:t>_________  </a:t>
            </a:r>
            <a:r>
              <a:rPr lang="en-US" sz="2000" dirty="0">
                <a:solidFill>
                  <a:srgbClr val="FF0000"/>
                </a:solidFill>
              </a:rPr>
              <a:t>li ___________ </a:t>
            </a:r>
            <a:r>
              <a:rPr lang="en-US" sz="2000" dirty="0">
                <a:solidFill>
                  <a:srgbClr val="262626"/>
                </a:solidFill>
              </a:rPr>
              <a:t>(future conditional </a:t>
            </a:r>
            <a:r>
              <a:rPr lang="en-US" sz="2000" dirty="0" err="1">
                <a:solidFill>
                  <a:srgbClr val="262626"/>
                </a:solidFill>
              </a:rPr>
              <a:t>napisati</a:t>
            </a:r>
            <a:r>
              <a:rPr lang="en-US" sz="2000" dirty="0">
                <a:solidFill>
                  <a:srgbClr val="262626"/>
                </a:solidFill>
              </a:rPr>
              <a:t>)</a:t>
            </a:r>
            <a:r>
              <a:rPr lang="en-US" sz="2000" dirty="0">
                <a:solidFill>
                  <a:srgbClr val="FF0000"/>
                </a:solidFill>
              </a:rPr>
              <a:t> </a:t>
            </a:r>
            <a:r>
              <a:rPr lang="en-US" sz="2000" dirty="0" err="1"/>
              <a:t>tačan</a:t>
            </a:r>
            <a:r>
              <a:rPr lang="en-US" sz="2000" dirty="0"/>
              <a:t> </a:t>
            </a:r>
            <a:r>
              <a:rPr lang="en-US" sz="2000" dirty="0" err="1"/>
              <a:t>odgovor</a:t>
            </a:r>
            <a:r>
              <a:rPr lang="en-US" sz="2000" dirty="0"/>
              <a:t>, ___________ (future </a:t>
            </a:r>
            <a:r>
              <a:rPr lang="en-US" sz="2000" dirty="0" err="1"/>
              <a:t>dobiti</a:t>
            </a:r>
            <a:r>
              <a:rPr lang="en-US" sz="2000" dirty="0"/>
              <a:t>) </a:t>
            </a:r>
            <a:r>
              <a:rPr lang="en-US" sz="2000" dirty="0" err="1"/>
              <a:t>dobru</a:t>
            </a:r>
            <a:r>
              <a:rPr lang="en-US" sz="2000" dirty="0"/>
              <a:t> </a:t>
            </a:r>
            <a:r>
              <a:rPr lang="en-US" sz="2000" dirty="0" err="1"/>
              <a:t>ocenu</a:t>
            </a:r>
            <a:br>
              <a:rPr lang="en-US" sz="2000" dirty="0"/>
            </a:br>
            <a:br>
              <a:rPr lang="en-US" sz="2000" dirty="0"/>
            </a:br>
            <a:br>
              <a:rPr lang="en-US" sz="2000" dirty="0"/>
            </a:br>
            <a:r>
              <a:rPr lang="en-US" sz="2000" i="0" dirty="0" err="1"/>
              <a:t>Ukoliko</a:t>
            </a:r>
            <a:r>
              <a:rPr lang="en-US" sz="2000" i="0" dirty="0"/>
              <a:t> ne ______________ (conditional </a:t>
            </a:r>
            <a:r>
              <a:rPr lang="en-US" sz="2000" i="0" dirty="0" err="1"/>
              <a:t>predati</a:t>
            </a:r>
            <a:r>
              <a:rPr lang="en-US" sz="2000" i="0" dirty="0"/>
              <a:t>) test, _________________ (future ne </a:t>
            </a:r>
            <a:r>
              <a:rPr lang="en-US" sz="2000" i="0" dirty="0" err="1"/>
              <a:t>dobiti</a:t>
            </a:r>
            <a:r>
              <a:rPr lang="en-US" sz="2000" i="0" dirty="0"/>
              <a:t>) </a:t>
            </a:r>
            <a:r>
              <a:rPr lang="en-US" sz="2000" i="0" dirty="0" err="1"/>
              <a:t>ocenu</a:t>
            </a:r>
            <a:r>
              <a:rPr lang="en-US" sz="2000" i="0" dirty="0"/>
              <a:t>.</a:t>
            </a:r>
            <a:br>
              <a:rPr lang="en-US" dirty="0"/>
            </a:br>
            <a:r>
              <a:rPr lang="en-US" sz="2200" i="0" dirty="0" err="1"/>
              <a:t>Ukoliko</a:t>
            </a:r>
            <a:r>
              <a:rPr lang="en-US" sz="2200" i="0" dirty="0"/>
              <a:t>  ______________ (</a:t>
            </a:r>
            <a:r>
              <a:rPr lang="en-US" sz="2200" i="0" dirty="0" err="1"/>
              <a:t>davati</a:t>
            </a:r>
            <a:r>
              <a:rPr lang="en-US" sz="2200" i="0" dirty="0"/>
              <a:t> present) </a:t>
            </a:r>
            <a:r>
              <a:rPr lang="en-US" sz="2200" i="0" dirty="0" err="1"/>
              <a:t>poklone</a:t>
            </a:r>
            <a:r>
              <a:rPr lang="en-US" sz="2200" i="0" dirty="0"/>
              <a:t>, _________________ (</a:t>
            </a:r>
            <a:r>
              <a:rPr lang="en-US" sz="2200" i="0" dirty="0" err="1"/>
              <a:t>dobiti</a:t>
            </a:r>
            <a:r>
              <a:rPr lang="en-US" sz="2200" i="0" dirty="0"/>
              <a:t> present) </a:t>
            </a:r>
            <a:r>
              <a:rPr lang="en-US" sz="2200" i="0" dirty="0" err="1"/>
              <a:t>poklone</a:t>
            </a:r>
            <a:r>
              <a:rPr lang="en-US" sz="2200" i="0" dirty="0"/>
              <a:t>. .</a:t>
            </a:r>
            <a:br>
              <a:rPr lang="en-US" sz="2000" i="0" dirty="0"/>
            </a:br>
            <a:endParaRPr lang="en-US" sz="2000" i="0" dirty="0"/>
          </a:p>
        </p:txBody>
      </p:sp>
      <p:sp>
        <p:nvSpPr>
          <p:cNvPr id="3" name="Text Placeholder 2">
            <a:extLst>
              <a:ext uri="{FF2B5EF4-FFF2-40B4-BE49-F238E27FC236}">
                <a16:creationId xmlns:a16="http://schemas.microsoft.com/office/drawing/2014/main" id="{A45572C1-095E-930B-B73D-F6F9F6A835CC}"/>
              </a:ext>
            </a:extLst>
          </p:cNvPr>
          <p:cNvSpPr>
            <a:spLocks noGrp="1"/>
          </p:cNvSpPr>
          <p:nvPr>
            <p:ph type="body" idx="1"/>
          </p:nvPr>
        </p:nvSpPr>
        <p:spPr/>
        <p:txBody>
          <a:bodyPr/>
          <a:lstStyle/>
          <a:p>
            <a:r>
              <a:rPr lang="en-US" dirty="0">
                <a:ea typeface="+mn-lt"/>
                <a:cs typeface="+mn-lt"/>
              </a:rPr>
              <a:t>Fill the blanks with proper form in 3rd person singular PART 2</a:t>
            </a:r>
            <a:endParaRPr lang="en-US" dirty="0"/>
          </a:p>
        </p:txBody>
      </p:sp>
    </p:spTree>
    <p:extLst>
      <p:ext uri="{BB962C8B-B14F-4D97-AF65-F5344CB8AC3E}">
        <p14:creationId xmlns:p14="http://schemas.microsoft.com/office/powerpoint/2010/main" val="42181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F813-B499-A4C3-9BA9-F1063E658DD8}"/>
              </a:ext>
            </a:extLst>
          </p:cNvPr>
          <p:cNvSpPr>
            <a:spLocks noGrp="1"/>
          </p:cNvSpPr>
          <p:nvPr>
            <p:ph type="title"/>
          </p:nvPr>
        </p:nvSpPr>
        <p:spPr/>
        <p:txBody>
          <a:bodyPr>
            <a:normAutofit fontScale="90000"/>
          </a:bodyPr>
          <a:lstStyle/>
          <a:p>
            <a:r>
              <a:rPr lang="en-US" sz="2400" dirty="0"/>
              <a:t>Ako </a:t>
            </a:r>
            <a:r>
              <a:rPr lang="en-US" sz="2400" dirty="0" err="1"/>
              <a:t>bude</a:t>
            </a:r>
            <a:r>
              <a:rPr lang="en-US" sz="2400" dirty="0"/>
              <a:t> </a:t>
            </a:r>
            <a:r>
              <a:rPr lang="en-US" sz="2400" dirty="0" err="1"/>
              <a:t>padala</a:t>
            </a:r>
            <a:r>
              <a:rPr lang="en-US" sz="2400" dirty="0"/>
              <a:t> (</a:t>
            </a:r>
            <a:r>
              <a:rPr lang="en-US" sz="2400" dirty="0" err="1"/>
              <a:t>padati</a:t>
            </a:r>
            <a:r>
              <a:rPr lang="en-US" sz="2400" dirty="0"/>
              <a:t> conditional mood) </a:t>
            </a:r>
            <a:r>
              <a:rPr lang="en-US" sz="2400" dirty="0" err="1"/>
              <a:t>kiša</a:t>
            </a:r>
            <a:r>
              <a:rPr lang="en-US" sz="2400" dirty="0"/>
              <a:t>, </a:t>
            </a:r>
            <a:r>
              <a:rPr lang="en-US" sz="2400" dirty="0" err="1"/>
              <a:t>onda</a:t>
            </a:r>
            <a:r>
              <a:rPr lang="en-US" sz="2400" dirty="0"/>
              <a:t> </a:t>
            </a:r>
            <a:r>
              <a:rPr lang="en-US" sz="2400" dirty="0" err="1"/>
              <a:t>neće</a:t>
            </a:r>
            <a:r>
              <a:rPr lang="en-US" sz="2400" dirty="0"/>
              <a:t> </a:t>
            </a:r>
            <a:r>
              <a:rPr lang="en-US" sz="2400" dirty="0" err="1"/>
              <a:t>ići</a:t>
            </a:r>
            <a:r>
              <a:rPr lang="en-US" sz="2400" dirty="0"/>
              <a:t> (ne </a:t>
            </a:r>
            <a:r>
              <a:rPr lang="en-US" sz="2400" dirty="0" err="1"/>
              <a:t>ići</a:t>
            </a:r>
            <a:r>
              <a:rPr lang="en-US" sz="2400" dirty="0"/>
              <a:t> future).</a:t>
            </a:r>
            <a:br>
              <a:rPr lang="en-US" sz="2400" dirty="0"/>
            </a:br>
            <a:r>
              <a:rPr lang="en-US" sz="2400" dirty="0"/>
              <a:t>Ako bi </a:t>
            </a:r>
            <a:r>
              <a:rPr lang="en-US" sz="2400" dirty="0" err="1"/>
              <a:t>došao</a:t>
            </a:r>
            <a:r>
              <a:rPr lang="en-US" sz="2400" dirty="0"/>
              <a:t> (conditional </a:t>
            </a:r>
            <a:r>
              <a:rPr lang="en-US" sz="2400" dirty="0" err="1"/>
              <a:t>doći</a:t>
            </a:r>
            <a:r>
              <a:rPr lang="en-US" sz="2400" dirty="0"/>
              <a:t>), </a:t>
            </a:r>
            <a:r>
              <a:rPr lang="en-US" sz="2400" dirty="0" err="1"/>
              <a:t>smoriće</a:t>
            </a:r>
            <a:r>
              <a:rPr lang="en-US" sz="2400" dirty="0"/>
              <a:t> se (conditional </a:t>
            </a:r>
            <a:r>
              <a:rPr lang="en-US" sz="2400" dirty="0" err="1"/>
              <a:t>smoriti</a:t>
            </a:r>
            <a:r>
              <a:rPr lang="en-US" sz="2400" dirty="0"/>
              <a:t> se)</a:t>
            </a:r>
            <a:br>
              <a:rPr lang="en-US" sz="2400" dirty="0"/>
            </a:br>
            <a:br>
              <a:rPr lang="en-US" sz="2400" dirty="0"/>
            </a:br>
            <a:r>
              <a:rPr lang="en-US" sz="2400" dirty="0"/>
              <a:t>Kad </a:t>
            </a:r>
            <a:r>
              <a:rPr lang="en-US" sz="2400" dirty="0" err="1"/>
              <a:t>bude</a:t>
            </a:r>
            <a:r>
              <a:rPr lang="en-US" sz="2400" dirty="0"/>
              <a:t> </a:t>
            </a:r>
            <a:r>
              <a:rPr lang="en-US" sz="2400" dirty="0" err="1"/>
              <a:t>završio</a:t>
            </a:r>
            <a:r>
              <a:rPr lang="en-US" sz="2400" dirty="0"/>
              <a:t> (</a:t>
            </a:r>
            <a:r>
              <a:rPr lang="en-US" sz="2400" dirty="0" err="1"/>
              <a:t>conditonal</a:t>
            </a:r>
            <a:r>
              <a:rPr lang="en-US" sz="2400" dirty="0"/>
              <a:t> </a:t>
            </a:r>
            <a:r>
              <a:rPr lang="en-US" sz="2400" dirty="0" err="1"/>
              <a:t>završti</a:t>
            </a:r>
            <a:r>
              <a:rPr lang="en-US" sz="2400" dirty="0"/>
              <a:t>) </a:t>
            </a:r>
            <a:r>
              <a:rPr lang="en-US" sz="2400" dirty="0" err="1"/>
              <a:t>studije</a:t>
            </a:r>
            <a:r>
              <a:rPr lang="en-US" sz="2400" dirty="0"/>
              <a:t>, </a:t>
            </a:r>
            <a:r>
              <a:rPr lang="en-US" sz="2400" dirty="0" err="1"/>
              <a:t>postaće</a:t>
            </a:r>
            <a:r>
              <a:rPr lang="en-US" sz="2400" dirty="0"/>
              <a:t> (future </a:t>
            </a:r>
            <a:r>
              <a:rPr lang="en-US" sz="2400" dirty="0" err="1"/>
              <a:t>postati</a:t>
            </a:r>
            <a:r>
              <a:rPr lang="en-US" sz="2400" dirty="0"/>
              <a:t>) </a:t>
            </a:r>
            <a:r>
              <a:rPr lang="en-US" sz="2400" dirty="0" err="1"/>
              <a:t>nastavnik</a:t>
            </a:r>
            <a:r>
              <a:rPr lang="en-US" sz="2400" dirty="0"/>
              <a:t>. </a:t>
            </a:r>
            <a:br>
              <a:rPr lang="en-US" sz="2400" dirty="0"/>
            </a:br>
            <a:r>
              <a:rPr lang="en-US" sz="2400" dirty="0"/>
              <a:t>Kad </a:t>
            </a:r>
            <a:r>
              <a:rPr lang="en-US" sz="2400" dirty="0" err="1"/>
              <a:t>dođe</a:t>
            </a:r>
            <a:r>
              <a:rPr lang="en-US" sz="2400" dirty="0"/>
              <a:t> (</a:t>
            </a:r>
            <a:r>
              <a:rPr lang="en-US" sz="2400" dirty="0" err="1"/>
              <a:t>prezent</a:t>
            </a:r>
            <a:r>
              <a:rPr lang="en-US" sz="2400" dirty="0"/>
              <a:t> </a:t>
            </a:r>
            <a:r>
              <a:rPr lang="en-US" sz="2400" dirty="0" err="1"/>
              <a:t>doći</a:t>
            </a:r>
            <a:r>
              <a:rPr lang="en-US" sz="2400" dirty="0"/>
              <a:t>) </a:t>
            </a:r>
            <a:r>
              <a:rPr lang="en-US" sz="2400" dirty="0" err="1"/>
              <a:t>iz</a:t>
            </a:r>
            <a:r>
              <a:rPr lang="en-US" sz="2400" dirty="0"/>
              <a:t> </a:t>
            </a:r>
            <a:r>
              <a:rPr lang="en-US" sz="2400" dirty="0" err="1"/>
              <a:t>Amerike</a:t>
            </a:r>
            <a:r>
              <a:rPr lang="en-US" sz="2400" dirty="0"/>
              <a:t>, </a:t>
            </a:r>
            <a:r>
              <a:rPr lang="en-US" sz="2400" dirty="0" err="1"/>
              <a:t>razgovaraće</a:t>
            </a:r>
            <a:r>
              <a:rPr lang="en-US" sz="2400" dirty="0"/>
              <a:t> (future </a:t>
            </a:r>
            <a:r>
              <a:rPr lang="en-US" sz="2400" dirty="0" err="1"/>
              <a:t>razgovarati</a:t>
            </a:r>
            <a:r>
              <a:rPr lang="en-US" sz="2400" dirty="0"/>
              <a:t>). </a:t>
            </a:r>
            <a:br>
              <a:rPr lang="en-US" sz="2400" dirty="0"/>
            </a:br>
            <a:br>
              <a:rPr lang="en-US" sz="2400" dirty="0"/>
            </a:br>
            <a:r>
              <a:rPr lang="en-US" sz="2400" dirty="0"/>
              <a:t>Kupi (present </a:t>
            </a:r>
            <a:r>
              <a:rPr lang="en-US" sz="2400" dirty="0" err="1"/>
              <a:t>kupiti</a:t>
            </a:r>
            <a:r>
              <a:rPr lang="en-US" sz="2400" dirty="0"/>
              <a:t>) li </a:t>
            </a:r>
            <a:r>
              <a:rPr lang="en-US" sz="2400" dirty="0" err="1"/>
              <a:t>novi</a:t>
            </a:r>
            <a:r>
              <a:rPr lang="en-US" sz="2400" dirty="0"/>
              <a:t> auto, </a:t>
            </a:r>
            <a:r>
              <a:rPr lang="en-US" sz="2400" dirty="0" err="1"/>
              <a:t>bankrotiraće</a:t>
            </a:r>
            <a:r>
              <a:rPr lang="en-US" sz="2400" dirty="0"/>
              <a:t> (future </a:t>
            </a:r>
            <a:r>
              <a:rPr lang="en-US" sz="2400" dirty="0" err="1"/>
              <a:t>bankrotirati</a:t>
            </a:r>
            <a:r>
              <a:rPr lang="en-US" sz="2400" dirty="0"/>
              <a:t>).</a:t>
            </a:r>
            <a:br>
              <a:rPr lang="en-US" dirty="0"/>
            </a:br>
            <a:r>
              <a:rPr lang="sr-Latn-RS" sz="2400" dirty="0"/>
              <a:t>Budem li napisao</a:t>
            </a:r>
            <a:r>
              <a:rPr lang="en-US" sz="2400" dirty="0"/>
              <a:t> (future conditional </a:t>
            </a:r>
            <a:r>
              <a:rPr lang="en-US" sz="2400" dirty="0" err="1"/>
              <a:t>napisati</a:t>
            </a:r>
            <a:r>
              <a:rPr lang="en-US" sz="2400" dirty="0"/>
              <a:t>) </a:t>
            </a:r>
            <a:r>
              <a:rPr lang="en-US" sz="2400" dirty="0" err="1"/>
              <a:t>tačan</a:t>
            </a:r>
            <a:r>
              <a:rPr lang="en-US" sz="2400" dirty="0"/>
              <a:t> </a:t>
            </a:r>
            <a:r>
              <a:rPr lang="en-US" sz="2400" dirty="0" err="1"/>
              <a:t>odgovor</a:t>
            </a:r>
            <a:r>
              <a:rPr lang="en-US" sz="2400" dirty="0"/>
              <a:t>, </a:t>
            </a:r>
            <a:r>
              <a:rPr lang="en-US" sz="2400" dirty="0" err="1"/>
              <a:t>dobićete</a:t>
            </a:r>
            <a:r>
              <a:rPr lang="en-US" sz="2400" dirty="0"/>
              <a:t> (future </a:t>
            </a:r>
            <a:r>
              <a:rPr lang="en-US" sz="2400" dirty="0" err="1"/>
              <a:t>dobiti</a:t>
            </a:r>
            <a:r>
              <a:rPr lang="en-US" sz="2400" dirty="0"/>
              <a:t>) </a:t>
            </a:r>
            <a:r>
              <a:rPr lang="en-US" sz="2400" dirty="0" err="1"/>
              <a:t>dobru</a:t>
            </a:r>
            <a:r>
              <a:rPr lang="en-US" sz="2400" dirty="0"/>
              <a:t> </a:t>
            </a:r>
            <a:r>
              <a:rPr lang="en-US" sz="2400" dirty="0" err="1"/>
              <a:t>ocenu</a:t>
            </a:r>
            <a:r>
              <a:rPr lang="en-US" sz="2400" dirty="0"/>
              <a:t>.</a:t>
            </a:r>
            <a:br>
              <a:rPr lang="en-US" sz="2400" dirty="0"/>
            </a:br>
            <a:br>
              <a:rPr lang="en-US" sz="2400" dirty="0"/>
            </a:br>
            <a:r>
              <a:rPr lang="en-US" sz="2200" i="0" dirty="0" err="1"/>
              <a:t>Ukoliko</a:t>
            </a:r>
            <a:r>
              <a:rPr lang="en-US" sz="2200" i="0" dirty="0"/>
              <a:t> ne </a:t>
            </a:r>
            <a:r>
              <a:rPr lang="en-US" sz="2200" i="0" dirty="0" err="1"/>
              <a:t>bude</a:t>
            </a:r>
            <a:r>
              <a:rPr lang="en-US" sz="2200" i="0" dirty="0"/>
              <a:t> </a:t>
            </a:r>
            <a:r>
              <a:rPr lang="en-US" sz="2200" i="0" dirty="0" err="1"/>
              <a:t>predao</a:t>
            </a:r>
            <a:r>
              <a:rPr lang="en-US" sz="2200" i="0" dirty="0"/>
              <a:t> (conditional </a:t>
            </a:r>
            <a:r>
              <a:rPr lang="en-US" sz="2200" i="0" dirty="0" err="1"/>
              <a:t>predati</a:t>
            </a:r>
            <a:r>
              <a:rPr lang="en-US" sz="2200" i="0" dirty="0"/>
              <a:t>) test, </a:t>
            </a:r>
            <a:r>
              <a:rPr lang="en-US" sz="2200" i="0" dirty="0" err="1"/>
              <a:t>neće</a:t>
            </a:r>
            <a:r>
              <a:rPr lang="en-US" sz="2200" i="0" dirty="0"/>
              <a:t> </a:t>
            </a:r>
            <a:r>
              <a:rPr lang="en-US" sz="2200" i="0" dirty="0" err="1"/>
              <a:t>dobiti</a:t>
            </a:r>
            <a:r>
              <a:rPr lang="en-US" sz="2200" i="0" dirty="0"/>
              <a:t> (future ne </a:t>
            </a:r>
            <a:r>
              <a:rPr lang="en-US" sz="2200" i="0" dirty="0" err="1"/>
              <a:t>dobiti</a:t>
            </a:r>
            <a:r>
              <a:rPr lang="en-US" sz="2200" i="0" dirty="0"/>
              <a:t>) </a:t>
            </a:r>
            <a:r>
              <a:rPr lang="en-US" sz="2200" i="0" dirty="0" err="1"/>
              <a:t>ocenu</a:t>
            </a:r>
            <a:r>
              <a:rPr lang="en-US" sz="2200" i="0" dirty="0"/>
              <a:t>.</a:t>
            </a:r>
            <a:br>
              <a:rPr lang="en-US" sz="2200" i="0" dirty="0"/>
            </a:br>
            <a:r>
              <a:rPr lang="en-US" sz="2200" i="0" dirty="0" err="1"/>
              <a:t>Ukoliko</a:t>
            </a:r>
            <a:r>
              <a:rPr lang="en-US" sz="2400" i="0" dirty="0"/>
              <a:t>  </a:t>
            </a:r>
            <a:r>
              <a:rPr lang="en-US" sz="2400" i="0" dirty="0" err="1"/>
              <a:t>daje</a:t>
            </a:r>
            <a:r>
              <a:rPr lang="en-US" sz="2400" i="0" dirty="0"/>
              <a:t> (</a:t>
            </a:r>
            <a:r>
              <a:rPr lang="en-US" sz="2400" i="0" dirty="0" err="1"/>
              <a:t>davati</a:t>
            </a:r>
            <a:r>
              <a:rPr lang="en-US" sz="2400" i="0" dirty="0"/>
              <a:t> present) </a:t>
            </a:r>
            <a:r>
              <a:rPr lang="en-US" sz="2400" i="0" dirty="0" err="1"/>
              <a:t>poklone</a:t>
            </a:r>
            <a:r>
              <a:rPr lang="en-US" sz="2400" i="0" dirty="0"/>
              <a:t>, </a:t>
            </a:r>
            <a:r>
              <a:rPr lang="en-US" sz="2400" i="0" dirty="0" err="1"/>
              <a:t>dobija</a:t>
            </a:r>
            <a:r>
              <a:rPr lang="en-US" sz="2400" i="0" dirty="0"/>
              <a:t> (</a:t>
            </a:r>
            <a:r>
              <a:rPr lang="en-US" sz="2400" i="0" dirty="0" err="1"/>
              <a:t>dobiti</a:t>
            </a:r>
            <a:r>
              <a:rPr lang="en-US" sz="2400" i="0" dirty="0"/>
              <a:t> present) </a:t>
            </a:r>
            <a:r>
              <a:rPr lang="en-US" sz="2400" i="0" dirty="0" err="1"/>
              <a:t>poklone</a:t>
            </a:r>
            <a:r>
              <a:rPr lang="en-US" sz="2400" i="0" dirty="0"/>
              <a:t>. .</a:t>
            </a:r>
            <a:endParaRPr lang="en-US" sz="2400" dirty="0"/>
          </a:p>
        </p:txBody>
      </p:sp>
      <p:sp>
        <p:nvSpPr>
          <p:cNvPr id="3" name="Text Placeholder 2">
            <a:extLst>
              <a:ext uri="{FF2B5EF4-FFF2-40B4-BE49-F238E27FC236}">
                <a16:creationId xmlns:a16="http://schemas.microsoft.com/office/drawing/2014/main" id="{1562F647-2AE3-3248-778A-C38285AFB2E9}"/>
              </a:ext>
            </a:extLst>
          </p:cNvPr>
          <p:cNvSpPr>
            <a:spLocks noGrp="1"/>
          </p:cNvSpPr>
          <p:nvPr>
            <p:ph type="body" idx="1"/>
          </p:nvPr>
        </p:nvSpPr>
        <p:spPr/>
        <p:txBody>
          <a:bodyPr/>
          <a:lstStyle/>
          <a:p>
            <a:r>
              <a:rPr lang="en-US" dirty="0"/>
              <a:t>Fill the blanks with proper form </a:t>
            </a:r>
          </a:p>
        </p:txBody>
      </p:sp>
    </p:spTree>
    <p:extLst>
      <p:ext uri="{BB962C8B-B14F-4D97-AF65-F5344CB8AC3E}">
        <p14:creationId xmlns:p14="http://schemas.microsoft.com/office/powerpoint/2010/main" val="239686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6149-A553-A5BB-1852-FA38D4543DB9}"/>
              </a:ext>
            </a:extLst>
          </p:cNvPr>
          <p:cNvSpPr>
            <a:spLocks noGrp="1"/>
          </p:cNvSpPr>
          <p:nvPr>
            <p:ph type="title"/>
          </p:nvPr>
        </p:nvSpPr>
        <p:spPr/>
        <p:txBody>
          <a:bodyPr>
            <a:normAutofit fontScale="90000"/>
          </a:bodyPr>
          <a:lstStyle/>
          <a:p>
            <a:r>
              <a:rPr lang="en-US" sz="3600" dirty="0"/>
              <a:t>Subject believes it could possibly happen </a:t>
            </a:r>
            <a:br>
              <a:rPr lang="en-US" sz="3600" dirty="0"/>
            </a:br>
            <a:r>
              <a:rPr lang="en-US" sz="3600" b="1" dirty="0"/>
              <a:t>Both parts of the sentence have conditional</a:t>
            </a:r>
            <a:br>
              <a:rPr lang="en-US" sz="3600" b="1" dirty="0"/>
            </a:br>
            <a:r>
              <a:rPr lang="en-US" sz="3600" b="1" dirty="0"/>
              <a:t>1. Present or future conditional</a:t>
            </a:r>
            <a:br>
              <a:rPr lang="en-US" sz="3600" b="1" dirty="0"/>
            </a:br>
            <a:r>
              <a:rPr lang="en-US" sz="3600" b="1" dirty="0"/>
              <a:t>2. Mostly present conditional</a:t>
            </a:r>
            <a:br>
              <a:rPr lang="en-US" sz="3600" dirty="0"/>
            </a:br>
            <a:br>
              <a:rPr lang="en-US" sz="3600" dirty="0"/>
            </a:br>
            <a:r>
              <a:rPr lang="en-US" sz="3600" dirty="0"/>
              <a:t>Conjugations:</a:t>
            </a:r>
            <a:br>
              <a:rPr lang="en-US" sz="3600" dirty="0"/>
            </a:br>
            <a:r>
              <a:rPr lang="en-US" sz="3600" dirty="0"/>
              <a:t>Kad (here is if not when)</a:t>
            </a:r>
            <a:br>
              <a:rPr lang="en-US" sz="3600" dirty="0"/>
            </a:br>
            <a:r>
              <a:rPr lang="en-US" sz="3600" dirty="0"/>
              <a:t>Ako if</a:t>
            </a:r>
            <a:br>
              <a:rPr lang="en-US" dirty="0"/>
            </a:br>
            <a:br>
              <a:rPr lang="en-US" dirty="0"/>
            </a:br>
            <a:endParaRPr lang="en-US" dirty="0"/>
          </a:p>
        </p:txBody>
      </p:sp>
      <p:sp>
        <p:nvSpPr>
          <p:cNvPr id="3" name="Text Placeholder 2">
            <a:extLst>
              <a:ext uri="{FF2B5EF4-FFF2-40B4-BE49-F238E27FC236}">
                <a16:creationId xmlns:a16="http://schemas.microsoft.com/office/drawing/2014/main" id="{04D2519A-7143-E191-D03F-7E6644EE8BD0}"/>
              </a:ext>
            </a:extLst>
          </p:cNvPr>
          <p:cNvSpPr>
            <a:spLocks noGrp="1"/>
          </p:cNvSpPr>
          <p:nvPr>
            <p:ph type="body" idx="1"/>
          </p:nvPr>
        </p:nvSpPr>
        <p:spPr/>
        <p:txBody>
          <a:bodyPr/>
          <a:lstStyle/>
          <a:p>
            <a:r>
              <a:rPr lang="en-US" dirty="0"/>
              <a:t>Potential conditional</a:t>
            </a:r>
          </a:p>
        </p:txBody>
      </p:sp>
    </p:spTree>
    <p:extLst>
      <p:ext uri="{BB962C8B-B14F-4D97-AF65-F5344CB8AC3E}">
        <p14:creationId xmlns:p14="http://schemas.microsoft.com/office/powerpoint/2010/main" val="124723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ECE2-4C0A-ADD3-F0DF-D44551CF353A}"/>
              </a:ext>
            </a:extLst>
          </p:cNvPr>
          <p:cNvSpPr>
            <a:spLocks noGrp="1"/>
          </p:cNvSpPr>
          <p:nvPr>
            <p:ph type="title"/>
          </p:nvPr>
        </p:nvSpPr>
        <p:spPr/>
        <p:txBody>
          <a:bodyPr>
            <a:normAutofit fontScale="90000"/>
          </a:bodyPr>
          <a:lstStyle/>
          <a:p>
            <a:r>
              <a:rPr lang="en-US" sz="3200" dirty="0"/>
              <a:t>Kad </a:t>
            </a:r>
            <a:r>
              <a:rPr lang="en-US" sz="3200" dirty="0">
                <a:solidFill>
                  <a:srgbClr val="FF0000"/>
                </a:solidFill>
              </a:rPr>
              <a:t>bi </a:t>
            </a:r>
            <a:r>
              <a:rPr lang="en-US" sz="3200" dirty="0" err="1"/>
              <a:t>ona</a:t>
            </a:r>
            <a:r>
              <a:rPr lang="en-US" sz="3200" dirty="0"/>
              <a:t> </a:t>
            </a:r>
            <a:r>
              <a:rPr lang="en-US" sz="3200" dirty="0" err="1">
                <a:solidFill>
                  <a:srgbClr val="FF0000"/>
                </a:solidFill>
              </a:rPr>
              <a:t>bila</a:t>
            </a:r>
            <a:r>
              <a:rPr lang="en-US" sz="3200" dirty="0"/>
              <a:t> </a:t>
            </a:r>
            <a:r>
              <a:rPr lang="en-US" sz="3200" dirty="0" err="1"/>
              <a:t>tu</a:t>
            </a:r>
            <a:r>
              <a:rPr lang="en-US" sz="3200" dirty="0"/>
              <a:t>, </a:t>
            </a:r>
            <a:r>
              <a:rPr lang="en-US" sz="3200" dirty="0" err="1"/>
              <a:t>sve</a:t>
            </a:r>
            <a:r>
              <a:rPr lang="en-US" sz="3200" dirty="0"/>
              <a:t> </a:t>
            </a:r>
            <a:r>
              <a:rPr lang="en-US" sz="3200" dirty="0">
                <a:solidFill>
                  <a:srgbClr val="FF0000"/>
                </a:solidFill>
              </a:rPr>
              <a:t>bi </a:t>
            </a:r>
            <a:r>
              <a:rPr lang="en-US" sz="3200" dirty="0" err="1">
                <a:solidFill>
                  <a:srgbClr val="FF0000"/>
                </a:solidFill>
              </a:rPr>
              <a:t>bilo</a:t>
            </a:r>
            <a:r>
              <a:rPr lang="en-US" sz="3200" dirty="0"/>
              <a:t> u </a:t>
            </a:r>
            <a:r>
              <a:rPr lang="en-US" sz="3200" dirty="0" err="1"/>
              <a:t>redu</a:t>
            </a:r>
            <a:r>
              <a:rPr lang="en-US" sz="3200" dirty="0"/>
              <a:t>. </a:t>
            </a:r>
            <a:br>
              <a:rPr lang="en-US" sz="3200" dirty="0"/>
            </a:br>
            <a:br>
              <a:rPr lang="en-US" sz="3200" dirty="0"/>
            </a:br>
            <a:r>
              <a:rPr lang="en-US" sz="3200" dirty="0"/>
              <a:t>If she </a:t>
            </a:r>
            <a:r>
              <a:rPr lang="en-US" sz="3200" dirty="0">
                <a:solidFill>
                  <a:srgbClr val="FF0000"/>
                </a:solidFill>
              </a:rPr>
              <a:t>were</a:t>
            </a:r>
            <a:r>
              <a:rPr lang="en-US" sz="3200" dirty="0"/>
              <a:t> here, everything </a:t>
            </a:r>
            <a:r>
              <a:rPr lang="en-US" sz="3200" dirty="0">
                <a:solidFill>
                  <a:srgbClr val="FF0000"/>
                </a:solidFill>
              </a:rPr>
              <a:t>would be</a:t>
            </a:r>
            <a:r>
              <a:rPr lang="en-US" sz="3200" dirty="0"/>
              <a:t> ok. </a:t>
            </a:r>
            <a:br>
              <a:rPr lang="en-US" sz="3200" dirty="0"/>
            </a:br>
            <a:br>
              <a:rPr lang="en-US" sz="3200" dirty="0"/>
            </a:br>
            <a:r>
              <a:rPr lang="en-US" sz="3200" dirty="0"/>
              <a:t>Ako </a:t>
            </a:r>
            <a:r>
              <a:rPr lang="en-US" sz="3200" dirty="0" err="1"/>
              <a:t>bismo</a:t>
            </a:r>
            <a:r>
              <a:rPr lang="en-US" sz="3200" dirty="0"/>
              <a:t> vas </a:t>
            </a:r>
            <a:r>
              <a:rPr lang="en-US" sz="3200" dirty="0" err="1"/>
              <a:t>pitali</a:t>
            </a:r>
            <a:r>
              <a:rPr lang="en-US" sz="3200" dirty="0"/>
              <a:t> o tome, da li </a:t>
            </a:r>
            <a:r>
              <a:rPr lang="en-US" sz="3200" dirty="0" err="1"/>
              <a:t>biste</a:t>
            </a:r>
            <a:r>
              <a:rPr lang="en-US" sz="3200" dirty="0"/>
              <a:t> </a:t>
            </a:r>
            <a:r>
              <a:rPr lang="en-US" sz="3200" dirty="0" err="1"/>
              <a:t>nam</a:t>
            </a:r>
            <a:r>
              <a:rPr lang="en-US" sz="3200" dirty="0"/>
              <a:t> </a:t>
            </a:r>
            <a:r>
              <a:rPr lang="en-US" sz="3200" dirty="0" err="1"/>
              <a:t>rekli</a:t>
            </a:r>
            <a:r>
              <a:rPr lang="en-US" sz="3200" dirty="0"/>
              <a:t> </a:t>
            </a:r>
            <a:r>
              <a:rPr lang="en-US" sz="3200" dirty="0" err="1"/>
              <a:t>istinu</a:t>
            </a:r>
            <a:r>
              <a:rPr lang="en-US" sz="3200" dirty="0"/>
              <a:t>?</a:t>
            </a:r>
            <a:br>
              <a:rPr lang="en-US" sz="3200" dirty="0"/>
            </a:br>
            <a:br>
              <a:rPr lang="en-US" sz="3200" dirty="0"/>
            </a:br>
            <a:r>
              <a:rPr lang="en-US" sz="3200" dirty="0"/>
              <a:t>If we were to ask you about it, would you tell us the truth?</a:t>
            </a:r>
          </a:p>
        </p:txBody>
      </p:sp>
      <p:sp>
        <p:nvSpPr>
          <p:cNvPr id="3" name="Text Placeholder 2">
            <a:extLst>
              <a:ext uri="{FF2B5EF4-FFF2-40B4-BE49-F238E27FC236}">
                <a16:creationId xmlns:a16="http://schemas.microsoft.com/office/drawing/2014/main" id="{6876AD3E-5806-287B-7497-552CD7CD5643}"/>
              </a:ext>
            </a:extLst>
          </p:cNvPr>
          <p:cNvSpPr>
            <a:spLocks noGrp="1"/>
          </p:cNvSpPr>
          <p:nvPr>
            <p:ph type="body" idx="1"/>
          </p:nvPr>
        </p:nvSpPr>
        <p:spPr/>
        <p:txBody>
          <a:bodyPr/>
          <a:lstStyle/>
          <a:p>
            <a:r>
              <a:rPr lang="en-US" dirty="0"/>
              <a:t>Example: in BCS never use past for this type of sentences, but translate it with were</a:t>
            </a:r>
          </a:p>
        </p:txBody>
      </p:sp>
    </p:spTree>
    <p:extLst>
      <p:ext uri="{BB962C8B-B14F-4D97-AF65-F5344CB8AC3E}">
        <p14:creationId xmlns:p14="http://schemas.microsoft.com/office/powerpoint/2010/main" val="47785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A88F-E824-C9FA-721A-4510092B9644}"/>
              </a:ext>
            </a:extLst>
          </p:cNvPr>
          <p:cNvSpPr>
            <a:spLocks noGrp="1"/>
          </p:cNvSpPr>
          <p:nvPr>
            <p:ph type="title"/>
          </p:nvPr>
        </p:nvSpPr>
        <p:spPr/>
        <p:txBody>
          <a:bodyPr>
            <a:normAutofit fontScale="90000"/>
          </a:bodyPr>
          <a:lstStyle/>
          <a:p>
            <a:r>
              <a:rPr lang="en-US" dirty="0"/>
              <a:t>If she was not there, she would be here. </a:t>
            </a:r>
            <a:br>
              <a:rPr lang="en-US" dirty="0"/>
            </a:br>
            <a:br>
              <a:rPr lang="en-US" dirty="0"/>
            </a:br>
            <a:r>
              <a:rPr lang="en-US" dirty="0"/>
              <a:t>If he were to come, he would bring flowers. </a:t>
            </a:r>
          </a:p>
        </p:txBody>
      </p:sp>
      <p:sp>
        <p:nvSpPr>
          <p:cNvPr id="3" name="Text Placeholder 2">
            <a:extLst>
              <a:ext uri="{FF2B5EF4-FFF2-40B4-BE49-F238E27FC236}">
                <a16:creationId xmlns:a16="http://schemas.microsoft.com/office/drawing/2014/main" id="{C30862E9-7ACE-3A51-50B8-D59AB0B563AE}"/>
              </a:ext>
            </a:extLst>
          </p:cNvPr>
          <p:cNvSpPr>
            <a:spLocks noGrp="1"/>
          </p:cNvSpPr>
          <p:nvPr>
            <p:ph type="body" idx="1"/>
          </p:nvPr>
        </p:nvSpPr>
        <p:spPr/>
        <p:txBody>
          <a:bodyPr/>
          <a:lstStyle/>
          <a:p>
            <a:r>
              <a:rPr lang="en-US" dirty="0"/>
              <a:t>Translate Sentences KADA</a:t>
            </a:r>
          </a:p>
        </p:txBody>
      </p:sp>
    </p:spTree>
    <p:extLst>
      <p:ext uri="{BB962C8B-B14F-4D97-AF65-F5344CB8AC3E}">
        <p14:creationId xmlns:p14="http://schemas.microsoft.com/office/powerpoint/2010/main" val="248338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BDAA-5E81-A386-7788-35FC81401D8C}"/>
              </a:ext>
            </a:extLst>
          </p:cNvPr>
          <p:cNvSpPr>
            <a:spLocks noGrp="1"/>
          </p:cNvSpPr>
          <p:nvPr>
            <p:ph type="title"/>
          </p:nvPr>
        </p:nvSpPr>
        <p:spPr/>
        <p:txBody>
          <a:bodyPr/>
          <a:lstStyle/>
          <a:p>
            <a:r>
              <a:rPr lang="en-US" dirty="0"/>
              <a:t>Kad ne bi </a:t>
            </a:r>
            <a:r>
              <a:rPr lang="en-US" dirty="0" err="1"/>
              <a:t>bila</a:t>
            </a:r>
            <a:r>
              <a:rPr lang="en-US" dirty="0"/>
              <a:t> </a:t>
            </a:r>
            <a:r>
              <a:rPr lang="en-US" dirty="0" err="1"/>
              <a:t>tamo</a:t>
            </a:r>
            <a:r>
              <a:rPr lang="en-US" dirty="0"/>
              <a:t>, </a:t>
            </a:r>
            <a:r>
              <a:rPr lang="en-US" dirty="0" err="1"/>
              <a:t>bila</a:t>
            </a:r>
            <a:r>
              <a:rPr lang="en-US" dirty="0"/>
              <a:t> bi </a:t>
            </a:r>
            <a:r>
              <a:rPr lang="en-US" dirty="0" err="1"/>
              <a:t>ovde</a:t>
            </a:r>
            <a:r>
              <a:rPr lang="en-US" dirty="0"/>
              <a:t>. </a:t>
            </a:r>
            <a:br>
              <a:rPr lang="en-US" dirty="0"/>
            </a:br>
            <a:br>
              <a:rPr lang="en-US" dirty="0"/>
            </a:br>
            <a:r>
              <a:rPr lang="en-US" dirty="0"/>
              <a:t>Kad bi </a:t>
            </a:r>
            <a:r>
              <a:rPr lang="en-US" dirty="0" err="1"/>
              <a:t>došao</a:t>
            </a:r>
            <a:r>
              <a:rPr lang="en-US" dirty="0"/>
              <a:t>, </a:t>
            </a:r>
            <a:r>
              <a:rPr lang="en-US" dirty="0" err="1"/>
              <a:t>doneo</a:t>
            </a:r>
            <a:r>
              <a:rPr lang="en-US" dirty="0"/>
              <a:t> bi </a:t>
            </a:r>
            <a:r>
              <a:rPr lang="en-US" dirty="0" err="1"/>
              <a:t>cveće</a:t>
            </a:r>
            <a:r>
              <a:rPr lang="en-US" dirty="0"/>
              <a:t>. </a:t>
            </a:r>
          </a:p>
        </p:txBody>
      </p:sp>
      <p:sp>
        <p:nvSpPr>
          <p:cNvPr id="3" name="Text Placeholder 2">
            <a:extLst>
              <a:ext uri="{FF2B5EF4-FFF2-40B4-BE49-F238E27FC236}">
                <a16:creationId xmlns:a16="http://schemas.microsoft.com/office/drawing/2014/main" id="{B4E76C45-D8CD-69B1-E480-8735C51DBA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975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CD0E-9C33-3A26-DF0F-FD8D75F3ABD3}"/>
              </a:ext>
            </a:extLst>
          </p:cNvPr>
          <p:cNvSpPr>
            <a:spLocks noGrp="1"/>
          </p:cNvSpPr>
          <p:nvPr>
            <p:ph type="title"/>
          </p:nvPr>
        </p:nvSpPr>
        <p:spPr/>
        <p:txBody>
          <a:bodyPr>
            <a:normAutofit fontScale="90000"/>
          </a:bodyPr>
          <a:lstStyle/>
          <a:p>
            <a:r>
              <a:rPr lang="en-US" dirty="0"/>
              <a:t>If we were to ask you, would you come?</a:t>
            </a:r>
            <a:br>
              <a:rPr lang="en-US" dirty="0"/>
            </a:br>
            <a:br>
              <a:rPr lang="en-US" dirty="0"/>
            </a:br>
            <a:r>
              <a:rPr lang="en-US" dirty="0"/>
              <a:t>If you are in Chicago, would you go to museums? </a:t>
            </a:r>
          </a:p>
        </p:txBody>
      </p:sp>
      <p:sp>
        <p:nvSpPr>
          <p:cNvPr id="3" name="Text Placeholder 2">
            <a:extLst>
              <a:ext uri="{FF2B5EF4-FFF2-40B4-BE49-F238E27FC236}">
                <a16:creationId xmlns:a16="http://schemas.microsoft.com/office/drawing/2014/main" id="{E08FD369-671A-F2B9-1C4D-EA9299993C7E}"/>
              </a:ext>
            </a:extLst>
          </p:cNvPr>
          <p:cNvSpPr>
            <a:spLocks noGrp="1"/>
          </p:cNvSpPr>
          <p:nvPr>
            <p:ph type="body" idx="1"/>
          </p:nvPr>
        </p:nvSpPr>
        <p:spPr/>
        <p:txBody>
          <a:bodyPr/>
          <a:lstStyle/>
          <a:p>
            <a:r>
              <a:rPr lang="en-US" dirty="0"/>
              <a:t>Translate Sentences: AKO</a:t>
            </a:r>
          </a:p>
        </p:txBody>
      </p:sp>
    </p:spTree>
    <p:extLst>
      <p:ext uri="{BB962C8B-B14F-4D97-AF65-F5344CB8AC3E}">
        <p14:creationId xmlns:p14="http://schemas.microsoft.com/office/powerpoint/2010/main" val="1938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1590-FDAC-CD7E-C910-443305B623B0}"/>
              </a:ext>
            </a:extLst>
          </p:cNvPr>
          <p:cNvSpPr>
            <a:spLocks noGrp="1"/>
          </p:cNvSpPr>
          <p:nvPr>
            <p:ph type="title"/>
          </p:nvPr>
        </p:nvSpPr>
        <p:spPr>
          <a:xfrm>
            <a:off x="763051" y="2414016"/>
            <a:ext cx="9335989" cy="2307336"/>
          </a:xfrm>
        </p:spPr>
        <p:txBody>
          <a:bodyPr vert="horz" lIns="91440" tIns="45720" rIns="91440" bIns="45720" rtlCol="0" anchor="t">
            <a:noAutofit/>
          </a:bodyPr>
          <a:lstStyle/>
          <a:p>
            <a:pPr>
              <a:lnSpc>
                <a:spcPct val="150000"/>
              </a:lnSpc>
            </a:pPr>
            <a:r>
              <a:rPr lang="en-US" sz="2800" dirty="0"/>
              <a:t>Ako pada </a:t>
            </a:r>
            <a:r>
              <a:rPr lang="en-US" sz="2800" err="1"/>
              <a:t>kiša</a:t>
            </a:r>
            <a:r>
              <a:rPr lang="en-US" sz="2800" dirty="0"/>
              <a:t>, </a:t>
            </a:r>
            <a:r>
              <a:rPr lang="en-US" sz="2800" err="1"/>
              <a:t>nećemo</a:t>
            </a:r>
            <a:r>
              <a:rPr lang="en-US" sz="2800" dirty="0"/>
              <a:t> </a:t>
            </a:r>
            <a:r>
              <a:rPr lang="en-US" sz="2800" err="1"/>
              <a:t>ići</a:t>
            </a:r>
            <a:r>
              <a:rPr lang="en-US" sz="2800" dirty="0"/>
              <a:t>.</a:t>
            </a:r>
            <a:br>
              <a:rPr lang="en-US" sz="2800" dirty="0"/>
            </a:br>
            <a:r>
              <a:rPr lang="en-US" sz="2800" dirty="0"/>
              <a:t>Ako </a:t>
            </a:r>
            <a:r>
              <a:rPr lang="en-US" sz="2800" err="1"/>
              <a:t>budeš</a:t>
            </a:r>
            <a:r>
              <a:rPr lang="en-US" sz="2800" dirty="0"/>
              <a:t> </a:t>
            </a:r>
            <a:r>
              <a:rPr lang="en-US" sz="2800" err="1"/>
              <a:t>došao</a:t>
            </a:r>
            <a:r>
              <a:rPr lang="en-US" sz="2800" dirty="0"/>
              <a:t>, </a:t>
            </a:r>
            <a:r>
              <a:rPr lang="en-US" sz="2800" err="1"/>
              <a:t>dobićeš</a:t>
            </a:r>
            <a:r>
              <a:rPr lang="en-US" sz="2800" dirty="0"/>
              <a:t> </a:t>
            </a:r>
            <a:r>
              <a:rPr lang="en-US" sz="2800" err="1"/>
              <a:t>poklon</a:t>
            </a:r>
            <a:r>
              <a:rPr lang="en-US" sz="2800" dirty="0"/>
              <a:t>.</a:t>
            </a:r>
            <a:br>
              <a:rPr lang="en-US" sz="2800" dirty="0"/>
            </a:br>
            <a:r>
              <a:rPr lang="en-US" sz="2800" dirty="0"/>
              <a:t>Kad </a:t>
            </a:r>
            <a:r>
              <a:rPr lang="en-US" sz="2800" err="1"/>
              <a:t>dođeš</a:t>
            </a:r>
            <a:r>
              <a:rPr lang="en-US" sz="2800" dirty="0"/>
              <a:t> </a:t>
            </a:r>
            <a:r>
              <a:rPr lang="en-US" sz="2800" err="1"/>
              <a:t>iz</a:t>
            </a:r>
            <a:r>
              <a:rPr lang="en-US" sz="2800" dirty="0"/>
              <a:t> </a:t>
            </a:r>
            <a:r>
              <a:rPr lang="en-US" sz="2800" err="1"/>
              <a:t>Engleske</a:t>
            </a:r>
            <a:r>
              <a:rPr lang="en-US" sz="2800" dirty="0"/>
              <a:t>, </a:t>
            </a:r>
            <a:r>
              <a:rPr lang="en-US" sz="2800" err="1"/>
              <a:t>razgovarat</a:t>
            </a:r>
            <a:r>
              <a:rPr lang="en-US" sz="2800" dirty="0"/>
              <a:t> </a:t>
            </a:r>
            <a:r>
              <a:rPr lang="en-US" sz="2800" err="1"/>
              <a:t>ćemo</a:t>
            </a:r>
            <a:r>
              <a:rPr lang="en-US" sz="2800" dirty="0"/>
              <a:t>. </a:t>
            </a:r>
            <a:br>
              <a:rPr lang="en-US" sz="2800" dirty="0"/>
            </a:br>
            <a:r>
              <a:rPr lang="en-US" sz="2800" dirty="0"/>
              <a:t>Kad bi </a:t>
            </a:r>
            <a:r>
              <a:rPr lang="en-US" sz="2800" err="1"/>
              <a:t>ona</a:t>
            </a:r>
            <a:r>
              <a:rPr lang="en-US" sz="2800" dirty="0"/>
              <a:t> </a:t>
            </a:r>
            <a:r>
              <a:rPr lang="en-US" sz="2800" err="1"/>
              <a:t>bila</a:t>
            </a:r>
            <a:r>
              <a:rPr lang="en-US" sz="2800" dirty="0"/>
              <a:t> </a:t>
            </a:r>
            <a:r>
              <a:rPr lang="en-US" sz="2800" err="1"/>
              <a:t>tu</a:t>
            </a:r>
            <a:r>
              <a:rPr lang="en-US" sz="2800" dirty="0"/>
              <a:t> </a:t>
            </a:r>
            <a:r>
              <a:rPr lang="en-US" sz="2800" err="1"/>
              <a:t>sve</a:t>
            </a:r>
            <a:r>
              <a:rPr lang="en-US" sz="2800" dirty="0"/>
              <a:t> bi </a:t>
            </a:r>
            <a:r>
              <a:rPr lang="en-US" sz="2800" err="1"/>
              <a:t>bilo</a:t>
            </a:r>
            <a:r>
              <a:rPr lang="en-US" sz="2800" dirty="0"/>
              <a:t> u </a:t>
            </a:r>
            <a:r>
              <a:rPr lang="en-US" sz="2800" err="1"/>
              <a:t>redu</a:t>
            </a:r>
            <a:r>
              <a:rPr lang="en-US" sz="2800" dirty="0"/>
              <a:t>. </a:t>
            </a:r>
            <a:br>
              <a:rPr lang="en-US" sz="2800" dirty="0"/>
            </a:br>
            <a:r>
              <a:rPr lang="en-US" sz="2800" dirty="0"/>
              <a:t>Da </a:t>
            </a:r>
            <a:r>
              <a:rPr lang="en-US" sz="2800" err="1"/>
              <a:t>si</a:t>
            </a:r>
            <a:r>
              <a:rPr lang="en-US" sz="2800" dirty="0"/>
              <a:t> mi </a:t>
            </a:r>
            <a:r>
              <a:rPr lang="en-US" sz="2800" err="1"/>
              <a:t>rekla</a:t>
            </a:r>
            <a:r>
              <a:rPr lang="en-US" sz="2800" dirty="0"/>
              <a:t> o </a:t>
            </a:r>
            <a:r>
              <a:rPr lang="en-US" sz="2800" err="1"/>
              <a:t>čemu</a:t>
            </a:r>
            <a:r>
              <a:rPr lang="en-US" sz="2800" dirty="0"/>
              <a:t> se </a:t>
            </a:r>
            <a:r>
              <a:rPr lang="en-US" sz="2800" err="1"/>
              <a:t>radi</a:t>
            </a:r>
            <a:r>
              <a:rPr lang="en-US" sz="2800" dirty="0"/>
              <a:t> </a:t>
            </a:r>
            <a:r>
              <a:rPr lang="en-US" sz="2800" err="1"/>
              <a:t>ostala</a:t>
            </a:r>
            <a:r>
              <a:rPr lang="en-US" sz="2800" dirty="0"/>
              <a:t> </a:t>
            </a:r>
            <a:r>
              <a:rPr lang="en-US" sz="2800" err="1"/>
              <a:t>bih</a:t>
            </a:r>
            <a:r>
              <a:rPr lang="en-US" sz="2800" dirty="0"/>
              <a:t> da </a:t>
            </a:r>
            <a:r>
              <a:rPr lang="en-US" sz="2800" err="1"/>
              <a:t>ti</a:t>
            </a:r>
            <a:r>
              <a:rPr lang="en-US" sz="2800" dirty="0"/>
              <a:t> </a:t>
            </a:r>
            <a:r>
              <a:rPr lang="en-US" sz="2800" err="1"/>
              <a:t>pomognem</a:t>
            </a:r>
            <a:r>
              <a:rPr lang="en-US" sz="2800" dirty="0"/>
              <a:t>.  </a:t>
            </a:r>
          </a:p>
        </p:txBody>
      </p:sp>
      <p:sp>
        <p:nvSpPr>
          <p:cNvPr id="3" name="Content Placeholder 2">
            <a:extLst>
              <a:ext uri="{FF2B5EF4-FFF2-40B4-BE49-F238E27FC236}">
                <a16:creationId xmlns:a16="http://schemas.microsoft.com/office/drawing/2014/main" id="{A2B4192E-C906-64E6-C9FA-7CDC495D05D0}"/>
              </a:ext>
            </a:extLst>
          </p:cNvPr>
          <p:cNvSpPr>
            <a:spLocks noGrp="1"/>
          </p:cNvSpPr>
          <p:nvPr>
            <p:ph type="body" idx="1"/>
          </p:nvPr>
        </p:nvSpPr>
        <p:spPr/>
        <p:txBody>
          <a:bodyPr/>
          <a:lstStyle/>
          <a:p>
            <a:r>
              <a:rPr lang="en-US" dirty="0"/>
              <a:t>Let's review: Determine the verb forms in following sentences</a:t>
            </a:r>
          </a:p>
        </p:txBody>
      </p:sp>
    </p:spTree>
    <p:extLst>
      <p:ext uri="{BB962C8B-B14F-4D97-AF65-F5344CB8AC3E}">
        <p14:creationId xmlns:p14="http://schemas.microsoft.com/office/powerpoint/2010/main" val="419244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BC38-B2BF-EBD0-0E99-C543159EDA1B}"/>
              </a:ext>
            </a:extLst>
          </p:cNvPr>
          <p:cNvSpPr>
            <a:spLocks noGrp="1"/>
          </p:cNvSpPr>
          <p:nvPr>
            <p:ph type="title"/>
          </p:nvPr>
        </p:nvSpPr>
        <p:spPr/>
        <p:txBody>
          <a:bodyPr>
            <a:normAutofit fontScale="90000"/>
          </a:bodyPr>
          <a:lstStyle/>
          <a:p>
            <a:r>
              <a:rPr lang="sr-Latn-RS" dirty="0"/>
              <a:t>Ako</a:t>
            </a:r>
            <a:r>
              <a:rPr lang="en-US" dirty="0"/>
              <a:t> </a:t>
            </a:r>
            <a:r>
              <a:rPr lang="en-US" dirty="0" err="1"/>
              <a:t>bismo</a:t>
            </a:r>
            <a:r>
              <a:rPr lang="en-US" dirty="0"/>
              <a:t> </a:t>
            </a:r>
            <a:r>
              <a:rPr lang="en-US" dirty="0" err="1"/>
              <a:t>te</a:t>
            </a:r>
            <a:r>
              <a:rPr lang="en-US" dirty="0"/>
              <a:t> </a:t>
            </a:r>
            <a:r>
              <a:rPr lang="en-US" dirty="0" err="1"/>
              <a:t>pitali</a:t>
            </a:r>
            <a:r>
              <a:rPr lang="en-US" dirty="0"/>
              <a:t>, da li bi </a:t>
            </a:r>
            <a:r>
              <a:rPr lang="en-US" dirty="0" err="1"/>
              <a:t>došla</a:t>
            </a:r>
            <a:r>
              <a:rPr lang="en-US" dirty="0"/>
              <a:t>?</a:t>
            </a:r>
            <a:br>
              <a:rPr lang="en-US" dirty="0"/>
            </a:br>
            <a:br>
              <a:rPr lang="en-US" dirty="0"/>
            </a:br>
            <a:r>
              <a:rPr lang="en-US" dirty="0" err="1"/>
              <a:t>Ako</a:t>
            </a:r>
            <a:r>
              <a:rPr lang="en-US" dirty="0"/>
              <a:t> </a:t>
            </a:r>
            <a:r>
              <a:rPr lang="en-US" dirty="0" err="1"/>
              <a:t>bude</a:t>
            </a:r>
            <a:r>
              <a:rPr lang="sr-Latn-RS" dirty="0"/>
              <a:t>š</a:t>
            </a:r>
            <a:r>
              <a:rPr lang="en-US" dirty="0"/>
              <a:t> u </a:t>
            </a:r>
            <a:r>
              <a:rPr lang="en-US" dirty="0" err="1"/>
              <a:t>Čikagu</a:t>
            </a:r>
            <a:r>
              <a:rPr lang="en-US" dirty="0"/>
              <a:t>, da li bi </a:t>
            </a:r>
            <a:r>
              <a:rPr lang="sr-Latn-RS" dirty="0"/>
              <a:t>išla u muzeje</a:t>
            </a:r>
            <a:r>
              <a:rPr lang="en-US" dirty="0"/>
              <a:t>?</a:t>
            </a:r>
          </a:p>
        </p:txBody>
      </p:sp>
      <p:sp>
        <p:nvSpPr>
          <p:cNvPr id="3" name="Text Placeholder 2">
            <a:extLst>
              <a:ext uri="{FF2B5EF4-FFF2-40B4-BE49-F238E27FC236}">
                <a16:creationId xmlns:a16="http://schemas.microsoft.com/office/drawing/2014/main" id="{1AEA3016-0207-1806-A8C1-066BC7B7CF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176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87C9-5691-66CA-6145-713D810E3289}"/>
              </a:ext>
            </a:extLst>
          </p:cNvPr>
          <p:cNvSpPr>
            <a:spLocks noGrp="1"/>
          </p:cNvSpPr>
          <p:nvPr>
            <p:ph type="title"/>
          </p:nvPr>
        </p:nvSpPr>
        <p:spPr/>
        <p:txBody>
          <a:bodyPr>
            <a:normAutofit/>
          </a:bodyPr>
          <a:lstStyle/>
          <a:p>
            <a:r>
              <a:rPr lang="en-US" sz="2800" dirty="0"/>
              <a:t>(1) Former potential conditional- it was possible, but it did not happen</a:t>
            </a:r>
            <a:br>
              <a:rPr lang="en-US" sz="2800" dirty="0"/>
            </a:br>
            <a:r>
              <a:rPr lang="en-US" sz="2800" dirty="0"/>
              <a:t>(2) Never was potential- imaginary, hypothetical conditional</a:t>
            </a:r>
            <a:br>
              <a:rPr lang="en-US" sz="2800" dirty="0"/>
            </a:br>
            <a:br>
              <a:rPr lang="en-US" sz="2800" dirty="0"/>
            </a:br>
            <a:r>
              <a:rPr lang="en-US" sz="2800" dirty="0"/>
              <a:t>Formula: </a:t>
            </a:r>
            <a:r>
              <a:rPr lang="en-US" sz="2800" b="1" dirty="0"/>
              <a:t>(1) Da + past/present tense + (2) conditional mood </a:t>
            </a:r>
            <a:br>
              <a:rPr lang="en-US" sz="2800" b="1" dirty="0"/>
            </a:br>
            <a:br>
              <a:rPr lang="en-US" sz="2800" b="1" dirty="0"/>
            </a:br>
            <a:r>
              <a:rPr lang="en-US" sz="2800" b="1" dirty="0"/>
              <a:t>Translated as IF</a:t>
            </a:r>
          </a:p>
        </p:txBody>
      </p:sp>
      <p:sp>
        <p:nvSpPr>
          <p:cNvPr id="3" name="Text Placeholder 2">
            <a:extLst>
              <a:ext uri="{FF2B5EF4-FFF2-40B4-BE49-F238E27FC236}">
                <a16:creationId xmlns:a16="http://schemas.microsoft.com/office/drawing/2014/main" id="{1DA41886-4815-DE3B-9FC1-F5772E3B2EF8}"/>
              </a:ext>
            </a:extLst>
          </p:cNvPr>
          <p:cNvSpPr>
            <a:spLocks noGrp="1"/>
          </p:cNvSpPr>
          <p:nvPr>
            <p:ph type="body" idx="1"/>
          </p:nvPr>
        </p:nvSpPr>
        <p:spPr/>
        <p:txBody>
          <a:bodyPr/>
          <a:lstStyle/>
          <a:p>
            <a:r>
              <a:rPr lang="en-US" dirty="0"/>
              <a:t>Unreal Conditional</a:t>
            </a:r>
          </a:p>
        </p:txBody>
      </p:sp>
    </p:spTree>
    <p:extLst>
      <p:ext uri="{BB962C8B-B14F-4D97-AF65-F5344CB8AC3E}">
        <p14:creationId xmlns:p14="http://schemas.microsoft.com/office/powerpoint/2010/main" val="426845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658F-0C31-2532-395B-A25F52653992}"/>
              </a:ext>
            </a:extLst>
          </p:cNvPr>
          <p:cNvSpPr>
            <a:spLocks noGrp="1"/>
          </p:cNvSpPr>
          <p:nvPr>
            <p:ph type="title"/>
          </p:nvPr>
        </p:nvSpPr>
        <p:spPr/>
        <p:txBody>
          <a:bodyPr>
            <a:normAutofit fontScale="90000"/>
          </a:bodyPr>
          <a:lstStyle/>
          <a:p>
            <a:r>
              <a:rPr lang="en-US" dirty="0"/>
              <a:t>Formula: DA + Verb in past tense + conditional mood </a:t>
            </a:r>
            <a:br>
              <a:rPr lang="en-US" dirty="0"/>
            </a:br>
            <a:br>
              <a:rPr lang="en-US" dirty="0"/>
            </a:br>
            <a:r>
              <a:rPr lang="en-US" dirty="0"/>
              <a:t>Da </a:t>
            </a:r>
            <a:r>
              <a:rPr lang="en-US" dirty="0" err="1"/>
              <a:t>si</a:t>
            </a:r>
            <a:r>
              <a:rPr lang="en-US" dirty="0"/>
              <a:t> mi </a:t>
            </a:r>
            <a:r>
              <a:rPr lang="en-US" dirty="0" err="1"/>
              <a:t>donela</a:t>
            </a:r>
            <a:r>
              <a:rPr lang="en-US" dirty="0"/>
              <a:t> </a:t>
            </a:r>
            <a:r>
              <a:rPr lang="en-US" dirty="0" err="1"/>
              <a:t>poklon</a:t>
            </a:r>
            <a:r>
              <a:rPr lang="en-US" dirty="0"/>
              <a:t>, </a:t>
            </a:r>
            <a:r>
              <a:rPr lang="en-US" dirty="0" err="1"/>
              <a:t>volela</a:t>
            </a:r>
            <a:r>
              <a:rPr lang="en-US" dirty="0"/>
              <a:t> </a:t>
            </a:r>
            <a:r>
              <a:rPr lang="en-US" dirty="0" err="1"/>
              <a:t>bih</a:t>
            </a:r>
            <a:r>
              <a:rPr lang="en-US" dirty="0"/>
              <a:t> </a:t>
            </a:r>
            <a:r>
              <a:rPr lang="en-US" dirty="0" err="1"/>
              <a:t>te</a:t>
            </a:r>
            <a:r>
              <a:rPr lang="en-US" dirty="0"/>
              <a:t>. </a:t>
            </a:r>
          </a:p>
        </p:txBody>
      </p:sp>
      <p:sp>
        <p:nvSpPr>
          <p:cNvPr id="3" name="Text Placeholder 2">
            <a:extLst>
              <a:ext uri="{FF2B5EF4-FFF2-40B4-BE49-F238E27FC236}">
                <a16:creationId xmlns:a16="http://schemas.microsoft.com/office/drawing/2014/main" id="{1751EEB8-D63A-3651-F825-97AA2AD5E4F7}"/>
              </a:ext>
            </a:extLst>
          </p:cNvPr>
          <p:cNvSpPr>
            <a:spLocks noGrp="1"/>
          </p:cNvSpPr>
          <p:nvPr>
            <p:ph type="body" idx="1"/>
          </p:nvPr>
        </p:nvSpPr>
        <p:spPr/>
        <p:txBody>
          <a:bodyPr/>
          <a:lstStyle/>
          <a:p>
            <a:r>
              <a:rPr lang="en-US" dirty="0"/>
              <a:t>Former Potential Condition</a:t>
            </a:r>
          </a:p>
        </p:txBody>
      </p:sp>
    </p:spTree>
    <p:extLst>
      <p:ext uri="{BB962C8B-B14F-4D97-AF65-F5344CB8AC3E}">
        <p14:creationId xmlns:p14="http://schemas.microsoft.com/office/powerpoint/2010/main" val="98480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5846-A0CE-B762-4C93-11D4E416CD4E}"/>
              </a:ext>
            </a:extLst>
          </p:cNvPr>
          <p:cNvSpPr>
            <a:spLocks noGrp="1"/>
          </p:cNvSpPr>
          <p:nvPr>
            <p:ph type="title"/>
          </p:nvPr>
        </p:nvSpPr>
        <p:spPr/>
        <p:txBody>
          <a:bodyPr>
            <a:normAutofit fontScale="90000"/>
          </a:bodyPr>
          <a:lstStyle/>
          <a:p>
            <a:r>
              <a:rPr lang="en-US" dirty="0"/>
              <a:t>If you said that to her, she would have come. </a:t>
            </a:r>
            <a:br>
              <a:rPr lang="en-US" dirty="0"/>
            </a:br>
            <a:br>
              <a:rPr lang="en-US" dirty="0"/>
            </a:br>
            <a:r>
              <a:rPr lang="en-US" dirty="0"/>
              <a:t>If I stayed home, I would have not met you. </a:t>
            </a:r>
          </a:p>
        </p:txBody>
      </p:sp>
      <p:sp>
        <p:nvSpPr>
          <p:cNvPr id="3" name="Text Placeholder 2">
            <a:extLst>
              <a:ext uri="{FF2B5EF4-FFF2-40B4-BE49-F238E27FC236}">
                <a16:creationId xmlns:a16="http://schemas.microsoft.com/office/drawing/2014/main" id="{16026AB9-F6ED-2364-F297-AD68D66469D5}"/>
              </a:ext>
            </a:extLst>
          </p:cNvPr>
          <p:cNvSpPr>
            <a:spLocks noGrp="1"/>
          </p:cNvSpPr>
          <p:nvPr>
            <p:ph type="body" idx="1"/>
          </p:nvPr>
        </p:nvSpPr>
        <p:spPr/>
        <p:txBody>
          <a:bodyPr/>
          <a:lstStyle/>
          <a:p>
            <a:r>
              <a:rPr lang="en-US" dirty="0"/>
              <a:t>Translate following sentences</a:t>
            </a:r>
          </a:p>
        </p:txBody>
      </p:sp>
    </p:spTree>
    <p:extLst>
      <p:ext uri="{BB962C8B-B14F-4D97-AF65-F5344CB8AC3E}">
        <p14:creationId xmlns:p14="http://schemas.microsoft.com/office/powerpoint/2010/main" val="158206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56F2-DD25-09DA-05C8-FDCC86ED97AB}"/>
              </a:ext>
            </a:extLst>
          </p:cNvPr>
          <p:cNvSpPr>
            <a:spLocks noGrp="1"/>
          </p:cNvSpPr>
          <p:nvPr>
            <p:ph type="title"/>
          </p:nvPr>
        </p:nvSpPr>
        <p:spPr/>
        <p:txBody>
          <a:bodyPr/>
          <a:lstStyle/>
          <a:p>
            <a:r>
              <a:rPr lang="en-US" dirty="0"/>
              <a:t>Da </a:t>
            </a:r>
            <a:r>
              <a:rPr lang="en-US" dirty="0" err="1"/>
              <a:t>si</a:t>
            </a:r>
            <a:r>
              <a:rPr lang="en-US" dirty="0"/>
              <a:t> </a:t>
            </a:r>
            <a:r>
              <a:rPr lang="en-US" dirty="0" err="1"/>
              <a:t>joj</a:t>
            </a:r>
            <a:r>
              <a:rPr lang="en-US" dirty="0"/>
              <a:t> to </a:t>
            </a:r>
            <a:r>
              <a:rPr lang="en-US" dirty="0" err="1"/>
              <a:t>rekla</a:t>
            </a:r>
            <a:r>
              <a:rPr lang="en-US" dirty="0"/>
              <a:t>, </a:t>
            </a:r>
            <a:r>
              <a:rPr lang="en-US" dirty="0" err="1"/>
              <a:t>ona</a:t>
            </a:r>
            <a:r>
              <a:rPr lang="en-US" dirty="0"/>
              <a:t> bi </a:t>
            </a:r>
            <a:r>
              <a:rPr lang="en-US" dirty="0" err="1"/>
              <a:t>došla</a:t>
            </a:r>
            <a:r>
              <a:rPr lang="en-US" dirty="0"/>
              <a:t>. </a:t>
            </a:r>
            <a:br>
              <a:rPr lang="en-US" dirty="0"/>
            </a:br>
            <a:r>
              <a:rPr lang="en-US" dirty="0"/>
              <a:t>Da </a:t>
            </a:r>
            <a:r>
              <a:rPr lang="en-US" dirty="0" err="1"/>
              <a:t>sam</a:t>
            </a:r>
            <a:r>
              <a:rPr lang="en-US" dirty="0"/>
              <a:t> </a:t>
            </a:r>
            <a:r>
              <a:rPr lang="en-US" dirty="0" err="1"/>
              <a:t>ostala</a:t>
            </a:r>
            <a:r>
              <a:rPr lang="en-US" dirty="0"/>
              <a:t> </a:t>
            </a:r>
            <a:r>
              <a:rPr lang="en-US" dirty="0" err="1"/>
              <a:t>kući</a:t>
            </a:r>
            <a:r>
              <a:rPr lang="en-US" dirty="0"/>
              <a:t>, ne </a:t>
            </a:r>
            <a:r>
              <a:rPr lang="en-US" dirty="0" err="1"/>
              <a:t>bih</a:t>
            </a:r>
            <a:r>
              <a:rPr lang="en-US" dirty="0"/>
              <a:t> </a:t>
            </a:r>
            <a:r>
              <a:rPr lang="en-US" dirty="0" err="1"/>
              <a:t>te</a:t>
            </a:r>
            <a:r>
              <a:rPr lang="en-US" dirty="0"/>
              <a:t> </a:t>
            </a:r>
            <a:r>
              <a:rPr lang="en-US" dirty="0" err="1"/>
              <a:t>upoznala</a:t>
            </a:r>
            <a:r>
              <a:rPr lang="en-US" dirty="0"/>
              <a:t>.</a:t>
            </a:r>
          </a:p>
        </p:txBody>
      </p:sp>
      <p:sp>
        <p:nvSpPr>
          <p:cNvPr id="3" name="Text Placeholder 2">
            <a:extLst>
              <a:ext uri="{FF2B5EF4-FFF2-40B4-BE49-F238E27FC236}">
                <a16:creationId xmlns:a16="http://schemas.microsoft.com/office/drawing/2014/main" id="{429EA891-91BC-EB71-D8A7-94935046FC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151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57AA-9709-B8BE-D195-1F80CA2771AA}"/>
              </a:ext>
            </a:extLst>
          </p:cNvPr>
          <p:cNvSpPr>
            <a:spLocks noGrp="1"/>
          </p:cNvSpPr>
          <p:nvPr>
            <p:ph type="title"/>
          </p:nvPr>
        </p:nvSpPr>
        <p:spPr/>
        <p:txBody>
          <a:bodyPr>
            <a:normAutofit fontScale="90000"/>
          </a:bodyPr>
          <a:lstStyle/>
          <a:p>
            <a:r>
              <a:rPr lang="en-US" dirty="0"/>
              <a:t>Formula: Da + present/past tense + conditional mood</a:t>
            </a:r>
            <a:br>
              <a:rPr lang="en-US" dirty="0"/>
            </a:br>
            <a:br>
              <a:rPr lang="en-US" dirty="0"/>
            </a:br>
            <a:r>
              <a:rPr lang="en-US" dirty="0"/>
              <a:t>Da je </a:t>
            </a:r>
            <a:r>
              <a:rPr lang="en-US" dirty="0" err="1"/>
              <a:t>postao</a:t>
            </a:r>
            <a:r>
              <a:rPr lang="en-US" dirty="0"/>
              <a:t> </a:t>
            </a:r>
            <a:r>
              <a:rPr lang="en-US" dirty="0" err="1"/>
              <a:t>kralj</a:t>
            </a:r>
            <a:r>
              <a:rPr lang="en-US" dirty="0"/>
              <a:t>, </a:t>
            </a:r>
            <a:r>
              <a:rPr lang="en-US" dirty="0" err="1"/>
              <a:t>svi</a:t>
            </a:r>
            <a:r>
              <a:rPr lang="en-US" dirty="0"/>
              <a:t> bi </a:t>
            </a:r>
            <a:r>
              <a:rPr lang="en-US" dirty="0" err="1"/>
              <a:t>bili</a:t>
            </a:r>
            <a:r>
              <a:rPr lang="en-US" dirty="0"/>
              <a:t> </a:t>
            </a:r>
            <a:r>
              <a:rPr lang="en-US" dirty="0" err="1"/>
              <a:t>srećni</a:t>
            </a:r>
            <a:r>
              <a:rPr lang="en-US" dirty="0"/>
              <a:t>. </a:t>
            </a:r>
            <a:br>
              <a:rPr lang="en-US" dirty="0"/>
            </a:br>
            <a:r>
              <a:rPr lang="en-US" dirty="0"/>
              <a:t>Da </a:t>
            </a:r>
            <a:r>
              <a:rPr lang="en-US" dirty="0" err="1"/>
              <a:t>sam</a:t>
            </a:r>
            <a:r>
              <a:rPr lang="en-US" dirty="0"/>
              <a:t> </a:t>
            </a:r>
            <a:r>
              <a:rPr lang="en-US" dirty="0" err="1"/>
              <a:t>bogata</a:t>
            </a:r>
            <a:r>
              <a:rPr lang="en-US" dirty="0"/>
              <a:t>, </a:t>
            </a:r>
            <a:r>
              <a:rPr lang="en-US" dirty="0" err="1"/>
              <a:t>kupila</a:t>
            </a:r>
            <a:r>
              <a:rPr lang="en-US" dirty="0"/>
              <a:t> </a:t>
            </a:r>
            <a:r>
              <a:rPr lang="en-US" dirty="0" err="1"/>
              <a:t>bih</a:t>
            </a:r>
            <a:r>
              <a:rPr lang="en-US" dirty="0"/>
              <a:t> </a:t>
            </a:r>
            <a:r>
              <a:rPr lang="en-US" dirty="0" err="1"/>
              <a:t>kuću</a:t>
            </a:r>
            <a:r>
              <a:rPr lang="en-US" dirty="0"/>
              <a:t>. </a:t>
            </a:r>
          </a:p>
        </p:txBody>
      </p:sp>
      <p:sp>
        <p:nvSpPr>
          <p:cNvPr id="3" name="Text Placeholder 2">
            <a:extLst>
              <a:ext uri="{FF2B5EF4-FFF2-40B4-BE49-F238E27FC236}">
                <a16:creationId xmlns:a16="http://schemas.microsoft.com/office/drawing/2014/main" id="{5AF2810D-E348-3FBC-D82F-9580E38C2E3E}"/>
              </a:ext>
            </a:extLst>
          </p:cNvPr>
          <p:cNvSpPr>
            <a:spLocks noGrp="1"/>
          </p:cNvSpPr>
          <p:nvPr>
            <p:ph type="body" idx="1"/>
          </p:nvPr>
        </p:nvSpPr>
        <p:spPr/>
        <p:txBody>
          <a:bodyPr/>
          <a:lstStyle/>
          <a:p>
            <a:r>
              <a:rPr lang="en-US" dirty="0"/>
              <a:t>Hypothetical, Imaginary Conditional </a:t>
            </a:r>
          </a:p>
        </p:txBody>
      </p:sp>
    </p:spTree>
    <p:extLst>
      <p:ext uri="{BB962C8B-B14F-4D97-AF65-F5344CB8AC3E}">
        <p14:creationId xmlns:p14="http://schemas.microsoft.com/office/powerpoint/2010/main" val="324685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F36D-9D71-8C08-9826-CC6A53A883F7}"/>
              </a:ext>
            </a:extLst>
          </p:cNvPr>
          <p:cNvSpPr>
            <a:spLocks noGrp="1"/>
          </p:cNvSpPr>
          <p:nvPr>
            <p:ph type="title"/>
          </p:nvPr>
        </p:nvSpPr>
        <p:spPr/>
        <p:txBody>
          <a:bodyPr>
            <a:normAutofit fontScale="90000"/>
          </a:bodyPr>
          <a:lstStyle/>
          <a:p>
            <a:r>
              <a:rPr lang="en-US" dirty="0"/>
              <a:t>If he was smart, he would call you. </a:t>
            </a:r>
            <a:br>
              <a:rPr lang="en-US" dirty="0"/>
            </a:br>
            <a:br>
              <a:rPr lang="en-US" dirty="0"/>
            </a:br>
            <a:r>
              <a:rPr lang="en-US" dirty="0"/>
              <a:t>If she was artist, she wouldn't be sad now. </a:t>
            </a:r>
          </a:p>
        </p:txBody>
      </p:sp>
      <p:sp>
        <p:nvSpPr>
          <p:cNvPr id="3" name="Text Placeholder 2">
            <a:extLst>
              <a:ext uri="{FF2B5EF4-FFF2-40B4-BE49-F238E27FC236}">
                <a16:creationId xmlns:a16="http://schemas.microsoft.com/office/drawing/2014/main" id="{76E73638-80EE-B886-3F87-37C761F28478}"/>
              </a:ext>
            </a:extLst>
          </p:cNvPr>
          <p:cNvSpPr>
            <a:spLocks noGrp="1"/>
          </p:cNvSpPr>
          <p:nvPr>
            <p:ph type="body" idx="1"/>
          </p:nvPr>
        </p:nvSpPr>
        <p:spPr/>
        <p:txBody>
          <a:bodyPr/>
          <a:lstStyle/>
          <a:p>
            <a:r>
              <a:rPr lang="en-US" dirty="0"/>
              <a:t>Translate the sentences </a:t>
            </a:r>
          </a:p>
        </p:txBody>
      </p:sp>
    </p:spTree>
    <p:extLst>
      <p:ext uri="{BB962C8B-B14F-4D97-AF65-F5344CB8AC3E}">
        <p14:creationId xmlns:p14="http://schemas.microsoft.com/office/powerpoint/2010/main" val="2514881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BF03-8A77-8538-099F-6D35AC67834B}"/>
              </a:ext>
            </a:extLst>
          </p:cNvPr>
          <p:cNvSpPr>
            <a:spLocks noGrp="1"/>
          </p:cNvSpPr>
          <p:nvPr>
            <p:ph type="title"/>
          </p:nvPr>
        </p:nvSpPr>
        <p:spPr/>
        <p:txBody>
          <a:bodyPr>
            <a:normAutofit fontScale="90000"/>
          </a:bodyPr>
          <a:lstStyle/>
          <a:p>
            <a:r>
              <a:rPr lang="en-US" dirty="0"/>
              <a:t>Da je bio </a:t>
            </a:r>
            <a:r>
              <a:rPr lang="en-US" dirty="0" err="1"/>
              <a:t>pametan</a:t>
            </a:r>
            <a:r>
              <a:rPr lang="en-US" dirty="0"/>
              <a:t>, </a:t>
            </a:r>
            <a:r>
              <a:rPr lang="en-US" dirty="0" err="1"/>
              <a:t>pozvao</a:t>
            </a:r>
            <a:r>
              <a:rPr lang="en-US" dirty="0"/>
              <a:t> bi </a:t>
            </a:r>
            <a:r>
              <a:rPr lang="en-US" dirty="0" err="1"/>
              <a:t>te</a:t>
            </a:r>
            <a:r>
              <a:rPr lang="en-US" dirty="0"/>
              <a:t>. </a:t>
            </a:r>
            <a:br>
              <a:rPr lang="en-US" dirty="0"/>
            </a:br>
            <a:br>
              <a:rPr lang="en-US" dirty="0"/>
            </a:br>
            <a:r>
              <a:rPr lang="en-US" dirty="0"/>
              <a:t>Da je </a:t>
            </a:r>
            <a:r>
              <a:rPr lang="en-US" dirty="0" err="1"/>
              <a:t>umetnica</a:t>
            </a:r>
            <a:r>
              <a:rPr lang="en-US" dirty="0"/>
              <a:t>, ne bi </a:t>
            </a:r>
            <a:r>
              <a:rPr lang="en-US" dirty="0" err="1"/>
              <a:t>bila</a:t>
            </a:r>
            <a:r>
              <a:rPr lang="en-US" dirty="0"/>
              <a:t> </a:t>
            </a:r>
            <a:r>
              <a:rPr lang="en-US" dirty="0" err="1"/>
              <a:t>tužna</a:t>
            </a:r>
            <a:r>
              <a:rPr lang="en-US" dirty="0"/>
              <a:t> </a:t>
            </a:r>
            <a:r>
              <a:rPr lang="en-US" dirty="0" err="1"/>
              <a:t>sada</a:t>
            </a:r>
            <a:r>
              <a:rPr lang="en-US" dirty="0"/>
              <a:t>. </a:t>
            </a:r>
          </a:p>
        </p:txBody>
      </p:sp>
      <p:sp>
        <p:nvSpPr>
          <p:cNvPr id="3" name="Text Placeholder 2">
            <a:extLst>
              <a:ext uri="{FF2B5EF4-FFF2-40B4-BE49-F238E27FC236}">
                <a16:creationId xmlns:a16="http://schemas.microsoft.com/office/drawing/2014/main" id="{81D446C1-A781-22C7-22A7-B25D4DB73F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6013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77FB-E5B8-39F3-A433-83C85DA58357}"/>
              </a:ext>
            </a:extLst>
          </p:cNvPr>
          <p:cNvSpPr>
            <a:spLocks noGrp="1"/>
          </p:cNvSpPr>
          <p:nvPr>
            <p:ph type="title"/>
          </p:nvPr>
        </p:nvSpPr>
        <p:spPr/>
        <p:txBody>
          <a:bodyPr>
            <a:normAutofit fontScale="90000"/>
          </a:bodyPr>
          <a:lstStyle/>
          <a:p>
            <a:r>
              <a:rPr lang="en-US" dirty="0"/>
              <a:t>Direct: I say you are wrong. </a:t>
            </a:r>
            <a:r>
              <a:rPr lang="en-US" dirty="0" err="1"/>
              <a:t>Kažem</a:t>
            </a:r>
            <a:r>
              <a:rPr lang="en-US" dirty="0"/>
              <a:t> da </a:t>
            </a:r>
            <a:r>
              <a:rPr lang="en-US" dirty="0" err="1"/>
              <a:t>niste</a:t>
            </a:r>
            <a:r>
              <a:rPr lang="en-US" dirty="0"/>
              <a:t> u </a:t>
            </a:r>
            <a:r>
              <a:rPr lang="en-US" dirty="0" err="1"/>
              <a:t>pravu</a:t>
            </a:r>
            <a:r>
              <a:rPr lang="en-US" dirty="0"/>
              <a:t>. </a:t>
            </a:r>
            <a:br>
              <a:rPr lang="en-US" dirty="0"/>
            </a:br>
            <a:br>
              <a:rPr lang="en-US" dirty="0"/>
            </a:br>
            <a:r>
              <a:rPr lang="en-US" dirty="0"/>
              <a:t>Conditional: I would say you might be wrong. </a:t>
            </a:r>
            <a:r>
              <a:rPr lang="en-US" dirty="0" err="1"/>
              <a:t>Rekao</a:t>
            </a:r>
            <a:r>
              <a:rPr lang="en-US" dirty="0"/>
              <a:t> </a:t>
            </a:r>
            <a:r>
              <a:rPr lang="en-US" dirty="0" err="1"/>
              <a:t>bih</a:t>
            </a:r>
            <a:r>
              <a:rPr lang="en-US" dirty="0"/>
              <a:t> da </a:t>
            </a:r>
            <a:r>
              <a:rPr lang="en-US" dirty="0" err="1"/>
              <a:t>niste</a:t>
            </a:r>
            <a:r>
              <a:rPr lang="en-US" dirty="0"/>
              <a:t> u </a:t>
            </a:r>
            <a:r>
              <a:rPr lang="en-US" dirty="0" err="1"/>
              <a:t>pravu</a:t>
            </a:r>
            <a:r>
              <a:rPr lang="en-US" dirty="0"/>
              <a:t>. </a:t>
            </a:r>
          </a:p>
        </p:txBody>
      </p:sp>
      <p:sp>
        <p:nvSpPr>
          <p:cNvPr id="3" name="Text Placeholder 2">
            <a:extLst>
              <a:ext uri="{FF2B5EF4-FFF2-40B4-BE49-F238E27FC236}">
                <a16:creationId xmlns:a16="http://schemas.microsoft.com/office/drawing/2014/main" id="{DB69BED4-4C3A-8D0E-6320-0BFB2BD0DCAF}"/>
              </a:ext>
            </a:extLst>
          </p:cNvPr>
          <p:cNvSpPr>
            <a:spLocks noGrp="1"/>
          </p:cNvSpPr>
          <p:nvPr>
            <p:ph type="body" idx="1"/>
          </p:nvPr>
        </p:nvSpPr>
        <p:spPr/>
        <p:txBody>
          <a:bodyPr/>
          <a:lstStyle/>
          <a:p>
            <a:r>
              <a:rPr lang="en-US" dirty="0"/>
              <a:t>The Conditional of </a:t>
            </a:r>
            <a:r>
              <a:rPr lang="en-US"/>
              <a:t>Politeness</a:t>
            </a:r>
            <a:endParaRPr lang="en-US" dirty="0"/>
          </a:p>
        </p:txBody>
      </p:sp>
    </p:spTree>
    <p:extLst>
      <p:ext uri="{BB962C8B-B14F-4D97-AF65-F5344CB8AC3E}">
        <p14:creationId xmlns:p14="http://schemas.microsoft.com/office/powerpoint/2010/main" val="3255671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BDBE-6C37-8234-A504-5A955C55EA9B}"/>
              </a:ext>
            </a:extLst>
          </p:cNvPr>
          <p:cNvSpPr>
            <a:spLocks noGrp="1"/>
          </p:cNvSpPr>
          <p:nvPr>
            <p:ph type="title"/>
          </p:nvPr>
        </p:nvSpPr>
        <p:spPr/>
        <p:txBody>
          <a:bodyPr>
            <a:normAutofit/>
          </a:bodyPr>
          <a:lstStyle/>
          <a:p>
            <a:r>
              <a:rPr lang="en-US" sz="3200" dirty="0"/>
              <a:t>Direct: Will you tell us what happened? </a:t>
            </a:r>
            <a:r>
              <a:rPr lang="en-US" sz="3200" err="1"/>
              <a:t>Hoćete</a:t>
            </a:r>
            <a:r>
              <a:rPr lang="en-US" sz="3200" dirty="0"/>
              <a:t> li </a:t>
            </a:r>
            <a:r>
              <a:rPr lang="en-US" sz="3200" err="1"/>
              <a:t>nam</a:t>
            </a:r>
            <a:r>
              <a:rPr lang="en-US" sz="3200" dirty="0"/>
              <a:t> </a:t>
            </a:r>
            <a:r>
              <a:rPr lang="en-US" sz="3200" err="1"/>
              <a:t>reći</a:t>
            </a:r>
            <a:r>
              <a:rPr lang="en-US" sz="3200" dirty="0"/>
              <a:t> </a:t>
            </a:r>
            <a:r>
              <a:rPr lang="en-US" sz="3200" err="1"/>
              <a:t>šta</a:t>
            </a:r>
            <a:r>
              <a:rPr lang="en-US" sz="3200" dirty="0"/>
              <a:t> se </a:t>
            </a:r>
            <a:r>
              <a:rPr lang="en-US" sz="3200" err="1"/>
              <a:t>desilo</a:t>
            </a:r>
            <a:r>
              <a:rPr lang="en-US" sz="3200" dirty="0"/>
              <a:t>?</a:t>
            </a:r>
            <a:br>
              <a:rPr lang="en-US" sz="3200" dirty="0"/>
            </a:br>
            <a:br>
              <a:rPr lang="en-US" sz="3200" dirty="0"/>
            </a:br>
            <a:r>
              <a:rPr lang="en-US" sz="3200" dirty="0"/>
              <a:t>Conditional: Would you tell us what happened?</a:t>
            </a:r>
            <a:br>
              <a:rPr lang="en-US" sz="3200" dirty="0"/>
            </a:br>
            <a:r>
              <a:rPr lang="en-US" sz="3200" dirty="0"/>
              <a:t>Da li </a:t>
            </a:r>
            <a:r>
              <a:rPr lang="en-US" sz="3200" err="1"/>
              <a:t>biste</a:t>
            </a:r>
            <a:r>
              <a:rPr lang="en-US" sz="3200" dirty="0"/>
              <a:t> </a:t>
            </a:r>
            <a:r>
              <a:rPr lang="en-US" sz="3200" err="1"/>
              <a:t>nam</a:t>
            </a:r>
            <a:r>
              <a:rPr lang="en-US" sz="3200" dirty="0"/>
              <a:t> </a:t>
            </a:r>
            <a:r>
              <a:rPr lang="en-US" sz="3200" err="1"/>
              <a:t>rekli</a:t>
            </a:r>
            <a:r>
              <a:rPr lang="en-US" sz="3200" dirty="0"/>
              <a:t> </a:t>
            </a:r>
            <a:r>
              <a:rPr lang="en-US" sz="3200" err="1"/>
              <a:t>šta</a:t>
            </a:r>
            <a:r>
              <a:rPr lang="en-US" sz="3200" dirty="0"/>
              <a:t> se </a:t>
            </a:r>
            <a:r>
              <a:rPr lang="en-US" sz="3200" err="1"/>
              <a:t>desilo</a:t>
            </a:r>
            <a:r>
              <a:rPr lang="en-US" sz="3200" dirty="0"/>
              <a:t>?</a:t>
            </a:r>
          </a:p>
        </p:txBody>
      </p:sp>
      <p:sp>
        <p:nvSpPr>
          <p:cNvPr id="3" name="Text Placeholder 2">
            <a:extLst>
              <a:ext uri="{FF2B5EF4-FFF2-40B4-BE49-F238E27FC236}">
                <a16:creationId xmlns:a16="http://schemas.microsoft.com/office/drawing/2014/main" id="{6213A451-F1B5-599B-7DBF-A508EB7392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196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C5A-2E9C-97EC-F379-614AA3F1ADEA}"/>
              </a:ext>
            </a:extLst>
          </p:cNvPr>
          <p:cNvSpPr>
            <a:spLocks noGrp="1"/>
          </p:cNvSpPr>
          <p:nvPr>
            <p:ph type="title"/>
          </p:nvPr>
        </p:nvSpPr>
        <p:spPr/>
        <p:txBody>
          <a:bodyPr/>
          <a:lstStyle/>
          <a:p>
            <a:r>
              <a:rPr lang="en-US" dirty="0"/>
              <a:t>How do we make conditional?</a:t>
            </a:r>
          </a:p>
        </p:txBody>
      </p:sp>
    </p:spTree>
    <p:extLst>
      <p:ext uri="{BB962C8B-B14F-4D97-AF65-F5344CB8AC3E}">
        <p14:creationId xmlns:p14="http://schemas.microsoft.com/office/powerpoint/2010/main" val="3919300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CDC0-1758-EEDF-353A-2ED2422F1C9C}"/>
              </a:ext>
            </a:extLst>
          </p:cNvPr>
          <p:cNvSpPr>
            <a:spLocks noGrp="1"/>
          </p:cNvSpPr>
          <p:nvPr>
            <p:ph type="title"/>
          </p:nvPr>
        </p:nvSpPr>
        <p:spPr/>
        <p:txBody>
          <a:bodyPr>
            <a:normAutofit fontScale="90000"/>
          </a:bodyPr>
          <a:lstStyle/>
          <a:p>
            <a:r>
              <a:rPr lang="en-US" sz="2800" i="0" dirty="0">
                <a:ea typeface="+mj-lt"/>
                <a:cs typeface="+mj-lt"/>
              </a:rPr>
              <a:t>a) I would be ever so grateful to you if you would explain that to me. </a:t>
            </a:r>
            <a:br>
              <a:rPr lang="en-US" sz="2800" i="0" dirty="0">
                <a:ea typeface="+mj-lt"/>
                <a:cs typeface="+mj-lt"/>
              </a:rPr>
            </a:br>
            <a:r>
              <a:rPr lang="en-US" sz="2800" i="0" dirty="0">
                <a:ea typeface="+mj-lt"/>
                <a:cs typeface="+mj-lt"/>
              </a:rPr>
              <a:t>Bila </a:t>
            </a:r>
            <a:r>
              <a:rPr lang="en-US" sz="2800" i="0" dirty="0" err="1">
                <a:ea typeface="+mj-lt"/>
                <a:cs typeface="+mj-lt"/>
              </a:rPr>
              <a:t>bih</a:t>
            </a:r>
            <a:r>
              <a:rPr lang="en-US" sz="2800" i="0" dirty="0">
                <a:ea typeface="+mj-lt"/>
                <a:cs typeface="+mj-lt"/>
              </a:rPr>
              <a:t> </a:t>
            </a:r>
            <a:r>
              <a:rPr lang="en-US" sz="2800" i="0" dirty="0" err="1">
                <a:ea typeface="+mj-lt"/>
                <a:cs typeface="+mj-lt"/>
              </a:rPr>
              <a:t>vam</a:t>
            </a:r>
            <a:r>
              <a:rPr lang="en-US" sz="2800" i="0" dirty="0">
                <a:ea typeface="+mj-lt"/>
                <a:cs typeface="+mj-lt"/>
              </a:rPr>
              <a:t> </a:t>
            </a:r>
            <a:r>
              <a:rPr lang="en-US" sz="2800" i="0" dirty="0" err="1">
                <a:ea typeface="+mj-lt"/>
                <a:cs typeface="+mj-lt"/>
              </a:rPr>
              <a:t>itekako</a:t>
            </a:r>
            <a:r>
              <a:rPr lang="en-US" sz="2800" i="0" dirty="0">
                <a:ea typeface="+mj-lt"/>
                <a:cs typeface="+mj-lt"/>
              </a:rPr>
              <a:t> </a:t>
            </a:r>
            <a:r>
              <a:rPr lang="en-US" sz="2800" i="0" dirty="0" err="1">
                <a:ea typeface="+mj-lt"/>
                <a:cs typeface="+mj-lt"/>
              </a:rPr>
              <a:t>zahvalna</a:t>
            </a:r>
            <a:r>
              <a:rPr lang="en-US" sz="2800" i="0" dirty="0">
                <a:ea typeface="+mj-lt"/>
                <a:cs typeface="+mj-lt"/>
              </a:rPr>
              <a:t> </a:t>
            </a:r>
            <a:r>
              <a:rPr lang="en-US" sz="2800" i="0" dirty="0" err="1">
                <a:ea typeface="+mj-lt"/>
                <a:cs typeface="+mj-lt"/>
              </a:rPr>
              <a:t>kad</a:t>
            </a:r>
            <a:r>
              <a:rPr lang="en-US" sz="2800" i="0" dirty="0">
                <a:ea typeface="+mj-lt"/>
                <a:cs typeface="+mj-lt"/>
              </a:rPr>
              <a:t> </a:t>
            </a:r>
            <a:r>
              <a:rPr lang="en-US" sz="2800" i="0" dirty="0" err="1">
                <a:ea typeface="+mj-lt"/>
                <a:cs typeface="+mj-lt"/>
              </a:rPr>
              <a:t>biste</a:t>
            </a:r>
            <a:r>
              <a:rPr lang="en-US" sz="2800" i="0" dirty="0">
                <a:ea typeface="+mj-lt"/>
                <a:cs typeface="+mj-lt"/>
              </a:rPr>
              <a:t> mi to </a:t>
            </a:r>
            <a:r>
              <a:rPr lang="en-US" sz="2800" i="0" dirty="0" err="1">
                <a:ea typeface="+mj-lt"/>
                <a:cs typeface="+mj-lt"/>
              </a:rPr>
              <a:t>objasnili</a:t>
            </a:r>
            <a:r>
              <a:rPr lang="en-US" sz="2800" i="0" dirty="0">
                <a:ea typeface="+mj-lt"/>
                <a:cs typeface="+mj-lt"/>
              </a:rPr>
              <a:t>. </a:t>
            </a:r>
            <a:br>
              <a:rPr lang="en-US" sz="2800" i="0" dirty="0">
                <a:ea typeface="+mj-lt"/>
                <a:cs typeface="+mj-lt"/>
              </a:rPr>
            </a:br>
            <a:r>
              <a:rPr lang="en-US" sz="2800" i="0" dirty="0">
                <a:ea typeface="+mj-lt"/>
                <a:cs typeface="+mj-lt"/>
              </a:rPr>
              <a:t>b) Would you like something to drink? </a:t>
            </a:r>
            <a:br>
              <a:rPr lang="en-US" sz="2800" i="0" dirty="0">
                <a:ea typeface="+mj-lt"/>
                <a:cs typeface="+mj-lt"/>
              </a:rPr>
            </a:br>
            <a:r>
              <a:rPr lang="en-US" sz="2800" i="0" dirty="0" err="1">
                <a:ea typeface="+mj-lt"/>
                <a:cs typeface="+mj-lt"/>
              </a:rPr>
              <a:t>Biste</a:t>
            </a:r>
            <a:r>
              <a:rPr lang="en-US" sz="2800" i="0" dirty="0">
                <a:ea typeface="+mj-lt"/>
                <a:cs typeface="+mj-lt"/>
              </a:rPr>
              <a:t> li </a:t>
            </a:r>
            <a:r>
              <a:rPr lang="en-US" sz="2800" i="0" dirty="0" err="1">
                <a:ea typeface="+mj-lt"/>
                <a:cs typeface="+mj-lt"/>
              </a:rPr>
              <a:t>nešto</a:t>
            </a:r>
            <a:r>
              <a:rPr lang="en-US" sz="2800" i="0" dirty="0">
                <a:ea typeface="+mj-lt"/>
                <a:cs typeface="+mj-lt"/>
              </a:rPr>
              <a:t> </a:t>
            </a:r>
            <a:r>
              <a:rPr lang="en-US" sz="2800" i="0" dirty="0" err="1">
                <a:ea typeface="+mj-lt"/>
                <a:cs typeface="+mj-lt"/>
              </a:rPr>
              <a:t>popili</a:t>
            </a:r>
            <a:r>
              <a:rPr lang="en-US" sz="2800" i="0" dirty="0">
                <a:ea typeface="+mj-lt"/>
                <a:cs typeface="+mj-lt"/>
              </a:rPr>
              <a:t>? Or more frequent: Da li </a:t>
            </a:r>
            <a:r>
              <a:rPr lang="en-US" sz="2800" i="0" dirty="0" err="1">
                <a:ea typeface="+mj-lt"/>
                <a:cs typeface="+mj-lt"/>
              </a:rPr>
              <a:t>biste</a:t>
            </a:r>
            <a:r>
              <a:rPr lang="en-US" sz="2800" i="0" dirty="0">
                <a:ea typeface="+mj-lt"/>
                <a:cs typeface="+mj-lt"/>
              </a:rPr>
              <a:t> </a:t>
            </a:r>
            <a:r>
              <a:rPr lang="en-US" sz="2800" i="0" dirty="0" err="1">
                <a:ea typeface="+mj-lt"/>
                <a:cs typeface="+mj-lt"/>
              </a:rPr>
              <a:t>nešto</a:t>
            </a:r>
            <a:r>
              <a:rPr lang="en-US" sz="2800" i="0" dirty="0">
                <a:ea typeface="+mj-lt"/>
                <a:cs typeface="+mj-lt"/>
              </a:rPr>
              <a:t> </a:t>
            </a:r>
            <a:r>
              <a:rPr lang="en-US" sz="2800" i="0" dirty="0" err="1">
                <a:ea typeface="+mj-lt"/>
                <a:cs typeface="+mj-lt"/>
              </a:rPr>
              <a:t>popili</a:t>
            </a:r>
            <a:r>
              <a:rPr lang="en-US" sz="2800" i="0" dirty="0">
                <a:ea typeface="+mj-lt"/>
                <a:cs typeface="+mj-lt"/>
              </a:rPr>
              <a:t>? </a:t>
            </a:r>
            <a:br>
              <a:rPr lang="en-US" sz="2800" i="0" dirty="0">
                <a:ea typeface="+mj-lt"/>
                <a:cs typeface="+mj-lt"/>
              </a:rPr>
            </a:br>
            <a:r>
              <a:rPr lang="en-US" sz="2800" i="0" dirty="0">
                <a:ea typeface="+mj-lt"/>
                <a:cs typeface="+mj-lt"/>
              </a:rPr>
              <a:t>c) I would like a beer, please. Ja </a:t>
            </a:r>
            <a:r>
              <a:rPr lang="en-US" sz="2800" i="0" dirty="0" err="1">
                <a:ea typeface="+mj-lt"/>
                <a:cs typeface="+mj-lt"/>
              </a:rPr>
              <a:t>bih</a:t>
            </a:r>
            <a:r>
              <a:rPr lang="en-US" sz="2800" i="0" dirty="0">
                <a:ea typeface="+mj-lt"/>
                <a:cs typeface="+mj-lt"/>
              </a:rPr>
              <a:t> pivo, </a:t>
            </a:r>
            <a:r>
              <a:rPr lang="en-US" sz="2800" i="0" dirty="0" err="1">
                <a:ea typeface="+mj-lt"/>
                <a:cs typeface="+mj-lt"/>
              </a:rPr>
              <a:t>molim</a:t>
            </a:r>
            <a:r>
              <a:rPr lang="en-US" sz="2800" i="0" dirty="0">
                <a:ea typeface="+mj-lt"/>
                <a:cs typeface="+mj-lt"/>
              </a:rPr>
              <a:t>. Or Ja </a:t>
            </a:r>
            <a:r>
              <a:rPr lang="en-US" sz="2800" i="0" dirty="0" err="1">
                <a:ea typeface="+mj-lt"/>
                <a:cs typeface="+mj-lt"/>
              </a:rPr>
              <a:t>bih</a:t>
            </a:r>
            <a:r>
              <a:rPr lang="en-US" sz="2800" i="0" dirty="0">
                <a:ea typeface="+mj-lt"/>
                <a:cs typeface="+mj-lt"/>
              </a:rPr>
              <a:t> </a:t>
            </a:r>
            <a:r>
              <a:rPr lang="en-US" sz="2800" i="0" dirty="0" err="1">
                <a:ea typeface="+mj-lt"/>
                <a:cs typeface="+mj-lt"/>
              </a:rPr>
              <a:t>htela</a:t>
            </a:r>
            <a:r>
              <a:rPr lang="en-US" sz="2800" i="0" dirty="0">
                <a:ea typeface="+mj-lt"/>
                <a:cs typeface="+mj-lt"/>
              </a:rPr>
              <a:t>/</a:t>
            </a:r>
            <a:r>
              <a:rPr lang="en-US" sz="2800" i="0" dirty="0" err="1">
                <a:ea typeface="+mj-lt"/>
                <a:cs typeface="+mj-lt"/>
              </a:rPr>
              <a:t>htjela</a:t>
            </a:r>
            <a:r>
              <a:rPr lang="en-US" sz="2800" i="0" dirty="0">
                <a:ea typeface="+mj-lt"/>
                <a:cs typeface="+mj-lt"/>
              </a:rPr>
              <a:t> pivo, </a:t>
            </a:r>
            <a:r>
              <a:rPr lang="en-US" sz="2800" i="0" dirty="0" err="1">
                <a:ea typeface="+mj-lt"/>
                <a:cs typeface="+mj-lt"/>
              </a:rPr>
              <a:t>molim</a:t>
            </a:r>
            <a:r>
              <a:rPr lang="en-US" sz="2800" i="0" dirty="0">
                <a:ea typeface="+mj-lt"/>
                <a:cs typeface="+mj-lt"/>
              </a:rPr>
              <a:t> vas. </a:t>
            </a:r>
            <a:br>
              <a:rPr lang="en-US" sz="2800" i="0" dirty="0">
                <a:ea typeface="+mj-lt"/>
                <a:cs typeface="+mj-lt"/>
              </a:rPr>
            </a:br>
            <a:r>
              <a:rPr lang="en-US" sz="2800" i="0" dirty="0">
                <a:ea typeface="+mj-lt"/>
                <a:cs typeface="+mj-lt"/>
              </a:rPr>
              <a:t>d) I would prefer to have a little cake. </a:t>
            </a:r>
            <a:br>
              <a:rPr lang="en-US" sz="2800" i="0" dirty="0">
                <a:ea typeface="+mj-lt"/>
                <a:cs typeface="+mj-lt"/>
              </a:rPr>
            </a:br>
            <a:r>
              <a:rPr lang="en-US" sz="2800" i="0" dirty="0" err="1">
                <a:ea typeface="+mj-lt"/>
                <a:cs typeface="+mj-lt"/>
              </a:rPr>
              <a:t>Radije</a:t>
            </a:r>
            <a:r>
              <a:rPr lang="en-US" sz="2800" i="0" dirty="0">
                <a:ea typeface="+mj-lt"/>
                <a:cs typeface="+mj-lt"/>
              </a:rPr>
              <a:t> </a:t>
            </a:r>
            <a:r>
              <a:rPr lang="en-US" sz="2800" i="0" dirty="0" err="1">
                <a:ea typeface="+mj-lt"/>
                <a:cs typeface="+mj-lt"/>
              </a:rPr>
              <a:t>bih</a:t>
            </a:r>
            <a:r>
              <a:rPr lang="en-US" sz="2800" i="0" dirty="0">
                <a:ea typeface="+mj-lt"/>
                <a:cs typeface="+mj-lt"/>
              </a:rPr>
              <a:t> </a:t>
            </a:r>
            <a:r>
              <a:rPr lang="en-US" sz="2800" i="0" dirty="0" err="1">
                <a:ea typeface="+mj-lt"/>
                <a:cs typeface="+mj-lt"/>
              </a:rPr>
              <a:t>malo</a:t>
            </a:r>
            <a:r>
              <a:rPr lang="en-US" sz="2800" i="0" dirty="0">
                <a:ea typeface="+mj-lt"/>
                <a:cs typeface="+mj-lt"/>
              </a:rPr>
              <a:t> </a:t>
            </a:r>
            <a:r>
              <a:rPr lang="en-US" sz="2800" i="0" dirty="0" err="1">
                <a:ea typeface="+mj-lt"/>
                <a:cs typeface="+mj-lt"/>
              </a:rPr>
              <a:t>kolača</a:t>
            </a:r>
            <a:r>
              <a:rPr lang="en-US" sz="2800" i="0" dirty="0">
                <a:ea typeface="+mj-lt"/>
                <a:cs typeface="+mj-lt"/>
              </a:rPr>
              <a:t>. </a:t>
            </a:r>
            <a:br>
              <a:rPr lang="en-US" sz="2800" i="0" dirty="0">
                <a:ea typeface="+mj-lt"/>
                <a:cs typeface="+mj-lt"/>
              </a:rPr>
            </a:br>
            <a:r>
              <a:rPr lang="en-US" sz="2800" i="0" dirty="0">
                <a:ea typeface="+mj-lt"/>
                <a:cs typeface="+mj-lt"/>
              </a:rPr>
              <a:t>e) Would you be so kind as to… </a:t>
            </a:r>
            <a:r>
              <a:rPr lang="en-US" sz="2800" i="0" dirty="0" err="1">
                <a:ea typeface="+mj-lt"/>
                <a:cs typeface="+mj-lt"/>
              </a:rPr>
              <a:t>Biste</a:t>
            </a:r>
            <a:r>
              <a:rPr lang="en-US" sz="2800" i="0" dirty="0">
                <a:ea typeface="+mj-lt"/>
                <a:cs typeface="+mj-lt"/>
              </a:rPr>
              <a:t> li </a:t>
            </a:r>
            <a:r>
              <a:rPr lang="en-US" sz="2800" i="0" dirty="0" err="1">
                <a:ea typeface="+mj-lt"/>
                <a:cs typeface="+mj-lt"/>
              </a:rPr>
              <a:t>bili</a:t>
            </a:r>
            <a:r>
              <a:rPr lang="en-US" sz="2800" i="0" dirty="0">
                <a:ea typeface="+mj-lt"/>
                <a:cs typeface="+mj-lt"/>
              </a:rPr>
              <a:t> </a:t>
            </a:r>
            <a:r>
              <a:rPr lang="en-US" sz="2800" i="0" dirty="0" err="1">
                <a:ea typeface="+mj-lt"/>
                <a:cs typeface="+mj-lt"/>
              </a:rPr>
              <a:t>tako</a:t>
            </a:r>
            <a:r>
              <a:rPr lang="en-US" sz="2800" i="0" dirty="0">
                <a:ea typeface="+mj-lt"/>
                <a:cs typeface="+mj-lt"/>
              </a:rPr>
              <a:t> </a:t>
            </a:r>
            <a:r>
              <a:rPr lang="en-US" sz="2800" i="0" dirty="0" err="1">
                <a:ea typeface="+mj-lt"/>
                <a:cs typeface="+mj-lt"/>
              </a:rPr>
              <a:t>ljubazni</a:t>
            </a:r>
            <a:r>
              <a:rPr lang="en-US" sz="2800" i="0" dirty="0">
                <a:ea typeface="+mj-lt"/>
                <a:cs typeface="+mj-lt"/>
              </a:rPr>
              <a:t> da… Or more frequent: Da li </a:t>
            </a:r>
            <a:r>
              <a:rPr lang="en-US" sz="2800" i="0" dirty="0" err="1">
                <a:ea typeface="+mj-lt"/>
                <a:cs typeface="+mj-lt"/>
              </a:rPr>
              <a:t>biste</a:t>
            </a:r>
            <a:r>
              <a:rPr lang="en-US" sz="2800" i="0" dirty="0">
                <a:ea typeface="+mj-lt"/>
                <a:cs typeface="+mj-lt"/>
              </a:rPr>
              <a:t> </a:t>
            </a:r>
            <a:r>
              <a:rPr lang="en-US" sz="2800" i="0" dirty="0" err="1">
                <a:ea typeface="+mj-lt"/>
                <a:cs typeface="+mj-lt"/>
              </a:rPr>
              <a:t>bili</a:t>
            </a:r>
            <a:r>
              <a:rPr lang="en-US" sz="2800" i="0" dirty="0">
                <a:ea typeface="+mj-lt"/>
                <a:cs typeface="+mj-lt"/>
              </a:rPr>
              <a:t> </a:t>
            </a:r>
            <a:r>
              <a:rPr lang="en-US" sz="2800" i="0" dirty="0" err="1">
                <a:ea typeface="+mj-lt"/>
                <a:cs typeface="+mj-lt"/>
              </a:rPr>
              <a:t>tako</a:t>
            </a:r>
            <a:r>
              <a:rPr lang="en-US" sz="2800" i="0" dirty="0">
                <a:ea typeface="+mj-lt"/>
                <a:cs typeface="+mj-lt"/>
              </a:rPr>
              <a:t> </a:t>
            </a:r>
            <a:r>
              <a:rPr lang="en-US" sz="2800" i="0" dirty="0" err="1">
                <a:ea typeface="+mj-lt"/>
                <a:cs typeface="+mj-lt"/>
              </a:rPr>
              <a:t>ljubazni</a:t>
            </a:r>
            <a:r>
              <a:rPr lang="en-US" sz="2800" i="0" dirty="0">
                <a:ea typeface="+mj-lt"/>
                <a:cs typeface="+mj-lt"/>
              </a:rPr>
              <a:t> da… </a:t>
            </a:r>
            <a:endParaRPr lang="en-US" sz="2800"/>
          </a:p>
        </p:txBody>
      </p:sp>
      <p:sp>
        <p:nvSpPr>
          <p:cNvPr id="3" name="Text Placeholder 2">
            <a:extLst>
              <a:ext uri="{FF2B5EF4-FFF2-40B4-BE49-F238E27FC236}">
                <a16:creationId xmlns:a16="http://schemas.microsoft.com/office/drawing/2014/main" id="{AB9A3A7D-5F0D-4954-0089-6AA6D81B96D0}"/>
              </a:ext>
            </a:extLst>
          </p:cNvPr>
          <p:cNvSpPr>
            <a:spLocks noGrp="1"/>
          </p:cNvSpPr>
          <p:nvPr>
            <p:ph type="body" idx="1"/>
          </p:nvPr>
        </p:nvSpPr>
        <p:spPr/>
        <p:txBody>
          <a:bodyPr/>
          <a:lstStyle/>
          <a:p>
            <a:r>
              <a:rPr lang="en-US" dirty="0"/>
              <a:t>Politeness Formulas </a:t>
            </a:r>
          </a:p>
        </p:txBody>
      </p:sp>
    </p:spTree>
    <p:extLst>
      <p:ext uri="{BB962C8B-B14F-4D97-AF65-F5344CB8AC3E}">
        <p14:creationId xmlns:p14="http://schemas.microsoft.com/office/powerpoint/2010/main" val="5428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BC34-6F34-9096-EC2F-5176045ED66D}"/>
              </a:ext>
            </a:extLst>
          </p:cNvPr>
          <p:cNvSpPr>
            <a:spLocks noGrp="1"/>
          </p:cNvSpPr>
          <p:nvPr>
            <p:ph type="title"/>
          </p:nvPr>
        </p:nvSpPr>
        <p:spPr/>
        <p:txBody>
          <a:bodyPr>
            <a:normAutofit fontScale="90000"/>
          </a:bodyPr>
          <a:lstStyle/>
          <a:p>
            <a:r>
              <a:rPr lang="en-US" sz="2800" i="0" dirty="0">
                <a:ea typeface="+mj-lt"/>
                <a:cs typeface="+mj-lt"/>
              </a:rPr>
              <a:t>I think he is stupid. </a:t>
            </a:r>
            <a:br>
              <a:rPr lang="en-US" sz="2800" i="0" dirty="0">
                <a:ea typeface="+mj-lt"/>
                <a:cs typeface="+mj-lt"/>
              </a:rPr>
            </a:br>
            <a:endParaRPr lang="en-US" sz="2800" dirty="0"/>
          </a:p>
          <a:p>
            <a:r>
              <a:rPr lang="en-US" sz="2800" i="0" dirty="0">
                <a:ea typeface="+mj-lt"/>
                <a:cs typeface="+mj-lt"/>
              </a:rPr>
              <a:t>Tell me where you live.</a:t>
            </a:r>
            <a:br>
              <a:rPr lang="en-US" sz="2800" i="0" dirty="0">
                <a:ea typeface="+mj-lt"/>
                <a:cs typeface="+mj-lt"/>
              </a:rPr>
            </a:br>
            <a:r>
              <a:rPr lang="en-US" sz="2800" i="0" dirty="0">
                <a:ea typeface="+mj-lt"/>
                <a:cs typeface="+mj-lt"/>
              </a:rPr>
              <a:t> </a:t>
            </a:r>
            <a:endParaRPr lang="en-US" sz="2800" dirty="0"/>
          </a:p>
          <a:p>
            <a:r>
              <a:rPr lang="en-US" sz="2800" i="0" dirty="0">
                <a:ea typeface="+mj-lt"/>
                <a:cs typeface="+mj-lt"/>
              </a:rPr>
              <a:t>You have to see this. </a:t>
            </a:r>
            <a:br>
              <a:rPr lang="en-US" dirty="0"/>
            </a:br>
            <a:endParaRPr lang="en-US" sz="2800" dirty="0"/>
          </a:p>
          <a:p>
            <a:r>
              <a:rPr lang="en-US" sz="2800" i="0" dirty="0">
                <a:ea typeface="+mj-lt"/>
                <a:cs typeface="+mj-lt"/>
              </a:rPr>
              <a:t>He took my umbrella with him. </a:t>
            </a:r>
            <a:br>
              <a:rPr lang="en-US" sz="2800" i="0" dirty="0">
                <a:ea typeface="+mj-lt"/>
                <a:cs typeface="+mj-lt"/>
              </a:rPr>
            </a:br>
            <a:br>
              <a:rPr lang="en-US" sz="2800" i="0" dirty="0">
                <a:ea typeface="+mj-lt"/>
                <a:cs typeface="+mj-lt"/>
              </a:rPr>
            </a:br>
            <a:r>
              <a:rPr lang="en-US" sz="2800" i="0" dirty="0">
                <a:ea typeface="+mj-lt"/>
                <a:cs typeface="+mj-lt"/>
              </a:rPr>
              <a:t>No, I will take the bigger one.</a:t>
            </a:r>
            <a:br>
              <a:rPr lang="en-US" sz="2800" i="0" dirty="0">
                <a:ea typeface="+mj-lt"/>
                <a:cs typeface="+mj-lt"/>
              </a:rPr>
            </a:br>
            <a:r>
              <a:rPr lang="en-US" sz="2800" i="0" dirty="0">
                <a:ea typeface="+mj-lt"/>
                <a:cs typeface="+mj-lt"/>
              </a:rPr>
              <a:t>  </a:t>
            </a:r>
            <a:endParaRPr lang="en-US" sz="2800" dirty="0"/>
          </a:p>
          <a:p>
            <a:r>
              <a:rPr lang="en-US" sz="2800" i="0" dirty="0">
                <a:ea typeface="+mj-lt"/>
                <a:cs typeface="+mj-lt"/>
              </a:rPr>
              <a:t>Son, you eat a lot. </a:t>
            </a:r>
            <a:endParaRPr lang="en-US" i="0" dirty="0"/>
          </a:p>
          <a:p>
            <a:endParaRPr lang="en-US" dirty="0"/>
          </a:p>
        </p:txBody>
      </p:sp>
      <p:sp>
        <p:nvSpPr>
          <p:cNvPr id="3" name="Text Placeholder 2">
            <a:extLst>
              <a:ext uri="{FF2B5EF4-FFF2-40B4-BE49-F238E27FC236}">
                <a16:creationId xmlns:a16="http://schemas.microsoft.com/office/drawing/2014/main" id="{D3E24625-7977-0A0C-418C-42DFC86D3B5B}"/>
              </a:ext>
            </a:extLst>
          </p:cNvPr>
          <p:cNvSpPr>
            <a:spLocks noGrp="1"/>
          </p:cNvSpPr>
          <p:nvPr>
            <p:ph type="body" idx="1"/>
          </p:nvPr>
        </p:nvSpPr>
        <p:spPr/>
        <p:txBody>
          <a:bodyPr/>
          <a:lstStyle/>
          <a:p>
            <a:r>
              <a:rPr lang="en-US" i="0" dirty="0"/>
              <a:t>Translate Sentences and then make them more polite:</a:t>
            </a:r>
          </a:p>
          <a:p>
            <a:endParaRPr lang="en-US" dirty="0"/>
          </a:p>
        </p:txBody>
      </p:sp>
    </p:spTree>
    <p:extLst>
      <p:ext uri="{BB962C8B-B14F-4D97-AF65-F5344CB8AC3E}">
        <p14:creationId xmlns:p14="http://schemas.microsoft.com/office/powerpoint/2010/main" val="3089416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54E6-9E7F-B9FF-C8B1-ECD1083E831C}"/>
              </a:ext>
            </a:extLst>
          </p:cNvPr>
          <p:cNvSpPr>
            <a:spLocks noGrp="1"/>
          </p:cNvSpPr>
          <p:nvPr>
            <p:ph type="title"/>
          </p:nvPr>
        </p:nvSpPr>
        <p:spPr/>
        <p:txBody>
          <a:bodyPr>
            <a:normAutofit fontScale="90000"/>
          </a:bodyPr>
          <a:lstStyle/>
          <a:p>
            <a:r>
              <a:rPr lang="en-US" sz="3600" dirty="0"/>
              <a:t>If you want to emphasize the repetition, verbs can be put in the conditional mood. </a:t>
            </a:r>
            <a:br>
              <a:rPr lang="en-US" sz="3600" dirty="0"/>
            </a:br>
            <a:br>
              <a:rPr lang="en-US" sz="3600" dirty="0"/>
            </a:br>
            <a:r>
              <a:rPr lang="en-US" sz="3600" dirty="0"/>
              <a:t>It is used with:</a:t>
            </a:r>
            <a:br>
              <a:rPr lang="en-US" sz="3600" dirty="0"/>
            </a:br>
            <a:r>
              <a:rPr lang="en-US" sz="3600" dirty="0"/>
              <a:t>(1) </a:t>
            </a:r>
            <a:r>
              <a:rPr lang="en-US" sz="3600" dirty="0" err="1"/>
              <a:t>kad</a:t>
            </a:r>
            <a:r>
              <a:rPr lang="en-US" sz="3600" dirty="0"/>
              <a:t> god (whenever)</a:t>
            </a:r>
            <a:br>
              <a:rPr lang="en-US" sz="3600" dirty="0"/>
            </a:br>
            <a:r>
              <a:rPr lang="en-US" sz="3600" dirty="0"/>
              <a:t>(2) </a:t>
            </a:r>
            <a:r>
              <a:rPr lang="en-US" sz="3600" dirty="0" err="1"/>
              <a:t>gde</a:t>
            </a:r>
            <a:r>
              <a:rPr lang="en-US" sz="3600" dirty="0"/>
              <a:t> god, </a:t>
            </a:r>
            <a:r>
              <a:rPr lang="en-US" sz="3600" dirty="0" err="1"/>
              <a:t>gdje</a:t>
            </a:r>
            <a:r>
              <a:rPr lang="en-US" sz="3600" dirty="0"/>
              <a:t> god, </a:t>
            </a:r>
            <a:r>
              <a:rPr lang="en-US" sz="3600" dirty="0" err="1"/>
              <a:t>kud</a:t>
            </a:r>
            <a:r>
              <a:rPr lang="en-US" sz="3600" dirty="0"/>
              <a:t> god (wherever)</a:t>
            </a:r>
            <a:br>
              <a:rPr lang="en-US" sz="3600" dirty="0"/>
            </a:br>
            <a:r>
              <a:rPr lang="en-US" sz="3600" dirty="0"/>
              <a:t>(3) similar expressions</a:t>
            </a:r>
          </a:p>
        </p:txBody>
      </p:sp>
      <p:sp>
        <p:nvSpPr>
          <p:cNvPr id="3" name="Text Placeholder 2">
            <a:extLst>
              <a:ext uri="{FF2B5EF4-FFF2-40B4-BE49-F238E27FC236}">
                <a16:creationId xmlns:a16="http://schemas.microsoft.com/office/drawing/2014/main" id="{E418D220-7815-E85E-01CE-16960598E61C}"/>
              </a:ext>
            </a:extLst>
          </p:cNvPr>
          <p:cNvSpPr>
            <a:spLocks noGrp="1"/>
          </p:cNvSpPr>
          <p:nvPr>
            <p:ph type="body" idx="1"/>
          </p:nvPr>
        </p:nvSpPr>
        <p:spPr/>
        <p:txBody>
          <a:bodyPr/>
          <a:lstStyle/>
          <a:p>
            <a:r>
              <a:rPr lang="en-US" dirty="0"/>
              <a:t>The conditional of repetition</a:t>
            </a:r>
          </a:p>
          <a:p>
            <a:endParaRPr lang="en-US" dirty="0"/>
          </a:p>
        </p:txBody>
      </p:sp>
    </p:spTree>
    <p:extLst>
      <p:ext uri="{BB962C8B-B14F-4D97-AF65-F5344CB8AC3E}">
        <p14:creationId xmlns:p14="http://schemas.microsoft.com/office/powerpoint/2010/main" val="256980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8AB0-A6D0-9E8D-894D-87003EB6253C}"/>
              </a:ext>
            </a:extLst>
          </p:cNvPr>
          <p:cNvSpPr>
            <a:spLocks noGrp="1"/>
          </p:cNvSpPr>
          <p:nvPr>
            <p:ph type="title"/>
          </p:nvPr>
        </p:nvSpPr>
        <p:spPr/>
        <p:txBody>
          <a:bodyPr>
            <a:noAutofit/>
          </a:bodyPr>
          <a:lstStyle/>
          <a:p>
            <a:r>
              <a:rPr lang="en-US" sz="2800" dirty="0"/>
              <a:t>1. Kad god </a:t>
            </a:r>
            <a:r>
              <a:rPr lang="en-US" sz="2800" dirty="0" err="1"/>
              <a:t>i</a:t>
            </a:r>
            <a:r>
              <a:rPr lang="en-US" sz="2800" dirty="0"/>
              <a:t> </a:t>
            </a:r>
            <a:r>
              <a:rPr lang="en-US" sz="2800" dirty="0" err="1"/>
              <a:t>gde</a:t>
            </a:r>
            <a:r>
              <a:rPr lang="en-US" sz="2800" dirty="0"/>
              <a:t>/</a:t>
            </a:r>
            <a:r>
              <a:rPr lang="en-US" sz="2800" dirty="0" err="1"/>
              <a:t>gdje</a:t>
            </a:r>
            <a:r>
              <a:rPr lang="en-US" sz="2800" dirty="0"/>
              <a:t> god bi me (on) video/</a:t>
            </a:r>
            <a:r>
              <a:rPr lang="en-US" sz="2800" dirty="0" err="1"/>
              <a:t>vidio</a:t>
            </a:r>
            <a:r>
              <a:rPr lang="en-US" sz="2800" dirty="0"/>
              <a:t>, </a:t>
            </a:r>
            <a:r>
              <a:rPr lang="en-US" sz="2800" dirty="0" err="1"/>
              <a:t>čudno</a:t>
            </a:r>
            <a:r>
              <a:rPr lang="en-US" sz="2800" dirty="0"/>
              <a:t> bi se </a:t>
            </a:r>
            <a:r>
              <a:rPr lang="en-US" sz="2800" dirty="0" err="1"/>
              <a:t>osmehivao</a:t>
            </a:r>
            <a:r>
              <a:rPr lang="en-US" sz="2800" dirty="0"/>
              <a:t>/</a:t>
            </a:r>
            <a:r>
              <a:rPr lang="en-US" sz="2800" dirty="0" err="1"/>
              <a:t>osmjehivao</a:t>
            </a:r>
            <a:r>
              <a:rPr lang="en-US" sz="2800" dirty="0"/>
              <a:t>.</a:t>
            </a:r>
            <a:br>
              <a:rPr lang="en-US" sz="2800" dirty="0"/>
            </a:br>
            <a:br>
              <a:rPr lang="en-US" sz="2800" dirty="0"/>
            </a:br>
            <a:r>
              <a:rPr lang="en-US" sz="2800" dirty="0"/>
              <a:t>2. </a:t>
            </a:r>
            <a:r>
              <a:rPr lang="en-US" sz="2800" dirty="0" err="1"/>
              <a:t>Kud</a:t>
            </a:r>
            <a:r>
              <a:rPr lang="en-US" sz="2800" dirty="0"/>
              <a:t> god bi </a:t>
            </a:r>
            <a:r>
              <a:rPr lang="en-US" sz="2800" dirty="0" err="1"/>
              <a:t>kralj</a:t>
            </a:r>
            <a:r>
              <a:rPr lang="en-US" sz="2800" dirty="0"/>
              <a:t> </a:t>
            </a:r>
            <a:r>
              <a:rPr lang="en-US" sz="2800" dirty="0" err="1"/>
              <a:t>išao</a:t>
            </a:r>
            <a:r>
              <a:rPr lang="en-US" sz="2800" dirty="0"/>
              <a:t>, </a:t>
            </a:r>
            <a:r>
              <a:rPr lang="en-US" sz="2800" dirty="0" err="1"/>
              <a:t>svi</a:t>
            </a:r>
            <a:r>
              <a:rPr lang="en-US" sz="2800" dirty="0"/>
              <a:t> bi mu se </a:t>
            </a:r>
            <a:r>
              <a:rPr lang="en-US" sz="2800" dirty="0" err="1"/>
              <a:t>klanjali</a:t>
            </a:r>
            <a:r>
              <a:rPr lang="en-US" sz="2800" dirty="0"/>
              <a:t> (everyone would bow ).</a:t>
            </a:r>
            <a:br>
              <a:rPr lang="en-US" sz="2800" dirty="0"/>
            </a:br>
            <a:br>
              <a:rPr lang="en-US" sz="2800" dirty="0"/>
            </a:br>
            <a:r>
              <a:rPr lang="en-US" sz="2800" dirty="0"/>
              <a:t>3. </a:t>
            </a:r>
            <a:r>
              <a:rPr lang="en-US" sz="2800" dirty="0" err="1"/>
              <a:t>Obično</a:t>
            </a:r>
            <a:r>
              <a:rPr lang="en-US" sz="2800" dirty="0"/>
              <a:t> bi (on) </a:t>
            </a:r>
            <a:r>
              <a:rPr lang="en-US" sz="2800" dirty="0" err="1"/>
              <a:t>dolazio</a:t>
            </a:r>
            <a:r>
              <a:rPr lang="en-US" sz="2800" dirty="0"/>
              <a:t> </a:t>
            </a:r>
            <a:r>
              <a:rPr lang="en-US" sz="2800" dirty="0" err="1"/>
              <a:t>na</a:t>
            </a:r>
            <a:r>
              <a:rPr lang="en-US" sz="2800" dirty="0"/>
              <a:t> </a:t>
            </a:r>
            <a:r>
              <a:rPr lang="en-US" sz="2800" dirty="0" err="1"/>
              <a:t>vreme</a:t>
            </a:r>
            <a:r>
              <a:rPr lang="en-US" sz="2800" dirty="0"/>
              <a:t>/</a:t>
            </a:r>
            <a:r>
              <a:rPr lang="en-US" sz="2800" dirty="0" err="1"/>
              <a:t>vrijeme</a:t>
            </a:r>
            <a:r>
              <a:rPr lang="en-US" sz="2800" dirty="0"/>
              <a:t>, a </a:t>
            </a:r>
            <a:r>
              <a:rPr lang="en-US" sz="2800" dirty="0" err="1"/>
              <a:t>ponekad</a:t>
            </a:r>
            <a:r>
              <a:rPr lang="en-US" sz="2800" dirty="0"/>
              <a:t> bi </a:t>
            </a:r>
            <a:r>
              <a:rPr lang="en-US" sz="2800" dirty="0" err="1"/>
              <a:t>kasnio</a:t>
            </a:r>
            <a:r>
              <a:rPr lang="en-US" sz="2800" dirty="0"/>
              <a:t>/</a:t>
            </a:r>
            <a:r>
              <a:rPr lang="en-US" sz="2800" dirty="0" err="1"/>
              <a:t>zadocnio</a:t>
            </a:r>
            <a:r>
              <a:rPr lang="en-US" sz="2800" dirty="0"/>
              <a:t>.</a:t>
            </a:r>
            <a:br>
              <a:rPr lang="en-US" sz="2800" dirty="0"/>
            </a:br>
            <a:br>
              <a:rPr lang="en-US" sz="2800" dirty="0"/>
            </a:br>
            <a:r>
              <a:rPr lang="en-US" sz="2800" dirty="0"/>
              <a:t>4. </a:t>
            </a:r>
            <a:r>
              <a:rPr lang="en-US" sz="2800" dirty="0" err="1"/>
              <a:t>Čim</a:t>
            </a:r>
            <a:r>
              <a:rPr lang="en-US" sz="2800" dirty="0"/>
              <a:t> bi (</a:t>
            </a:r>
            <a:r>
              <a:rPr lang="en-US" sz="2800" dirty="0" err="1"/>
              <a:t>ona</a:t>
            </a:r>
            <a:r>
              <a:rPr lang="en-US" sz="2800" dirty="0"/>
              <a:t>) </a:t>
            </a:r>
            <a:r>
              <a:rPr lang="en-US" sz="2800" dirty="0" err="1"/>
              <a:t>završila</a:t>
            </a:r>
            <a:r>
              <a:rPr lang="en-US" sz="2800" dirty="0"/>
              <a:t> </a:t>
            </a:r>
            <a:r>
              <a:rPr lang="en-US" sz="2800" dirty="0" err="1"/>
              <a:t>posao</a:t>
            </a:r>
            <a:r>
              <a:rPr lang="en-US" sz="2800" dirty="0"/>
              <a:t>, </a:t>
            </a:r>
            <a:r>
              <a:rPr lang="en-US" sz="2800" dirty="0" err="1"/>
              <a:t>uzela</a:t>
            </a:r>
            <a:r>
              <a:rPr lang="en-US" sz="2800" dirty="0"/>
              <a:t> bi da </a:t>
            </a:r>
            <a:r>
              <a:rPr lang="en-US" sz="2800" dirty="0" err="1"/>
              <a:t>čita</a:t>
            </a:r>
            <a:r>
              <a:rPr lang="en-US" sz="2800" dirty="0"/>
              <a:t> </a:t>
            </a:r>
            <a:r>
              <a:rPr lang="en-US" sz="2800" dirty="0" err="1"/>
              <a:t>knjigu</a:t>
            </a:r>
            <a:r>
              <a:rPr lang="en-US" sz="2800" dirty="0"/>
              <a:t>.</a:t>
            </a:r>
          </a:p>
        </p:txBody>
      </p:sp>
      <p:sp>
        <p:nvSpPr>
          <p:cNvPr id="3" name="Text Placeholder 2">
            <a:extLst>
              <a:ext uri="{FF2B5EF4-FFF2-40B4-BE49-F238E27FC236}">
                <a16:creationId xmlns:a16="http://schemas.microsoft.com/office/drawing/2014/main" id="{B3F46264-24C4-00AD-B852-FCF6EC2FF999}"/>
              </a:ext>
            </a:extLst>
          </p:cNvPr>
          <p:cNvSpPr>
            <a:spLocks noGrp="1"/>
          </p:cNvSpPr>
          <p:nvPr>
            <p:ph type="body" idx="1"/>
          </p:nvPr>
        </p:nvSpPr>
        <p:spPr/>
        <p:txBody>
          <a:bodyPr/>
          <a:lstStyle/>
          <a:p>
            <a:r>
              <a:rPr lang="en-US" dirty="0"/>
              <a:t>Examples for the conditional of repetition </a:t>
            </a:r>
          </a:p>
        </p:txBody>
      </p:sp>
    </p:spTree>
    <p:extLst>
      <p:ext uri="{BB962C8B-B14F-4D97-AF65-F5344CB8AC3E}">
        <p14:creationId xmlns:p14="http://schemas.microsoft.com/office/powerpoint/2010/main" val="106184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8CA8-483D-A14E-A86A-5383DC5025E8}"/>
              </a:ext>
            </a:extLst>
          </p:cNvPr>
          <p:cNvSpPr>
            <a:spLocks noGrp="1"/>
          </p:cNvSpPr>
          <p:nvPr>
            <p:ph type="title"/>
          </p:nvPr>
        </p:nvSpPr>
        <p:spPr/>
        <p:txBody>
          <a:bodyPr>
            <a:normAutofit/>
          </a:bodyPr>
          <a:lstStyle/>
          <a:p>
            <a:r>
              <a:rPr lang="en-US" sz="3600" dirty="0"/>
              <a:t>English equivalent to IN ORDER TO</a:t>
            </a:r>
            <a:br>
              <a:rPr lang="en-US" sz="3600" dirty="0"/>
            </a:br>
            <a:br>
              <a:rPr lang="en-US" sz="3600" dirty="0"/>
            </a:br>
            <a:r>
              <a:rPr lang="en-US" sz="3600" dirty="0"/>
              <a:t>Conjugations:</a:t>
            </a:r>
            <a:br>
              <a:rPr lang="en-US" sz="3600" dirty="0"/>
            </a:br>
            <a:r>
              <a:rPr lang="en-US" sz="3600" dirty="0"/>
              <a:t>(1) DA + conditional</a:t>
            </a:r>
            <a:br>
              <a:rPr lang="en-US" sz="3600" dirty="0"/>
            </a:br>
            <a:r>
              <a:rPr lang="en-US" sz="3600" dirty="0"/>
              <a:t>(2) </a:t>
            </a:r>
            <a:r>
              <a:rPr lang="en-US" sz="3600" dirty="0" err="1"/>
              <a:t>Kako</a:t>
            </a:r>
            <a:r>
              <a:rPr lang="en-US" sz="3600" dirty="0"/>
              <a:t> + conditional</a:t>
            </a:r>
            <a:br>
              <a:rPr lang="en-US" sz="3600" dirty="0"/>
            </a:br>
            <a:r>
              <a:rPr lang="en-US" sz="3600" dirty="0"/>
              <a:t>(3) Ne + conditional + li</a:t>
            </a:r>
          </a:p>
        </p:txBody>
      </p:sp>
      <p:sp>
        <p:nvSpPr>
          <p:cNvPr id="3" name="Text Placeholder 2">
            <a:extLst>
              <a:ext uri="{FF2B5EF4-FFF2-40B4-BE49-F238E27FC236}">
                <a16:creationId xmlns:a16="http://schemas.microsoft.com/office/drawing/2014/main" id="{91FC4100-01F5-D0C2-0818-4CFC1808E47F}"/>
              </a:ext>
            </a:extLst>
          </p:cNvPr>
          <p:cNvSpPr>
            <a:spLocks noGrp="1"/>
          </p:cNvSpPr>
          <p:nvPr>
            <p:ph type="body" idx="1"/>
          </p:nvPr>
        </p:nvSpPr>
        <p:spPr/>
        <p:txBody>
          <a:bodyPr/>
          <a:lstStyle/>
          <a:p>
            <a:r>
              <a:rPr lang="en-US" sz="2000" dirty="0"/>
              <a:t>The conditional of purpose.</a:t>
            </a:r>
            <a:r>
              <a:rPr lang="en-US" dirty="0"/>
              <a:t> </a:t>
            </a:r>
          </a:p>
        </p:txBody>
      </p:sp>
    </p:spTree>
    <p:extLst>
      <p:ext uri="{BB962C8B-B14F-4D97-AF65-F5344CB8AC3E}">
        <p14:creationId xmlns:p14="http://schemas.microsoft.com/office/powerpoint/2010/main" val="3945651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2499-25E6-ABBA-2C7D-EF8F1EA9AD28}"/>
              </a:ext>
            </a:extLst>
          </p:cNvPr>
          <p:cNvSpPr>
            <a:spLocks noGrp="1"/>
          </p:cNvSpPr>
          <p:nvPr>
            <p:ph type="title"/>
          </p:nvPr>
        </p:nvSpPr>
        <p:spPr/>
        <p:txBody>
          <a:bodyPr>
            <a:normAutofit/>
          </a:bodyPr>
          <a:lstStyle/>
          <a:p>
            <a:r>
              <a:rPr lang="en-US" sz="3600" dirty="0"/>
              <a:t>Da bi </a:t>
            </a:r>
            <a:r>
              <a:rPr lang="en-US" sz="3600" dirty="0" err="1"/>
              <a:t>nau</a:t>
            </a:r>
            <a:r>
              <a:rPr lang="sr-Latn-RS" sz="3600" dirty="0"/>
              <a:t>čio jedan jezik, moraš da vežbaš. </a:t>
            </a:r>
            <a:br>
              <a:rPr lang="sr-Latn-RS" sz="3600" dirty="0"/>
            </a:br>
            <a:r>
              <a:rPr lang="sr-Latn-RS" sz="3600" dirty="0"/>
              <a:t>In </a:t>
            </a:r>
            <a:r>
              <a:rPr lang="sr-Latn-RS" sz="3600" dirty="0" err="1"/>
              <a:t>order</a:t>
            </a:r>
            <a:r>
              <a:rPr lang="sr-Latn-RS" sz="3600" dirty="0"/>
              <a:t> to </a:t>
            </a:r>
            <a:r>
              <a:rPr lang="sr-Latn-RS" sz="3600" dirty="0" err="1"/>
              <a:t>learn</a:t>
            </a:r>
            <a:r>
              <a:rPr lang="sr-Latn-RS" sz="3600" dirty="0"/>
              <a:t> a </a:t>
            </a:r>
            <a:r>
              <a:rPr lang="sr-Latn-RS" sz="3600" dirty="0" err="1"/>
              <a:t>language</a:t>
            </a:r>
            <a:r>
              <a:rPr lang="sr-Latn-RS" sz="3600" dirty="0"/>
              <a:t>, </a:t>
            </a:r>
            <a:r>
              <a:rPr lang="sr-Latn-RS" sz="3600" dirty="0" err="1"/>
              <a:t>you</a:t>
            </a:r>
            <a:r>
              <a:rPr lang="sr-Latn-RS" sz="3600" dirty="0"/>
              <a:t> </a:t>
            </a:r>
            <a:r>
              <a:rPr lang="sr-Latn-RS" sz="3600" dirty="0" err="1"/>
              <a:t>need</a:t>
            </a:r>
            <a:r>
              <a:rPr lang="sr-Latn-RS" sz="3600" dirty="0"/>
              <a:t> to </a:t>
            </a:r>
            <a:r>
              <a:rPr lang="sr-Latn-RS" sz="3600" dirty="0" err="1"/>
              <a:t>practice</a:t>
            </a:r>
            <a:r>
              <a:rPr lang="sr-Latn-RS" sz="3600" dirty="0"/>
              <a:t>. </a:t>
            </a:r>
            <a:br>
              <a:rPr lang="sr-Latn-RS" sz="3600" dirty="0"/>
            </a:br>
            <a:br>
              <a:rPr lang="sr-Latn-RS" sz="3600" dirty="0"/>
            </a:br>
            <a:r>
              <a:rPr lang="sr-Latn-RS" sz="3600" dirty="0"/>
              <a:t>Ova knjiga mi treba da bih spremila ispit. </a:t>
            </a:r>
            <a:br>
              <a:rPr lang="sr-Latn-RS" sz="3600" dirty="0"/>
            </a:br>
            <a:r>
              <a:rPr lang="sr-Latn-RS" sz="3600" dirty="0"/>
              <a:t>I </a:t>
            </a:r>
            <a:r>
              <a:rPr lang="sr-Latn-RS" sz="3600" dirty="0" err="1"/>
              <a:t>need</a:t>
            </a:r>
            <a:r>
              <a:rPr lang="sr-Latn-RS" sz="3600" dirty="0"/>
              <a:t> </a:t>
            </a:r>
            <a:r>
              <a:rPr lang="sr-Latn-RS" sz="3600" dirty="0" err="1"/>
              <a:t>this</a:t>
            </a:r>
            <a:r>
              <a:rPr lang="sr-Latn-RS" sz="3600" dirty="0"/>
              <a:t> </a:t>
            </a:r>
            <a:r>
              <a:rPr lang="sr-Latn-RS" sz="3600" dirty="0" err="1"/>
              <a:t>book</a:t>
            </a:r>
            <a:r>
              <a:rPr lang="sr-Latn-RS" sz="3600" dirty="0"/>
              <a:t> in </a:t>
            </a:r>
            <a:r>
              <a:rPr lang="sr-Latn-RS" sz="3600" dirty="0" err="1"/>
              <a:t>order</a:t>
            </a:r>
            <a:r>
              <a:rPr lang="sr-Latn-RS" sz="3600" dirty="0"/>
              <a:t> to </a:t>
            </a:r>
            <a:r>
              <a:rPr lang="sr-Latn-RS" sz="3600" dirty="0" err="1"/>
              <a:t>prepare</a:t>
            </a:r>
            <a:r>
              <a:rPr lang="sr-Latn-RS" sz="3600" dirty="0"/>
              <a:t> </a:t>
            </a:r>
            <a:r>
              <a:rPr lang="sr-Latn-RS" sz="3600" dirty="0" err="1"/>
              <a:t>for</a:t>
            </a:r>
            <a:r>
              <a:rPr lang="sr-Latn-RS" sz="3600" dirty="0"/>
              <a:t> </a:t>
            </a:r>
            <a:r>
              <a:rPr lang="sr-Latn-RS" sz="3600" dirty="0" err="1"/>
              <a:t>the</a:t>
            </a:r>
            <a:r>
              <a:rPr lang="sr-Latn-RS" sz="3600" dirty="0"/>
              <a:t> </a:t>
            </a:r>
            <a:r>
              <a:rPr lang="sr-Latn-RS" sz="3600" dirty="0" err="1"/>
              <a:t>exam</a:t>
            </a:r>
            <a:r>
              <a:rPr lang="sr-Latn-RS" sz="3600" dirty="0"/>
              <a:t>. </a:t>
            </a:r>
            <a:endParaRPr lang="en-US" sz="3600" dirty="0"/>
          </a:p>
        </p:txBody>
      </p:sp>
      <p:sp>
        <p:nvSpPr>
          <p:cNvPr id="3" name="Text Placeholder 2">
            <a:extLst>
              <a:ext uri="{FF2B5EF4-FFF2-40B4-BE49-F238E27FC236}">
                <a16:creationId xmlns:a16="http://schemas.microsoft.com/office/drawing/2014/main" id="{931AD45D-1FB8-62DE-F6DF-9009B0451CD1}"/>
              </a:ext>
            </a:extLst>
          </p:cNvPr>
          <p:cNvSpPr>
            <a:spLocks noGrp="1"/>
          </p:cNvSpPr>
          <p:nvPr>
            <p:ph type="body" idx="1"/>
          </p:nvPr>
        </p:nvSpPr>
        <p:spPr/>
        <p:txBody>
          <a:bodyPr/>
          <a:lstStyle/>
          <a:p>
            <a:r>
              <a:rPr lang="en-US" dirty="0"/>
              <a:t>Da + Conditional </a:t>
            </a:r>
          </a:p>
        </p:txBody>
      </p:sp>
    </p:spTree>
    <p:extLst>
      <p:ext uri="{BB962C8B-B14F-4D97-AF65-F5344CB8AC3E}">
        <p14:creationId xmlns:p14="http://schemas.microsoft.com/office/powerpoint/2010/main" val="3976978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8443-2B20-61BB-E0B9-DCDD6186A05B}"/>
              </a:ext>
            </a:extLst>
          </p:cNvPr>
          <p:cNvSpPr>
            <a:spLocks noGrp="1"/>
          </p:cNvSpPr>
          <p:nvPr>
            <p:ph type="title"/>
          </p:nvPr>
        </p:nvSpPr>
        <p:spPr/>
        <p:txBody>
          <a:bodyPr>
            <a:normAutofit fontScale="90000"/>
          </a:bodyPr>
          <a:lstStyle/>
          <a:p>
            <a:r>
              <a:rPr lang="sr-Latn-RS" dirty="0"/>
              <a:t>In </a:t>
            </a:r>
            <a:r>
              <a:rPr lang="sr-Latn-RS" dirty="0" err="1"/>
              <a:t>order</a:t>
            </a:r>
            <a:r>
              <a:rPr lang="sr-Latn-RS" dirty="0"/>
              <a:t> to </a:t>
            </a:r>
            <a:r>
              <a:rPr lang="sr-Latn-RS" dirty="0" err="1"/>
              <a:t>get</a:t>
            </a:r>
            <a:r>
              <a:rPr lang="sr-Latn-RS" dirty="0"/>
              <a:t> </a:t>
            </a:r>
            <a:r>
              <a:rPr lang="sr-Latn-RS" dirty="0" err="1"/>
              <a:t>good</a:t>
            </a:r>
            <a:r>
              <a:rPr lang="sr-Latn-RS" dirty="0"/>
              <a:t> grade, I </a:t>
            </a:r>
            <a:r>
              <a:rPr lang="sr-Latn-RS" dirty="0" err="1"/>
              <a:t>need</a:t>
            </a:r>
            <a:r>
              <a:rPr lang="sr-Latn-RS" dirty="0"/>
              <a:t> to </a:t>
            </a:r>
            <a:r>
              <a:rPr lang="sr-Latn-RS" dirty="0" err="1"/>
              <a:t>study</a:t>
            </a:r>
            <a:r>
              <a:rPr lang="sr-Latn-RS" dirty="0"/>
              <a:t>. </a:t>
            </a:r>
            <a:br>
              <a:rPr lang="sr-Latn-RS" dirty="0"/>
            </a:br>
            <a:br>
              <a:rPr lang="sr-Latn-RS" dirty="0"/>
            </a:br>
            <a:r>
              <a:rPr lang="sr-Latn-RS" dirty="0" err="1"/>
              <a:t>They</a:t>
            </a:r>
            <a:r>
              <a:rPr lang="sr-Latn-RS" dirty="0"/>
              <a:t> </a:t>
            </a:r>
            <a:r>
              <a:rPr lang="sr-Latn-RS" dirty="0" err="1"/>
              <a:t>left</a:t>
            </a:r>
            <a:r>
              <a:rPr lang="sr-Latn-RS" dirty="0"/>
              <a:t> so I </a:t>
            </a:r>
            <a:r>
              <a:rPr lang="sr-Latn-RS" dirty="0" err="1"/>
              <a:t>can</a:t>
            </a:r>
            <a:r>
              <a:rPr lang="sr-Latn-RS" dirty="0"/>
              <a:t> </a:t>
            </a:r>
            <a:r>
              <a:rPr lang="sr-Latn-RS" dirty="0" err="1"/>
              <a:t>rest</a:t>
            </a:r>
            <a:r>
              <a:rPr lang="sr-Latn-RS" dirty="0"/>
              <a:t>. </a:t>
            </a:r>
            <a:endParaRPr lang="en-US" dirty="0"/>
          </a:p>
        </p:txBody>
      </p:sp>
      <p:sp>
        <p:nvSpPr>
          <p:cNvPr id="3" name="Text Placeholder 2">
            <a:extLst>
              <a:ext uri="{FF2B5EF4-FFF2-40B4-BE49-F238E27FC236}">
                <a16:creationId xmlns:a16="http://schemas.microsoft.com/office/drawing/2014/main" id="{51360EE1-3B8B-561E-01B9-C3FBE948FF2D}"/>
              </a:ext>
            </a:extLst>
          </p:cNvPr>
          <p:cNvSpPr>
            <a:spLocks noGrp="1"/>
          </p:cNvSpPr>
          <p:nvPr>
            <p:ph type="body" idx="1"/>
          </p:nvPr>
        </p:nvSpPr>
        <p:spPr/>
        <p:txBody>
          <a:bodyPr/>
          <a:lstStyle/>
          <a:p>
            <a:r>
              <a:rPr lang="sr-Latn-RS" dirty="0"/>
              <a:t>Da + </a:t>
            </a:r>
            <a:r>
              <a:rPr lang="sr-Latn-RS" dirty="0" err="1"/>
              <a:t>conditional</a:t>
            </a:r>
            <a:r>
              <a:rPr lang="sr-Latn-RS" dirty="0"/>
              <a:t>: </a:t>
            </a:r>
            <a:r>
              <a:rPr lang="sr-Latn-RS" dirty="0" err="1"/>
              <a:t>Translate</a:t>
            </a:r>
            <a:r>
              <a:rPr lang="sr-Latn-RS" dirty="0"/>
              <a:t> </a:t>
            </a:r>
            <a:r>
              <a:rPr lang="sr-Latn-RS" dirty="0" err="1"/>
              <a:t>the</a:t>
            </a:r>
            <a:r>
              <a:rPr lang="sr-Latn-RS" dirty="0"/>
              <a:t> </a:t>
            </a:r>
            <a:r>
              <a:rPr lang="sr-Latn-RS" dirty="0" err="1"/>
              <a:t>sentences</a:t>
            </a:r>
            <a:endParaRPr lang="en-US" dirty="0"/>
          </a:p>
        </p:txBody>
      </p:sp>
    </p:spTree>
    <p:extLst>
      <p:ext uri="{BB962C8B-B14F-4D97-AF65-F5344CB8AC3E}">
        <p14:creationId xmlns:p14="http://schemas.microsoft.com/office/powerpoint/2010/main" val="2557906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E093-6395-A3D1-FB80-999080ECBF70}"/>
              </a:ext>
            </a:extLst>
          </p:cNvPr>
          <p:cNvSpPr>
            <a:spLocks noGrp="1"/>
          </p:cNvSpPr>
          <p:nvPr>
            <p:ph type="title"/>
          </p:nvPr>
        </p:nvSpPr>
        <p:spPr/>
        <p:txBody>
          <a:bodyPr>
            <a:normAutofit fontScale="90000"/>
          </a:bodyPr>
          <a:lstStyle/>
          <a:p>
            <a:r>
              <a:rPr lang="sr-Latn-RS" dirty="0"/>
              <a:t>Da bih dobila dobru ocenu, moram da učim. </a:t>
            </a:r>
            <a:br>
              <a:rPr lang="sr-Latn-RS" dirty="0"/>
            </a:br>
            <a:br>
              <a:rPr lang="sr-Latn-RS" dirty="0"/>
            </a:br>
            <a:r>
              <a:rPr lang="sr-Latn-RS" dirty="0"/>
              <a:t>Otišli su da bih mogla da se odmorim. </a:t>
            </a:r>
            <a:endParaRPr lang="en-US" dirty="0"/>
          </a:p>
        </p:txBody>
      </p:sp>
      <p:sp>
        <p:nvSpPr>
          <p:cNvPr id="3" name="Text Placeholder 2">
            <a:extLst>
              <a:ext uri="{FF2B5EF4-FFF2-40B4-BE49-F238E27FC236}">
                <a16:creationId xmlns:a16="http://schemas.microsoft.com/office/drawing/2014/main" id="{A7673ACA-51CC-61BC-FF59-06D7016282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8573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FFEB-3891-4FD6-D03B-8E97A85AC38F}"/>
              </a:ext>
            </a:extLst>
          </p:cNvPr>
          <p:cNvSpPr>
            <a:spLocks noGrp="1"/>
          </p:cNvSpPr>
          <p:nvPr>
            <p:ph type="title"/>
          </p:nvPr>
        </p:nvSpPr>
        <p:spPr/>
        <p:txBody>
          <a:bodyPr>
            <a:noAutofit/>
          </a:bodyPr>
          <a:lstStyle/>
          <a:p>
            <a:r>
              <a:rPr lang="sr-Latn-RS" sz="4400" dirty="0"/>
              <a:t>Trčao je kako bi došao na vreme. </a:t>
            </a:r>
            <a:br>
              <a:rPr lang="sr-Latn-RS" sz="4400" dirty="0"/>
            </a:br>
            <a:r>
              <a:rPr lang="sr-Latn-RS" sz="4400" dirty="0"/>
              <a:t>He ran in </a:t>
            </a:r>
            <a:r>
              <a:rPr lang="sr-Latn-RS" sz="4400" dirty="0" err="1"/>
              <a:t>order</a:t>
            </a:r>
            <a:r>
              <a:rPr lang="sr-Latn-RS" sz="4400" dirty="0"/>
              <a:t> to </a:t>
            </a:r>
            <a:r>
              <a:rPr lang="sr-Latn-RS" sz="4400" dirty="0" err="1"/>
              <a:t>arrive</a:t>
            </a:r>
            <a:r>
              <a:rPr lang="sr-Latn-RS" sz="4400" dirty="0"/>
              <a:t> on time. </a:t>
            </a:r>
            <a:br>
              <a:rPr lang="sr-Latn-RS" sz="4400" dirty="0"/>
            </a:br>
            <a:br>
              <a:rPr lang="sr-Latn-RS" sz="4400" dirty="0"/>
            </a:br>
            <a:r>
              <a:rPr lang="sr-Latn-RS" sz="4400" dirty="0"/>
              <a:t>Otišli smo na more kako bismo se odmorili. </a:t>
            </a:r>
            <a:br>
              <a:rPr lang="sr-Latn-RS" sz="4400" dirty="0"/>
            </a:br>
            <a:r>
              <a:rPr lang="sr-Latn-RS" sz="4400" dirty="0" err="1"/>
              <a:t>We</a:t>
            </a:r>
            <a:r>
              <a:rPr lang="sr-Latn-RS" sz="4400" dirty="0"/>
              <a:t> </a:t>
            </a:r>
            <a:r>
              <a:rPr lang="sr-Latn-RS" sz="4400" dirty="0" err="1"/>
              <a:t>went</a:t>
            </a:r>
            <a:r>
              <a:rPr lang="sr-Latn-RS" sz="4400" dirty="0"/>
              <a:t> to </a:t>
            </a:r>
            <a:r>
              <a:rPr lang="sr-Latn-RS" sz="4400" dirty="0" err="1"/>
              <a:t>seaside</a:t>
            </a:r>
            <a:r>
              <a:rPr lang="sr-Latn-RS" sz="4400" dirty="0"/>
              <a:t> so </a:t>
            </a:r>
            <a:r>
              <a:rPr lang="sr-Latn-RS" sz="4400" dirty="0" err="1"/>
              <a:t>we</a:t>
            </a:r>
            <a:r>
              <a:rPr lang="sr-Latn-RS" sz="4400" dirty="0"/>
              <a:t> </a:t>
            </a:r>
            <a:r>
              <a:rPr lang="sr-Latn-RS" sz="4400" dirty="0" err="1"/>
              <a:t>can</a:t>
            </a:r>
            <a:r>
              <a:rPr lang="sr-Latn-RS" sz="4400" dirty="0"/>
              <a:t> </a:t>
            </a:r>
            <a:r>
              <a:rPr lang="sr-Latn-RS" sz="4400" dirty="0" err="1"/>
              <a:t>rest</a:t>
            </a:r>
            <a:r>
              <a:rPr lang="sr-Latn-RS" sz="4400" dirty="0"/>
              <a:t>. </a:t>
            </a:r>
            <a:br>
              <a:rPr lang="sr-Latn-RS" sz="4400" dirty="0"/>
            </a:br>
            <a:endParaRPr lang="en-US" sz="4400" dirty="0"/>
          </a:p>
        </p:txBody>
      </p:sp>
      <p:sp>
        <p:nvSpPr>
          <p:cNvPr id="3" name="Text Placeholder 2">
            <a:extLst>
              <a:ext uri="{FF2B5EF4-FFF2-40B4-BE49-F238E27FC236}">
                <a16:creationId xmlns:a16="http://schemas.microsoft.com/office/drawing/2014/main" id="{6794E61A-B45D-1D2D-7555-4E58371CE52B}"/>
              </a:ext>
            </a:extLst>
          </p:cNvPr>
          <p:cNvSpPr>
            <a:spLocks noGrp="1"/>
          </p:cNvSpPr>
          <p:nvPr>
            <p:ph type="body" idx="1"/>
          </p:nvPr>
        </p:nvSpPr>
        <p:spPr/>
        <p:txBody>
          <a:bodyPr/>
          <a:lstStyle/>
          <a:p>
            <a:r>
              <a:rPr lang="sr-Latn-RS" dirty="0"/>
              <a:t>Kako + </a:t>
            </a:r>
            <a:r>
              <a:rPr lang="sr-Latn-RS" dirty="0" err="1"/>
              <a:t>Conditional</a:t>
            </a:r>
            <a:endParaRPr lang="en-US" dirty="0"/>
          </a:p>
        </p:txBody>
      </p:sp>
    </p:spTree>
    <p:extLst>
      <p:ext uri="{BB962C8B-B14F-4D97-AF65-F5344CB8AC3E}">
        <p14:creationId xmlns:p14="http://schemas.microsoft.com/office/powerpoint/2010/main" val="2832284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9C94-D8CA-877C-1FAD-C1E5975B846B}"/>
              </a:ext>
            </a:extLst>
          </p:cNvPr>
          <p:cNvSpPr>
            <a:spLocks noGrp="1"/>
          </p:cNvSpPr>
          <p:nvPr>
            <p:ph type="title"/>
          </p:nvPr>
        </p:nvSpPr>
        <p:spPr/>
        <p:txBody>
          <a:bodyPr>
            <a:normAutofit fontScale="90000"/>
          </a:bodyPr>
          <a:lstStyle/>
          <a:p>
            <a:r>
              <a:rPr lang="sr-Latn-RS" dirty="0"/>
              <a:t>I ate in </a:t>
            </a:r>
            <a:r>
              <a:rPr lang="sr-Latn-RS" dirty="0" err="1"/>
              <a:t>order</a:t>
            </a:r>
            <a:r>
              <a:rPr lang="sr-Latn-RS" dirty="0"/>
              <a:t> </a:t>
            </a:r>
            <a:r>
              <a:rPr lang="sr-Latn-RS" dirty="0" err="1"/>
              <a:t>not</a:t>
            </a:r>
            <a:r>
              <a:rPr lang="sr-Latn-RS" dirty="0"/>
              <a:t> to be </a:t>
            </a:r>
            <a:r>
              <a:rPr lang="sr-Latn-RS" dirty="0" err="1"/>
              <a:t>hungry</a:t>
            </a:r>
            <a:r>
              <a:rPr lang="sr-Latn-RS" dirty="0"/>
              <a:t>. </a:t>
            </a:r>
            <a:br>
              <a:rPr lang="sr-Latn-RS" dirty="0"/>
            </a:br>
            <a:br>
              <a:rPr lang="sr-Latn-RS" dirty="0"/>
            </a:br>
            <a:r>
              <a:rPr lang="sr-Latn-RS" dirty="0" err="1"/>
              <a:t>We</a:t>
            </a:r>
            <a:r>
              <a:rPr lang="sr-Latn-RS" dirty="0"/>
              <a:t> put on </a:t>
            </a:r>
            <a:r>
              <a:rPr lang="sr-Latn-RS" dirty="0" err="1"/>
              <a:t>yellow</a:t>
            </a:r>
            <a:r>
              <a:rPr lang="sr-Latn-RS" dirty="0"/>
              <a:t> </a:t>
            </a:r>
            <a:r>
              <a:rPr lang="sr-Latn-RS" dirty="0" err="1"/>
              <a:t>pants</a:t>
            </a:r>
            <a:r>
              <a:rPr lang="sr-Latn-RS" dirty="0"/>
              <a:t>, so </a:t>
            </a:r>
            <a:r>
              <a:rPr lang="sr-Latn-RS" dirty="0" err="1"/>
              <a:t>they</a:t>
            </a:r>
            <a:r>
              <a:rPr lang="sr-Latn-RS" dirty="0"/>
              <a:t> </a:t>
            </a:r>
            <a:r>
              <a:rPr lang="sr-Latn-RS" dirty="0" err="1"/>
              <a:t>can</a:t>
            </a:r>
            <a:r>
              <a:rPr lang="sr-Latn-RS" dirty="0"/>
              <a:t> </a:t>
            </a:r>
            <a:r>
              <a:rPr lang="sr-Latn-RS" dirty="0" err="1"/>
              <a:t>see</a:t>
            </a:r>
            <a:r>
              <a:rPr lang="sr-Latn-RS" dirty="0"/>
              <a:t> </a:t>
            </a:r>
            <a:r>
              <a:rPr lang="sr-Latn-RS" dirty="0" err="1"/>
              <a:t>us</a:t>
            </a:r>
            <a:r>
              <a:rPr lang="sr-Latn-RS" dirty="0"/>
              <a:t>. </a:t>
            </a:r>
            <a:endParaRPr lang="en-US" dirty="0"/>
          </a:p>
        </p:txBody>
      </p:sp>
      <p:sp>
        <p:nvSpPr>
          <p:cNvPr id="3" name="Text Placeholder 2">
            <a:extLst>
              <a:ext uri="{FF2B5EF4-FFF2-40B4-BE49-F238E27FC236}">
                <a16:creationId xmlns:a16="http://schemas.microsoft.com/office/drawing/2014/main" id="{CBE95402-0883-9E25-F51E-017437D1F145}"/>
              </a:ext>
            </a:extLst>
          </p:cNvPr>
          <p:cNvSpPr>
            <a:spLocks noGrp="1"/>
          </p:cNvSpPr>
          <p:nvPr>
            <p:ph type="body" idx="1"/>
          </p:nvPr>
        </p:nvSpPr>
        <p:spPr/>
        <p:txBody>
          <a:bodyPr/>
          <a:lstStyle/>
          <a:p>
            <a:r>
              <a:rPr lang="sr-Latn-RS" dirty="0"/>
              <a:t>Kako + </a:t>
            </a:r>
            <a:r>
              <a:rPr lang="sr-Latn-RS" dirty="0" err="1"/>
              <a:t>Conditional</a:t>
            </a:r>
            <a:r>
              <a:rPr lang="sr-Latn-RS" dirty="0"/>
              <a:t> </a:t>
            </a:r>
            <a:r>
              <a:rPr lang="sr-Latn-RS" dirty="0" err="1"/>
              <a:t>Translate</a:t>
            </a:r>
            <a:endParaRPr lang="en-US" dirty="0"/>
          </a:p>
        </p:txBody>
      </p:sp>
    </p:spTree>
    <p:extLst>
      <p:ext uri="{BB962C8B-B14F-4D97-AF65-F5344CB8AC3E}">
        <p14:creationId xmlns:p14="http://schemas.microsoft.com/office/powerpoint/2010/main" val="293379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4" name="Straight Connector 2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1B676-AE8D-5828-C7FF-71478D834418}"/>
              </a:ext>
            </a:extLst>
          </p:cNvPr>
          <p:cNvSpPr>
            <a:spLocks noGrp="1"/>
          </p:cNvSpPr>
          <p:nvPr>
            <p:ph type="title"/>
          </p:nvPr>
        </p:nvSpPr>
        <p:spPr>
          <a:xfrm>
            <a:off x="7879743" y="1104066"/>
            <a:ext cx="3464109" cy="3146318"/>
          </a:xfrm>
        </p:spPr>
        <p:txBody>
          <a:bodyPr vert="horz" lIns="91440" tIns="45720" rIns="91440" bIns="45720" rtlCol="0" anchor="t">
            <a:normAutofit/>
          </a:bodyPr>
          <a:lstStyle/>
          <a:p>
            <a:pPr marL="857250" indent="-857250"/>
            <a:r>
              <a:rPr lang="en-US" sz="2200" i="1" kern="1200" spc="100" baseline="0" dirty="0">
                <a:solidFill>
                  <a:schemeClr val="tx1">
                    <a:lumMod val="85000"/>
                    <a:lumOff val="15000"/>
                  </a:schemeClr>
                </a:solidFill>
                <a:latin typeface="+mj-lt"/>
                <a:ea typeface="+mj-ea"/>
                <a:cs typeface="+mj-cs"/>
              </a:rPr>
              <a:t>Formation:</a:t>
            </a:r>
            <a:br>
              <a:rPr lang="en-US" sz="2200" i="1" kern="1200" spc="100" baseline="0">
                <a:solidFill>
                  <a:schemeClr val="tx1">
                    <a:lumMod val="85000"/>
                    <a:lumOff val="15000"/>
                  </a:schemeClr>
                </a:solidFill>
                <a:latin typeface="+mj-lt"/>
                <a:ea typeface="+mj-ea"/>
                <a:cs typeface="+mj-cs"/>
              </a:rPr>
            </a:br>
            <a:r>
              <a:rPr lang="en-US" sz="2200" i="1" kern="1200" spc="100" baseline="0" dirty="0">
                <a:solidFill>
                  <a:schemeClr val="tx1">
                    <a:lumMod val="85000"/>
                    <a:lumOff val="15000"/>
                  </a:schemeClr>
                </a:solidFill>
                <a:latin typeface="+mj-lt"/>
                <a:ea typeface="+mj-ea"/>
                <a:cs typeface="+mj-cs"/>
              </a:rPr>
              <a:t>It is compound verb form made of l-participle and the auxiliary of the aorist form of </a:t>
            </a:r>
            <a:r>
              <a:rPr lang="en-US" sz="2200" i="1" kern="1200" spc="100" baseline="0" dirty="0" err="1">
                <a:solidFill>
                  <a:schemeClr val="tx1">
                    <a:lumMod val="85000"/>
                    <a:lumOff val="15000"/>
                  </a:schemeClr>
                </a:solidFill>
                <a:latin typeface="+mj-lt"/>
                <a:ea typeface="+mj-ea"/>
                <a:cs typeface="+mj-cs"/>
              </a:rPr>
              <a:t>biti</a:t>
            </a:r>
            <a:r>
              <a:rPr lang="en-US" sz="2200" i="1" kern="1200" spc="100" baseline="0" dirty="0">
                <a:solidFill>
                  <a:schemeClr val="tx1">
                    <a:lumMod val="85000"/>
                    <a:lumOff val="15000"/>
                  </a:schemeClr>
                </a:solidFill>
                <a:latin typeface="+mj-lt"/>
                <a:ea typeface="+mj-ea"/>
                <a:cs typeface="+mj-cs"/>
              </a:rPr>
              <a:t>. </a:t>
            </a:r>
            <a:br>
              <a:rPr lang="en-US" sz="2200" i="1" kern="1200" spc="100" baseline="0">
                <a:solidFill>
                  <a:schemeClr val="tx1">
                    <a:lumMod val="85000"/>
                    <a:lumOff val="15000"/>
                  </a:schemeClr>
                </a:solidFill>
                <a:latin typeface="+mj-lt"/>
                <a:ea typeface="+mj-ea"/>
                <a:cs typeface="+mj-cs"/>
              </a:rPr>
            </a:br>
            <a:br>
              <a:rPr lang="en-US" sz="2200" i="1" kern="1200" spc="100" baseline="0">
                <a:solidFill>
                  <a:schemeClr val="tx1">
                    <a:lumMod val="85000"/>
                    <a:lumOff val="15000"/>
                  </a:schemeClr>
                </a:solidFill>
                <a:latin typeface="+mj-lt"/>
                <a:ea typeface="+mj-ea"/>
                <a:cs typeface="+mj-cs"/>
              </a:rPr>
            </a:br>
            <a:br>
              <a:rPr lang="en-US" sz="2200" i="1" kern="1200" spc="100" baseline="0">
                <a:solidFill>
                  <a:schemeClr val="tx1">
                    <a:lumMod val="85000"/>
                    <a:lumOff val="15000"/>
                  </a:schemeClr>
                </a:solidFill>
                <a:latin typeface="+mj-lt"/>
                <a:ea typeface="+mj-ea"/>
                <a:cs typeface="+mj-cs"/>
              </a:rPr>
            </a:br>
            <a:endParaRPr lang="en-US" sz="2200" i="1" kern="1200" spc="100" baseline="0">
              <a:solidFill>
                <a:schemeClr val="tx1">
                  <a:lumMod val="85000"/>
                  <a:lumOff val="15000"/>
                </a:schemeClr>
              </a:solidFill>
              <a:latin typeface="+mj-lt"/>
              <a:ea typeface="+mj-ea"/>
              <a:cs typeface="+mj-cs"/>
            </a:endParaRPr>
          </a:p>
        </p:txBody>
      </p:sp>
      <p:cxnSp>
        <p:nvCxnSpPr>
          <p:cNvPr id="28" name="Straight Connector 27">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Table 3">
            <a:extLst>
              <a:ext uri="{FF2B5EF4-FFF2-40B4-BE49-F238E27FC236}">
                <a16:creationId xmlns:a16="http://schemas.microsoft.com/office/drawing/2014/main" id="{0D7E9997-B8D6-14E7-C388-5E6606F18303}"/>
              </a:ext>
            </a:extLst>
          </p:cNvPr>
          <p:cNvGraphicFramePr>
            <a:graphicFrameLocks noGrp="1"/>
          </p:cNvGraphicFramePr>
          <p:nvPr>
            <p:extLst>
              <p:ext uri="{D42A27DB-BD31-4B8C-83A1-F6EECF244321}">
                <p14:modId xmlns:p14="http://schemas.microsoft.com/office/powerpoint/2010/main" val="257589949"/>
              </p:ext>
            </p:extLst>
          </p:nvPr>
        </p:nvGraphicFramePr>
        <p:xfrm>
          <a:off x="620203" y="1287411"/>
          <a:ext cx="6329235" cy="4315898"/>
        </p:xfrm>
        <a:graphic>
          <a:graphicData uri="http://schemas.openxmlformats.org/drawingml/2006/table">
            <a:tbl>
              <a:tblPr firstRow="1" bandRow="1">
                <a:noFill/>
                <a:tableStyleId>{5C22544A-7EE6-4342-B048-85BDC9FD1C3A}</a:tableStyleId>
              </a:tblPr>
              <a:tblGrid>
                <a:gridCol w="1904999">
                  <a:extLst>
                    <a:ext uri="{9D8B030D-6E8A-4147-A177-3AD203B41FA5}">
                      <a16:colId xmlns:a16="http://schemas.microsoft.com/office/drawing/2014/main" val="1695081474"/>
                    </a:ext>
                  </a:extLst>
                </a:gridCol>
                <a:gridCol w="2194678">
                  <a:extLst>
                    <a:ext uri="{9D8B030D-6E8A-4147-A177-3AD203B41FA5}">
                      <a16:colId xmlns:a16="http://schemas.microsoft.com/office/drawing/2014/main" val="1521627646"/>
                    </a:ext>
                  </a:extLst>
                </a:gridCol>
                <a:gridCol w="2229558">
                  <a:extLst>
                    <a:ext uri="{9D8B030D-6E8A-4147-A177-3AD203B41FA5}">
                      <a16:colId xmlns:a16="http://schemas.microsoft.com/office/drawing/2014/main" val="1964517664"/>
                    </a:ext>
                  </a:extLst>
                </a:gridCol>
              </a:tblGrid>
              <a:tr h="780365">
                <a:tc>
                  <a:txBody>
                    <a:bodyPr/>
                    <a:lstStyle/>
                    <a:p>
                      <a:pPr lvl="0">
                        <a:buNone/>
                      </a:pPr>
                      <a:r>
                        <a:rPr lang="en-US" sz="2600" b="1" cap="none" spc="0" dirty="0">
                          <a:solidFill>
                            <a:schemeClr val="tx1">
                              <a:lumMod val="75000"/>
                              <a:lumOff val="25000"/>
                            </a:schemeClr>
                          </a:solidFill>
                        </a:rPr>
                        <a:t>Person</a:t>
                      </a:r>
                    </a:p>
                  </a:txBody>
                  <a:tcPr marL="318516" marR="295787" marT="159258" marB="159258"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lvl="0">
                        <a:buNone/>
                      </a:pPr>
                      <a:r>
                        <a:rPr lang="en-US" sz="2600" b="1" cap="none" spc="0">
                          <a:solidFill>
                            <a:schemeClr val="tx1">
                              <a:lumMod val="75000"/>
                              <a:lumOff val="25000"/>
                            </a:schemeClr>
                          </a:solidFill>
                        </a:rPr>
                        <a:t>Singular</a:t>
                      </a:r>
                    </a:p>
                  </a:txBody>
                  <a:tcPr marL="318516" marR="295787" marT="159258" marB="159258"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lvl="0">
                        <a:buNone/>
                      </a:pPr>
                      <a:r>
                        <a:rPr lang="en-US" sz="2600" b="1" cap="none" spc="0">
                          <a:solidFill>
                            <a:schemeClr val="tx1">
                              <a:lumMod val="75000"/>
                              <a:lumOff val="25000"/>
                            </a:schemeClr>
                          </a:solidFill>
                        </a:rPr>
                        <a:t>Plural</a:t>
                      </a:r>
                    </a:p>
                  </a:txBody>
                  <a:tcPr marL="318516" marR="295787" marT="159258" marB="159258"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901197085"/>
                  </a:ext>
                </a:extLst>
              </a:tr>
              <a:tr h="1178511">
                <a:tc>
                  <a:txBody>
                    <a:bodyPr/>
                    <a:lstStyle/>
                    <a:p>
                      <a:pPr lvl="0">
                        <a:buNone/>
                      </a:pPr>
                      <a:r>
                        <a:rPr lang="en-US" sz="2600" cap="none" spc="0">
                          <a:solidFill>
                            <a:schemeClr val="tx1">
                              <a:lumMod val="75000"/>
                              <a:lumOff val="25000"/>
                            </a:schemeClr>
                          </a:solidFill>
                        </a:rPr>
                        <a:t>first</a:t>
                      </a:r>
                    </a:p>
                  </a:txBody>
                  <a:tcPr marL="318516" marR="295787" marT="159258" marB="15925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2600" cap="none" spc="0">
                          <a:solidFill>
                            <a:schemeClr val="tx1">
                              <a:lumMod val="75000"/>
                              <a:lumOff val="25000"/>
                            </a:schemeClr>
                          </a:solidFill>
                        </a:rPr>
                        <a:t>Bih </a:t>
                      </a:r>
                      <a:endParaRPr lang="en-US" sz="2600" b="0" i="0" u="none" strike="noStrike" cap="none" spc="0" noProof="0">
                        <a:solidFill>
                          <a:schemeClr val="tx1">
                            <a:lumMod val="75000"/>
                            <a:lumOff val="25000"/>
                          </a:schemeClr>
                        </a:solidFill>
                        <a:latin typeface="Avenir Next LT Pro"/>
                      </a:endParaRPr>
                    </a:p>
                    <a:p>
                      <a:pPr lvl="0">
                        <a:buNone/>
                      </a:pPr>
                      <a:r>
                        <a:rPr lang="en-US" sz="2600" cap="none" spc="0">
                          <a:solidFill>
                            <a:schemeClr val="tx1">
                              <a:lumMod val="75000"/>
                              <a:lumOff val="25000"/>
                            </a:schemeClr>
                          </a:solidFill>
                        </a:rPr>
                        <a:t>Ne </a:t>
                      </a:r>
                      <a:r>
                        <a:rPr lang="en-US" sz="2600" cap="none" spc="0" err="1">
                          <a:solidFill>
                            <a:schemeClr val="tx1">
                              <a:lumMod val="75000"/>
                              <a:lumOff val="25000"/>
                            </a:schemeClr>
                          </a:solidFill>
                        </a:rPr>
                        <a:t>bih</a:t>
                      </a:r>
                      <a:r>
                        <a:rPr lang="en-US" sz="2600" cap="none" spc="0">
                          <a:solidFill>
                            <a:schemeClr val="tx1">
                              <a:lumMod val="75000"/>
                              <a:lumOff val="25000"/>
                            </a:schemeClr>
                          </a:solidFill>
                        </a:rPr>
                        <a:t> </a:t>
                      </a:r>
                    </a:p>
                  </a:txBody>
                  <a:tcPr marL="318516" marR="295787" marT="159258" marB="15925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2600" cap="none" spc="0" err="1">
                          <a:solidFill>
                            <a:schemeClr val="tx1">
                              <a:lumMod val="75000"/>
                              <a:lumOff val="25000"/>
                            </a:schemeClr>
                          </a:solidFill>
                        </a:rPr>
                        <a:t>Bismo</a:t>
                      </a:r>
                    </a:p>
                    <a:p>
                      <a:pPr lvl="0">
                        <a:buNone/>
                      </a:pPr>
                      <a:r>
                        <a:rPr lang="en-US" sz="2600" cap="none" spc="0">
                          <a:solidFill>
                            <a:schemeClr val="tx1">
                              <a:lumMod val="75000"/>
                              <a:lumOff val="25000"/>
                            </a:schemeClr>
                          </a:solidFill>
                        </a:rPr>
                        <a:t>Ne </a:t>
                      </a:r>
                      <a:r>
                        <a:rPr lang="en-US" sz="2600" cap="none" spc="0" err="1">
                          <a:solidFill>
                            <a:schemeClr val="tx1">
                              <a:lumMod val="75000"/>
                              <a:lumOff val="25000"/>
                            </a:schemeClr>
                          </a:solidFill>
                        </a:rPr>
                        <a:t>bismo</a:t>
                      </a:r>
                    </a:p>
                  </a:txBody>
                  <a:tcPr marL="318516" marR="295787" marT="159258" marB="15925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98882955"/>
                  </a:ext>
                </a:extLst>
              </a:tr>
              <a:tr h="1178511">
                <a:tc>
                  <a:txBody>
                    <a:bodyPr/>
                    <a:lstStyle/>
                    <a:p>
                      <a:pPr lvl="0">
                        <a:buNone/>
                      </a:pPr>
                      <a:r>
                        <a:rPr lang="en-US" sz="2600" cap="none" spc="0">
                          <a:solidFill>
                            <a:schemeClr val="tx1">
                              <a:lumMod val="75000"/>
                              <a:lumOff val="25000"/>
                            </a:schemeClr>
                          </a:solidFill>
                        </a:rPr>
                        <a:t>second</a:t>
                      </a:r>
                      <a:endParaRPr lang="en-US" sz="2600" cap="none" spc="0" err="1">
                        <a:solidFill>
                          <a:schemeClr val="tx1">
                            <a:lumMod val="75000"/>
                            <a:lumOff val="25000"/>
                          </a:schemeClr>
                        </a:solidFill>
                      </a:endParaRPr>
                    </a:p>
                  </a:txBody>
                  <a:tcPr marL="318516" marR="295787" marT="159258" marB="15925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600" cap="none" spc="0">
                          <a:solidFill>
                            <a:schemeClr val="tx1">
                              <a:lumMod val="75000"/>
                              <a:lumOff val="25000"/>
                            </a:schemeClr>
                          </a:solidFill>
                        </a:rPr>
                        <a:t>Bi </a:t>
                      </a:r>
                    </a:p>
                    <a:p>
                      <a:pPr lvl="0">
                        <a:buNone/>
                      </a:pPr>
                      <a:r>
                        <a:rPr lang="en-US" sz="2600" cap="none" spc="0">
                          <a:solidFill>
                            <a:schemeClr val="tx1">
                              <a:lumMod val="75000"/>
                              <a:lumOff val="25000"/>
                            </a:schemeClr>
                          </a:solidFill>
                        </a:rPr>
                        <a:t>Ne bi</a:t>
                      </a:r>
                    </a:p>
                  </a:txBody>
                  <a:tcPr marL="318516" marR="295787" marT="159258" marB="15925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600" cap="none" spc="0" err="1">
                          <a:solidFill>
                            <a:schemeClr val="tx1">
                              <a:lumMod val="75000"/>
                              <a:lumOff val="25000"/>
                            </a:schemeClr>
                          </a:solidFill>
                        </a:rPr>
                        <a:t>Biste</a:t>
                      </a:r>
                      <a:r>
                        <a:rPr lang="en-US" sz="2600" cap="none" spc="0">
                          <a:solidFill>
                            <a:schemeClr val="tx1">
                              <a:lumMod val="75000"/>
                              <a:lumOff val="25000"/>
                            </a:schemeClr>
                          </a:solidFill>
                        </a:rPr>
                        <a:t> </a:t>
                      </a:r>
                    </a:p>
                    <a:p>
                      <a:pPr lvl="0">
                        <a:buNone/>
                      </a:pPr>
                      <a:r>
                        <a:rPr lang="en-US" sz="2600" cap="none" spc="0">
                          <a:solidFill>
                            <a:schemeClr val="tx1">
                              <a:lumMod val="75000"/>
                              <a:lumOff val="25000"/>
                            </a:schemeClr>
                          </a:solidFill>
                        </a:rPr>
                        <a:t>Ne </a:t>
                      </a:r>
                      <a:r>
                        <a:rPr lang="en-US" sz="2600" cap="none" spc="0" err="1">
                          <a:solidFill>
                            <a:schemeClr val="tx1">
                              <a:lumMod val="75000"/>
                              <a:lumOff val="25000"/>
                            </a:schemeClr>
                          </a:solidFill>
                        </a:rPr>
                        <a:t>biste</a:t>
                      </a:r>
                    </a:p>
                  </a:txBody>
                  <a:tcPr marL="318516" marR="295787" marT="159258" marB="15925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783428500"/>
                  </a:ext>
                </a:extLst>
              </a:tr>
              <a:tr h="1178511">
                <a:tc>
                  <a:txBody>
                    <a:bodyPr/>
                    <a:lstStyle/>
                    <a:p>
                      <a:pPr lvl="0">
                        <a:buNone/>
                      </a:pPr>
                      <a:r>
                        <a:rPr lang="en-US" sz="2600" cap="none" spc="0">
                          <a:solidFill>
                            <a:schemeClr val="tx1">
                              <a:lumMod val="75000"/>
                              <a:lumOff val="25000"/>
                            </a:schemeClr>
                          </a:solidFill>
                        </a:rPr>
                        <a:t>third</a:t>
                      </a:r>
                    </a:p>
                  </a:txBody>
                  <a:tcPr marL="318516" marR="295787" marT="159258" marB="15925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600" cap="none" spc="0">
                          <a:solidFill>
                            <a:schemeClr val="tx1">
                              <a:lumMod val="75000"/>
                              <a:lumOff val="25000"/>
                            </a:schemeClr>
                          </a:solidFill>
                        </a:rPr>
                        <a:t>Bi</a:t>
                      </a:r>
                    </a:p>
                    <a:p>
                      <a:pPr lvl="0">
                        <a:buNone/>
                      </a:pPr>
                      <a:r>
                        <a:rPr lang="en-US" sz="2600" cap="none" spc="0">
                          <a:solidFill>
                            <a:schemeClr val="tx1">
                              <a:lumMod val="75000"/>
                              <a:lumOff val="25000"/>
                            </a:schemeClr>
                          </a:solidFill>
                        </a:rPr>
                        <a:t>Ne bi</a:t>
                      </a:r>
                    </a:p>
                  </a:txBody>
                  <a:tcPr marL="318516" marR="295787" marT="159258" marB="15925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600" cap="none" spc="0">
                          <a:solidFill>
                            <a:schemeClr val="tx1">
                              <a:lumMod val="75000"/>
                              <a:lumOff val="25000"/>
                            </a:schemeClr>
                          </a:solidFill>
                        </a:rPr>
                        <a:t>Bi </a:t>
                      </a:r>
                    </a:p>
                    <a:p>
                      <a:pPr lvl="0">
                        <a:buNone/>
                      </a:pPr>
                      <a:r>
                        <a:rPr lang="en-US" sz="2600" cap="none" spc="0">
                          <a:solidFill>
                            <a:schemeClr val="tx1">
                              <a:lumMod val="75000"/>
                              <a:lumOff val="25000"/>
                            </a:schemeClr>
                          </a:solidFill>
                        </a:rPr>
                        <a:t>Ne bi</a:t>
                      </a:r>
                    </a:p>
                  </a:txBody>
                  <a:tcPr marL="318516" marR="295787" marT="159258" marB="15925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46723343"/>
                  </a:ext>
                </a:extLst>
              </a:tr>
            </a:tbl>
          </a:graphicData>
        </a:graphic>
      </p:graphicFrame>
    </p:spTree>
    <p:extLst>
      <p:ext uri="{BB962C8B-B14F-4D97-AF65-F5344CB8AC3E}">
        <p14:creationId xmlns:p14="http://schemas.microsoft.com/office/powerpoint/2010/main" val="3745378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CE8C-3A12-E12A-1771-3DCD94129177}"/>
              </a:ext>
            </a:extLst>
          </p:cNvPr>
          <p:cNvSpPr>
            <a:spLocks noGrp="1"/>
          </p:cNvSpPr>
          <p:nvPr>
            <p:ph type="title"/>
          </p:nvPr>
        </p:nvSpPr>
        <p:spPr/>
        <p:txBody>
          <a:bodyPr>
            <a:normAutofit fontScale="90000"/>
          </a:bodyPr>
          <a:lstStyle/>
          <a:p>
            <a:r>
              <a:rPr lang="sr-Latn-RS" dirty="0"/>
              <a:t>Jeo sam kako ne bih bio gladan. </a:t>
            </a:r>
            <a:br>
              <a:rPr lang="sr-Latn-RS" dirty="0"/>
            </a:br>
            <a:br>
              <a:rPr lang="sr-Latn-RS" dirty="0"/>
            </a:br>
            <a:r>
              <a:rPr lang="sr-Latn-RS" dirty="0"/>
              <a:t>Obukli smo žute pantalone kako bi nas videli. </a:t>
            </a:r>
            <a:endParaRPr lang="en-US" dirty="0"/>
          </a:p>
        </p:txBody>
      </p:sp>
      <p:sp>
        <p:nvSpPr>
          <p:cNvPr id="3" name="Text Placeholder 2">
            <a:extLst>
              <a:ext uri="{FF2B5EF4-FFF2-40B4-BE49-F238E27FC236}">
                <a16:creationId xmlns:a16="http://schemas.microsoft.com/office/drawing/2014/main" id="{B7641D5E-A074-4A3B-AC32-BC50F57085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1894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C99A-2E8B-B22B-FB6E-6478AE880A24}"/>
              </a:ext>
            </a:extLst>
          </p:cNvPr>
          <p:cNvSpPr>
            <a:spLocks noGrp="1"/>
          </p:cNvSpPr>
          <p:nvPr>
            <p:ph type="title"/>
          </p:nvPr>
        </p:nvSpPr>
        <p:spPr/>
        <p:txBody>
          <a:bodyPr>
            <a:normAutofit fontScale="90000"/>
          </a:bodyPr>
          <a:lstStyle/>
          <a:p>
            <a:r>
              <a:rPr lang="sr-Latn-RS" dirty="0"/>
              <a:t>Pričao je glasno ne bi li ga čuli. </a:t>
            </a:r>
            <a:br>
              <a:rPr lang="sr-Latn-RS" dirty="0"/>
            </a:br>
            <a:r>
              <a:rPr lang="en-US" dirty="0"/>
              <a:t>He talked loudly so they can hear him</a:t>
            </a:r>
            <a:r>
              <a:rPr lang="sr-Latn-RS" dirty="0"/>
              <a:t>. </a:t>
            </a:r>
            <a:br>
              <a:rPr lang="sr-Latn-RS" dirty="0"/>
            </a:br>
            <a:br>
              <a:rPr lang="sr-Latn-RS" dirty="0"/>
            </a:br>
            <a:r>
              <a:rPr lang="sr-Latn-RS" dirty="0"/>
              <a:t>Išao sam tamo ne bi li ga našao. </a:t>
            </a:r>
            <a:br>
              <a:rPr lang="sr-Latn-RS" dirty="0"/>
            </a:br>
            <a:r>
              <a:rPr lang="sr-Latn-RS" dirty="0"/>
              <a:t>I </a:t>
            </a:r>
            <a:r>
              <a:rPr lang="sr-Latn-RS" dirty="0" err="1"/>
              <a:t>went</a:t>
            </a:r>
            <a:r>
              <a:rPr lang="sr-Latn-RS" dirty="0"/>
              <a:t> </a:t>
            </a:r>
            <a:r>
              <a:rPr lang="sr-Latn-RS" dirty="0" err="1"/>
              <a:t>there</a:t>
            </a:r>
            <a:r>
              <a:rPr lang="sr-Latn-RS" dirty="0"/>
              <a:t> so I </a:t>
            </a:r>
            <a:r>
              <a:rPr lang="sr-Latn-RS" dirty="0" err="1"/>
              <a:t>can</a:t>
            </a:r>
            <a:r>
              <a:rPr lang="sr-Latn-RS" dirty="0"/>
              <a:t> </a:t>
            </a:r>
            <a:r>
              <a:rPr lang="sr-Latn-RS" dirty="0" err="1"/>
              <a:t>find</a:t>
            </a:r>
            <a:r>
              <a:rPr lang="sr-Latn-RS" dirty="0"/>
              <a:t> </a:t>
            </a:r>
            <a:r>
              <a:rPr lang="sr-Latn-RS" dirty="0" err="1"/>
              <a:t>him</a:t>
            </a:r>
            <a:r>
              <a:rPr lang="sr-Latn-RS" dirty="0"/>
              <a:t>. </a:t>
            </a:r>
            <a:endParaRPr lang="en-US" dirty="0"/>
          </a:p>
        </p:txBody>
      </p:sp>
      <p:sp>
        <p:nvSpPr>
          <p:cNvPr id="3" name="Text Placeholder 2">
            <a:extLst>
              <a:ext uri="{FF2B5EF4-FFF2-40B4-BE49-F238E27FC236}">
                <a16:creationId xmlns:a16="http://schemas.microsoft.com/office/drawing/2014/main" id="{ED97C7B0-A78A-14CB-F393-72B9B189FD70}"/>
              </a:ext>
            </a:extLst>
          </p:cNvPr>
          <p:cNvSpPr>
            <a:spLocks noGrp="1"/>
          </p:cNvSpPr>
          <p:nvPr>
            <p:ph type="body" idx="1"/>
          </p:nvPr>
        </p:nvSpPr>
        <p:spPr/>
        <p:txBody>
          <a:bodyPr/>
          <a:lstStyle/>
          <a:p>
            <a:r>
              <a:rPr lang="sr-Latn-RS" dirty="0"/>
              <a:t>Ne + </a:t>
            </a:r>
            <a:r>
              <a:rPr lang="sr-Latn-RS" dirty="0" err="1"/>
              <a:t>Conditional</a:t>
            </a:r>
            <a:r>
              <a:rPr lang="sr-Latn-RS" dirty="0"/>
              <a:t> + Li</a:t>
            </a:r>
            <a:endParaRPr lang="en-US" dirty="0"/>
          </a:p>
        </p:txBody>
      </p:sp>
    </p:spTree>
    <p:extLst>
      <p:ext uri="{BB962C8B-B14F-4D97-AF65-F5344CB8AC3E}">
        <p14:creationId xmlns:p14="http://schemas.microsoft.com/office/powerpoint/2010/main" val="2202685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BC6A-D9D1-BFF8-18C6-A5EF8F69BCA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A17A4D6-5446-A2EF-0DBB-4FD440C0C137}"/>
              </a:ext>
            </a:extLst>
          </p:cNvPr>
          <p:cNvSpPr>
            <a:spLocks noGrp="1"/>
          </p:cNvSpPr>
          <p:nvPr>
            <p:ph type="body" idx="1"/>
          </p:nvPr>
        </p:nvSpPr>
        <p:spPr/>
        <p:txBody>
          <a:bodyPr/>
          <a:lstStyle/>
          <a:p>
            <a:r>
              <a:rPr lang="sr-Latn-RS" dirty="0" err="1"/>
              <a:t>Vježbanje</a:t>
            </a:r>
            <a:r>
              <a:rPr lang="sr-Latn-RS" dirty="0"/>
              <a:t> </a:t>
            </a:r>
            <a:r>
              <a:rPr lang="sr-Latn-RS" dirty="0" err="1"/>
              <a:t>Handout</a:t>
            </a:r>
            <a:endParaRPr lang="en-US" dirty="0"/>
          </a:p>
        </p:txBody>
      </p:sp>
    </p:spTree>
    <p:extLst>
      <p:ext uri="{BB962C8B-B14F-4D97-AF65-F5344CB8AC3E}">
        <p14:creationId xmlns:p14="http://schemas.microsoft.com/office/powerpoint/2010/main" val="35056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4" name="Rectangle 1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CDED6-F636-ED7A-818E-DD3492C8E516}"/>
              </a:ext>
            </a:extLst>
          </p:cNvPr>
          <p:cNvSpPr>
            <a:spLocks noGrp="1"/>
          </p:cNvSpPr>
          <p:nvPr>
            <p:ph type="title"/>
          </p:nvPr>
        </p:nvSpPr>
        <p:spPr>
          <a:xfrm>
            <a:off x="758952" y="758952"/>
            <a:ext cx="3831336" cy="4754880"/>
          </a:xfrm>
        </p:spPr>
        <p:txBody>
          <a:bodyPr vert="horz" lIns="91440" tIns="45720" rIns="91440" bIns="45720" rtlCol="0" anchor="ctr">
            <a:normAutofit/>
          </a:bodyPr>
          <a:lstStyle/>
          <a:p>
            <a:r>
              <a:rPr lang="en-US" sz="2900" i="1" kern="1200" spc="100" baseline="0">
                <a:solidFill>
                  <a:schemeClr val="bg1"/>
                </a:solidFill>
                <a:latin typeface="+mj-lt"/>
                <a:ea typeface="+mj-ea"/>
                <a:cs typeface="+mj-cs"/>
              </a:rPr>
              <a:t>How to make conditiona: bih/bi + L-participle</a:t>
            </a:r>
          </a:p>
          <a:p>
            <a:br>
              <a:rPr lang="en-US" sz="2900" i="1" kern="1200" spc="100" baseline="0">
                <a:solidFill>
                  <a:schemeClr val="bg1"/>
                </a:solidFill>
                <a:latin typeface="+mj-lt"/>
                <a:ea typeface="+mj-ea"/>
                <a:cs typeface="+mj-cs"/>
              </a:rPr>
            </a:br>
            <a:br>
              <a:rPr lang="en-US" sz="2900" i="1" kern="1200" spc="100" baseline="0">
                <a:solidFill>
                  <a:schemeClr val="bg1"/>
                </a:solidFill>
                <a:latin typeface="+mj-lt"/>
                <a:ea typeface="+mj-ea"/>
                <a:cs typeface="+mj-cs"/>
              </a:rPr>
            </a:br>
            <a:endParaRPr lang="en-US" sz="2900" i="1" kern="1200" spc="100" baseline="0">
              <a:solidFill>
                <a:schemeClr val="bg1"/>
              </a:solidFill>
              <a:latin typeface="+mj-lt"/>
              <a:ea typeface="+mj-ea"/>
              <a:cs typeface="+mj-cs"/>
            </a:endParaRPr>
          </a:p>
        </p:txBody>
      </p:sp>
      <p:sp>
        <p:nvSpPr>
          <p:cNvPr id="1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 Placeholder 2">
            <a:extLst>
              <a:ext uri="{FF2B5EF4-FFF2-40B4-BE49-F238E27FC236}">
                <a16:creationId xmlns:a16="http://schemas.microsoft.com/office/drawing/2014/main" id="{A6C2E055-3CD5-76FB-A8E8-3A4C1BCAAD27}"/>
              </a:ext>
            </a:extLst>
          </p:cNvPr>
          <p:cNvSpPr>
            <a:spLocks/>
          </p:cNvSpPr>
          <p:nvPr/>
        </p:nvSpPr>
        <p:spPr>
          <a:xfrm>
            <a:off x="5725238" y="855458"/>
            <a:ext cx="5704762" cy="501150"/>
          </a:xfrm>
          <a:prstGeom prst="rect">
            <a:avLst/>
          </a:prstGeom>
        </p:spPr>
        <p:txBody>
          <a:bodyPr lIns="91440" tIns="45720" rIns="91440" bIns="45720" anchor="t"/>
          <a:lstStyle/>
          <a:p>
            <a:pPr defTabSz="832104">
              <a:spcAft>
                <a:spcPts val="600"/>
              </a:spcAft>
            </a:pPr>
            <a:r>
              <a:rPr lang="en-US" sz="1600" err="1">
                <a:solidFill>
                  <a:srgbClr val="FF0000"/>
                </a:solidFill>
              </a:rPr>
              <a:t>Čitati</a:t>
            </a:r>
            <a:endParaRPr lang="en-US" err="1">
              <a:solidFill>
                <a:srgbClr val="FF0000"/>
              </a:solidFill>
            </a:endParaRPr>
          </a:p>
        </p:txBody>
      </p:sp>
      <p:sp>
        <p:nvSpPr>
          <p:cNvPr id="4" name="Content Placeholder 3">
            <a:extLst>
              <a:ext uri="{FF2B5EF4-FFF2-40B4-BE49-F238E27FC236}">
                <a16:creationId xmlns:a16="http://schemas.microsoft.com/office/drawing/2014/main" id="{E94274CA-56EB-C18E-607E-94B11719C83D}"/>
              </a:ext>
            </a:extLst>
          </p:cNvPr>
          <p:cNvSpPr>
            <a:spLocks/>
          </p:cNvSpPr>
          <p:nvPr/>
        </p:nvSpPr>
        <p:spPr>
          <a:xfrm>
            <a:off x="5730422" y="1420189"/>
            <a:ext cx="5699577" cy="1670501"/>
          </a:xfrm>
          <a:prstGeom prst="rect">
            <a:avLst/>
          </a:prstGeom>
        </p:spPr>
        <p:txBody>
          <a:bodyPr vert="horz" lIns="91440" tIns="45720" rIns="91440" bIns="45720" rtlCol="0" anchor="t">
            <a:noAutofit/>
          </a:bodyPr>
          <a:lstStyle/>
          <a:p>
            <a:pPr defTabSz="832104">
              <a:lnSpc>
                <a:spcPct val="90000"/>
              </a:lnSpc>
              <a:spcAft>
                <a:spcPts val="600"/>
              </a:spcAft>
            </a:pPr>
            <a:r>
              <a:rPr lang="en-US" sz="2000" i="1" kern="1200" dirty="0">
                <a:latin typeface="Sitka Banner"/>
                <a:ea typeface="+mn-ea"/>
                <a:cs typeface="+mn-cs"/>
              </a:rPr>
              <a:t>1. Ja </a:t>
            </a:r>
            <a:r>
              <a:rPr lang="en-US" sz="2000" i="1" kern="1200" err="1">
                <a:latin typeface="Sitka Banner"/>
                <a:ea typeface="+mn-ea"/>
                <a:cs typeface="+mn-cs"/>
              </a:rPr>
              <a:t>bih</a:t>
            </a:r>
            <a:r>
              <a:rPr lang="en-US" sz="2000" i="1" kern="1200" dirty="0">
                <a:latin typeface="Sitka Banner"/>
                <a:ea typeface="+mn-ea"/>
                <a:cs typeface="+mn-cs"/>
              </a:rPr>
              <a:t> </a:t>
            </a:r>
            <a:r>
              <a:rPr lang="en-US" sz="2000" i="1" kern="1200" err="1">
                <a:latin typeface="Sitka Banner"/>
                <a:ea typeface="+mn-ea"/>
                <a:cs typeface="+mn-cs"/>
              </a:rPr>
              <a:t>čitao</a:t>
            </a:r>
            <a:br>
              <a:rPr lang="en-US" sz="2000" i="1" kern="1200" dirty="0">
                <a:latin typeface="Sitka Banner"/>
              </a:rPr>
            </a:br>
            <a:r>
              <a:rPr lang="en-US" sz="2000" i="1" kern="1200" dirty="0">
                <a:latin typeface="Sitka Banner"/>
                <a:ea typeface="+mn-ea"/>
                <a:cs typeface="+mn-cs"/>
              </a:rPr>
              <a:t>2. Ti </a:t>
            </a:r>
            <a:r>
              <a:rPr lang="en-US" sz="2000" i="1" kern="1200" err="1">
                <a:latin typeface="Sitka Banner"/>
                <a:ea typeface="+mn-ea"/>
                <a:cs typeface="+mn-cs"/>
              </a:rPr>
              <a:t>bih</a:t>
            </a:r>
            <a:r>
              <a:rPr lang="en-US" sz="2000" i="1" kern="1200" dirty="0">
                <a:latin typeface="Sitka Banner"/>
                <a:ea typeface="+mn-ea"/>
                <a:cs typeface="+mn-cs"/>
              </a:rPr>
              <a:t> </a:t>
            </a:r>
            <a:r>
              <a:rPr lang="en-US" sz="2000" i="1" kern="1200" err="1">
                <a:latin typeface="Sitka Banner"/>
                <a:ea typeface="+mn-ea"/>
                <a:cs typeface="+mn-cs"/>
              </a:rPr>
              <a:t>čitala</a:t>
            </a:r>
            <a:br>
              <a:rPr lang="en-US" sz="2000" i="1" kern="1200" dirty="0">
                <a:latin typeface="Sitka Banner"/>
              </a:rPr>
            </a:br>
            <a:r>
              <a:rPr lang="en-US" sz="2000" i="1" kern="1200" dirty="0">
                <a:latin typeface="Sitka Banner"/>
                <a:ea typeface="+mn-ea"/>
                <a:cs typeface="+mn-cs"/>
              </a:rPr>
              <a:t>3. On/</a:t>
            </a:r>
            <a:r>
              <a:rPr lang="en-US" sz="2000" i="1" kern="1200" err="1">
                <a:latin typeface="Sitka Banner"/>
                <a:ea typeface="+mn-ea"/>
                <a:cs typeface="+mn-cs"/>
              </a:rPr>
              <a:t>ona</a:t>
            </a:r>
            <a:r>
              <a:rPr lang="en-US" sz="2000" i="1" kern="1200" dirty="0">
                <a:latin typeface="Sitka Banner"/>
                <a:ea typeface="+mn-ea"/>
                <a:cs typeface="+mn-cs"/>
              </a:rPr>
              <a:t>/ono bi </a:t>
            </a:r>
            <a:r>
              <a:rPr lang="en-US" sz="2000" i="1" kern="1200" err="1">
                <a:latin typeface="Sitka Banner"/>
                <a:ea typeface="+mn-ea"/>
                <a:cs typeface="+mn-cs"/>
              </a:rPr>
              <a:t>čitao</a:t>
            </a:r>
            <a:br>
              <a:rPr lang="en-US" sz="2000" i="1" kern="1200" dirty="0">
                <a:latin typeface="Sitka Banner"/>
              </a:rPr>
            </a:br>
            <a:r>
              <a:rPr lang="en-US" sz="2000" i="1" kern="1200" dirty="0">
                <a:latin typeface="Sitka Banner"/>
                <a:ea typeface="+mn-ea"/>
                <a:cs typeface="+mn-cs"/>
              </a:rPr>
              <a:t>4. Mi </a:t>
            </a:r>
            <a:r>
              <a:rPr lang="en-US" sz="2000" i="1" kern="1200" err="1">
                <a:latin typeface="Sitka Banner"/>
                <a:ea typeface="+mn-ea"/>
                <a:cs typeface="+mn-cs"/>
              </a:rPr>
              <a:t>bismo</a:t>
            </a:r>
            <a:r>
              <a:rPr lang="en-US" sz="2000" i="1" kern="1200" dirty="0">
                <a:latin typeface="Sitka Banner"/>
                <a:ea typeface="+mn-ea"/>
                <a:cs typeface="+mn-cs"/>
              </a:rPr>
              <a:t> </a:t>
            </a:r>
            <a:r>
              <a:rPr lang="en-US" sz="2000" i="1" kern="1200" err="1">
                <a:latin typeface="Sitka Banner"/>
                <a:ea typeface="+mn-ea"/>
                <a:cs typeface="+mn-cs"/>
              </a:rPr>
              <a:t>čitali</a:t>
            </a:r>
            <a:br>
              <a:rPr lang="en-US" sz="2000" i="1" kern="1200" dirty="0">
                <a:latin typeface="Sitka Banner"/>
              </a:rPr>
            </a:br>
            <a:r>
              <a:rPr lang="en-US" sz="2000" i="1" kern="1200" dirty="0">
                <a:latin typeface="Sitka Banner"/>
                <a:ea typeface="+mn-ea"/>
                <a:cs typeface="+mn-cs"/>
              </a:rPr>
              <a:t>5. Vi </a:t>
            </a:r>
            <a:r>
              <a:rPr lang="en-US" sz="2000" i="1" kern="1200" err="1">
                <a:latin typeface="Sitka Banner"/>
                <a:ea typeface="+mn-ea"/>
                <a:cs typeface="+mn-cs"/>
              </a:rPr>
              <a:t>biste</a:t>
            </a:r>
            <a:r>
              <a:rPr lang="en-US" sz="2000" i="1" kern="1200" dirty="0">
                <a:latin typeface="Sitka Banner"/>
                <a:ea typeface="+mn-ea"/>
                <a:cs typeface="+mn-cs"/>
              </a:rPr>
              <a:t> </a:t>
            </a:r>
            <a:r>
              <a:rPr lang="en-US" sz="2000" i="1" kern="1200" err="1">
                <a:latin typeface="Sitka Banner"/>
                <a:ea typeface="+mn-ea"/>
                <a:cs typeface="+mn-cs"/>
              </a:rPr>
              <a:t>čitali</a:t>
            </a:r>
            <a:br>
              <a:rPr lang="en-US" sz="2000" i="1" kern="1200" dirty="0">
                <a:latin typeface="Sitka Banner"/>
              </a:rPr>
            </a:br>
            <a:r>
              <a:rPr lang="en-US" sz="2000" i="1" kern="1200" dirty="0">
                <a:latin typeface="Sitka Banner"/>
                <a:ea typeface="+mn-ea"/>
                <a:cs typeface="+mn-cs"/>
              </a:rPr>
              <a:t>6. Oni/one/</a:t>
            </a:r>
            <a:r>
              <a:rPr lang="en-US" sz="2000" i="1" kern="1200" err="1">
                <a:latin typeface="Sitka Banner"/>
                <a:ea typeface="+mn-ea"/>
                <a:cs typeface="+mn-cs"/>
              </a:rPr>
              <a:t>ona</a:t>
            </a:r>
            <a:r>
              <a:rPr lang="en-US" sz="2000" i="1" kern="1200" dirty="0">
                <a:latin typeface="Sitka Banner"/>
                <a:ea typeface="+mn-ea"/>
                <a:cs typeface="+mn-cs"/>
              </a:rPr>
              <a:t> bi </a:t>
            </a:r>
            <a:r>
              <a:rPr lang="en-US" sz="2000" i="1" kern="1200" err="1">
                <a:latin typeface="Sitka Banner"/>
                <a:ea typeface="+mn-ea"/>
                <a:cs typeface="+mn-cs"/>
              </a:rPr>
              <a:t>čitali</a:t>
            </a:r>
            <a:r>
              <a:rPr lang="en-US" sz="2000" i="1" kern="1200" dirty="0">
                <a:latin typeface="Sitka Banner"/>
                <a:ea typeface="+mn-ea"/>
                <a:cs typeface="+mn-cs"/>
              </a:rPr>
              <a:t>. </a:t>
            </a:r>
            <a:endParaRPr lang="en-US" sz="2000" dirty="0"/>
          </a:p>
        </p:txBody>
      </p:sp>
      <p:sp>
        <p:nvSpPr>
          <p:cNvPr id="5" name="Text Placeholder 4">
            <a:extLst>
              <a:ext uri="{FF2B5EF4-FFF2-40B4-BE49-F238E27FC236}">
                <a16:creationId xmlns:a16="http://schemas.microsoft.com/office/drawing/2014/main" id="{332A0498-B4C9-57C8-5196-B5AD4E7B37D9}"/>
              </a:ext>
            </a:extLst>
          </p:cNvPr>
          <p:cNvSpPr>
            <a:spLocks/>
          </p:cNvSpPr>
          <p:nvPr/>
        </p:nvSpPr>
        <p:spPr>
          <a:xfrm>
            <a:off x="5725237" y="3428092"/>
            <a:ext cx="5704761" cy="501150"/>
          </a:xfrm>
          <a:prstGeom prst="rect">
            <a:avLst/>
          </a:prstGeom>
        </p:spPr>
        <p:txBody>
          <a:bodyPr lIns="91440" tIns="45720" rIns="91440" bIns="45720" anchor="t"/>
          <a:lstStyle/>
          <a:p>
            <a:pPr defTabSz="832104">
              <a:spcAft>
                <a:spcPts val="600"/>
              </a:spcAft>
            </a:pPr>
            <a:r>
              <a:rPr lang="en-US" sz="1600" kern="1200" dirty="0">
                <a:solidFill>
                  <a:srgbClr val="FF0000"/>
                </a:solidFill>
                <a:latin typeface="+Heading"/>
              </a:rPr>
              <a:t>Negative form</a:t>
            </a:r>
            <a:endParaRPr lang="en-US" sz="1600" dirty="0">
              <a:solidFill>
                <a:srgbClr val="FF0000"/>
              </a:solidFill>
              <a:latin typeface="+Heading"/>
            </a:endParaRPr>
          </a:p>
        </p:txBody>
      </p:sp>
      <p:sp>
        <p:nvSpPr>
          <p:cNvPr id="6" name="Content Placeholder 5">
            <a:extLst>
              <a:ext uri="{FF2B5EF4-FFF2-40B4-BE49-F238E27FC236}">
                <a16:creationId xmlns:a16="http://schemas.microsoft.com/office/drawing/2014/main" id="{213C72F2-B115-AD24-31AA-5D2810BAE4C1}"/>
              </a:ext>
            </a:extLst>
          </p:cNvPr>
          <p:cNvSpPr>
            <a:spLocks/>
          </p:cNvSpPr>
          <p:nvPr/>
        </p:nvSpPr>
        <p:spPr>
          <a:xfrm>
            <a:off x="5725236" y="3754191"/>
            <a:ext cx="5704762" cy="1670501"/>
          </a:xfrm>
          <a:prstGeom prst="rect">
            <a:avLst/>
          </a:prstGeom>
        </p:spPr>
        <p:txBody>
          <a:bodyPr vert="horz" lIns="91440" tIns="45720" rIns="91440" bIns="45720" rtlCol="0" anchor="t">
            <a:noAutofit/>
          </a:bodyPr>
          <a:lstStyle/>
          <a:p>
            <a:pPr defTabSz="832104">
              <a:lnSpc>
                <a:spcPct val="90000"/>
              </a:lnSpc>
              <a:spcAft>
                <a:spcPts val="600"/>
              </a:spcAft>
            </a:pPr>
            <a:r>
              <a:rPr lang="en-US" sz="2000" kern="1200" dirty="0">
                <a:latin typeface="+Heading"/>
              </a:rPr>
              <a:t>Ja ne </a:t>
            </a:r>
            <a:r>
              <a:rPr lang="en-US" sz="2000" kern="1200" err="1">
                <a:latin typeface="+Heading"/>
              </a:rPr>
              <a:t>bih</a:t>
            </a:r>
            <a:r>
              <a:rPr lang="en-US" sz="2000" kern="1200" dirty="0">
                <a:latin typeface="+Heading"/>
              </a:rPr>
              <a:t> </a:t>
            </a:r>
            <a:r>
              <a:rPr lang="en-US" sz="2000" kern="1200" err="1">
                <a:latin typeface="+Heading"/>
              </a:rPr>
              <a:t>čitao</a:t>
            </a:r>
            <a:endParaRPr lang="en-US" sz="2000" kern="1200">
              <a:latin typeface="+Heading"/>
            </a:endParaRPr>
          </a:p>
          <a:p>
            <a:pPr defTabSz="832104">
              <a:lnSpc>
                <a:spcPct val="90000"/>
              </a:lnSpc>
              <a:spcAft>
                <a:spcPts val="600"/>
              </a:spcAft>
            </a:pPr>
            <a:r>
              <a:rPr lang="en-US" sz="2000" kern="1200" dirty="0">
                <a:latin typeface="+Heading"/>
              </a:rPr>
              <a:t>Ti ne bi </a:t>
            </a:r>
            <a:r>
              <a:rPr lang="en-US" sz="2000" kern="1200" err="1">
                <a:latin typeface="+Heading"/>
              </a:rPr>
              <a:t>čitao</a:t>
            </a:r>
            <a:r>
              <a:rPr lang="en-US" sz="2000" kern="1200" dirty="0">
                <a:latin typeface="+Heading"/>
              </a:rPr>
              <a:t>/la</a:t>
            </a:r>
          </a:p>
          <a:p>
            <a:pPr defTabSz="832104">
              <a:lnSpc>
                <a:spcPct val="90000"/>
              </a:lnSpc>
              <a:spcAft>
                <a:spcPts val="600"/>
              </a:spcAft>
            </a:pPr>
            <a:r>
              <a:rPr lang="en-US" sz="2000" kern="1200" dirty="0">
                <a:latin typeface="+Heading"/>
              </a:rPr>
              <a:t>On/</a:t>
            </a:r>
            <a:r>
              <a:rPr lang="en-US" sz="2000" kern="1200" err="1">
                <a:latin typeface="+Heading"/>
              </a:rPr>
              <a:t>ona</a:t>
            </a:r>
            <a:r>
              <a:rPr lang="en-US" sz="2000" kern="1200" dirty="0">
                <a:latin typeface="+Heading"/>
              </a:rPr>
              <a:t>/ono be bi </a:t>
            </a:r>
            <a:r>
              <a:rPr lang="en-US" sz="2000" kern="1200" err="1">
                <a:latin typeface="+Heading"/>
              </a:rPr>
              <a:t>čitao</a:t>
            </a:r>
            <a:r>
              <a:rPr lang="en-US" sz="2000" kern="1200" dirty="0">
                <a:latin typeface="+Heading"/>
              </a:rPr>
              <a:t>/la/lo</a:t>
            </a:r>
          </a:p>
          <a:p>
            <a:pPr defTabSz="832104">
              <a:lnSpc>
                <a:spcPct val="90000"/>
              </a:lnSpc>
              <a:spcAft>
                <a:spcPts val="600"/>
              </a:spcAft>
            </a:pPr>
            <a:r>
              <a:rPr lang="en-US" sz="2000" kern="1200" dirty="0">
                <a:latin typeface="+Heading"/>
              </a:rPr>
              <a:t>Mi ne </a:t>
            </a:r>
            <a:r>
              <a:rPr lang="en-US" sz="2000" kern="1200" err="1">
                <a:latin typeface="+Heading"/>
              </a:rPr>
              <a:t>bismo</a:t>
            </a:r>
            <a:r>
              <a:rPr lang="en-US" sz="2000" kern="1200" dirty="0">
                <a:latin typeface="+Heading"/>
              </a:rPr>
              <a:t> </a:t>
            </a:r>
            <a:r>
              <a:rPr lang="en-US" sz="2000" kern="1200" err="1">
                <a:latin typeface="+Heading"/>
              </a:rPr>
              <a:t>čitali</a:t>
            </a:r>
            <a:r>
              <a:rPr lang="en-US" sz="2000" kern="1200" dirty="0">
                <a:latin typeface="+Heading"/>
              </a:rPr>
              <a:t> </a:t>
            </a:r>
          </a:p>
          <a:p>
            <a:pPr defTabSz="832104">
              <a:lnSpc>
                <a:spcPct val="90000"/>
              </a:lnSpc>
              <a:spcAft>
                <a:spcPts val="600"/>
              </a:spcAft>
            </a:pPr>
            <a:r>
              <a:rPr lang="en-US" sz="2000" kern="1200" dirty="0">
                <a:latin typeface="+Heading"/>
              </a:rPr>
              <a:t>Vi ne </a:t>
            </a:r>
            <a:r>
              <a:rPr lang="en-US" sz="2000" kern="1200" err="1">
                <a:latin typeface="+Heading"/>
              </a:rPr>
              <a:t>biste</a:t>
            </a:r>
            <a:r>
              <a:rPr lang="en-US" sz="2000" kern="1200" dirty="0">
                <a:latin typeface="+Heading"/>
              </a:rPr>
              <a:t> </a:t>
            </a:r>
            <a:r>
              <a:rPr lang="en-US" sz="2000" kern="1200" err="1">
                <a:latin typeface="+Heading"/>
              </a:rPr>
              <a:t>čitali</a:t>
            </a:r>
            <a:endParaRPr lang="en-US" sz="2000" kern="1200">
              <a:latin typeface="+Heading"/>
            </a:endParaRPr>
          </a:p>
          <a:p>
            <a:pPr defTabSz="832104">
              <a:lnSpc>
                <a:spcPct val="90000"/>
              </a:lnSpc>
              <a:spcAft>
                <a:spcPts val="600"/>
              </a:spcAft>
            </a:pPr>
            <a:r>
              <a:rPr lang="en-US" sz="2000" kern="1200" dirty="0">
                <a:latin typeface="+Heading"/>
              </a:rPr>
              <a:t>Ona ne bi </a:t>
            </a:r>
            <a:r>
              <a:rPr lang="en-US" sz="2000" kern="1200" err="1">
                <a:latin typeface="+Heading"/>
              </a:rPr>
              <a:t>čitala</a:t>
            </a:r>
            <a:r>
              <a:rPr lang="en-US" sz="2000" kern="1200" dirty="0">
                <a:latin typeface="+Heading"/>
              </a:rPr>
              <a:t>.</a:t>
            </a:r>
            <a:r>
              <a:rPr lang="en-US" sz="2000" kern="1200" dirty="0">
                <a:latin typeface="+mn-lt"/>
                <a:ea typeface="+mn-ea"/>
                <a:cs typeface="+mn-cs"/>
              </a:rPr>
              <a:t> </a:t>
            </a:r>
            <a:endParaRPr lang="en-US" sz="2000" dirty="0"/>
          </a:p>
        </p:txBody>
      </p:sp>
    </p:spTree>
    <p:extLst>
      <p:ext uri="{BB962C8B-B14F-4D97-AF65-F5344CB8AC3E}">
        <p14:creationId xmlns:p14="http://schemas.microsoft.com/office/powerpoint/2010/main" val="101670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534708-A8FE-53A5-7E0C-0ADE845BFDEA}"/>
              </a:ext>
            </a:extLst>
          </p:cNvPr>
          <p:cNvSpPr>
            <a:spLocks noGrp="1"/>
          </p:cNvSpPr>
          <p:nvPr>
            <p:ph type="title"/>
          </p:nvPr>
        </p:nvSpPr>
        <p:spPr/>
        <p:txBody>
          <a:bodyPr vert="horz" lIns="91440" tIns="45720" rIns="91440" bIns="45720" rtlCol="0" anchor="t">
            <a:noAutofit/>
          </a:bodyPr>
          <a:lstStyle/>
          <a:p>
            <a:r>
              <a:rPr lang="en-US" sz="2800" dirty="0"/>
              <a:t>Formation: Auxiliary of </a:t>
            </a:r>
            <a:r>
              <a:rPr lang="en-US" sz="2800" dirty="0" err="1"/>
              <a:t>biti</a:t>
            </a:r>
            <a:r>
              <a:rPr lang="en-US" sz="2800" dirty="0"/>
              <a:t> + L-participle</a:t>
            </a:r>
            <a:br>
              <a:rPr lang="en-US" sz="2800" dirty="0"/>
            </a:br>
            <a:br>
              <a:rPr lang="en-US" sz="2800" dirty="0"/>
            </a:br>
            <a:r>
              <a:rPr lang="en-US" sz="2800" dirty="0"/>
              <a:t>1. Budem </a:t>
            </a:r>
            <a:r>
              <a:rPr lang="en-US" sz="2800" dirty="0" err="1"/>
              <a:t>čitao</a:t>
            </a:r>
            <a:r>
              <a:rPr lang="en-US" sz="2800" dirty="0"/>
              <a:t>/la</a:t>
            </a:r>
            <a:br>
              <a:rPr lang="en-US" sz="2800" dirty="0"/>
            </a:br>
            <a:r>
              <a:rPr lang="en-US" sz="2800" dirty="0"/>
              <a:t>2. </a:t>
            </a:r>
            <a:r>
              <a:rPr lang="en-US" sz="2800" dirty="0" err="1"/>
              <a:t>Budeš</a:t>
            </a:r>
            <a:r>
              <a:rPr lang="en-US" sz="2800" dirty="0"/>
              <a:t> </a:t>
            </a:r>
            <a:r>
              <a:rPr lang="en-US" sz="2800" dirty="0" err="1"/>
              <a:t>čitao</a:t>
            </a:r>
            <a:r>
              <a:rPr lang="en-US" sz="2800" dirty="0"/>
              <a:t>/la</a:t>
            </a:r>
            <a:br>
              <a:rPr lang="en-US" sz="2800" dirty="0"/>
            </a:br>
            <a:r>
              <a:rPr lang="en-US" sz="2800" dirty="0"/>
              <a:t>3. Bude </a:t>
            </a:r>
            <a:r>
              <a:rPr lang="en-US" sz="2800" dirty="0" err="1"/>
              <a:t>čitao</a:t>
            </a:r>
            <a:r>
              <a:rPr lang="en-US" sz="2800" dirty="0"/>
              <a:t>/la/lo</a:t>
            </a:r>
            <a:br>
              <a:rPr lang="en-US" sz="2800" dirty="0"/>
            </a:br>
            <a:r>
              <a:rPr lang="en-US" sz="2800" dirty="0"/>
              <a:t>1. </a:t>
            </a:r>
            <a:r>
              <a:rPr lang="en-US" sz="2800" dirty="0" err="1"/>
              <a:t>Budemo</a:t>
            </a:r>
            <a:r>
              <a:rPr lang="en-US" sz="2800" dirty="0"/>
              <a:t> </a:t>
            </a:r>
            <a:r>
              <a:rPr lang="en-US" sz="2800" dirty="0" err="1"/>
              <a:t>čitali</a:t>
            </a:r>
            <a:r>
              <a:rPr lang="en-US" sz="2800" dirty="0"/>
              <a:t>/le</a:t>
            </a:r>
            <a:br>
              <a:rPr lang="en-US" sz="2800" dirty="0"/>
            </a:br>
            <a:r>
              <a:rPr lang="en-US" sz="2800" dirty="0"/>
              <a:t>2. </a:t>
            </a:r>
            <a:r>
              <a:rPr lang="en-US" sz="2800" dirty="0" err="1"/>
              <a:t>Budete</a:t>
            </a:r>
            <a:r>
              <a:rPr lang="en-US" sz="2800" dirty="0"/>
              <a:t> </a:t>
            </a:r>
            <a:r>
              <a:rPr lang="en-US" sz="2800" dirty="0" err="1"/>
              <a:t>čitali</a:t>
            </a:r>
            <a:r>
              <a:rPr lang="en-US" sz="2800" dirty="0"/>
              <a:t>/le</a:t>
            </a:r>
            <a:br>
              <a:rPr lang="en-US" sz="2800" dirty="0"/>
            </a:br>
            <a:r>
              <a:rPr lang="en-US" sz="2800" dirty="0"/>
              <a:t>3. </a:t>
            </a:r>
            <a:r>
              <a:rPr lang="en-US" sz="2800" dirty="0" err="1"/>
              <a:t>Budu</a:t>
            </a:r>
            <a:r>
              <a:rPr lang="en-US" sz="2800" dirty="0"/>
              <a:t> </a:t>
            </a:r>
            <a:r>
              <a:rPr lang="en-US" sz="2800" dirty="0" err="1"/>
              <a:t>čitali</a:t>
            </a:r>
            <a:r>
              <a:rPr lang="en-US" sz="2800" dirty="0"/>
              <a:t>/le</a:t>
            </a:r>
            <a:br>
              <a:rPr lang="en-US" sz="2800" dirty="0"/>
            </a:br>
            <a:endParaRPr lang="en-US" sz="2800" dirty="0"/>
          </a:p>
        </p:txBody>
      </p:sp>
      <p:sp>
        <p:nvSpPr>
          <p:cNvPr id="2" name="Text Placeholder 1">
            <a:extLst>
              <a:ext uri="{FF2B5EF4-FFF2-40B4-BE49-F238E27FC236}">
                <a16:creationId xmlns:a16="http://schemas.microsoft.com/office/drawing/2014/main" id="{1EF2D00D-F097-AD90-C02B-02250C9ADB23}"/>
              </a:ext>
            </a:extLst>
          </p:cNvPr>
          <p:cNvSpPr>
            <a:spLocks noGrp="1"/>
          </p:cNvSpPr>
          <p:nvPr>
            <p:ph type="body" idx="1"/>
          </p:nvPr>
        </p:nvSpPr>
        <p:spPr/>
        <p:txBody>
          <a:bodyPr/>
          <a:lstStyle/>
          <a:p>
            <a:r>
              <a:rPr lang="en-US" dirty="0"/>
              <a:t>Future Conditional</a:t>
            </a:r>
          </a:p>
        </p:txBody>
      </p:sp>
    </p:spTree>
    <p:extLst>
      <p:ext uri="{BB962C8B-B14F-4D97-AF65-F5344CB8AC3E}">
        <p14:creationId xmlns:p14="http://schemas.microsoft.com/office/powerpoint/2010/main" val="32462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534708-A8FE-53A5-7E0C-0ADE845BFDEA}"/>
              </a:ext>
            </a:extLst>
          </p:cNvPr>
          <p:cNvSpPr>
            <a:spLocks noGrp="1"/>
          </p:cNvSpPr>
          <p:nvPr>
            <p:ph type="title"/>
          </p:nvPr>
        </p:nvSpPr>
        <p:spPr/>
        <p:txBody>
          <a:bodyPr vert="horz" lIns="91440" tIns="45720" rIns="91440" bIns="45720" rtlCol="0" anchor="t">
            <a:noAutofit/>
          </a:bodyPr>
          <a:lstStyle/>
          <a:p>
            <a:r>
              <a:rPr lang="en-US" sz="2800" dirty="0"/>
              <a:t>Formation: Auxiliary of past </a:t>
            </a:r>
            <a:r>
              <a:rPr lang="en-US" sz="2800" dirty="0" err="1"/>
              <a:t>biti</a:t>
            </a:r>
            <a:r>
              <a:rPr lang="en-US" sz="2800" dirty="0"/>
              <a:t> + L-participle</a:t>
            </a:r>
            <a:br>
              <a:rPr lang="en-US" sz="2800" dirty="0"/>
            </a:br>
            <a:br>
              <a:rPr lang="en-US" sz="2800" dirty="0"/>
            </a:br>
            <a:r>
              <a:rPr lang="en-US" sz="2800" dirty="0"/>
              <a:t>1. bio </a:t>
            </a:r>
            <a:r>
              <a:rPr lang="en-US" sz="2800" dirty="0" err="1"/>
              <a:t>bih</a:t>
            </a:r>
            <a:r>
              <a:rPr lang="en-US" sz="2800" dirty="0"/>
              <a:t> </a:t>
            </a:r>
            <a:r>
              <a:rPr lang="en-US" sz="2800" dirty="0" err="1"/>
              <a:t>čitao</a:t>
            </a:r>
            <a:br>
              <a:rPr lang="en-US" sz="2800" dirty="0"/>
            </a:br>
            <a:r>
              <a:rPr lang="en-US" sz="2800" dirty="0"/>
              <a:t>2. Bio bi </a:t>
            </a:r>
            <a:r>
              <a:rPr lang="en-US" sz="2800" dirty="0" err="1"/>
              <a:t>čitao</a:t>
            </a:r>
            <a:br>
              <a:rPr lang="en-US" sz="2800" dirty="0"/>
            </a:br>
            <a:r>
              <a:rPr lang="en-US" sz="2800" dirty="0"/>
              <a:t>3. Bio bi </a:t>
            </a:r>
            <a:r>
              <a:rPr lang="en-US" sz="2800" dirty="0" err="1"/>
              <a:t>čitao</a:t>
            </a:r>
            <a:r>
              <a:rPr lang="en-US" sz="2800" dirty="0"/>
              <a:t>/la/lo</a:t>
            </a:r>
            <a:br>
              <a:rPr lang="en-US" sz="2800" dirty="0"/>
            </a:br>
            <a:r>
              <a:rPr lang="en-US" sz="2800" dirty="0"/>
              <a:t>1. Bili </a:t>
            </a:r>
            <a:r>
              <a:rPr lang="en-US" sz="2800" dirty="0" err="1"/>
              <a:t>bismo</a:t>
            </a:r>
            <a:r>
              <a:rPr lang="en-US" sz="2800" dirty="0"/>
              <a:t> </a:t>
            </a:r>
            <a:r>
              <a:rPr lang="en-US" sz="2800" dirty="0" err="1"/>
              <a:t>čitali</a:t>
            </a:r>
            <a:r>
              <a:rPr lang="en-US" sz="2800" dirty="0"/>
              <a:t>/le</a:t>
            </a:r>
            <a:br>
              <a:rPr lang="en-US" sz="2800" dirty="0"/>
            </a:br>
            <a:r>
              <a:rPr lang="en-US" sz="2800" dirty="0"/>
              <a:t>2. Bili </a:t>
            </a:r>
            <a:r>
              <a:rPr lang="en-US" sz="2800" dirty="0" err="1"/>
              <a:t>biste</a:t>
            </a:r>
            <a:r>
              <a:rPr lang="en-US" sz="2800" dirty="0"/>
              <a:t> </a:t>
            </a:r>
            <a:r>
              <a:rPr lang="en-US" sz="2800" dirty="0" err="1"/>
              <a:t>čitali</a:t>
            </a:r>
            <a:br>
              <a:rPr lang="en-US" dirty="0"/>
            </a:br>
            <a:r>
              <a:rPr lang="en-US" sz="2800" dirty="0"/>
              <a:t>3. Bili bi </a:t>
            </a:r>
            <a:r>
              <a:rPr lang="en-US" sz="2800" dirty="0" err="1"/>
              <a:t>čitali</a:t>
            </a:r>
            <a:r>
              <a:rPr lang="en-US" sz="2800" dirty="0"/>
              <a:t> </a:t>
            </a:r>
            <a:br>
              <a:rPr lang="en-US" sz="2800" dirty="0"/>
            </a:br>
            <a:endParaRPr lang="en-US" sz="2800" dirty="0"/>
          </a:p>
        </p:txBody>
      </p:sp>
      <p:sp>
        <p:nvSpPr>
          <p:cNvPr id="2" name="Text Placeholder 1">
            <a:extLst>
              <a:ext uri="{FF2B5EF4-FFF2-40B4-BE49-F238E27FC236}">
                <a16:creationId xmlns:a16="http://schemas.microsoft.com/office/drawing/2014/main" id="{1EF2D00D-F097-AD90-C02B-02250C9ADB23}"/>
              </a:ext>
            </a:extLst>
          </p:cNvPr>
          <p:cNvSpPr>
            <a:spLocks noGrp="1"/>
          </p:cNvSpPr>
          <p:nvPr>
            <p:ph type="body" idx="1"/>
          </p:nvPr>
        </p:nvSpPr>
        <p:spPr/>
        <p:txBody>
          <a:bodyPr/>
          <a:lstStyle/>
          <a:p>
            <a:r>
              <a:rPr lang="en-US" dirty="0"/>
              <a:t>Past Conditional</a:t>
            </a:r>
          </a:p>
        </p:txBody>
      </p:sp>
    </p:spTree>
    <p:extLst>
      <p:ext uri="{BB962C8B-B14F-4D97-AF65-F5344CB8AC3E}">
        <p14:creationId xmlns:p14="http://schemas.microsoft.com/office/powerpoint/2010/main" val="62750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4859-C623-0DDD-2C7C-90CD41D067EE}"/>
              </a:ext>
            </a:extLst>
          </p:cNvPr>
          <p:cNvSpPr>
            <a:spLocks noGrp="1"/>
          </p:cNvSpPr>
          <p:nvPr>
            <p:ph type="title"/>
          </p:nvPr>
        </p:nvSpPr>
        <p:spPr/>
        <p:txBody>
          <a:bodyPr/>
          <a:lstStyle/>
          <a:p>
            <a:r>
              <a:rPr lang="en-US" dirty="0"/>
              <a:t>What are 3 types of conditionals?</a:t>
            </a:r>
          </a:p>
        </p:txBody>
      </p:sp>
      <p:sp>
        <p:nvSpPr>
          <p:cNvPr id="3" name="Text Placeholder 2">
            <a:extLst>
              <a:ext uri="{FF2B5EF4-FFF2-40B4-BE49-F238E27FC236}">
                <a16:creationId xmlns:a16="http://schemas.microsoft.com/office/drawing/2014/main" id="{3E9228B6-1BCB-7E29-943B-57D0642A57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45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2875-942E-9F91-8F86-AF1EBFD5057A}"/>
              </a:ext>
            </a:extLst>
          </p:cNvPr>
          <p:cNvSpPr>
            <a:spLocks noGrp="1"/>
          </p:cNvSpPr>
          <p:nvPr>
            <p:ph type="title"/>
          </p:nvPr>
        </p:nvSpPr>
        <p:spPr/>
        <p:txBody>
          <a:bodyPr>
            <a:normAutofit fontScale="90000"/>
          </a:bodyPr>
          <a:lstStyle/>
          <a:p>
            <a:r>
              <a:rPr lang="en-US" sz="4000" dirty="0"/>
              <a:t>Real- the stated result is fully expected</a:t>
            </a:r>
            <a:br>
              <a:rPr lang="en-US" sz="4000" dirty="0"/>
            </a:br>
            <a:br>
              <a:rPr lang="en-US" sz="4000" dirty="0"/>
            </a:br>
            <a:r>
              <a:rPr lang="en-US" sz="4000" dirty="0"/>
              <a:t>Potential- there is possibility, but no certainty that the stated result could come to pass</a:t>
            </a:r>
            <a:br>
              <a:rPr lang="en-US" sz="4000" dirty="0"/>
            </a:br>
            <a:br>
              <a:rPr lang="en-US" sz="4000" dirty="0"/>
            </a:br>
            <a:r>
              <a:rPr lang="en-US" sz="4000" dirty="0"/>
              <a:t>Hypothetical- there is no possibility</a:t>
            </a:r>
          </a:p>
        </p:txBody>
      </p:sp>
      <p:sp>
        <p:nvSpPr>
          <p:cNvPr id="3" name="Text Placeholder 2">
            <a:extLst>
              <a:ext uri="{FF2B5EF4-FFF2-40B4-BE49-F238E27FC236}">
                <a16:creationId xmlns:a16="http://schemas.microsoft.com/office/drawing/2014/main" id="{9B32B65D-7136-475F-42FA-E121BA6BE8C5}"/>
              </a:ext>
            </a:extLst>
          </p:cNvPr>
          <p:cNvSpPr>
            <a:spLocks noGrp="1"/>
          </p:cNvSpPr>
          <p:nvPr>
            <p:ph type="body" idx="1"/>
          </p:nvPr>
        </p:nvSpPr>
        <p:spPr/>
        <p:txBody>
          <a:bodyPr/>
          <a:lstStyle/>
          <a:p>
            <a:r>
              <a:rPr lang="en-US" dirty="0"/>
              <a:t>Types of Conditional </a:t>
            </a:r>
          </a:p>
        </p:txBody>
      </p:sp>
    </p:spTree>
    <p:extLst>
      <p:ext uri="{BB962C8B-B14F-4D97-AF65-F5344CB8AC3E}">
        <p14:creationId xmlns:p14="http://schemas.microsoft.com/office/powerpoint/2010/main" val="3336293505"/>
      </p:ext>
    </p:extLst>
  </p:cSld>
  <p:clrMapOvr>
    <a:masterClrMapping/>
  </p:clrMapOvr>
</p:sld>
</file>

<file path=ppt/theme/theme1.xml><?xml version="1.0" encoding="utf-8"?>
<a:theme xmlns:a="http://schemas.openxmlformats.org/drawingml/2006/main" name="Head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1888</Words>
  <Application>Microsoft Office PowerPoint</Application>
  <PresentationFormat>Widescreen</PresentationFormat>
  <Paragraphs>106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+Heading</vt:lpstr>
      <vt:lpstr>Arial</vt:lpstr>
      <vt:lpstr>Avenir Next LT Pro</vt:lpstr>
      <vt:lpstr>Sitka Banner</vt:lpstr>
      <vt:lpstr>HeadlinesVTI</vt:lpstr>
      <vt:lpstr>Conditional Mood</vt:lpstr>
      <vt:lpstr>Ako pada kiša, nećemo ići. Ako budeš došao, dobićeš poklon. Kad dođeš iz Engleske, razgovarat ćemo.  Kad bi ona bila tu sve bi bilo u redu.  Da si mi rekla o čemu se radi ostala bih da ti pomognem.  </vt:lpstr>
      <vt:lpstr>How do we make conditional?</vt:lpstr>
      <vt:lpstr>Formation: It is compound verb form made of l-participle and the auxiliary of the aorist form of biti.    </vt:lpstr>
      <vt:lpstr>How to make conditiona: bih/bi + L-participle   </vt:lpstr>
      <vt:lpstr>Formation: Auxiliary of biti + L-participle  1. Budem čitao/la 2. Budeš čitao/la 3. Bude čitao/la/lo 1. Budemo čitali/le 2. Budete čitali/le 3. Budu čitali/le </vt:lpstr>
      <vt:lpstr>Formation: Auxiliary of past biti + L-participle  1. bio bih čitao 2. Bio bi čitao 3. Bio bi čitao/la/lo 1. Bili bismo čitali/le 2. Bili biste čitali 3. Bili bi čitali  </vt:lpstr>
      <vt:lpstr>What are 3 types of conditionals?</vt:lpstr>
      <vt:lpstr>Real- the stated result is fully expected  Potential- there is possibility, but no certainty that the stated result could come to pass  Hypothetical- there is no possibility</vt:lpstr>
      <vt:lpstr>Speaker fully believes the thing is going to happen. However, this sentences are not always grammatically conditional, we use different verb forms.   Formula: If A (Any tense, except future) THEN B (any tense but conditional mood)</vt:lpstr>
      <vt:lpstr>AKO - if KAD (short of KADA) - when Li (question particle) Ukoliko - if  Ukoliko ne - unless </vt:lpstr>
      <vt:lpstr>Ako _________ (padati conditional mood) kiša, onda ________ (ne ići future). Ako _________ (conditional doći), _________ (conditional smoriti se).  Kad ___________ (conditonal završti) studije, _________ (future postati) nastavnik.  Kad ___________ (prezent doći) iz Amerike, ____________ (future razgovarati).   .  </vt:lpstr>
      <vt:lpstr>_________ (present kupiti) li novi auto, _____________ (future bankrotirati).  _________  li ___________ (future conditional napisati) tačan odgovor, ___________ (future dobiti) dobru ocenu   Ukoliko ne ______________ (conditional predati) test, _________________ (future ne dobiti) ocenu. Ukoliko  ______________ (davati present) poklone, _________________ (dobiti present) poklone. . </vt:lpstr>
      <vt:lpstr>Ako bude padala (padati conditional mood) kiša, onda neće ići (ne ići future). Ako bi došao (conditional doći), smoriće se (conditional smoriti se)  Kad bude završio (conditonal završti) studije, postaće (future postati) nastavnik.  Kad dođe (prezent doći) iz Amerike, razgovaraće (future razgovarati).   Kupi (present kupiti) li novi auto, bankrotiraće (future bankrotirati). Budem li napisao (future conditional napisati) tačan odgovor, dobićete (future dobiti) dobru ocenu.  Ukoliko ne bude predao (conditional predati) test, neće dobiti (future ne dobiti) ocenu. Ukoliko  daje (davati present) poklone, dobija (dobiti present) poklone. .</vt:lpstr>
      <vt:lpstr>Subject believes it could possibly happen  Both parts of the sentence have conditional 1. Present or future conditional 2. Mostly present conditional  Conjugations: Kad (here is if not when) Ako if  </vt:lpstr>
      <vt:lpstr>Kad bi ona bila tu, sve bi bilo u redu.   If she were here, everything would be ok.   Ako bismo vas pitali o tome, da li biste nam rekli istinu?  If we were to ask you about it, would you tell us the truth?</vt:lpstr>
      <vt:lpstr>If she was not there, she would be here.   If he were to come, he would bring flowers. </vt:lpstr>
      <vt:lpstr>Kad ne bi bila tamo, bila bi ovde.   Kad bi došao, doneo bi cveće. </vt:lpstr>
      <vt:lpstr>If we were to ask you, would you come?  If you are in Chicago, would you go to museums? </vt:lpstr>
      <vt:lpstr>Ako bismo te pitali, da li bi došla?  Ako budeš u Čikagu, da li bi išla u muzeje?</vt:lpstr>
      <vt:lpstr>(1) Former potential conditional- it was possible, but it did not happen (2) Never was potential- imaginary, hypothetical conditional  Formula: (1) Da + past/present tense + (2) conditional mood   Translated as IF</vt:lpstr>
      <vt:lpstr>Formula: DA + Verb in past tense + conditional mood   Da si mi donela poklon, volela bih te. </vt:lpstr>
      <vt:lpstr>If you said that to her, she would have come.   If I stayed home, I would have not met you. </vt:lpstr>
      <vt:lpstr>Da si joj to rekla, ona bi došla.  Da sam ostala kući, ne bih te upoznala.</vt:lpstr>
      <vt:lpstr>Formula: Da + present/past tense + conditional mood  Da je postao kralj, svi bi bili srećni.  Da sam bogata, kupila bih kuću. </vt:lpstr>
      <vt:lpstr>If he was smart, he would call you.   If she was artist, she wouldn't be sad now. </vt:lpstr>
      <vt:lpstr>Da je bio pametan, pozvao bi te.   Da je umetnica, ne bi bila tužna sada. </vt:lpstr>
      <vt:lpstr>Direct: I say you are wrong. Kažem da niste u pravu.   Conditional: I would say you might be wrong. Rekao bih da niste u pravu. </vt:lpstr>
      <vt:lpstr>Direct: Will you tell us what happened? Hoćete li nam reći šta se desilo?  Conditional: Would you tell us what happened? Da li biste nam rekli šta se desilo?</vt:lpstr>
      <vt:lpstr>a) I would be ever so grateful to you if you would explain that to me.  Bila bih vam itekako zahvalna kad biste mi to objasnili.  b) Would you like something to drink?  Biste li nešto popili? Or more frequent: Da li biste nešto popili?  c) I would like a beer, please. Ja bih pivo, molim. Or Ja bih htela/htjela pivo, molim vas.  d) I would prefer to have a little cake.  Radije bih malo kolača.  e) Would you be so kind as to… Biste li bili tako ljubazni da… Or more frequent: Da li biste bili tako ljubazni da… </vt:lpstr>
      <vt:lpstr>I think he is stupid.   Tell me where you live.   You have to see this.   He took my umbrella with him.   No, I will take the bigger one.    Son, you eat a lot.  </vt:lpstr>
      <vt:lpstr>If you want to emphasize the repetition, verbs can be put in the conditional mood.   It is used with: (1) kad god (whenever) (2) gde god, gdje god, kud god (wherever) (3) similar expressions</vt:lpstr>
      <vt:lpstr>1. Kad god i gde/gdje god bi me (on) video/vidio, čudno bi se osmehivao/osmjehivao.  2. Kud god bi kralj išao, svi bi mu se klanjali (everyone would bow ).  3. Obično bi (on) dolazio na vreme/vrijeme, a ponekad bi kasnio/zadocnio.  4. Čim bi (ona) završila posao, uzela bi da čita knjigu.</vt:lpstr>
      <vt:lpstr>English equivalent to IN ORDER TO  Conjugations: (1) DA + conditional (2) Kako + conditional (3) Ne + conditional + li</vt:lpstr>
      <vt:lpstr>Da bi naučio jedan jezik, moraš da vežbaš.  In order to learn a language, you need to practice.   Ova knjiga mi treba da bih spremila ispit.  I need this book in order to prepare for the exam. </vt:lpstr>
      <vt:lpstr>In order to get good grade, I need to study.   They left so I can rest. </vt:lpstr>
      <vt:lpstr>Da bih dobila dobru ocenu, moram da učim.   Otišli su da bih mogla da se odmorim. </vt:lpstr>
      <vt:lpstr>Trčao je kako bi došao na vreme.  He ran in order to arrive on time.   Otišli smo na more kako bismo se odmorili.  We went to seaside so we can rest.  </vt:lpstr>
      <vt:lpstr>I ate in order not to be hungry.   We put on yellow pants, so they can see us. </vt:lpstr>
      <vt:lpstr>Jeo sam kako ne bih bio gladan.   Obukli smo žute pantalone kako bi nas videli. </vt:lpstr>
      <vt:lpstr>Pričao je glasno ne bi li ga čuli.  He talked loudly so they can hear him.   Išao sam tamo ne bi li ga našao.  I went there so I can find him.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Tamara Pavlović</dc:creator>
  <cp:lastModifiedBy>Tamara Pavlović</cp:lastModifiedBy>
  <cp:revision>733</cp:revision>
  <dcterms:created xsi:type="dcterms:W3CDTF">2024-02-15T05:41:15Z</dcterms:created>
  <dcterms:modified xsi:type="dcterms:W3CDTF">2024-02-20T17:37:47Z</dcterms:modified>
</cp:coreProperties>
</file>